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8" r:id="rId3"/>
    <p:sldId id="257" r:id="rId4"/>
    <p:sldId id="264" r:id="rId5"/>
    <p:sldId id="258" r:id="rId6"/>
    <p:sldId id="259" r:id="rId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9FC703-2ADC-EBCA-4E3A-99D0AD069C3C}" name="Ian Winfield" initials="IW" userId="154fc5ff6dd898c1" providerId="Windows Live"/>
  <p188:author id="{F65CC60F-0AA6-588D-0AA1-D8AC821734B2}" name="Michael Matthews" initials="MM" userId="S::michael.matthews@fabric8.onmicrosoft.com::35889208-a1c7-4bbd-97e6-c7382b2de3b5" providerId="AD"/>
  <p188:author id="{EB30B04E-7B00-934A-E67D-9FBE43C230D1}" name="Ian Winfield" initials="IW" userId="S::ian.winfield@fabric8.onmicrosoft.com::42ffae17-66fd-4759-8be9-14371db0b34a" providerId="AD"/>
  <p188:author id="{783889E2-7A51-6291-9884-9188949C128B}" name="Guest User" initials="GU" userId="S::urn:spo:anon#71743baea9c4a4adff12cf4f964b33b435da4ffcc247e3d8565d2a8f7fefab6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ld Warzoha" initials="RW" lastIdx="1" clrIdx="0">
    <p:extLst>
      <p:ext uri="{19B8F6BF-5375-455C-9EA6-DF929625EA0E}">
        <p15:presenceInfo xmlns:p15="http://schemas.microsoft.com/office/powerpoint/2012/main" userId="650ec982515154f7" providerId="Windows Live"/>
      </p:ext>
    </p:extLst>
  </p:cmAuthor>
  <p:cmAuthor id="2" name="Sameer Rao" initials="SR" lastIdx="1" clrIdx="1">
    <p:extLst>
      <p:ext uri="{19B8F6BF-5375-455C-9EA6-DF929625EA0E}">
        <p15:presenceInfo xmlns:p15="http://schemas.microsoft.com/office/powerpoint/2012/main" userId="S::u6019201@umail.utah.edu::aa829f68-9feb-4815-974e-ba4f631aac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p:scale>
          <a:sx n="150" d="100"/>
          <a:sy n="150" d="100"/>
        </p:scale>
        <p:origin x="162"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D108-9A71-4D3B-AF1F-34E5441EC1A4}" type="datetimeFigureOut">
              <a:rPr lang="en-US" smtClean="0"/>
              <a:t>10/31/2024</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A716-35B7-446B-87B0-0B6CF1C0557D}" type="slidenum">
              <a:rPr lang="en-US" smtClean="0"/>
              <a:t>‹#›</a:t>
            </a:fld>
            <a:endParaRPr lang="en-US"/>
          </a:p>
        </p:txBody>
      </p:sp>
    </p:spTree>
    <p:extLst>
      <p:ext uri="{BB962C8B-B14F-4D97-AF65-F5344CB8AC3E}">
        <p14:creationId xmlns:p14="http://schemas.microsoft.com/office/powerpoint/2010/main" val="113358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p>
        </p:txBody>
      </p:sp>
      <p:sp>
        <p:nvSpPr>
          <p:cNvPr id="4" name="Date Placeholder 3"/>
          <p:cNvSpPr>
            <a:spLocks noGrp="1"/>
          </p:cNvSpPr>
          <p:nvPr>
            <p:ph type="dt" sz="half" idx="10"/>
          </p:nvPr>
        </p:nvSpPr>
        <p:spPr/>
        <p:txBody>
          <a:bodyPr/>
          <a:lstStyle/>
          <a:p>
            <a:fld id="{B958D611-9BCE-462E-8E3C-46BF575248E6}"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99421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4891A8-0F04-47C5-A669-9814AFC2B70C}"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800205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861FE4-E776-4BFB-8846-563CFAA099A1}"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57736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78DDE-F1FC-4085-BE54-03EBB14A0635}"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78962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1C0026-F53B-45E5-8D78-DE68D478DF44}"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91573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7A51CA-23AD-47B6-9A6F-B76A51129D52}" type="datetime1">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03960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472E4D-8142-464D-AA31-2EF5E01E9F2C}" type="datetime1">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09950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12DEE6-70EB-4EE9-AB32-C55158F03C8E}" type="datetime1">
              <a:rPr lang="en-US" smtClean="0"/>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49963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C228B-57B0-42BF-AFE6-80431E720B3D}" type="datetime1">
              <a:rPr lang="en-US" smtClean="0"/>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95377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3E5A293C-FC59-4801-B361-B8B4D6FA4686}" type="datetime1">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96327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65285552-B417-41E3-A276-D0301577F4C6}" type="datetime1">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16452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996DE8B-4C55-4054-AEE7-83CC6624CCC8}" type="datetime1">
              <a:rPr lang="en-US" smtClean="0"/>
              <a:t>10/31/2024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E2C92308-11F2-4EAA-81D1-AD1C3A937667}" type="slidenum">
              <a:rPr lang="en-US" smtClean="0"/>
              <a:t>‹#›</a:t>
            </a:fld>
            <a:endParaRPr lang="en-US"/>
          </a:p>
        </p:txBody>
      </p:sp>
    </p:spTree>
    <p:extLst>
      <p:ext uri="{BB962C8B-B14F-4D97-AF65-F5344CB8AC3E}">
        <p14:creationId xmlns:p14="http://schemas.microsoft.com/office/powerpoint/2010/main" val="2152911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3A9352-4EE8-4FCC-928E-53AAC204DBB5}"/>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5" name="TextBox 4">
            <a:extLst>
              <a:ext uri="{FF2B5EF4-FFF2-40B4-BE49-F238E27FC236}">
                <a16:creationId xmlns:a16="http://schemas.microsoft.com/office/drawing/2014/main" id="{2D7E76E2-8E1C-45FE-A50F-A3E538E0343A}"/>
              </a:ext>
            </a:extLst>
          </p:cNvPr>
          <p:cNvSpPr txBox="1"/>
          <p:nvPr/>
        </p:nvSpPr>
        <p:spPr>
          <a:xfrm>
            <a:off x="0" y="1244844"/>
            <a:ext cx="7418280" cy="2339102"/>
          </a:xfrm>
          <a:prstGeom prst="rect">
            <a:avLst/>
          </a:prstGeom>
          <a:noFill/>
        </p:spPr>
        <p:txBody>
          <a:bodyPr wrap="square" lIns="91440" tIns="45720" rIns="91440" bIns="45720" rtlCol="0" anchor="t">
            <a:spAutoFit/>
          </a:bodyPr>
          <a:lstStyle/>
          <a:p>
            <a:pPr marL="688975" algn="just"/>
            <a:r>
              <a:rPr lang="en-US" sz="1400" b="1" u="sng" dirty="0">
                <a:latin typeface="Arial"/>
                <a:cs typeface="Arial"/>
              </a:rPr>
              <a:t>Background:</a:t>
            </a:r>
            <a:r>
              <a:rPr lang="en-US" sz="1400" dirty="0">
                <a:latin typeface="Arial"/>
                <a:cs typeface="Arial"/>
              </a:rPr>
              <a:t> This document is meant to provide students with pertinent details for the 2024-2025 ASME K-16/IEEE EPS Cold Plate Design Competition. For this competition, students will design, analyze and optimize an additively manufactured heat sink to cool constant heat flux power electronics modules that are subjected to forced convection liquid cooling using water. Student teams will need to submit a white paper and their design files for the competition. The student teams that are evaluated as having the highest performance and most creative designs, will have an opportunity to print their designs by Fabric8Labs and test them at Intel. Finalists will also present their work at the 2025 </a:t>
            </a:r>
            <a:r>
              <a:rPr lang="en-US" sz="1400" dirty="0" err="1">
                <a:latin typeface="Arial"/>
                <a:cs typeface="Arial"/>
              </a:rPr>
              <a:t>ITherm</a:t>
            </a:r>
            <a:r>
              <a:rPr lang="en-US" sz="1400" dirty="0">
                <a:latin typeface="Arial"/>
                <a:cs typeface="Arial"/>
              </a:rPr>
              <a:t> Conference.</a:t>
            </a:r>
          </a:p>
          <a:p>
            <a:endParaRPr lang="en-US" sz="2000"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19CB2EA0-1574-4E2F-B4F8-3575FCED40D9}"/>
              </a:ext>
            </a:extLst>
          </p:cNvPr>
          <p:cNvCxnSpPr>
            <a:cxnSpLocks/>
          </p:cNvCxnSpPr>
          <p:nvPr/>
        </p:nvCxnSpPr>
        <p:spPr>
          <a:xfrm>
            <a:off x="759655" y="3344193"/>
            <a:ext cx="621088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D2EDFD8-9C00-4A55-869E-F1EAF8D9C827}"/>
              </a:ext>
            </a:extLst>
          </p:cNvPr>
          <p:cNvSpPr txBox="1"/>
          <p:nvPr/>
        </p:nvSpPr>
        <p:spPr>
          <a:xfrm>
            <a:off x="759655" y="3489203"/>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Guidelines</a:t>
            </a:r>
          </a:p>
        </p:txBody>
      </p:sp>
      <p:sp>
        <p:nvSpPr>
          <p:cNvPr id="25" name="Slide Number Placeholder 24">
            <a:extLst>
              <a:ext uri="{FF2B5EF4-FFF2-40B4-BE49-F238E27FC236}">
                <a16:creationId xmlns:a16="http://schemas.microsoft.com/office/drawing/2014/main" id="{7E44987D-8ED7-46AC-9784-7BA90B93C414}"/>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1</a:t>
            </a:fld>
            <a:endParaRPr lang="en-US">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F0AB444-FA7A-5E47-B005-8059009A5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6" name="Picture 5">
            <a:extLst>
              <a:ext uri="{FF2B5EF4-FFF2-40B4-BE49-F238E27FC236}">
                <a16:creationId xmlns:a16="http://schemas.microsoft.com/office/drawing/2014/main" id="{CD84C523-C688-714C-86C4-58C49B009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11" name="Picture 10">
            <a:extLst>
              <a:ext uri="{FF2B5EF4-FFF2-40B4-BE49-F238E27FC236}">
                <a16:creationId xmlns:a16="http://schemas.microsoft.com/office/drawing/2014/main" id="{6870FFA7-B815-494A-9BAF-6D06D2697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graphicFrame>
        <p:nvGraphicFramePr>
          <p:cNvPr id="15" name="Google Shape;77;p3">
            <a:extLst>
              <a:ext uri="{FF2B5EF4-FFF2-40B4-BE49-F238E27FC236}">
                <a16:creationId xmlns:a16="http://schemas.microsoft.com/office/drawing/2014/main" id="{75F92E1A-B5EF-87EA-5B3B-D1457E781814}"/>
              </a:ext>
            </a:extLst>
          </p:cNvPr>
          <p:cNvGraphicFramePr/>
          <p:nvPr>
            <p:extLst>
              <p:ext uri="{D42A27DB-BD31-4B8C-83A1-F6EECF244321}">
                <p14:modId xmlns:p14="http://schemas.microsoft.com/office/powerpoint/2010/main" val="3684538285"/>
              </p:ext>
            </p:extLst>
          </p:nvPr>
        </p:nvGraphicFramePr>
        <p:xfrm>
          <a:off x="676274" y="4416876"/>
          <a:ext cx="6401660" cy="3889505"/>
        </p:xfrm>
        <a:graphic>
          <a:graphicData uri="http://schemas.openxmlformats.org/drawingml/2006/table">
            <a:tbl>
              <a:tblPr>
                <a:noFill/>
              </a:tblPr>
              <a:tblGrid>
                <a:gridCol w="3200830">
                  <a:extLst>
                    <a:ext uri="{9D8B030D-6E8A-4147-A177-3AD203B41FA5}">
                      <a16:colId xmlns:a16="http://schemas.microsoft.com/office/drawing/2014/main" val="20000"/>
                    </a:ext>
                  </a:extLst>
                </a:gridCol>
                <a:gridCol w="3200830">
                  <a:extLst>
                    <a:ext uri="{9D8B030D-6E8A-4147-A177-3AD203B41FA5}">
                      <a16:colId xmlns:a16="http://schemas.microsoft.com/office/drawing/2014/main" val="20001"/>
                    </a:ext>
                  </a:extLst>
                </a:gridCol>
              </a:tblGrid>
              <a:tr h="287636">
                <a:tc>
                  <a:txBody>
                    <a:bodyPr/>
                    <a:lstStyle/>
                    <a:p>
                      <a:pPr marL="0" marR="0" lvl="0" indent="0" algn="ctr" rtl="0">
                        <a:lnSpc>
                          <a:spcPct val="100000"/>
                        </a:lnSpc>
                        <a:spcBef>
                          <a:spcPts val="0"/>
                        </a:spcBef>
                        <a:spcAft>
                          <a:spcPts val="0"/>
                        </a:spcAft>
                        <a:buClr>
                          <a:srgbClr val="000000"/>
                        </a:buClr>
                        <a:buSzPts val="1200"/>
                        <a:buFont typeface="Arial"/>
                        <a:buNone/>
                      </a:pPr>
                      <a:r>
                        <a:rPr lang="en" sz="1400" b="1" u="none" strike="noStrike" cap="none">
                          <a:solidFill>
                            <a:schemeClr val="lt1"/>
                          </a:solidFill>
                        </a:rPr>
                        <a:t>Feature</a:t>
                      </a:r>
                      <a:endParaRPr sz="1400" b="1" u="none" strike="noStrike" cap="none">
                        <a:solidFill>
                          <a:schemeClr val="lt1"/>
                        </a:solidFill>
                      </a:endParaRPr>
                    </a:p>
                  </a:txBody>
                  <a:tcPr marL="9125" marR="9125" marT="9125" marB="9125" anchor="ctr">
                    <a:solidFill>
                      <a:srgbClr val="007DB4"/>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400" b="1">
                          <a:solidFill>
                            <a:schemeClr val="lt1"/>
                          </a:solidFill>
                        </a:rPr>
                        <a:t>Size</a:t>
                      </a:r>
                      <a:endParaRPr sz="1400" b="1" u="none" strike="noStrike" cap="none">
                        <a:solidFill>
                          <a:schemeClr val="lt1"/>
                        </a:solidFill>
                      </a:endParaRPr>
                    </a:p>
                  </a:txBody>
                  <a:tcPr marL="9125" marR="9125" marT="9125" marB="9125" anchor="ctr">
                    <a:solidFill>
                      <a:srgbClr val="007DB4"/>
                    </a:solidFill>
                  </a:tcPr>
                </a:tc>
                <a:extLst>
                  <a:ext uri="{0D108BD9-81ED-4DB2-BD59-A6C34878D82A}">
                    <a16:rowId xmlns:a16="http://schemas.microsoft.com/office/drawing/2014/main" val="10000"/>
                  </a:ext>
                </a:extLst>
              </a:tr>
              <a:tr h="266105">
                <a:tc>
                  <a:txBody>
                    <a:bodyPr/>
                    <a:lstStyle/>
                    <a:p>
                      <a:pPr marL="0" marR="0" lvl="0" indent="0" algn="ctr" rtl="0">
                        <a:lnSpc>
                          <a:spcPct val="100000"/>
                        </a:lnSpc>
                        <a:spcBef>
                          <a:spcPts val="0"/>
                        </a:spcBef>
                        <a:spcAft>
                          <a:spcPts val="0"/>
                        </a:spcAft>
                        <a:buClr>
                          <a:srgbClr val="000000"/>
                        </a:buClr>
                        <a:buSzPts val="1200"/>
                        <a:buFont typeface="Arial"/>
                        <a:buNone/>
                      </a:pPr>
                      <a:r>
                        <a:rPr lang="en" sz="1400"/>
                        <a:t>Max Cold Plate Fin Volume</a:t>
                      </a:r>
                      <a:endParaRPr sz="1400" u="none" strike="noStrike" cap="none"/>
                    </a:p>
                  </a:txBody>
                  <a:tcPr marL="9125" marR="9125" marT="9125" marB="91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400"/>
                        <a:t>75.5 x 56.5 x 3</a:t>
                      </a:r>
                      <a:r>
                        <a:rPr lang="en" sz="1400" u="none" strike="noStrike" cap="none"/>
                        <a:t> mm (XYZ)</a:t>
                      </a:r>
                      <a:endParaRPr sz="1400" u="none" strike="noStrike" cap="none"/>
                    </a:p>
                  </a:txBody>
                  <a:tcPr marL="9125" marR="9125" marT="9125" marB="9125" anchor="ctr"/>
                </a:tc>
                <a:extLst>
                  <a:ext uri="{0D108BD9-81ED-4DB2-BD59-A6C34878D82A}">
                    <a16:rowId xmlns:a16="http://schemas.microsoft.com/office/drawing/2014/main" val="10001"/>
                  </a:ext>
                </a:extLst>
              </a:tr>
              <a:tr h="287636">
                <a:tc>
                  <a:txBody>
                    <a:bodyPr/>
                    <a:lstStyle/>
                    <a:p>
                      <a:pPr marL="0" marR="0" lvl="0" indent="0" algn="ctr" rtl="0">
                        <a:lnSpc>
                          <a:spcPct val="100000"/>
                        </a:lnSpc>
                        <a:spcBef>
                          <a:spcPts val="0"/>
                        </a:spcBef>
                        <a:spcAft>
                          <a:spcPts val="0"/>
                        </a:spcAft>
                        <a:buNone/>
                      </a:pPr>
                      <a:r>
                        <a:rPr lang="en" sz="1400"/>
                        <a:t>Base Plate Size</a:t>
                      </a:r>
                      <a:endParaRPr sz="1400"/>
                    </a:p>
                  </a:txBody>
                  <a:tcPr marL="9125" marR="9125" marT="9125" marB="9125" anchor="ctr"/>
                </a:tc>
                <a:tc>
                  <a:txBody>
                    <a:bodyPr/>
                    <a:lstStyle/>
                    <a:p>
                      <a:pPr marL="0" marR="0" lvl="0" indent="0" algn="ctr" rtl="0">
                        <a:lnSpc>
                          <a:spcPct val="100000"/>
                        </a:lnSpc>
                        <a:spcBef>
                          <a:spcPts val="0"/>
                        </a:spcBef>
                        <a:spcAft>
                          <a:spcPts val="0"/>
                        </a:spcAft>
                        <a:buNone/>
                      </a:pPr>
                      <a:r>
                        <a:rPr lang="pl-PL" sz="1400"/>
                        <a:t>100</a:t>
                      </a:r>
                      <a:r>
                        <a:rPr lang="pl-PL" sz="14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0"/>
                            </a:ext>
                          </a:extLst>
                        </a:rPr>
                        <a:t> x 80 x 1.6 mm</a:t>
                      </a:r>
                      <a:r>
                        <a:rPr lang="pl-PL" sz="1400"/>
                        <a:t> (XYZ)</a:t>
                      </a:r>
                    </a:p>
                  </a:txBody>
                  <a:tcPr marL="9125" marR="9125" marT="9125" marB="9125" anchor="ctr"/>
                </a:tc>
                <a:extLst>
                  <a:ext uri="{0D108BD9-81ED-4DB2-BD59-A6C34878D82A}">
                    <a16:rowId xmlns:a16="http://schemas.microsoft.com/office/drawing/2014/main" val="10002"/>
                  </a:ext>
                </a:extLst>
              </a:tr>
              <a:tr h="287636">
                <a:tc>
                  <a:txBody>
                    <a:bodyPr/>
                    <a:lstStyle/>
                    <a:p>
                      <a:pPr marL="0" marR="0" lvl="0" indent="0" algn="ctr" rtl="0">
                        <a:lnSpc>
                          <a:spcPct val="100000"/>
                        </a:lnSpc>
                        <a:spcBef>
                          <a:spcPts val="0"/>
                        </a:spcBef>
                        <a:spcAft>
                          <a:spcPts val="0"/>
                        </a:spcAft>
                        <a:buNone/>
                      </a:pPr>
                      <a:r>
                        <a:rPr lang="en" sz="1400"/>
                        <a:t>Minimum Feature Size (positive or negative feature), dimension</a:t>
                      </a:r>
                      <a:endParaRPr sz="1400" u="none" strike="noStrike" cap="none"/>
                    </a:p>
                  </a:txBody>
                  <a:tcPr marL="9125" marR="9125" marT="9125" marB="9125" anchor="ctr"/>
                </a:tc>
                <a:tc>
                  <a:txBody>
                    <a:bodyPr/>
                    <a:lstStyle/>
                    <a:p>
                      <a:pPr marL="0" marR="0" lvl="0" indent="0" algn="ctr" rtl="0">
                        <a:lnSpc>
                          <a:spcPct val="100000"/>
                        </a:lnSpc>
                        <a:spcBef>
                          <a:spcPts val="0"/>
                        </a:spcBef>
                        <a:spcAft>
                          <a:spcPts val="0"/>
                        </a:spcAft>
                        <a:buNone/>
                      </a:pPr>
                      <a:r>
                        <a:rPr lang="en" sz="1400"/>
                        <a:t>0.100 mm (XYZ)</a:t>
                      </a:r>
                      <a:endParaRPr sz="1400" u="none" strike="noStrike" cap="none"/>
                    </a:p>
                  </a:txBody>
                  <a:tcPr marL="9125" marR="9125" marT="9125" marB="9125" anchor="ctr"/>
                </a:tc>
                <a:extLst>
                  <a:ext uri="{0D108BD9-81ED-4DB2-BD59-A6C34878D82A}">
                    <a16:rowId xmlns:a16="http://schemas.microsoft.com/office/drawing/2014/main" val="10003"/>
                  </a:ext>
                </a:extLst>
              </a:tr>
              <a:tr h="511242">
                <a:tc>
                  <a:txBody>
                    <a:bodyPr/>
                    <a:lstStyle/>
                    <a:p>
                      <a:pPr marL="0" marR="0" lvl="0" indent="0" algn="ctr" rtl="0">
                        <a:lnSpc>
                          <a:spcPct val="100000"/>
                        </a:lnSpc>
                        <a:spcBef>
                          <a:spcPts val="0"/>
                        </a:spcBef>
                        <a:spcAft>
                          <a:spcPts val="0"/>
                        </a:spcAft>
                        <a:buNone/>
                      </a:pPr>
                      <a:r>
                        <a:rPr lang="en" sz="1400" dirty="0"/>
                        <a:t>Maximum Feature Size (positive feature), XY Dimension</a:t>
                      </a:r>
                      <a:endParaRPr sz="1400" dirty="0"/>
                    </a:p>
                  </a:txBody>
                  <a:tcPr marL="9125" marR="9125" marT="9125" marB="9125" anchor="ctr"/>
                </a:tc>
                <a:tc>
                  <a:txBody>
                    <a:bodyPr/>
                    <a:lstStyle/>
                    <a:p>
                      <a:pPr marL="0" lvl="0" indent="0" algn="ctr" rtl="0">
                        <a:spcBef>
                          <a:spcPts val="0"/>
                        </a:spcBef>
                        <a:spcAft>
                          <a:spcPts val="0"/>
                        </a:spcAft>
                        <a:buNone/>
                      </a:pPr>
                      <a:r>
                        <a:rPr lang="en" sz="1400" dirty="0"/>
                        <a:t>0.500 mm (</a:t>
                      </a:r>
                      <a:r>
                        <a:rPr lang="en-US" sz="1530" b="0" i="0" kern="1200" dirty="0">
                          <a:solidFill>
                            <a:schemeClr val="tx1"/>
                          </a:solidFill>
                          <a:effectLst/>
                          <a:latin typeface="+mn-lt"/>
                          <a:ea typeface="+mn-ea"/>
                          <a:cs typeface="+mn-cs"/>
                        </a:rPr>
                        <a:t>e.g., a straight fin down the length of the cold plate can be up to 0.5 mm in thickness)</a:t>
                      </a:r>
                      <a:endParaRPr sz="1400" dirty="0"/>
                    </a:p>
                  </a:txBody>
                  <a:tcPr marL="9125" marR="9125" marT="9125" marB="9125" anchor="ctr"/>
                </a:tc>
                <a:extLst>
                  <a:ext uri="{0D108BD9-81ED-4DB2-BD59-A6C34878D82A}">
                    <a16:rowId xmlns:a16="http://schemas.microsoft.com/office/drawing/2014/main" val="10004"/>
                  </a:ext>
                </a:extLst>
              </a:tr>
              <a:tr h="511242">
                <a:tc>
                  <a:txBody>
                    <a:bodyPr/>
                    <a:lstStyle/>
                    <a:p>
                      <a:pPr marL="0" marR="0" lvl="0" indent="0" algn="ctr" defTabSz="777240" rtl="0" eaLnBrk="1" fontAlgn="auto" latinLnBrk="0" hangingPunct="1">
                        <a:lnSpc>
                          <a:spcPct val="100000"/>
                        </a:lnSpc>
                        <a:spcBef>
                          <a:spcPts val="0"/>
                        </a:spcBef>
                        <a:spcAft>
                          <a:spcPts val="0"/>
                        </a:spcAft>
                        <a:buClrTx/>
                        <a:buSzTx/>
                        <a:buFontTx/>
                        <a:buNone/>
                        <a:tabLst/>
                        <a:defRPr/>
                      </a:pPr>
                      <a:r>
                        <a:rPr lang="en-US" sz="1400" dirty="0"/>
                        <a:t>Maximum Feature Size (positive feature), Z Dimension</a:t>
                      </a:r>
                    </a:p>
                  </a:txBody>
                  <a:tcPr marL="9125" marR="9125" marT="9125" marB="9125" anchor="ctr"/>
                </a:tc>
                <a:tc>
                  <a:txBody>
                    <a:bodyPr/>
                    <a:lstStyle/>
                    <a:p>
                      <a:pPr marL="0" marR="0" lvl="0" indent="0" algn="ctr" defTabSz="777240" rtl="0" eaLnBrk="1" fontAlgn="auto" latinLnBrk="0" hangingPunct="1">
                        <a:lnSpc>
                          <a:spcPct val="100000"/>
                        </a:lnSpc>
                        <a:spcBef>
                          <a:spcPts val="0"/>
                        </a:spcBef>
                        <a:spcAft>
                          <a:spcPts val="0"/>
                        </a:spcAft>
                        <a:buClrTx/>
                        <a:buSzTx/>
                        <a:buFontTx/>
                        <a:buNone/>
                        <a:tabLst/>
                        <a:defRPr/>
                      </a:pPr>
                      <a:r>
                        <a:rPr lang="en-US" sz="1400" dirty="0"/>
                        <a:t>3 mm, limited by Cold Plate fin volume</a:t>
                      </a:r>
                    </a:p>
                    <a:p>
                      <a:pPr marL="0" lvl="0" indent="0" algn="ctr" rtl="0">
                        <a:spcBef>
                          <a:spcPts val="0"/>
                        </a:spcBef>
                        <a:spcAft>
                          <a:spcPts val="0"/>
                        </a:spcAft>
                        <a:buNone/>
                      </a:pPr>
                      <a:endParaRPr sz="1400" dirty="0"/>
                    </a:p>
                  </a:txBody>
                  <a:tcPr marL="9125" marR="9125" marT="9125" marB="9125" anchor="ctr"/>
                </a:tc>
                <a:extLst>
                  <a:ext uri="{0D108BD9-81ED-4DB2-BD59-A6C34878D82A}">
                    <a16:rowId xmlns:a16="http://schemas.microsoft.com/office/drawing/2014/main" val="4277340122"/>
                  </a:ext>
                </a:extLst>
              </a:tr>
              <a:tr h="511242">
                <a:tc>
                  <a:txBody>
                    <a:bodyPr/>
                    <a:lstStyle/>
                    <a:p>
                      <a:pPr marL="0" marR="0" lvl="0" indent="0" algn="ctr" rtl="0">
                        <a:lnSpc>
                          <a:spcPct val="100000"/>
                        </a:lnSpc>
                        <a:spcBef>
                          <a:spcPts val="0"/>
                        </a:spcBef>
                        <a:spcAft>
                          <a:spcPts val="0"/>
                        </a:spcAft>
                        <a:buClr>
                          <a:srgbClr val="000000"/>
                        </a:buClr>
                        <a:buSzPts val="1200"/>
                        <a:buFont typeface="Arial"/>
                        <a:buNone/>
                      </a:pPr>
                      <a:r>
                        <a:rPr lang="en" sz="1400"/>
                        <a:t>Minimum Feature Resolution (Voxel Size), XY (see next slide for detail)</a:t>
                      </a:r>
                      <a:endParaRPr sz="1400" u="none" strike="noStrike" cap="none"/>
                    </a:p>
                  </a:txBody>
                  <a:tcPr marL="9125" marR="9125" marT="9125" marB="9125" anchor="ctr"/>
                </a:tc>
                <a:tc>
                  <a:txBody>
                    <a:bodyPr/>
                    <a:lstStyle/>
                    <a:p>
                      <a:pPr marL="0" lvl="0" indent="0" algn="ctr" rtl="0">
                        <a:spcBef>
                          <a:spcPts val="0"/>
                        </a:spcBef>
                        <a:spcAft>
                          <a:spcPts val="0"/>
                        </a:spcAft>
                        <a:buNone/>
                      </a:pPr>
                      <a:r>
                        <a:rPr lang="en" sz="1400"/>
                        <a:t>33 ⅓ µm</a:t>
                      </a:r>
                      <a:endParaRPr sz="1400"/>
                    </a:p>
                  </a:txBody>
                  <a:tcPr marL="9125" marR="9125" marT="9125" marB="9125" anchor="ctr"/>
                </a:tc>
                <a:extLst>
                  <a:ext uri="{0D108BD9-81ED-4DB2-BD59-A6C34878D82A}">
                    <a16:rowId xmlns:a16="http://schemas.microsoft.com/office/drawing/2014/main" val="10005"/>
                  </a:ext>
                </a:extLst>
              </a:tr>
              <a:tr h="287636">
                <a:tc>
                  <a:txBody>
                    <a:bodyPr/>
                    <a:lstStyle/>
                    <a:p>
                      <a:pPr marL="0" marR="0" lvl="0" indent="0" algn="ctr" rtl="0">
                        <a:lnSpc>
                          <a:spcPct val="100000"/>
                        </a:lnSpc>
                        <a:spcBef>
                          <a:spcPts val="0"/>
                        </a:spcBef>
                        <a:spcAft>
                          <a:spcPts val="0"/>
                        </a:spcAft>
                        <a:buNone/>
                      </a:pPr>
                      <a:r>
                        <a:rPr lang="en" sz="1400"/>
                        <a:t>Minimum Feature Resolution (Voxel Size), Z</a:t>
                      </a:r>
                      <a:endParaRPr sz="1400"/>
                    </a:p>
                  </a:txBody>
                  <a:tcPr marL="9125" marR="9125" marT="9125" marB="9125" anchor="ctr"/>
                </a:tc>
                <a:tc>
                  <a:txBody>
                    <a:bodyPr/>
                    <a:lstStyle/>
                    <a:p>
                      <a:pPr marL="0" lvl="0" indent="0" algn="ctr" rtl="0">
                        <a:spcBef>
                          <a:spcPts val="0"/>
                        </a:spcBef>
                        <a:spcAft>
                          <a:spcPts val="0"/>
                        </a:spcAft>
                        <a:buNone/>
                      </a:pPr>
                      <a:r>
                        <a:rPr lang="en" sz="1400" dirty="0"/>
                        <a:t>30 µm</a:t>
                      </a:r>
                      <a:endParaRPr sz="1400" dirty="0"/>
                    </a:p>
                  </a:txBody>
                  <a:tcPr marL="9125" marR="9125" marT="9125" marB="9125" anchor="ctr"/>
                </a:tc>
                <a:extLst>
                  <a:ext uri="{0D108BD9-81ED-4DB2-BD59-A6C34878D82A}">
                    <a16:rowId xmlns:a16="http://schemas.microsoft.com/office/drawing/2014/main" val="10006"/>
                  </a:ext>
                </a:extLst>
              </a:tr>
              <a:tr h="287636">
                <a:tc>
                  <a:txBody>
                    <a:bodyPr/>
                    <a:lstStyle/>
                    <a:p>
                      <a:pPr marL="0" marR="0" lvl="0" indent="0" algn="ctr" rtl="0">
                        <a:lnSpc>
                          <a:spcPct val="100000"/>
                        </a:lnSpc>
                        <a:spcBef>
                          <a:spcPts val="0"/>
                        </a:spcBef>
                        <a:spcAft>
                          <a:spcPts val="0"/>
                        </a:spcAft>
                        <a:buNone/>
                      </a:pPr>
                      <a:r>
                        <a:rPr lang="en" sz="1400"/>
                        <a:t>Minimum Feature Overhang Angle</a:t>
                      </a:r>
                      <a:endParaRPr sz="1400"/>
                    </a:p>
                  </a:txBody>
                  <a:tcPr marL="9125" marR="9125" marT="9125" marB="9125" anchor="ctr"/>
                </a:tc>
                <a:tc>
                  <a:txBody>
                    <a:bodyPr/>
                    <a:lstStyle/>
                    <a:p>
                      <a:pPr marL="0" lvl="0" indent="0" algn="ctr" rtl="0">
                        <a:spcBef>
                          <a:spcPts val="0"/>
                        </a:spcBef>
                        <a:spcAft>
                          <a:spcPts val="0"/>
                        </a:spcAft>
                        <a:buNone/>
                      </a:pPr>
                      <a:r>
                        <a:rPr lang="en" sz="1400"/>
                        <a:t>20° (from XY plane)</a:t>
                      </a:r>
                      <a:endParaRPr sz="1400"/>
                    </a:p>
                  </a:txBody>
                  <a:tcPr marL="9125" marR="9125" marT="9125" marB="9125" anchor="ctr"/>
                </a:tc>
                <a:extLst>
                  <a:ext uri="{0D108BD9-81ED-4DB2-BD59-A6C34878D82A}">
                    <a16:rowId xmlns:a16="http://schemas.microsoft.com/office/drawing/2014/main" val="10007"/>
                  </a:ext>
                </a:extLst>
              </a:tr>
              <a:tr h="287636">
                <a:tc>
                  <a:txBody>
                    <a:bodyPr/>
                    <a:lstStyle/>
                    <a:p>
                      <a:pPr marL="0" marR="0" lvl="0" indent="0" algn="ctr" rtl="0">
                        <a:lnSpc>
                          <a:spcPct val="100000"/>
                        </a:lnSpc>
                        <a:spcBef>
                          <a:spcPts val="0"/>
                        </a:spcBef>
                        <a:spcAft>
                          <a:spcPts val="0"/>
                        </a:spcAft>
                        <a:buNone/>
                      </a:pPr>
                      <a:r>
                        <a:rPr lang="en" sz="1400"/>
                        <a:t>Acceptable File Formats</a:t>
                      </a:r>
                      <a:endParaRPr sz="1400"/>
                    </a:p>
                  </a:txBody>
                  <a:tcPr marL="9125" marR="9125" marT="9125" marB="9125" anchor="ctr"/>
                </a:tc>
                <a:tc>
                  <a:txBody>
                    <a:bodyPr/>
                    <a:lstStyle/>
                    <a:p>
                      <a:pPr marL="0" lvl="0" indent="0" algn="ctr" rtl="0">
                        <a:spcBef>
                          <a:spcPts val="0"/>
                        </a:spcBef>
                        <a:spcAft>
                          <a:spcPts val="0"/>
                        </a:spcAft>
                        <a:buNone/>
                      </a:pPr>
                      <a:r>
                        <a:rPr lang="en" sz="1400" dirty="0"/>
                        <a:t>.STEP</a:t>
                      </a:r>
                      <a:endParaRPr sz="1400" dirty="0"/>
                    </a:p>
                  </a:txBody>
                  <a:tcPr marL="9125" marR="9125" marT="9125" marB="9125" anchor="ctr"/>
                </a:tc>
                <a:extLst>
                  <a:ext uri="{0D108BD9-81ED-4DB2-BD59-A6C34878D82A}">
                    <a16:rowId xmlns:a16="http://schemas.microsoft.com/office/drawing/2014/main" val="10008"/>
                  </a:ext>
                </a:extLst>
              </a:tr>
            </a:tbl>
          </a:graphicData>
        </a:graphic>
      </p:graphicFrame>
      <p:pic>
        <p:nvPicPr>
          <p:cNvPr id="19" name="Google Shape;79;p3">
            <a:extLst>
              <a:ext uri="{FF2B5EF4-FFF2-40B4-BE49-F238E27FC236}">
                <a16:creationId xmlns:a16="http://schemas.microsoft.com/office/drawing/2014/main" id="{0226503C-46FD-2534-56D6-5EBFAF1FE509}"/>
              </a:ext>
            </a:extLst>
          </p:cNvPr>
          <p:cNvPicPr preferRelativeResize="0"/>
          <p:nvPr/>
        </p:nvPicPr>
        <p:blipFill rotWithShape="1">
          <a:blip r:embed="rId3">
            <a:alphaModFix/>
          </a:blip>
          <a:srcRect t="3219" b="2928"/>
          <a:stretch/>
        </p:blipFill>
        <p:spPr>
          <a:xfrm>
            <a:off x="556500" y="8352168"/>
            <a:ext cx="2448276" cy="1586525"/>
          </a:xfrm>
          <a:prstGeom prst="rect">
            <a:avLst/>
          </a:prstGeom>
          <a:noFill/>
          <a:ln>
            <a:noFill/>
          </a:ln>
        </p:spPr>
      </p:pic>
      <p:sp>
        <p:nvSpPr>
          <p:cNvPr id="20" name="Google Shape;80;p3">
            <a:extLst>
              <a:ext uri="{FF2B5EF4-FFF2-40B4-BE49-F238E27FC236}">
                <a16:creationId xmlns:a16="http://schemas.microsoft.com/office/drawing/2014/main" id="{CBD9FDFE-9C89-C01A-F8F4-C1D13AC598BD}"/>
              </a:ext>
            </a:extLst>
          </p:cNvPr>
          <p:cNvSpPr txBox="1"/>
          <p:nvPr/>
        </p:nvSpPr>
        <p:spPr>
          <a:xfrm>
            <a:off x="3004775" y="8544956"/>
            <a:ext cx="2033400" cy="3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Fin plate: 75.5 x 56.5 x 3mm</a:t>
            </a:r>
            <a:endParaRPr sz="1100">
              <a:solidFill>
                <a:schemeClr val="dk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Baseplate: 100 x 80 x 1.6mm</a:t>
            </a:r>
            <a:endParaRPr sz="1100">
              <a:solidFill>
                <a:schemeClr val="dk1"/>
              </a:solidFill>
              <a:latin typeface="Arial" panose="020B0604020202020204" pitchFamily="34" charset="0"/>
              <a:cs typeface="Arial" panose="020B0604020202020204" pitchFamily="34" charset="0"/>
            </a:endParaRPr>
          </a:p>
        </p:txBody>
      </p:sp>
      <p:cxnSp>
        <p:nvCxnSpPr>
          <p:cNvPr id="21" name="Google Shape;81;p3">
            <a:extLst>
              <a:ext uri="{FF2B5EF4-FFF2-40B4-BE49-F238E27FC236}">
                <a16:creationId xmlns:a16="http://schemas.microsoft.com/office/drawing/2014/main" id="{C9B3DF86-0199-D626-0F28-0DD96E4A0AAA}"/>
              </a:ext>
            </a:extLst>
          </p:cNvPr>
          <p:cNvCxnSpPr/>
          <p:nvPr/>
        </p:nvCxnSpPr>
        <p:spPr>
          <a:xfrm flipH="1">
            <a:off x="2421025" y="8876293"/>
            <a:ext cx="631200" cy="287700"/>
          </a:xfrm>
          <a:prstGeom prst="straightConnector1">
            <a:avLst/>
          </a:prstGeom>
          <a:noFill/>
          <a:ln w="9525" cap="flat" cmpd="sng">
            <a:solidFill>
              <a:schemeClr val="dk2"/>
            </a:solidFill>
            <a:prstDash val="solid"/>
            <a:round/>
            <a:headEnd type="none" w="med" len="med"/>
            <a:tailEnd type="triangle" w="med" len="med"/>
          </a:ln>
        </p:spPr>
      </p:cxnSp>
      <p:cxnSp>
        <p:nvCxnSpPr>
          <p:cNvPr id="23" name="Google Shape;82;p3">
            <a:extLst>
              <a:ext uri="{FF2B5EF4-FFF2-40B4-BE49-F238E27FC236}">
                <a16:creationId xmlns:a16="http://schemas.microsoft.com/office/drawing/2014/main" id="{A94A944F-0F8A-1F63-7AAF-57C6ABA6ED07}"/>
              </a:ext>
            </a:extLst>
          </p:cNvPr>
          <p:cNvCxnSpPr>
            <a:stCxn id="20" idx="1"/>
          </p:cNvCxnSpPr>
          <p:nvPr/>
        </p:nvCxnSpPr>
        <p:spPr>
          <a:xfrm flipH="1">
            <a:off x="1965875" y="8695556"/>
            <a:ext cx="1038900" cy="282900"/>
          </a:xfrm>
          <a:prstGeom prst="straightConnector1">
            <a:avLst/>
          </a:prstGeom>
          <a:noFill/>
          <a:ln w="9525" cap="flat" cmpd="sng">
            <a:solidFill>
              <a:schemeClr val="dk2"/>
            </a:solidFill>
            <a:prstDash val="solid"/>
            <a:round/>
            <a:headEnd type="none" w="med" len="med"/>
            <a:tailEnd type="triangle" w="med" len="med"/>
          </a:ln>
        </p:spPr>
      </p:cxnSp>
      <p:grpSp>
        <p:nvGrpSpPr>
          <p:cNvPr id="31" name="Group 30">
            <a:extLst>
              <a:ext uri="{FF2B5EF4-FFF2-40B4-BE49-F238E27FC236}">
                <a16:creationId xmlns:a16="http://schemas.microsoft.com/office/drawing/2014/main" id="{6B96E7CE-F452-41D0-FDA3-DD9D2F90D11C}"/>
              </a:ext>
            </a:extLst>
          </p:cNvPr>
          <p:cNvGrpSpPr/>
          <p:nvPr/>
        </p:nvGrpSpPr>
        <p:grpSpPr>
          <a:xfrm>
            <a:off x="3955659" y="8313134"/>
            <a:ext cx="3215591" cy="1243125"/>
            <a:chOff x="5176834" y="7438985"/>
            <a:chExt cx="3215591" cy="1243125"/>
          </a:xfrm>
        </p:grpSpPr>
        <p:pic>
          <p:nvPicPr>
            <p:cNvPr id="17" name="Google Shape;78;p3">
              <a:extLst>
                <a:ext uri="{FF2B5EF4-FFF2-40B4-BE49-F238E27FC236}">
                  <a16:creationId xmlns:a16="http://schemas.microsoft.com/office/drawing/2014/main" id="{3F4834E5-4BEB-0529-BD2F-CCE51EE74AD0}"/>
                </a:ext>
              </a:extLst>
            </p:cNvPr>
            <p:cNvPicPr preferRelativeResize="0"/>
            <p:nvPr/>
          </p:nvPicPr>
          <p:blipFill rotWithShape="1">
            <a:blip r:embed="rId4">
              <a:alphaModFix/>
            </a:blip>
            <a:srcRect t="199" b="209"/>
            <a:stretch/>
          </p:blipFill>
          <p:spPr>
            <a:xfrm>
              <a:off x="6419576" y="7438985"/>
              <a:ext cx="1364406" cy="1243125"/>
            </a:xfrm>
            <a:prstGeom prst="rect">
              <a:avLst/>
            </a:prstGeom>
            <a:noFill/>
            <a:ln>
              <a:noFill/>
            </a:ln>
          </p:spPr>
        </p:pic>
        <p:sp>
          <p:nvSpPr>
            <p:cNvPr id="24" name="Google Shape;83;p3">
              <a:extLst>
                <a:ext uri="{FF2B5EF4-FFF2-40B4-BE49-F238E27FC236}">
                  <a16:creationId xmlns:a16="http://schemas.microsoft.com/office/drawing/2014/main" id="{BB5D3B5E-BAF6-D882-935A-9C628B6E1DF7}"/>
                </a:ext>
              </a:extLst>
            </p:cNvPr>
            <p:cNvSpPr txBox="1"/>
            <p:nvPr/>
          </p:nvSpPr>
          <p:spPr>
            <a:xfrm>
              <a:off x="5176834" y="8353700"/>
              <a:ext cx="1901100" cy="3012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Min feature overhang angle</a:t>
              </a:r>
              <a:endParaRPr sz="1100">
                <a:solidFill>
                  <a:schemeClr val="dk1"/>
                </a:solidFill>
                <a:latin typeface="Arial" panose="020B0604020202020204" pitchFamily="34" charset="0"/>
                <a:cs typeface="Arial" panose="020B0604020202020204" pitchFamily="34" charset="0"/>
              </a:endParaRPr>
            </a:p>
          </p:txBody>
        </p:sp>
        <p:cxnSp>
          <p:nvCxnSpPr>
            <p:cNvPr id="27" name="Google Shape;84;p3">
              <a:extLst>
                <a:ext uri="{FF2B5EF4-FFF2-40B4-BE49-F238E27FC236}">
                  <a16:creationId xmlns:a16="http://schemas.microsoft.com/office/drawing/2014/main" id="{66F84522-47B5-CFB4-53AE-AC8F22AB2ACF}"/>
                </a:ext>
              </a:extLst>
            </p:cNvPr>
            <p:cNvCxnSpPr/>
            <p:nvPr/>
          </p:nvCxnSpPr>
          <p:spPr>
            <a:xfrm rot="10800000">
              <a:off x="7804875" y="8127086"/>
              <a:ext cx="7800" cy="421500"/>
            </a:xfrm>
            <a:prstGeom prst="straightConnector1">
              <a:avLst/>
            </a:prstGeom>
            <a:noFill/>
            <a:ln w="9525" cap="flat" cmpd="sng">
              <a:solidFill>
                <a:schemeClr val="dk1"/>
              </a:solidFill>
              <a:prstDash val="solid"/>
              <a:round/>
              <a:headEnd type="none" w="med" len="med"/>
              <a:tailEnd type="triangle" w="med" len="med"/>
            </a:ln>
          </p:spPr>
        </p:cxnSp>
        <p:sp>
          <p:nvSpPr>
            <p:cNvPr id="28" name="Google Shape;85;p3">
              <a:extLst>
                <a:ext uri="{FF2B5EF4-FFF2-40B4-BE49-F238E27FC236}">
                  <a16:creationId xmlns:a16="http://schemas.microsoft.com/office/drawing/2014/main" id="{3AD78296-E469-F529-C017-A5CF8A1C7A78}"/>
                </a:ext>
              </a:extLst>
            </p:cNvPr>
            <p:cNvSpPr txBox="1"/>
            <p:nvPr/>
          </p:nvSpPr>
          <p:spPr>
            <a:xfrm>
              <a:off x="7493250" y="8264530"/>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Z</a:t>
              </a:r>
              <a:endParaRPr>
                <a:latin typeface="Arial" panose="020B0604020202020204" pitchFamily="34" charset="0"/>
                <a:cs typeface="Arial" panose="020B0604020202020204" pitchFamily="34" charset="0"/>
              </a:endParaRPr>
            </a:p>
          </p:txBody>
        </p:sp>
        <p:cxnSp>
          <p:nvCxnSpPr>
            <p:cNvPr id="29" name="Google Shape;86;p3">
              <a:extLst>
                <a:ext uri="{FF2B5EF4-FFF2-40B4-BE49-F238E27FC236}">
                  <a16:creationId xmlns:a16="http://schemas.microsoft.com/office/drawing/2014/main" id="{2A43AE07-A8D3-20D8-BAF1-8DFD22EEA6AA}"/>
                </a:ext>
              </a:extLst>
            </p:cNvPr>
            <p:cNvCxnSpPr/>
            <p:nvPr/>
          </p:nvCxnSpPr>
          <p:spPr>
            <a:xfrm>
              <a:off x="7874900" y="8607261"/>
              <a:ext cx="347100" cy="0"/>
            </a:xfrm>
            <a:prstGeom prst="straightConnector1">
              <a:avLst/>
            </a:prstGeom>
            <a:noFill/>
            <a:ln w="9525" cap="flat" cmpd="sng">
              <a:solidFill>
                <a:schemeClr val="dk1"/>
              </a:solidFill>
              <a:prstDash val="solid"/>
              <a:round/>
              <a:headEnd type="none" w="med" len="med"/>
              <a:tailEnd type="triangle" w="med" len="med"/>
            </a:ln>
          </p:spPr>
        </p:cxnSp>
        <p:sp>
          <p:nvSpPr>
            <p:cNvPr id="30" name="Google Shape;87;p3">
              <a:extLst>
                <a:ext uri="{FF2B5EF4-FFF2-40B4-BE49-F238E27FC236}">
                  <a16:creationId xmlns:a16="http://schemas.microsoft.com/office/drawing/2014/main" id="{EC411F4A-9CFB-1CFD-5EF4-C8FA7C413B89}"/>
                </a:ext>
              </a:extLst>
            </p:cNvPr>
            <p:cNvSpPr txBox="1"/>
            <p:nvPr/>
          </p:nvSpPr>
          <p:spPr>
            <a:xfrm>
              <a:off x="7974825" y="8384155"/>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XY</a:t>
              </a:r>
              <a:endParaRPr>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E1938AE3-9A9A-9AE9-91DC-98F390C0E0E0}"/>
              </a:ext>
            </a:extLst>
          </p:cNvPr>
          <p:cNvSpPr txBox="1"/>
          <p:nvPr/>
        </p:nvSpPr>
        <p:spPr>
          <a:xfrm>
            <a:off x="780756" y="4002147"/>
            <a:ext cx="6195793" cy="307777"/>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1:</a:t>
            </a:r>
            <a:r>
              <a:rPr lang="en-US" sz="1400">
                <a:latin typeface="Arial" panose="020B0604020202020204" pitchFamily="34" charset="0"/>
                <a:cs typeface="Arial" panose="020B0604020202020204" pitchFamily="34" charset="0"/>
              </a:rPr>
              <a:t> Fin plate design constraints</a:t>
            </a:r>
            <a:endParaRPr lang="en-US" sz="1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47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A437F5-9B51-4F44-B79F-E2E1D1A8B5E0}"/>
              </a:ext>
            </a:extLst>
          </p:cNvPr>
          <p:cNvSpPr txBox="1"/>
          <p:nvPr/>
        </p:nvSpPr>
        <p:spPr>
          <a:xfrm>
            <a:off x="780756" y="1175036"/>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Guidelines</a:t>
            </a:r>
          </a:p>
        </p:txBody>
      </p:sp>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p:txBody>
          <a:bodyPr/>
          <a:lstStyle/>
          <a:p>
            <a:fld id="{E2C92308-11F2-4EAA-81D1-AD1C3A937667}" type="slidenum">
              <a:rPr lang="en-US" smtClean="0">
                <a:latin typeface="Arial" panose="020B0604020202020204" pitchFamily="34" charset="0"/>
                <a:cs typeface="Arial" panose="020B0604020202020204" pitchFamily="34" charset="0"/>
              </a:rPr>
              <a:t>2</a:t>
            </a:fld>
            <a:endParaRPr lang="en-US">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DC1CE829-C433-29F6-3720-BA990A383D1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5" name="Google Shape;92;g2f72f1513c3_2_0">
            <a:extLst>
              <a:ext uri="{FF2B5EF4-FFF2-40B4-BE49-F238E27FC236}">
                <a16:creationId xmlns:a16="http://schemas.microsoft.com/office/drawing/2014/main" id="{1CFCBCBB-EF71-B83F-A22B-80A7820BF8AC}"/>
              </a:ext>
            </a:extLst>
          </p:cNvPr>
          <p:cNvSpPr txBox="1"/>
          <p:nvPr/>
        </p:nvSpPr>
        <p:spPr>
          <a:xfrm>
            <a:off x="609494" y="1700879"/>
            <a:ext cx="6799115" cy="1985629"/>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sz="1400">
                <a:solidFill>
                  <a:schemeClr val="dk1"/>
                </a:solidFill>
                <a:latin typeface="Arial"/>
                <a:cs typeface="Arial"/>
              </a:rPr>
              <a:t>All STEP files are sliced with an XY voxel size of 33 ⅓ x 33 ⅓ µm pixels</a:t>
            </a:r>
            <a:endParaRPr sz="1400">
              <a:solidFill>
                <a:schemeClr val="dk1"/>
              </a:solidFill>
              <a:latin typeface="Arial"/>
              <a:cs typeface="Arial"/>
            </a:endParaRPr>
          </a:p>
          <a:p>
            <a:pPr marL="457200" lvl="0" indent="-298450" algn="l" rtl="0">
              <a:spcBef>
                <a:spcPts val="300"/>
              </a:spcBef>
              <a:spcAft>
                <a:spcPts val="0"/>
              </a:spcAft>
              <a:buClr>
                <a:schemeClr val="dk1"/>
              </a:buClr>
              <a:buSzPts val="1100"/>
              <a:buChar char="●"/>
            </a:pPr>
            <a:r>
              <a:rPr lang="en" sz="1400">
                <a:solidFill>
                  <a:schemeClr val="dk1"/>
                </a:solidFill>
                <a:latin typeface="Arial"/>
                <a:cs typeface="Arial"/>
              </a:rPr>
              <a:t>Therefore, X &amp; Y dimensions of part features are defined by a grid of 33 ⅓ x 33 ⅓ µm pixels</a:t>
            </a:r>
            <a:endParaRPr sz="1400">
              <a:solidFill>
                <a:schemeClr val="dk1"/>
              </a:solidFill>
              <a:latin typeface="Arial"/>
              <a:cs typeface="Arial"/>
            </a:endParaRPr>
          </a:p>
          <a:p>
            <a:pPr marL="914400" lvl="1" indent="-298450">
              <a:spcBef>
                <a:spcPts val="300"/>
              </a:spcBef>
              <a:buClr>
                <a:schemeClr val="dk1"/>
              </a:buClr>
              <a:buSzPts val="1100"/>
              <a:buChar char="○"/>
            </a:pPr>
            <a:r>
              <a:rPr lang="en" sz="1400">
                <a:solidFill>
                  <a:schemeClr val="dk1"/>
                </a:solidFill>
                <a:latin typeface="Arial"/>
                <a:cs typeface="Arial"/>
              </a:rPr>
              <a:t>Areas of the print that need high resolution, part feature size and spacing should be defined in increments of 33 ⅓ µm in order to maintain feature fidelity</a:t>
            </a:r>
            <a:endParaRPr sz="1400">
              <a:solidFill>
                <a:schemeClr val="dk1"/>
              </a:solidFill>
              <a:latin typeface="Arial"/>
              <a:cs typeface="Arial"/>
            </a:endParaRPr>
          </a:p>
          <a:p>
            <a:pPr marL="914400" lvl="1" indent="-298450">
              <a:spcBef>
                <a:spcPts val="300"/>
              </a:spcBef>
              <a:buClr>
                <a:schemeClr val="dk1"/>
              </a:buClr>
              <a:buSzPts val="1100"/>
              <a:buChar char="○"/>
            </a:pPr>
            <a:r>
              <a:rPr lang="en" sz="1400">
                <a:solidFill>
                  <a:schemeClr val="dk1"/>
                </a:solidFill>
                <a:latin typeface="Arial"/>
                <a:cs typeface="Arial"/>
              </a:rPr>
              <a:t>Example: a fin/gap of 133 ⅓ / 166 ⅔ µm will align to the pixels; whereas a fin/gap of 150 / 175 µm will not align to the pixels; causing actual fin feature thickness variation in the slices and the resulting print</a:t>
            </a:r>
            <a:endParaRPr sz="1400">
              <a:solidFill>
                <a:schemeClr val="dk1"/>
              </a:solidFill>
              <a:latin typeface="Arial"/>
              <a:cs typeface="Arial"/>
            </a:endParaRPr>
          </a:p>
          <a:p>
            <a:pPr marL="457200" lvl="0" indent="-298450" algn="l" rtl="0">
              <a:spcBef>
                <a:spcPts val="300"/>
              </a:spcBef>
              <a:spcAft>
                <a:spcPts val="300"/>
              </a:spcAft>
              <a:buClr>
                <a:schemeClr val="dk1"/>
              </a:buClr>
              <a:buSzPts val="1100"/>
              <a:buChar char="●"/>
            </a:pPr>
            <a:r>
              <a:rPr lang="en" sz="1400">
                <a:solidFill>
                  <a:schemeClr val="dk1"/>
                </a:solidFill>
                <a:latin typeface="Arial"/>
                <a:cs typeface="Arial"/>
              </a:rPr>
              <a:t>Z dimension defined by layer height - Minimum of 0.030 mm specified for competition</a:t>
            </a:r>
            <a:endParaRPr sz="1400">
              <a:solidFill>
                <a:schemeClr val="dk1"/>
              </a:solidFill>
              <a:latin typeface="Arial"/>
              <a:cs typeface="Arial"/>
            </a:endParaRPr>
          </a:p>
        </p:txBody>
      </p:sp>
      <p:cxnSp>
        <p:nvCxnSpPr>
          <p:cNvPr id="6" name="Google Shape;95;g2f72f1513c3_2_0">
            <a:extLst>
              <a:ext uri="{FF2B5EF4-FFF2-40B4-BE49-F238E27FC236}">
                <a16:creationId xmlns:a16="http://schemas.microsoft.com/office/drawing/2014/main" id="{E32A2BA4-E0F9-B961-8B40-D5044D258D30}"/>
              </a:ext>
            </a:extLst>
          </p:cNvPr>
          <p:cNvCxnSpPr/>
          <p:nvPr/>
        </p:nvCxnSpPr>
        <p:spPr>
          <a:xfrm rot="10800000">
            <a:off x="1845707" y="5938298"/>
            <a:ext cx="7800" cy="421500"/>
          </a:xfrm>
          <a:prstGeom prst="straightConnector1">
            <a:avLst/>
          </a:prstGeom>
          <a:noFill/>
          <a:ln w="9525" cap="flat" cmpd="sng">
            <a:solidFill>
              <a:schemeClr val="dk2"/>
            </a:solidFill>
            <a:prstDash val="solid"/>
            <a:round/>
            <a:headEnd type="none" w="med" len="med"/>
            <a:tailEnd type="triangle" w="med" len="med"/>
          </a:ln>
        </p:spPr>
      </p:cxnSp>
      <p:cxnSp>
        <p:nvCxnSpPr>
          <p:cNvPr id="2" name="Google Shape;96;g2f72f1513c3_2_0">
            <a:extLst>
              <a:ext uri="{FF2B5EF4-FFF2-40B4-BE49-F238E27FC236}">
                <a16:creationId xmlns:a16="http://schemas.microsoft.com/office/drawing/2014/main" id="{3589D984-0D59-AB11-6636-7218A191FFBA}"/>
              </a:ext>
            </a:extLst>
          </p:cNvPr>
          <p:cNvCxnSpPr/>
          <p:nvPr/>
        </p:nvCxnSpPr>
        <p:spPr>
          <a:xfrm>
            <a:off x="1852351" y="6358851"/>
            <a:ext cx="511200" cy="0"/>
          </a:xfrm>
          <a:prstGeom prst="straightConnector1">
            <a:avLst/>
          </a:prstGeom>
          <a:noFill/>
          <a:ln w="9525" cap="flat" cmpd="sng">
            <a:solidFill>
              <a:schemeClr val="dk2"/>
            </a:solidFill>
            <a:prstDash val="solid"/>
            <a:round/>
            <a:headEnd type="none" w="med" len="med"/>
            <a:tailEnd type="triangle" w="med" len="med"/>
          </a:ln>
        </p:spPr>
      </p:cxnSp>
      <p:sp>
        <p:nvSpPr>
          <p:cNvPr id="8" name="Google Shape;97;g2f72f1513c3_2_0">
            <a:extLst>
              <a:ext uri="{FF2B5EF4-FFF2-40B4-BE49-F238E27FC236}">
                <a16:creationId xmlns:a16="http://schemas.microsoft.com/office/drawing/2014/main" id="{9993647A-509A-0F5F-3D67-A43C88B0ACC5}"/>
              </a:ext>
            </a:extLst>
          </p:cNvPr>
          <p:cNvSpPr txBox="1"/>
          <p:nvPr/>
        </p:nvSpPr>
        <p:spPr>
          <a:xfrm>
            <a:off x="1870756" y="6367898"/>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dirty="0">
                <a:solidFill>
                  <a:schemeClr val="dk1"/>
                </a:solidFill>
                <a:latin typeface="Arial" panose="020B0604020202020204" pitchFamily="34" charset="0"/>
                <a:cs typeface="Arial" panose="020B0604020202020204" pitchFamily="34" charset="0"/>
              </a:rPr>
              <a:t>X </a:t>
            </a:r>
            <a:endParaRPr dirty="0">
              <a:latin typeface="Arial" panose="020B0604020202020204" pitchFamily="34" charset="0"/>
              <a:cs typeface="Arial" panose="020B0604020202020204" pitchFamily="34" charset="0"/>
            </a:endParaRPr>
          </a:p>
        </p:txBody>
      </p:sp>
      <p:sp>
        <p:nvSpPr>
          <p:cNvPr id="9" name="Google Shape;98;g2f72f1513c3_2_0">
            <a:extLst>
              <a:ext uri="{FF2B5EF4-FFF2-40B4-BE49-F238E27FC236}">
                <a16:creationId xmlns:a16="http://schemas.microsoft.com/office/drawing/2014/main" id="{FE66F01D-1110-EFF6-EA94-1D6AC48F4ACC}"/>
              </a:ext>
            </a:extLst>
          </p:cNvPr>
          <p:cNvSpPr txBox="1"/>
          <p:nvPr/>
        </p:nvSpPr>
        <p:spPr>
          <a:xfrm>
            <a:off x="1465157" y="6061098"/>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dirty="0">
                <a:solidFill>
                  <a:schemeClr val="dk1"/>
                </a:solidFill>
                <a:latin typeface="Arial" panose="020B0604020202020204" pitchFamily="34" charset="0"/>
                <a:cs typeface="Arial" panose="020B0604020202020204" pitchFamily="34" charset="0"/>
              </a:rPr>
              <a:t>Y</a:t>
            </a:r>
            <a:endParaRPr dirty="0">
              <a:latin typeface="Arial" panose="020B0604020202020204" pitchFamily="34" charset="0"/>
              <a:cs typeface="Arial" panose="020B0604020202020204" pitchFamily="34" charset="0"/>
            </a:endParaRPr>
          </a:p>
        </p:txBody>
      </p:sp>
      <p:grpSp>
        <p:nvGrpSpPr>
          <p:cNvPr id="10" name="Google Shape;99;g2f72f1513c3_2_0">
            <a:extLst>
              <a:ext uri="{FF2B5EF4-FFF2-40B4-BE49-F238E27FC236}">
                <a16:creationId xmlns:a16="http://schemas.microsoft.com/office/drawing/2014/main" id="{64325BA6-5BE2-D447-B7CA-2082DF44EF5B}"/>
              </a:ext>
            </a:extLst>
          </p:cNvPr>
          <p:cNvGrpSpPr/>
          <p:nvPr/>
        </p:nvGrpSpPr>
        <p:grpSpPr>
          <a:xfrm>
            <a:off x="615931" y="4227193"/>
            <a:ext cx="6963500" cy="2477575"/>
            <a:chOff x="718650" y="2410750"/>
            <a:chExt cx="6963500" cy="2477575"/>
          </a:xfrm>
        </p:grpSpPr>
        <p:pic>
          <p:nvPicPr>
            <p:cNvPr id="12" name="Google Shape;100;g2f72f1513c3_2_0">
              <a:extLst>
                <a:ext uri="{FF2B5EF4-FFF2-40B4-BE49-F238E27FC236}">
                  <a16:creationId xmlns:a16="http://schemas.microsoft.com/office/drawing/2014/main" id="{0932C0DD-C3E8-0C42-1F3E-205C3361FA38}"/>
                </a:ext>
              </a:extLst>
            </p:cNvPr>
            <p:cNvPicPr preferRelativeResize="0"/>
            <p:nvPr/>
          </p:nvPicPr>
          <p:blipFill rotWithShape="1">
            <a:blip r:embed="rId2">
              <a:alphaModFix/>
            </a:blip>
            <a:srcRect l="21970" t="82492" r="23608"/>
            <a:stretch/>
          </p:blipFill>
          <p:spPr>
            <a:xfrm>
              <a:off x="3367727" y="4488125"/>
              <a:ext cx="2718226" cy="400200"/>
            </a:xfrm>
            <a:prstGeom prst="rect">
              <a:avLst/>
            </a:prstGeom>
            <a:noFill/>
            <a:ln>
              <a:noFill/>
            </a:ln>
          </p:spPr>
        </p:pic>
        <p:pic>
          <p:nvPicPr>
            <p:cNvPr id="13" name="Google Shape;101;g2f72f1513c3_2_0">
              <a:extLst>
                <a:ext uri="{FF2B5EF4-FFF2-40B4-BE49-F238E27FC236}">
                  <a16:creationId xmlns:a16="http://schemas.microsoft.com/office/drawing/2014/main" id="{63C93F83-0DD5-D83B-004A-96F1395501EF}"/>
                </a:ext>
              </a:extLst>
            </p:cNvPr>
            <p:cNvPicPr preferRelativeResize="0"/>
            <p:nvPr/>
          </p:nvPicPr>
          <p:blipFill rotWithShape="1">
            <a:blip r:embed="rId3">
              <a:alphaModFix/>
            </a:blip>
            <a:srcRect l="2362"/>
            <a:stretch/>
          </p:blipFill>
          <p:spPr>
            <a:xfrm>
              <a:off x="5144525" y="2631575"/>
              <a:ext cx="2537625" cy="1856550"/>
            </a:xfrm>
            <a:prstGeom prst="rect">
              <a:avLst/>
            </a:prstGeom>
            <a:noFill/>
            <a:ln>
              <a:noFill/>
            </a:ln>
          </p:spPr>
        </p:pic>
        <p:pic>
          <p:nvPicPr>
            <p:cNvPr id="14" name="Google Shape;102;g2f72f1513c3_2_0">
              <a:extLst>
                <a:ext uri="{FF2B5EF4-FFF2-40B4-BE49-F238E27FC236}">
                  <a16:creationId xmlns:a16="http://schemas.microsoft.com/office/drawing/2014/main" id="{5B119538-C4E3-048C-0670-C48FA2EE98B7}"/>
                </a:ext>
              </a:extLst>
            </p:cNvPr>
            <p:cNvPicPr preferRelativeResize="0"/>
            <p:nvPr/>
          </p:nvPicPr>
          <p:blipFill rotWithShape="1">
            <a:blip r:embed="rId2">
              <a:alphaModFix/>
            </a:blip>
            <a:srcRect r="44099" b="21036"/>
            <a:stretch/>
          </p:blipFill>
          <p:spPr>
            <a:xfrm>
              <a:off x="2014725" y="2410750"/>
              <a:ext cx="3213375" cy="2077375"/>
            </a:xfrm>
            <a:prstGeom prst="rect">
              <a:avLst/>
            </a:prstGeom>
            <a:noFill/>
            <a:ln>
              <a:noFill/>
            </a:ln>
          </p:spPr>
        </p:pic>
        <p:cxnSp>
          <p:nvCxnSpPr>
            <p:cNvPr id="15" name="Google Shape;103;g2f72f1513c3_2_0">
              <a:extLst>
                <a:ext uri="{FF2B5EF4-FFF2-40B4-BE49-F238E27FC236}">
                  <a16:creationId xmlns:a16="http://schemas.microsoft.com/office/drawing/2014/main" id="{1FD4869E-D5E2-FB64-CFC7-0189DABCB232}"/>
                </a:ext>
              </a:extLst>
            </p:cNvPr>
            <p:cNvCxnSpPr/>
            <p:nvPr/>
          </p:nvCxnSpPr>
          <p:spPr>
            <a:xfrm rot="10800000" flipH="1">
              <a:off x="1722375" y="2972875"/>
              <a:ext cx="668700" cy="39300"/>
            </a:xfrm>
            <a:prstGeom prst="straightConnector1">
              <a:avLst/>
            </a:prstGeom>
            <a:noFill/>
            <a:ln w="9525" cap="flat" cmpd="sng">
              <a:solidFill>
                <a:schemeClr val="dk2"/>
              </a:solidFill>
              <a:prstDash val="solid"/>
              <a:round/>
              <a:headEnd type="none" w="med" len="med"/>
              <a:tailEnd type="triangle" w="med" len="med"/>
            </a:ln>
          </p:spPr>
        </p:cxnSp>
        <p:sp>
          <p:nvSpPr>
            <p:cNvPr id="16" name="Google Shape;104;g2f72f1513c3_2_0">
              <a:extLst>
                <a:ext uri="{FF2B5EF4-FFF2-40B4-BE49-F238E27FC236}">
                  <a16:creationId xmlns:a16="http://schemas.microsoft.com/office/drawing/2014/main" id="{94CDB427-C174-4B0D-2188-9E002BDDFCB9}"/>
                </a:ext>
              </a:extLst>
            </p:cNvPr>
            <p:cNvSpPr txBox="1"/>
            <p:nvPr/>
          </p:nvSpPr>
          <p:spPr>
            <a:xfrm>
              <a:off x="718650" y="2917116"/>
              <a:ext cx="1242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Pixel</a:t>
              </a:r>
              <a:br>
                <a:rPr lang="en" sz="1300">
                  <a:solidFill>
                    <a:schemeClr val="dk1"/>
                  </a:solidFill>
                  <a:latin typeface="Arial" panose="020B0604020202020204" pitchFamily="34" charset="0"/>
                  <a:cs typeface="Arial" panose="020B0604020202020204" pitchFamily="34" charset="0"/>
                </a:rPr>
              </a:br>
              <a:r>
                <a:rPr lang="en" sz="1300">
                  <a:solidFill>
                    <a:schemeClr val="dk1"/>
                  </a:solidFill>
                  <a:latin typeface="Arial" panose="020B0604020202020204" pitchFamily="34" charset="0"/>
                  <a:cs typeface="Arial" panose="020B0604020202020204" pitchFamily="34" charset="0"/>
                </a:rPr>
                <a:t>(XY Voxel)</a:t>
              </a:r>
              <a:endParaRPr>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id="{4F815642-F47C-C626-F380-C08EF28102F5}"/>
              </a:ext>
            </a:extLst>
          </p:cNvPr>
          <p:cNvSpPr txBox="1"/>
          <p:nvPr/>
        </p:nvSpPr>
        <p:spPr>
          <a:xfrm>
            <a:off x="534353" y="7517196"/>
            <a:ext cx="6703695" cy="181588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400" dirty="0">
                <a:latin typeface="Arial"/>
                <a:cs typeface="Arial"/>
              </a:rPr>
              <a:t>The Top Plate with inlet and outlet diameter (ID), X, Y and Z dimensions of the cold plate (top plate and bottom plate) that is given by the competition team must be used. No deviations will be acceptable.</a:t>
            </a:r>
          </a:p>
          <a:p>
            <a:pPr marL="285750" indent="-285750">
              <a:buFont typeface="Arial" panose="020B0604020202020204" pitchFamily="34" charset="0"/>
              <a:buChar char="•"/>
            </a:pPr>
            <a:r>
              <a:rPr lang="en-US" sz="1400" dirty="0">
                <a:latin typeface="Arial"/>
                <a:cs typeface="Arial"/>
              </a:rPr>
              <a:t>Flow rate of 1 – 2 L/min must be used in simulation</a:t>
            </a:r>
          </a:p>
          <a:p>
            <a:pPr marL="285750" indent="-285750">
              <a:buFont typeface="Arial" panose="020B0604020202020204" pitchFamily="34" charset="0"/>
              <a:buChar char="•"/>
            </a:pPr>
            <a:r>
              <a:rPr lang="en-US" sz="1400" dirty="0">
                <a:latin typeface="Arial"/>
                <a:cs typeface="Arial"/>
              </a:rPr>
              <a:t>Power load = 350 W</a:t>
            </a:r>
          </a:p>
          <a:p>
            <a:pPr marL="285750" indent="-285750">
              <a:buFont typeface="Arial" panose="020B0604020202020204" pitchFamily="34" charset="0"/>
              <a:buChar char="•"/>
            </a:pPr>
            <a:r>
              <a:rPr lang="en-US" sz="1400" dirty="0">
                <a:latin typeface="Arial"/>
                <a:cs typeface="Arial"/>
              </a:rPr>
              <a:t>Coolant (PCW) inlet temperature of 20℃ must be used in simulation</a:t>
            </a:r>
          </a:p>
          <a:p>
            <a:pPr marL="285750" indent="-285750">
              <a:buFont typeface="Arial" panose="020B0604020202020204" pitchFamily="34" charset="0"/>
              <a:buChar char="•"/>
            </a:pPr>
            <a:r>
              <a:rPr lang="en-US" sz="1400" dirty="0">
                <a:latin typeface="Arial"/>
                <a:cs typeface="Arial"/>
              </a:rPr>
              <a:t>Power source </a:t>
            </a:r>
            <a:r>
              <a:rPr lang="en-US" sz="1400" dirty="0" err="1">
                <a:latin typeface="Arial"/>
                <a:cs typeface="Arial"/>
              </a:rPr>
              <a:t>Icepak</a:t>
            </a:r>
            <a:r>
              <a:rPr lang="en-US" sz="1400" dirty="0">
                <a:latin typeface="Arial"/>
                <a:cs typeface="Arial"/>
              </a:rPr>
              <a:t> model will be given and must be used in your model.</a:t>
            </a:r>
          </a:p>
          <a:p>
            <a:pPr marL="285750" indent="-285750">
              <a:buFont typeface="Arial" panose="020B0604020202020204" pitchFamily="34" charset="0"/>
              <a:buChar char="•"/>
            </a:pPr>
            <a:r>
              <a:rPr lang="en-US" sz="1400" dirty="0">
                <a:latin typeface="Arial"/>
                <a:cs typeface="Arial"/>
              </a:rPr>
              <a:t>Design meets (manufacturing) design guidelines</a:t>
            </a:r>
          </a:p>
        </p:txBody>
      </p:sp>
      <p:sp>
        <p:nvSpPr>
          <p:cNvPr id="23" name="TextBox 22">
            <a:extLst>
              <a:ext uri="{FF2B5EF4-FFF2-40B4-BE49-F238E27FC236}">
                <a16:creationId xmlns:a16="http://schemas.microsoft.com/office/drawing/2014/main" id="{02BA8518-7838-9270-1D76-51BA3CCFC209}"/>
              </a:ext>
            </a:extLst>
          </p:cNvPr>
          <p:cNvSpPr txBox="1"/>
          <p:nvPr/>
        </p:nvSpPr>
        <p:spPr>
          <a:xfrm>
            <a:off x="780756" y="6966112"/>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Boundary Conditions for Simulations</a:t>
            </a:r>
          </a:p>
        </p:txBody>
      </p:sp>
    </p:spTree>
    <p:extLst>
      <p:ext uri="{BB962C8B-B14F-4D97-AF65-F5344CB8AC3E}">
        <p14:creationId xmlns:p14="http://schemas.microsoft.com/office/powerpoint/2010/main" val="38254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A437F5-9B51-4F44-B79F-E2E1D1A8B5E0}"/>
              </a:ext>
            </a:extLst>
          </p:cNvPr>
          <p:cNvSpPr txBox="1"/>
          <p:nvPr/>
        </p:nvSpPr>
        <p:spPr>
          <a:xfrm>
            <a:off x="780756" y="1175036"/>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Manifold Housing Details</a:t>
            </a:r>
          </a:p>
        </p:txBody>
      </p:sp>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sp>
        <p:nvSpPr>
          <p:cNvPr id="17" name="Google Shape;111;g2f72f1513c3_1_0">
            <a:extLst>
              <a:ext uri="{FF2B5EF4-FFF2-40B4-BE49-F238E27FC236}">
                <a16:creationId xmlns:a16="http://schemas.microsoft.com/office/drawing/2014/main" id="{42578809-52C3-972D-0FB2-FF8BE2312EFC}"/>
              </a:ext>
            </a:extLst>
          </p:cNvPr>
          <p:cNvSpPr txBox="1">
            <a:spLocks/>
          </p:cNvSpPr>
          <p:nvPr/>
        </p:nvSpPr>
        <p:spPr>
          <a:xfrm>
            <a:off x="392428" y="3862675"/>
            <a:ext cx="3341371" cy="1163395"/>
          </a:xfrm>
          <a:prstGeom prst="rect">
            <a:avLst/>
          </a:prstGeom>
        </p:spPr>
        <p:txBody>
          <a:bodyPr spcFirstLastPara="1" wrap="square" lIns="0" tIns="0" rIns="0" bIns="0" anchor="t" anchorCtr="0">
            <a:sp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457200" indent="-304800">
              <a:spcBef>
                <a:spcPts val="0"/>
              </a:spcBef>
              <a:buSzPts val="1200"/>
              <a:buFont typeface="Arial" panose="020B0604020202020204" pitchFamily="34" charset="0"/>
              <a:buChar char="●"/>
            </a:pPr>
            <a:r>
              <a:rPr lang="en-US" sz="1400" dirty="0">
                <a:latin typeface="Arial"/>
                <a:cs typeface="Arial"/>
              </a:rPr>
              <a:t>Side-in Side-out Flow </a:t>
            </a:r>
          </a:p>
          <a:p>
            <a:pPr marL="457200" indent="-304800">
              <a:spcBef>
                <a:spcPts val="0"/>
              </a:spcBef>
              <a:buSzPts val="1200"/>
              <a:buFont typeface="Arial" panose="020B0604020202020204" pitchFamily="34" charset="0"/>
              <a:buChar char="●"/>
            </a:pPr>
            <a:r>
              <a:rPr lang="en-US" sz="1400" dirty="0">
                <a:latin typeface="Arial"/>
                <a:cs typeface="Arial"/>
              </a:rPr>
              <a:t>2mm Silicone gasket above fin plate</a:t>
            </a:r>
          </a:p>
          <a:p>
            <a:pPr marL="457200" indent="-304800">
              <a:spcBef>
                <a:spcPts val="0"/>
              </a:spcBef>
              <a:buSzPts val="1200"/>
              <a:buFont typeface="Arial" panose="020B0604020202020204" pitchFamily="34" charset="0"/>
              <a:buChar char="●"/>
            </a:pPr>
            <a:r>
              <a:rPr lang="en-US" sz="1400" dirty="0">
                <a:latin typeface="Arial"/>
                <a:cs typeface="Arial"/>
              </a:rPr>
              <a:t>⅜” ID Tube Inlet and Outlet</a:t>
            </a:r>
          </a:p>
          <a:p>
            <a:pPr marL="457200" indent="-304800">
              <a:spcBef>
                <a:spcPts val="0"/>
              </a:spcBef>
              <a:buSzPts val="1200"/>
              <a:buFont typeface="Arial" panose="020B0604020202020204" pitchFamily="34" charset="0"/>
              <a:buChar char="●"/>
            </a:pPr>
            <a:r>
              <a:rPr lang="en-US" sz="1400" dirty="0">
                <a:latin typeface="Arial"/>
                <a:cs typeface="Aria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
                  </a:ext>
                </a:extLst>
              </a:rPr>
              <a:t>3.5mm </a:t>
            </a:r>
            <a:r>
              <a:rPr lang="en-US" sz="1400" dirty="0">
                <a:latin typeface="Arial"/>
                <a:cs typeface="Aria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
                  </a:ext>
                </a:extLst>
              </a:rPr>
              <a:t>Accumulator</a:t>
            </a:r>
            <a:r>
              <a:rPr lang="en-US" sz="1400" dirty="0">
                <a:latin typeface="Arial"/>
                <a:cs typeface="Aria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3"/>
                  </a:ext>
                </a:extLst>
              </a:rPr>
              <a:t> sections at ends of fin plate to ensure uniform flow</a:t>
            </a:r>
            <a:endParaRPr lang="en-US" sz="1400" dirty="0">
              <a:latin typeface="Arial"/>
              <a:cs typeface="Arial"/>
            </a:endParaRPr>
          </a:p>
        </p:txBody>
      </p:sp>
      <p:grpSp>
        <p:nvGrpSpPr>
          <p:cNvPr id="24" name="Group 23">
            <a:extLst>
              <a:ext uri="{FF2B5EF4-FFF2-40B4-BE49-F238E27FC236}">
                <a16:creationId xmlns:a16="http://schemas.microsoft.com/office/drawing/2014/main" id="{6C73D55C-5D87-FBF3-7203-F31CAE8BCABF}"/>
              </a:ext>
            </a:extLst>
          </p:cNvPr>
          <p:cNvGrpSpPr/>
          <p:nvPr/>
        </p:nvGrpSpPr>
        <p:grpSpPr>
          <a:xfrm>
            <a:off x="464525" y="1778899"/>
            <a:ext cx="7270350" cy="2916000"/>
            <a:chOff x="121050" y="6211788"/>
            <a:chExt cx="8784050" cy="3523117"/>
          </a:xfrm>
        </p:grpSpPr>
        <p:pic>
          <p:nvPicPr>
            <p:cNvPr id="18" name="Google Shape;112;g2f72f1513c3_1_0">
              <a:extLst>
                <a:ext uri="{FF2B5EF4-FFF2-40B4-BE49-F238E27FC236}">
                  <a16:creationId xmlns:a16="http://schemas.microsoft.com/office/drawing/2014/main" id="{0CD7F1F4-79A4-0C62-040D-9B77C7F9EA5A}"/>
                </a:ext>
              </a:extLst>
            </p:cNvPr>
            <p:cNvPicPr preferRelativeResize="0"/>
            <p:nvPr/>
          </p:nvPicPr>
          <p:blipFill>
            <a:blip r:embed="rId2">
              <a:alphaModFix/>
            </a:blip>
            <a:stretch>
              <a:fillRect/>
            </a:stretch>
          </p:blipFill>
          <p:spPr>
            <a:xfrm>
              <a:off x="4322450" y="7365850"/>
              <a:ext cx="3968354" cy="2369055"/>
            </a:xfrm>
            <a:prstGeom prst="rect">
              <a:avLst/>
            </a:prstGeom>
            <a:noFill/>
            <a:ln>
              <a:noFill/>
            </a:ln>
          </p:spPr>
        </p:pic>
        <p:pic>
          <p:nvPicPr>
            <p:cNvPr id="19" name="Google Shape;113;g2f72f1513c3_1_0">
              <a:extLst>
                <a:ext uri="{FF2B5EF4-FFF2-40B4-BE49-F238E27FC236}">
                  <a16:creationId xmlns:a16="http://schemas.microsoft.com/office/drawing/2014/main" id="{D960B637-F926-BAEC-C3D1-ABB926B0BD7F}"/>
                </a:ext>
              </a:extLst>
            </p:cNvPr>
            <p:cNvPicPr preferRelativeResize="0"/>
            <p:nvPr/>
          </p:nvPicPr>
          <p:blipFill>
            <a:blip r:embed="rId3">
              <a:alphaModFix/>
            </a:blip>
            <a:stretch>
              <a:fillRect/>
            </a:stretch>
          </p:blipFill>
          <p:spPr>
            <a:xfrm>
              <a:off x="121050" y="6406363"/>
              <a:ext cx="3764275" cy="2308282"/>
            </a:xfrm>
            <a:prstGeom prst="rect">
              <a:avLst/>
            </a:prstGeom>
            <a:noFill/>
            <a:ln>
              <a:noFill/>
            </a:ln>
          </p:spPr>
        </p:pic>
        <p:pic>
          <p:nvPicPr>
            <p:cNvPr id="20" name="Google Shape;114;g2f72f1513c3_1_0">
              <a:extLst>
                <a:ext uri="{FF2B5EF4-FFF2-40B4-BE49-F238E27FC236}">
                  <a16:creationId xmlns:a16="http://schemas.microsoft.com/office/drawing/2014/main" id="{4F1C3B81-1306-25BF-2CDD-D876762BDE00}"/>
                </a:ext>
              </a:extLst>
            </p:cNvPr>
            <p:cNvPicPr preferRelativeResize="0"/>
            <p:nvPr/>
          </p:nvPicPr>
          <p:blipFill>
            <a:blip r:embed="rId4">
              <a:alphaModFix/>
            </a:blip>
            <a:stretch>
              <a:fillRect/>
            </a:stretch>
          </p:blipFill>
          <p:spPr>
            <a:xfrm>
              <a:off x="3994096" y="6211788"/>
              <a:ext cx="4911004" cy="997025"/>
            </a:xfrm>
            <a:prstGeom prst="rect">
              <a:avLst/>
            </a:prstGeom>
            <a:noFill/>
            <a:ln>
              <a:noFill/>
            </a:ln>
          </p:spPr>
        </p:pic>
      </p:grpSp>
      <p:sp>
        <p:nvSpPr>
          <p:cNvPr id="21" name="TextBox 20">
            <a:extLst>
              <a:ext uri="{FF2B5EF4-FFF2-40B4-BE49-F238E27FC236}">
                <a16:creationId xmlns:a16="http://schemas.microsoft.com/office/drawing/2014/main" id="{DC1CE829-C433-29F6-3720-BA990A383D1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8" name="TextBox 7">
            <a:extLst>
              <a:ext uri="{FF2B5EF4-FFF2-40B4-BE49-F238E27FC236}">
                <a16:creationId xmlns:a16="http://schemas.microsoft.com/office/drawing/2014/main" id="{F5594E72-4FCB-4BEA-89EA-3A1FB710D0EB}"/>
              </a:ext>
            </a:extLst>
          </p:cNvPr>
          <p:cNvSpPr txBox="1"/>
          <p:nvPr/>
        </p:nvSpPr>
        <p:spPr>
          <a:xfrm>
            <a:off x="0" y="5857225"/>
            <a:ext cx="7083083" cy="1169551"/>
          </a:xfrm>
          <a:prstGeom prst="rect">
            <a:avLst/>
          </a:prstGeom>
          <a:noFill/>
        </p:spPr>
        <p:txBody>
          <a:bodyPr wrap="square" lIns="91440" tIns="45720" rIns="91440" bIns="45720" rtlCol="0" anchor="t">
            <a:spAutoFit/>
          </a:bodyPr>
          <a:lstStyle/>
          <a:p>
            <a:pPr marL="688975" algn="just"/>
            <a:r>
              <a:rPr lang="en-US" sz="1400" b="0" i="0" dirty="0">
                <a:effectLst/>
                <a:latin typeface="Arial"/>
                <a:cs typeface="Arial"/>
              </a:rPr>
              <a:t>The cold plate will be</a:t>
            </a:r>
            <a:r>
              <a:rPr lang="en-US" sz="1400" dirty="0">
                <a:latin typeface="Arial"/>
                <a:cs typeface="Arial"/>
              </a:rPr>
              <a:t> </a:t>
            </a:r>
            <a:r>
              <a:rPr lang="en-US" sz="1400" b="0" i="0" dirty="0">
                <a:effectLst/>
                <a:latin typeface="Arial"/>
                <a:cs typeface="Arial"/>
              </a:rPr>
              <a:t>3D printed with pure copper. As printed, it is expected that the effective thermal conductivity is ~380 W/</a:t>
            </a:r>
            <a:r>
              <a:rPr lang="en-US" sz="1400" b="0" i="0" dirty="0" err="1">
                <a:effectLst/>
                <a:latin typeface="Arial"/>
                <a:cs typeface="Arial"/>
              </a:rPr>
              <a:t>m·K</a:t>
            </a:r>
            <a:r>
              <a:rPr lang="en-US" sz="1400" b="0" i="0" dirty="0">
                <a:effectLst/>
                <a:latin typeface="Arial"/>
                <a:cs typeface="Arial"/>
              </a:rPr>
              <a:t>.  For modelling, it can be assumed that the surface roughness is 1.5 microns. Surface roughness can range depending on the geometry. The design and feature constraints are as defined in the Design Guidelines section.</a:t>
            </a:r>
            <a:endParaRPr lang="en-US" sz="1400" dirty="0">
              <a:latin typeface="Arial"/>
              <a:cs typeface="Arial"/>
            </a:endParaRPr>
          </a:p>
        </p:txBody>
      </p:sp>
      <p:sp>
        <p:nvSpPr>
          <p:cNvPr id="9" name="TextBox 8">
            <a:extLst>
              <a:ext uri="{FF2B5EF4-FFF2-40B4-BE49-F238E27FC236}">
                <a16:creationId xmlns:a16="http://schemas.microsoft.com/office/drawing/2014/main" id="{29C4753E-2959-49FC-9A05-EE5632550816}"/>
              </a:ext>
            </a:extLst>
          </p:cNvPr>
          <p:cNvSpPr txBox="1"/>
          <p:nvPr/>
        </p:nvSpPr>
        <p:spPr>
          <a:xfrm>
            <a:off x="780756" y="5444679"/>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Additive Manufacturing Constraints</a:t>
            </a:r>
          </a:p>
        </p:txBody>
      </p:sp>
      <p:sp>
        <p:nvSpPr>
          <p:cNvPr id="2" name="TextBox 1">
            <a:extLst>
              <a:ext uri="{FF2B5EF4-FFF2-40B4-BE49-F238E27FC236}">
                <a16:creationId xmlns:a16="http://schemas.microsoft.com/office/drawing/2014/main" id="{59552597-2ADC-3757-EF09-9C464D11A791}"/>
              </a:ext>
            </a:extLst>
          </p:cNvPr>
          <p:cNvSpPr txBox="1"/>
          <p:nvPr/>
        </p:nvSpPr>
        <p:spPr>
          <a:xfrm>
            <a:off x="0" y="7948011"/>
            <a:ext cx="7083083" cy="1169551"/>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Of the final selected designs, Fabric8Labs will perform design for additive manufacturing (</a:t>
            </a:r>
            <a:r>
              <a:rPr lang="en-US" sz="1400" err="1">
                <a:latin typeface="Arial" panose="020B0604020202020204" pitchFamily="34" charset="0"/>
                <a:cs typeface="Arial" panose="020B0604020202020204" pitchFamily="34" charset="0"/>
              </a:rPr>
              <a:t>DfAM</a:t>
            </a:r>
            <a:r>
              <a:rPr lang="en-US" sz="1400">
                <a:latin typeface="Arial" panose="020B0604020202020204" pitchFamily="34" charset="0"/>
                <a:cs typeface="Arial" panose="020B0604020202020204" pitchFamily="34" charset="0"/>
              </a:rPr>
              <a:t>) reviews for manufacturability. If required, F8L will provide design change suggestions to improve manufacturability of the parts. The </a:t>
            </a:r>
            <a:r>
              <a:rPr lang="en-US" sz="1400" err="1">
                <a:latin typeface="Arial" panose="020B0604020202020204" pitchFamily="34" charset="0"/>
                <a:cs typeface="Arial" panose="020B0604020202020204" pitchFamily="34" charset="0"/>
              </a:rPr>
              <a:t>DfAM</a:t>
            </a:r>
            <a:r>
              <a:rPr lang="en-US" sz="1400">
                <a:latin typeface="Arial" panose="020B0604020202020204" pitchFamily="34" charset="0"/>
                <a:cs typeface="Arial" panose="020B0604020202020204" pitchFamily="34" charset="0"/>
              </a:rPr>
              <a:t> review for manufacturability is envisioned to be collaborative in nature between the design team and Fabric8Labs.</a:t>
            </a:r>
          </a:p>
        </p:txBody>
      </p:sp>
      <p:sp>
        <p:nvSpPr>
          <p:cNvPr id="3" name="TextBox 2">
            <a:extLst>
              <a:ext uri="{FF2B5EF4-FFF2-40B4-BE49-F238E27FC236}">
                <a16:creationId xmlns:a16="http://schemas.microsoft.com/office/drawing/2014/main" id="{82DCFA8E-8E2A-245C-69EF-8469D6473E79}"/>
              </a:ext>
            </a:extLst>
          </p:cNvPr>
          <p:cNvSpPr txBox="1"/>
          <p:nvPr/>
        </p:nvSpPr>
        <p:spPr>
          <a:xfrm>
            <a:off x="780756" y="7535465"/>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Review for Manufacturability</a:t>
            </a:r>
          </a:p>
        </p:txBody>
      </p:sp>
    </p:spTree>
    <p:extLst>
      <p:ext uri="{BB962C8B-B14F-4D97-AF65-F5344CB8AC3E}">
        <p14:creationId xmlns:p14="http://schemas.microsoft.com/office/powerpoint/2010/main" val="70011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6C18EF6-4BCD-D2D6-2A43-ADAA6B602B1D}"/>
              </a:ext>
            </a:extLst>
          </p:cNvPr>
          <p:cNvSpPr txBox="1"/>
          <p:nvPr/>
        </p:nvSpPr>
        <p:spPr>
          <a:xfrm>
            <a:off x="759655" y="1193177"/>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Cold Plate Competition Rules</a:t>
            </a:r>
          </a:p>
        </p:txBody>
      </p:sp>
      <p:sp>
        <p:nvSpPr>
          <p:cNvPr id="9" name="TextBox 8">
            <a:extLst>
              <a:ext uri="{FF2B5EF4-FFF2-40B4-BE49-F238E27FC236}">
                <a16:creationId xmlns:a16="http://schemas.microsoft.com/office/drawing/2014/main" id="{2C1286D6-CCF8-F1E1-09A6-0E4170F88312}"/>
              </a:ext>
            </a:extLst>
          </p:cNvPr>
          <p:cNvSpPr txBox="1"/>
          <p:nvPr/>
        </p:nvSpPr>
        <p:spPr>
          <a:xfrm>
            <a:off x="596213" y="1716325"/>
            <a:ext cx="6545992" cy="8279190"/>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400" dirty="0">
                <a:latin typeface="Arial"/>
                <a:cs typeface="Arial"/>
              </a:rPr>
              <a:t>Each team can submit one cold plate design</a:t>
            </a:r>
          </a:p>
          <a:p>
            <a:pPr marL="285750" indent="-285750">
              <a:buFont typeface="Arial" panose="020B0604020202020204" pitchFamily="34" charset="0"/>
              <a:buChar char="•"/>
            </a:pPr>
            <a:r>
              <a:rPr lang="en-US" sz="1400" dirty="0">
                <a:latin typeface="Arial"/>
                <a:cs typeface="Arial"/>
              </a:rPr>
              <a:t>A maximum of 5 participants in one team is allowed</a:t>
            </a:r>
          </a:p>
          <a:p>
            <a:pPr marL="285750" indent="-285750">
              <a:buFont typeface="Arial" panose="020B0604020202020204" pitchFamily="34" charset="0"/>
              <a:buChar char="•"/>
            </a:pPr>
            <a:r>
              <a:rPr lang="en-US" sz="1400" dirty="0">
                <a:latin typeface="Arial"/>
                <a:cs typeface="Arial"/>
              </a:rPr>
              <a:t>Each team should check with their advisor in terms of timelines for design, simulation, analysis, CAD drop to Fabric8Labs for manufacturability. </a:t>
            </a:r>
          </a:p>
          <a:p>
            <a:pPr marL="285750" indent="-285750">
              <a:buFont typeface="Arial" panose="020B0604020202020204" pitchFamily="34" charset="0"/>
              <a:buChar char="•"/>
            </a:pPr>
            <a:r>
              <a:rPr lang="en-US" sz="1400" dirty="0">
                <a:latin typeface="Arial"/>
                <a:cs typeface="Arial"/>
              </a:rPr>
              <a:t>Timeline for accepting and producing prototypes will be communicated to registered teams</a:t>
            </a:r>
          </a:p>
          <a:p>
            <a:pPr marL="285750" indent="-285750">
              <a:buFont typeface="Arial" panose="020B0604020202020204" pitchFamily="34" charset="0"/>
              <a:buChar char="•"/>
            </a:pPr>
            <a:r>
              <a:rPr lang="en-US" sz="1400" dirty="0">
                <a:latin typeface="Arial"/>
                <a:cs typeface="Arial"/>
              </a:rPr>
              <a:t>A full design submission must consist of a written report, CAD files, COMSOL/</a:t>
            </a:r>
            <a:r>
              <a:rPr lang="en-US" sz="1400" dirty="0" err="1">
                <a:latin typeface="Arial"/>
                <a:cs typeface="Arial"/>
              </a:rPr>
              <a:t>Icepak</a:t>
            </a:r>
            <a:r>
              <a:rPr lang="en-US" sz="1400" dirty="0">
                <a:latin typeface="Arial"/>
                <a:cs typeface="Arial"/>
              </a:rPr>
              <a:t>/Fluent/AEDT file or other software of the model, and experimental data if available.</a:t>
            </a:r>
          </a:p>
          <a:p>
            <a:pPr marL="285750" indent="-285750">
              <a:buFont typeface="Arial" panose="020B0604020202020204" pitchFamily="34" charset="0"/>
              <a:buChar char="•"/>
            </a:pPr>
            <a:r>
              <a:rPr lang="en-US" sz="1400" dirty="0">
                <a:latin typeface="Arial"/>
                <a:cs typeface="Arial"/>
              </a:rPr>
              <a:t>Students making this a university project should check with their advisor(s)/professors on project deadlines for university acceptance. These dates may differ from competition dates as each university will operate based on their semester dates.</a:t>
            </a: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r>
              <a:rPr lang="en-US" sz="1400" dirty="0">
                <a:latin typeface="Arial"/>
                <a:cs typeface="Arial"/>
              </a:rPr>
              <a:t>The participants retain ownership, but the competition organizers and manufacturer (Fabric8Labs) shall be granted a perpetual, non-exclusive right to use the designs for educational, research, or commercial purposes.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a:cs typeface="Arial"/>
              </a:rPr>
              <a:t>Students must create CAD drawings (STEP File required) and submit it for manufacturability review to Fabric8Labs</a:t>
            </a:r>
          </a:p>
          <a:p>
            <a:pPr marL="285750" indent="-285750">
              <a:buFont typeface="Arial" panose="020B0604020202020204" pitchFamily="34" charset="0"/>
              <a:buChar char="•"/>
            </a:pPr>
            <a:r>
              <a:rPr lang="en-US" sz="1400" dirty="0">
                <a:latin typeface="Arial"/>
                <a:cs typeface="Arial"/>
              </a:rPr>
              <a:t>Cold plate must have distinct two parts, the top housing and the bottom fin plate; which shall be assembled for final testing.</a:t>
            </a:r>
          </a:p>
          <a:p>
            <a:pPr marL="285750" indent="-285750">
              <a:buFont typeface="Arial" panose="020B0604020202020204" pitchFamily="34" charset="0"/>
              <a:buChar char="•"/>
            </a:pPr>
            <a:r>
              <a:rPr lang="en-US" sz="1400" dirty="0">
                <a:latin typeface="Arial"/>
                <a:cs typeface="Arial"/>
              </a:rPr>
              <a:t>Cold plate cooling fin region shall be the focus of the design for the competition teams.</a:t>
            </a:r>
          </a:p>
          <a:p>
            <a:pPr marL="285750" indent="-285750">
              <a:buFont typeface="Arial" panose="020B0604020202020204" pitchFamily="34" charset="0"/>
              <a:buChar char="•"/>
            </a:pPr>
            <a:r>
              <a:rPr lang="en-US" sz="1400" dirty="0">
                <a:latin typeface="Arial"/>
                <a:cs typeface="Arial"/>
              </a:rPr>
              <a:t>Top plate and bottom fin plate must be put together for manufacturability.</a:t>
            </a:r>
          </a:p>
          <a:p>
            <a:pPr marL="285750" indent="-285750">
              <a:buFont typeface="Arial" panose="020B0604020202020204" pitchFamily="34" charset="0"/>
              <a:buChar char="•"/>
            </a:pPr>
            <a:r>
              <a:rPr lang="en-US" sz="1400" dirty="0">
                <a:latin typeface="Arial"/>
                <a:cs typeface="Arial"/>
              </a:rPr>
              <a:t>Students must submit CAD file with drawings, COMSOL/</a:t>
            </a:r>
            <a:r>
              <a:rPr lang="en-US" sz="1400" dirty="0" err="1">
                <a:latin typeface="Arial"/>
                <a:cs typeface="Arial"/>
              </a:rPr>
              <a:t>Icepak</a:t>
            </a:r>
            <a:r>
              <a:rPr lang="en-US" sz="1400" dirty="0">
                <a:latin typeface="Arial"/>
                <a:cs typeface="Arial"/>
              </a:rPr>
              <a:t>/Fluent/AEDT file or other software of the model, written report and experimental data if available.</a:t>
            </a:r>
          </a:p>
          <a:p>
            <a:pPr marL="285750" indent="-285750">
              <a:buFont typeface="Arial" panose="020B0604020202020204" pitchFamily="34" charset="0"/>
              <a:buChar char="•"/>
            </a:pPr>
            <a:r>
              <a:rPr lang="en-US" sz="1400" dirty="0">
                <a:latin typeface="Arial"/>
                <a:cs typeface="Arial"/>
              </a:rPr>
              <a:t>Students must also submit the final prototype components to the competition team for experimental evaluation</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94B9C96-5631-C3D9-44D1-43C009252730}"/>
              </a:ext>
            </a:extLst>
          </p:cNvPr>
          <p:cNvSpPr txBox="1"/>
          <p:nvPr/>
        </p:nvSpPr>
        <p:spPr>
          <a:xfrm>
            <a:off x="801858" y="6333886"/>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Cold Plate Form Factor/Submission Criteria</a:t>
            </a:r>
          </a:p>
        </p:txBody>
      </p:sp>
      <p:sp>
        <p:nvSpPr>
          <p:cNvPr id="16" name="TextBox 15">
            <a:extLst>
              <a:ext uri="{FF2B5EF4-FFF2-40B4-BE49-F238E27FC236}">
                <a16:creationId xmlns:a16="http://schemas.microsoft.com/office/drawing/2014/main" id="{BC06FF1D-7D5C-4619-6144-8EE66BDE439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dirty="0">
                <a:latin typeface="Arial" panose="020B0604020202020204" pitchFamily="34" charset="0"/>
                <a:cs typeface="Arial" panose="020B0604020202020204" pitchFamily="34" charset="0"/>
              </a:rPr>
              <a:t>2024-2025 ASME Cold Plate Design Competition</a:t>
            </a:r>
          </a:p>
        </p:txBody>
      </p:sp>
      <p:sp>
        <p:nvSpPr>
          <p:cNvPr id="3" name="TextBox 2">
            <a:extLst>
              <a:ext uri="{FF2B5EF4-FFF2-40B4-BE49-F238E27FC236}">
                <a16:creationId xmlns:a16="http://schemas.microsoft.com/office/drawing/2014/main" id="{77BD92A3-FF8E-DF07-D97F-F5B107BA3A07}"/>
              </a:ext>
            </a:extLst>
          </p:cNvPr>
          <p:cNvSpPr txBox="1"/>
          <p:nvPr/>
        </p:nvSpPr>
        <p:spPr>
          <a:xfrm>
            <a:off x="801858" y="4866759"/>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Intellectual Property</a:t>
            </a:r>
          </a:p>
        </p:txBody>
      </p:sp>
    </p:spTree>
    <p:extLst>
      <p:ext uri="{BB962C8B-B14F-4D97-AF65-F5344CB8AC3E}">
        <p14:creationId xmlns:p14="http://schemas.microsoft.com/office/powerpoint/2010/main" val="88228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A8B86E-038E-4EB5-AF2F-FDF5881F3EE2}"/>
              </a:ext>
            </a:extLst>
          </p:cNvPr>
          <p:cNvSpPr txBox="1"/>
          <p:nvPr/>
        </p:nvSpPr>
        <p:spPr>
          <a:xfrm>
            <a:off x="765661" y="1198180"/>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Design Objectives and Scoring</a:t>
            </a:r>
          </a:p>
        </p:txBody>
      </p:sp>
      <p:sp>
        <p:nvSpPr>
          <p:cNvPr id="7" name="TextBox 6">
            <a:extLst>
              <a:ext uri="{FF2B5EF4-FFF2-40B4-BE49-F238E27FC236}">
                <a16:creationId xmlns:a16="http://schemas.microsoft.com/office/drawing/2014/main" id="{3D557665-3F73-4536-8105-3F8F69420CA1}"/>
              </a:ext>
            </a:extLst>
          </p:cNvPr>
          <p:cNvSpPr txBox="1"/>
          <p:nvPr/>
        </p:nvSpPr>
        <p:spPr>
          <a:xfrm>
            <a:off x="0" y="5735285"/>
            <a:ext cx="7178040" cy="1600438"/>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The design objectives </a:t>
            </a:r>
            <a:r>
              <a:rPr lang="en-US" sz="1400" b="1">
                <a:latin typeface="Arial" panose="020B0604020202020204" pitchFamily="34" charset="0"/>
                <a:cs typeface="Arial" panose="020B0604020202020204" pitchFamily="34" charset="0"/>
              </a:rPr>
              <a:t>for the final competition </a:t>
            </a:r>
            <a:r>
              <a:rPr lang="en-US" sz="1400">
                <a:latin typeface="Arial" panose="020B0604020202020204" pitchFamily="34" charset="0"/>
                <a:cs typeface="Arial" panose="020B0604020202020204" pitchFamily="34" charset="0"/>
              </a:rPr>
              <a:t>are provided in the list below:</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Cost-based Figure of Merit.</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Effective use of additive manufacturing.</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Presentation Skills</a:t>
            </a:r>
          </a:p>
          <a:p>
            <a:pPr marL="688975" lvl="1" algn="just"/>
            <a:r>
              <a:rPr lang="en-US" sz="1400">
                <a:latin typeface="Arial" panose="020B0604020202020204" pitchFamily="34" charset="0"/>
                <a:cs typeface="Arial" panose="020B0604020202020204" pitchFamily="34" charset="0"/>
              </a:rPr>
              <a:t>Designs failing to adhere to additive design requirements as laid out by Fabric8Labs during the seminar and design review will be assessed a penalty of up to 15 points.</a:t>
            </a:r>
          </a:p>
        </p:txBody>
      </p:sp>
      <p:sp>
        <p:nvSpPr>
          <p:cNvPr id="13" name="TextBox 12">
            <a:extLst>
              <a:ext uri="{FF2B5EF4-FFF2-40B4-BE49-F238E27FC236}">
                <a16:creationId xmlns:a16="http://schemas.microsoft.com/office/drawing/2014/main" id="{A380C025-D2E3-499E-908D-ECD9A6A980E9}"/>
              </a:ext>
            </a:extLst>
          </p:cNvPr>
          <p:cNvSpPr txBox="1"/>
          <p:nvPr/>
        </p:nvSpPr>
        <p:spPr>
          <a:xfrm>
            <a:off x="0" y="7270823"/>
            <a:ext cx="7083083" cy="738664"/>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Overall scoring will be assessed according to the details provided in Table 3, below:</a:t>
            </a:r>
          </a:p>
          <a:p>
            <a:endParaRPr lang="en-US" sz="14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3FB0DC48-A3D7-40D6-B9A4-FB8910143F99}"/>
              </a:ext>
            </a:extLst>
          </p:cNvPr>
          <p:cNvGraphicFramePr>
            <a:graphicFrameLocks noGrp="1"/>
          </p:cNvGraphicFramePr>
          <p:nvPr>
            <p:extLst>
              <p:ext uri="{D42A27DB-BD31-4B8C-83A1-F6EECF244321}">
                <p14:modId xmlns:p14="http://schemas.microsoft.com/office/powerpoint/2010/main" val="623964288"/>
              </p:ext>
            </p:extLst>
          </p:nvPr>
        </p:nvGraphicFramePr>
        <p:xfrm>
          <a:off x="892784" y="8037920"/>
          <a:ext cx="5956642" cy="1158240"/>
        </p:xfrm>
        <a:graphic>
          <a:graphicData uri="http://schemas.openxmlformats.org/drawingml/2006/table">
            <a:tbl>
              <a:tblPr firstRow="1" bandRow="1">
                <a:tableStyleId>{C083E6E3-FA7D-4D7B-A595-EF9225AFEA82}</a:tableStyleId>
              </a:tblPr>
              <a:tblGrid>
                <a:gridCol w="3762595">
                  <a:extLst>
                    <a:ext uri="{9D8B030D-6E8A-4147-A177-3AD203B41FA5}">
                      <a16:colId xmlns:a16="http://schemas.microsoft.com/office/drawing/2014/main" val="3840600857"/>
                    </a:ext>
                  </a:extLst>
                </a:gridCol>
                <a:gridCol w="2194047">
                  <a:extLst>
                    <a:ext uri="{9D8B030D-6E8A-4147-A177-3AD203B41FA5}">
                      <a16:colId xmlns:a16="http://schemas.microsoft.com/office/drawing/2014/main" val="4163807839"/>
                    </a:ext>
                  </a:extLst>
                </a:gridCol>
              </a:tblGrid>
              <a:tr h="278078">
                <a:tc>
                  <a:txBody>
                    <a:bodyPr/>
                    <a:lstStyle/>
                    <a:p>
                      <a:pPr algn="ctr"/>
                      <a:r>
                        <a:rPr lang="en-US" sz="1300">
                          <a:latin typeface="Georgia" panose="02040502050405020303" pitchFamily="18" charset="0"/>
                        </a:rPr>
                        <a:t>Metric</a:t>
                      </a:r>
                    </a:p>
                  </a:txBody>
                  <a:tcPr/>
                </a:tc>
                <a:tc>
                  <a:txBody>
                    <a:bodyPr/>
                    <a:lstStyle/>
                    <a:p>
                      <a:pPr algn="ctr"/>
                      <a:r>
                        <a:rPr lang="en-US" sz="1300">
                          <a:latin typeface="Georgia" panose="02040502050405020303" pitchFamily="18" charset="0"/>
                        </a:rPr>
                        <a:t>Assigned Point Value</a:t>
                      </a:r>
                    </a:p>
                  </a:txBody>
                  <a:tcPr/>
                </a:tc>
                <a:extLst>
                  <a:ext uri="{0D108BD9-81ED-4DB2-BD59-A6C34878D82A}">
                    <a16:rowId xmlns:a16="http://schemas.microsoft.com/office/drawing/2014/main" val="2526342"/>
                  </a:ext>
                </a:extLst>
              </a:tr>
              <a:tr h="278078">
                <a:tc>
                  <a:txBody>
                    <a:bodyPr/>
                    <a:lstStyle/>
                    <a:p>
                      <a:pPr algn="ctr"/>
                      <a:r>
                        <a:rPr lang="en-US" sz="1300">
                          <a:latin typeface="Georgia" panose="02040502050405020303" pitchFamily="18" charset="0"/>
                        </a:rPr>
                        <a:t>Experimental Cost-based Figure of Merit</a:t>
                      </a:r>
                    </a:p>
                  </a:txBody>
                  <a:tcPr/>
                </a:tc>
                <a:tc>
                  <a:txBody>
                    <a:bodyPr/>
                    <a:lstStyle/>
                    <a:p>
                      <a:pPr algn="ctr"/>
                      <a:r>
                        <a:rPr lang="en-US" sz="1300">
                          <a:latin typeface="Georgia" panose="02040502050405020303" pitchFamily="18" charset="0"/>
                        </a:rPr>
                        <a:t>40</a:t>
                      </a:r>
                    </a:p>
                  </a:txBody>
                  <a:tcPr/>
                </a:tc>
                <a:extLst>
                  <a:ext uri="{0D108BD9-81ED-4DB2-BD59-A6C34878D82A}">
                    <a16:rowId xmlns:a16="http://schemas.microsoft.com/office/drawing/2014/main" val="1637920839"/>
                  </a:ext>
                </a:extLst>
              </a:tr>
              <a:tr h="278078">
                <a:tc>
                  <a:txBody>
                    <a:bodyPr/>
                    <a:lstStyle/>
                    <a:p>
                      <a:pPr algn="ctr"/>
                      <a:r>
                        <a:rPr lang="en-US" sz="1300">
                          <a:latin typeface="Georgia" panose="02040502050405020303" pitchFamily="18" charset="0"/>
                        </a:rPr>
                        <a:t>Effective use of AM</a:t>
                      </a:r>
                    </a:p>
                  </a:txBody>
                  <a:tcPr/>
                </a:tc>
                <a:tc>
                  <a:txBody>
                    <a:bodyPr/>
                    <a:lstStyle/>
                    <a:p>
                      <a:pPr algn="ctr"/>
                      <a:r>
                        <a:rPr lang="en-US" sz="1300">
                          <a:latin typeface="Georgia" panose="02040502050405020303" pitchFamily="18" charset="0"/>
                        </a:rPr>
                        <a:t>35</a:t>
                      </a:r>
                    </a:p>
                  </a:txBody>
                  <a:tcPr/>
                </a:tc>
                <a:extLst>
                  <a:ext uri="{0D108BD9-81ED-4DB2-BD59-A6C34878D82A}">
                    <a16:rowId xmlns:a16="http://schemas.microsoft.com/office/drawing/2014/main" val="1276514982"/>
                  </a:ext>
                </a:extLst>
              </a:tr>
              <a:tr h="278078">
                <a:tc>
                  <a:txBody>
                    <a:bodyPr/>
                    <a:lstStyle/>
                    <a:p>
                      <a:pPr marL="0" marR="0" lvl="0" indent="0" algn="ctr" defTabSz="777240" rtl="0" eaLnBrk="1" fontAlgn="auto" latinLnBrk="0" hangingPunct="1">
                        <a:lnSpc>
                          <a:spcPct val="100000"/>
                        </a:lnSpc>
                        <a:spcBef>
                          <a:spcPts val="0"/>
                        </a:spcBef>
                        <a:spcAft>
                          <a:spcPts val="0"/>
                        </a:spcAft>
                        <a:buClrTx/>
                        <a:buSzTx/>
                        <a:buFontTx/>
                        <a:buNone/>
                        <a:tabLst/>
                        <a:defRPr/>
                      </a:pPr>
                      <a:r>
                        <a:rPr lang="en-US" sz="1300">
                          <a:latin typeface="Georgia" panose="02040502050405020303" pitchFamily="18" charset="0"/>
                        </a:rPr>
                        <a:t>Presentation</a:t>
                      </a:r>
                      <a:r>
                        <a:rPr lang="en-US" sz="1300" baseline="0">
                          <a:latin typeface="Georgia" panose="02040502050405020303" pitchFamily="18" charset="0"/>
                        </a:rPr>
                        <a:t> Skills</a:t>
                      </a:r>
                      <a:endParaRPr lang="en-US" sz="1300">
                        <a:latin typeface="Georgia" panose="02040502050405020303" pitchFamily="18" charset="0"/>
                      </a:endParaRPr>
                    </a:p>
                  </a:txBody>
                  <a:tcPr/>
                </a:tc>
                <a:tc>
                  <a:txBody>
                    <a:bodyPr/>
                    <a:lstStyle/>
                    <a:p>
                      <a:pPr algn="ctr"/>
                      <a:r>
                        <a:rPr lang="en-US" sz="1300">
                          <a:solidFill>
                            <a:schemeClr val="tx1"/>
                          </a:solidFill>
                          <a:latin typeface="Georgia" panose="02040502050405020303" pitchFamily="18" charset="0"/>
                        </a:rPr>
                        <a:t>15</a:t>
                      </a:r>
                    </a:p>
                  </a:txBody>
                  <a:tcPr/>
                </a:tc>
                <a:extLst>
                  <a:ext uri="{0D108BD9-81ED-4DB2-BD59-A6C34878D82A}">
                    <a16:rowId xmlns:a16="http://schemas.microsoft.com/office/drawing/2014/main" val="2928082698"/>
                  </a:ext>
                </a:extLst>
              </a:tr>
            </a:tbl>
          </a:graphicData>
        </a:graphic>
      </p:graphicFrame>
      <p:sp>
        <p:nvSpPr>
          <p:cNvPr id="16" name="TextBox 15">
            <a:extLst>
              <a:ext uri="{FF2B5EF4-FFF2-40B4-BE49-F238E27FC236}">
                <a16:creationId xmlns:a16="http://schemas.microsoft.com/office/drawing/2014/main" id="{0D36F210-BEAA-4058-9EBA-235D898BE659}"/>
              </a:ext>
            </a:extLst>
          </p:cNvPr>
          <p:cNvSpPr txBox="1"/>
          <p:nvPr/>
        </p:nvSpPr>
        <p:spPr>
          <a:xfrm>
            <a:off x="765661" y="7729797"/>
            <a:ext cx="6210888" cy="523220"/>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3:</a:t>
            </a:r>
            <a:r>
              <a:rPr lang="en-US" sz="1400">
                <a:latin typeface="Arial" panose="020B0604020202020204" pitchFamily="34" charset="0"/>
                <a:cs typeface="Arial" panose="020B0604020202020204" pitchFamily="34" charset="0"/>
              </a:rPr>
              <a:t> Scoring metrics for final competition.</a:t>
            </a:r>
            <a:endParaRPr lang="en-US" sz="1400" b="1">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46884AA-3ABC-45B8-8541-D22A21860D12}"/>
              </a:ext>
            </a:extLst>
          </p:cNvPr>
          <p:cNvSpPr txBox="1"/>
          <p:nvPr/>
        </p:nvSpPr>
        <p:spPr>
          <a:xfrm>
            <a:off x="0" y="1705401"/>
            <a:ext cx="7083083" cy="1600438"/>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The objectives </a:t>
            </a:r>
            <a:r>
              <a:rPr lang="en-US" sz="1400" b="1" dirty="0">
                <a:latin typeface="Arial" panose="020B0604020202020204" pitchFamily="34" charset="0"/>
                <a:cs typeface="Arial" panose="020B0604020202020204" pitchFamily="34" charset="0"/>
              </a:rPr>
              <a:t>for the white paper</a:t>
            </a:r>
            <a:r>
              <a:rPr lang="en-US" sz="1400" dirty="0">
                <a:latin typeface="Arial" panose="020B0604020202020204" pitchFamily="34" charset="0"/>
                <a:cs typeface="Arial" panose="020B0604020202020204" pitchFamily="34" charset="0"/>
              </a:rPr>
              <a:t> are to demonstrate the elements defined in the list below:</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Highest Cost-based Figure of Merit (</a:t>
            </a:r>
            <a:r>
              <a:rPr lang="en-US" sz="1400" dirty="0" err="1">
                <a:latin typeface="Arial" panose="020B0604020202020204" pitchFamily="34" charset="0"/>
                <a:cs typeface="Arial" panose="020B0604020202020204" pitchFamily="34" charset="0"/>
              </a:rPr>
              <a:t>FOM</a:t>
            </a:r>
            <a:r>
              <a:rPr lang="en-US" sz="1400" dirty="0">
                <a:latin typeface="Arial" panose="020B0604020202020204" pitchFamily="34" charset="0"/>
                <a:cs typeface="Arial" panose="020B0604020202020204" pitchFamily="34" charset="0"/>
              </a:rPr>
              <a:t>).</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Demonstrate effective use of thermal analysis and modeling.</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Effectively use additive manufacturing in the design.</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Well written, formatted, and clear white paper </a:t>
            </a:r>
          </a:p>
          <a:p>
            <a:r>
              <a:rPr lang="en-US" sz="1400" dirty="0">
                <a:latin typeface="Arial" panose="020B0604020202020204" pitchFamily="34" charset="0"/>
                <a:cs typeface="Arial" panose="020B0604020202020204" pitchFamily="34" charset="0"/>
              </a:rPr>
              <a:t>	</a:t>
            </a:r>
          </a:p>
        </p:txBody>
      </p:sp>
      <p:graphicFrame>
        <p:nvGraphicFramePr>
          <p:cNvPr id="14" name="Table 13">
            <a:extLst>
              <a:ext uri="{FF2B5EF4-FFF2-40B4-BE49-F238E27FC236}">
                <a16:creationId xmlns:a16="http://schemas.microsoft.com/office/drawing/2014/main" id="{5E9BB594-F3AD-4477-B450-B7298150475E}"/>
              </a:ext>
            </a:extLst>
          </p:cNvPr>
          <p:cNvGraphicFramePr>
            <a:graphicFrameLocks noGrp="1"/>
          </p:cNvGraphicFramePr>
          <p:nvPr>
            <p:extLst>
              <p:ext uri="{D42A27DB-BD31-4B8C-83A1-F6EECF244321}">
                <p14:modId xmlns:p14="http://schemas.microsoft.com/office/powerpoint/2010/main" val="2095173480"/>
              </p:ext>
            </p:extLst>
          </p:nvPr>
        </p:nvGraphicFramePr>
        <p:xfrm>
          <a:off x="892784" y="3306741"/>
          <a:ext cx="5956642" cy="1447800"/>
        </p:xfrm>
        <a:graphic>
          <a:graphicData uri="http://schemas.openxmlformats.org/drawingml/2006/table">
            <a:tbl>
              <a:tblPr firstRow="1" bandRow="1">
                <a:tableStyleId>{C083E6E3-FA7D-4D7B-A595-EF9225AFEA82}</a:tableStyleId>
              </a:tblPr>
              <a:tblGrid>
                <a:gridCol w="3460139">
                  <a:extLst>
                    <a:ext uri="{9D8B030D-6E8A-4147-A177-3AD203B41FA5}">
                      <a16:colId xmlns:a16="http://schemas.microsoft.com/office/drawing/2014/main" val="3840600857"/>
                    </a:ext>
                  </a:extLst>
                </a:gridCol>
                <a:gridCol w="2496503">
                  <a:extLst>
                    <a:ext uri="{9D8B030D-6E8A-4147-A177-3AD203B41FA5}">
                      <a16:colId xmlns:a16="http://schemas.microsoft.com/office/drawing/2014/main" val="4163807839"/>
                    </a:ext>
                  </a:extLst>
                </a:gridCol>
              </a:tblGrid>
              <a:tr h="273840">
                <a:tc>
                  <a:txBody>
                    <a:bodyPr/>
                    <a:lstStyle/>
                    <a:p>
                      <a:pPr algn="ctr"/>
                      <a:r>
                        <a:rPr lang="en-US" sz="1300">
                          <a:latin typeface="Georgia" panose="02040502050405020303" pitchFamily="18" charset="0"/>
                        </a:rPr>
                        <a:t>Metric</a:t>
                      </a:r>
                    </a:p>
                  </a:txBody>
                  <a:tcPr/>
                </a:tc>
                <a:tc>
                  <a:txBody>
                    <a:bodyPr/>
                    <a:lstStyle/>
                    <a:p>
                      <a:pPr algn="ctr"/>
                      <a:r>
                        <a:rPr lang="en-US" sz="1300">
                          <a:latin typeface="Georgia" panose="02040502050405020303" pitchFamily="18" charset="0"/>
                        </a:rPr>
                        <a:t>Assigned Point Value</a:t>
                      </a:r>
                    </a:p>
                  </a:txBody>
                  <a:tcPr/>
                </a:tc>
                <a:extLst>
                  <a:ext uri="{0D108BD9-81ED-4DB2-BD59-A6C34878D82A}">
                    <a16:rowId xmlns:a16="http://schemas.microsoft.com/office/drawing/2014/main" val="2526342"/>
                  </a:ext>
                </a:extLst>
              </a:tr>
              <a:tr h="255985">
                <a:tc>
                  <a:txBody>
                    <a:bodyPr/>
                    <a:lstStyle/>
                    <a:p>
                      <a:pPr algn="ctr"/>
                      <a:r>
                        <a:rPr lang="en-US" sz="1300">
                          <a:latin typeface="Georgia" panose="02040502050405020303" pitchFamily="18" charset="0"/>
                        </a:rPr>
                        <a:t>Predicted Cost-based</a:t>
                      </a:r>
                      <a:r>
                        <a:rPr lang="en-US" sz="1300" baseline="0">
                          <a:latin typeface="Georgia" panose="02040502050405020303" pitchFamily="18" charset="0"/>
                        </a:rPr>
                        <a:t> FOM*</a:t>
                      </a:r>
                      <a:endParaRPr lang="en-US" sz="1300">
                        <a:latin typeface="Georgia" panose="02040502050405020303" pitchFamily="18" charset="0"/>
                      </a:endParaRPr>
                    </a:p>
                  </a:txBody>
                  <a:tcPr/>
                </a:tc>
                <a:tc>
                  <a:txBody>
                    <a:bodyPr/>
                    <a:lstStyle/>
                    <a:p>
                      <a:pPr algn="ctr"/>
                      <a:r>
                        <a:rPr lang="en-US" sz="1300">
                          <a:latin typeface="Georgia" panose="02040502050405020303" pitchFamily="18" charset="0"/>
                        </a:rPr>
                        <a:t>25</a:t>
                      </a:r>
                    </a:p>
                  </a:txBody>
                  <a:tcPr/>
                </a:tc>
                <a:extLst>
                  <a:ext uri="{0D108BD9-81ED-4DB2-BD59-A6C34878D82A}">
                    <a16:rowId xmlns:a16="http://schemas.microsoft.com/office/drawing/2014/main" val="974114301"/>
                  </a:ext>
                </a:extLst>
              </a:tr>
              <a:tr h="255985">
                <a:tc>
                  <a:txBody>
                    <a:bodyPr/>
                    <a:lstStyle/>
                    <a:p>
                      <a:pPr algn="ctr"/>
                      <a:r>
                        <a:rPr lang="en-US" sz="1300">
                          <a:latin typeface="Georgia" panose="02040502050405020303" pitchFamily="18" charset="0"/>
                        </a:rPr>
                        <a:t>Analytical Technique</a:t>
                      </a:r>
                    </a:p>
                  </a:txBody>
                  <a:tcPr/>
                </a:tc>
                <a:tc>
                  <a:txBody>
                    <a:bodyPr/>
                    <a:lstStyle/>
                    <a:p>
                      <a:pPr algn="ctr"/>
                      <a:r>
                        <a:rPr lang="en-US" sz="1300">
                          <a:latin typeface="Georgia" panose="02040502050405020303" pitchFamily="18" charset="0"/>
                        </a:rPr>
                        <a:t>25</a:t>
                      </a:r>
                    </a:p>
                  </a:txBody>
                  <a:tcPr/>
                </a:tc>
                <a:extLst>
                  <a:ext uri="{0D108BD9-81ED-4DB2-BD59-A6C34878D82A}">
                    <a16:rowId xmlns:a16="http://schemas.microsoft.com/office/drawing/2014/main" val="3672670178"/>
                  </a:ext>
                </a:extLst>
              </a:tr>
              <a:tr h="255985">
                <a:tc>
                  <a:txBody>
                    <a:bodyPr/>
                    <a:lstStyle/>
                    <a:p>
                      <a:pPr algn="ctr"/>
                      <a:r>
                        <a:rPr lang="en-US" sz="1300">
                          <a:latin typeface="Georgia" panose="02040502050405020303" pitchFamily="18" charset="0"/>
                        </a:rPr>
                        <a:t>Effective use of AM</a:t>
                      </a:r>
                    </a:p>
                  </a:txBody>
                  <a:tcPr/>
                </a:tc>
                <a:tc>
                  <a:txBody>
                    <a:bodyPr/>
                    <a:lstStyle/>
                    <a:p>
                      <a:pPr algn="ctr"/>
                      <a:r>
                        <a:rPr lang="en-US" sz="1300">
                          <a:solidFill>
                            <a:schemeClr val="tx1"/>
                          </a:solidFill>
                          <a:latin typeface="Georgia" panose="02040502050405020303" pitchFamily="18" charset="0"/>
                        </a:rPr>
                        <a:t>35</a:t>
                      </a:r>
                    </a:p>
                  </a:txBody>
                  <a:tcPr/>
                </a:tc>
                <a:extLst>
                  <a:ext uri="{0D108BD9-81ED-4DB2-BD59-A6C34878D82A}">
                    <a16:rowId xmlns:a16="http://schemas.microsoft.com/office/drawing/2014/main" val="2928082698"/>
                  </a:ext>
                </a:extLst>
              </a:tr>
              <a:tr h="255985">
                <a:tc>
                  <a:txBody>
                    <a:bodyPr/>
                    <a:lstStyle/>
                    <a:p>
                      <a:pPr algn="ctr"/>
                      <a:r>
                        <a:rPr lang="en-US" sz="1300">
                          <a:latin typeface="Georgia" panose="02040502050405020303" pitchFamily="18" charset="0"/>
                        </a:rPr>
                        <a:t>Writing Style/Formatting</a:t>
                      </a:r>
                    </a:p>
                  </a:txBody>
                  <a:tcPr/>
                </a:tc>
                <a:tc>
                  <a:txBody>
                    <a:bodyPr/>
                    <a:lstStyle/>
                    <a:p>
                      <a:pPr algn="ctr"/>
                      <a:r>
                        <a:rPr lang="en-US" sz="1300">
                          <a:solidFill>
                            <a:schemeClr val="tx1"/>
                          </a:solidFill>
                          <a:latin typeface="Georgia" panose="02040502050405020303" pitchFamily="18" charset="0"/>
                        </a:rPr>
                        <a:t>15</a:t>
                      </a:r>
                    </a:p>
                  </a:txBody>
                  <a:tcPr/>
                </a:tc>
                <a:extLst>
                  <a:ext uri="{0D108BD9-81ED-4DB2-BD59-A6C34878D82A}">
                    <a16:rowId xmlns:a16="http://schemas.microsoft.com/office/drawing/2014/main" val="2414993559"/>
                  </a:ext>
                </a:extLst>
              </a:tr>
            </a:tbl>
          </a:graphicData>
        </a:graphic>
      </p:graphicFrame>
      <p:sp>
        <p:nvSpPr>
          <p:cNvPr id="17" name="TextBox 16">
            <a:extLst>
              <a:ext uri="{FF2B5EF4-FFF2-40B4-BE49-F238E27FC236}">
                <a16:creationId xmlns:a16="http://schemas.microsoft.com/office/drawing/2014/main" id="{9F2556FC-BBE2-4A40-91E8-CC4B32CA47D2}"/>
              </a:ext>
            </a:extLst>
          </p:cNvPr>
          <p:cNvSpPr txBox="1"/>
          <p:nvPr/>
        </p:nvSpPr>
        <p:spPr>
          <a:xfrm>
            <a:off x="780756" y="3016250"/>
            <a:ext cx="6195793" cy="307777"/>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2:</a:t>
            </a:r>
            <a:r>
              <a:rPr lang="en-US" sz="1400">
                <a:latin typeface="Arial" panose="020B0604020202020204" pitchFamily="34" charset="0"/>
                <a:cs typeface="Arial" panose="020B0604020202020204" pitchFamily="34" charset="0"/>
              </a:rPr>
              <a:t> Scoring metrics for white paper.</a:t>
            </a:r>
            <a:endParaRPr lang="en-US" sz="1400" b="1">
              <a:latin typeface="Arial" panose="020B0604020202020204" pitchFamily="34" charset="0"/>
              <a:cs typeface="Arial" panose="020B0604020202020204" pitchFamily="34" charset="0"/>
            </a:endParaRPr>
          </a:p>
        </p:txBody>
      </p:sp>
      <p:sp>
        <p:nvSpPr>
          <p:cNvPr id="18" name="Slide Number Placeholder 24">
            <a:extLst>
              <a:ext uri="{FF2B5EF4-FFF2-40B4-BE49-F238E27FC236}">
                <a16:creationId xmlns:a16="http://schemas.microsoft.com/office/drawing/2014/main" id="{66D031AA-4B56-4817-AB93-8AAC5C45F481}"/>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EB2B20D9-9E37-4984-AC69-E978AA9FC7E4}"/>
              </a:ext>
            </a:extLst>
          </p:cNvPr>
          <p:cNvSpPr txBox="1"/>
          <p:nvPr/>
        </p:nvSpPr>
        <p:spPr>
          <a:xfrm>
            <a:off x="0" y="4900675"/>
            <a:ext cx="7083083" cy="523220"/>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*Note: The predicted FOM will be from standardized simulations run by the organizers in COMSOL. </a:t>
            </a:r>
          </a:p>
        </p:txBody>
      </p:sp>
      <p:cxnSp>
        <p:nvCxnSpPr>
          <p:cNvPr id="3" name="Straight Connector 2">
            <a:extLst>
              <a:ext uri="{FF2B5EF4-FFF2-40B4-BE49-F238E27FC236}">
                <a16:creationId xmlns:a16="http://schemas.microsoft.com/office/drawing/2014/main" id="{6AC28535-E47D-475D-B1F1-11DE539C7D97}"/>
              </a:ext>
            </a:extLst>
          </p:cNvPr>
          <p:cNvCxnSpPr/>
          <p:nvPr/>
        </p:nvCxnSpPr>
        <p:spPr>
          <a:xfrm>
            <a:off x="765661" y="5623206"/>
            <a:ext cx="6210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B70BBB0-3044-9E82-9300-6931AEA964EE}"/>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Tree>
    <p:extLst>
      <p:ext uri="{BB962C8B-B14F-4D97-AF65-F5344CB8AC3E}">
        <p14:creationId xmlns:p14="http://schemas.microsoft.com/office/powerpoint/2010/main" val="30784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5594E72-4FCB-4BEA-89EA-3A1FB710D0EB}"/>
              </a:ext>
            </a:extLst>
          </p:cNvPr>
          <p:cNvSpPr txBox="1"/>
          <p:nvPr/>
        </p:nvSpPr>
        <p:spPr>
          <a:xfrm>
            <a:off x="0" y="1600269"/>
            <a:ext cx="7083083" cy="523220"/>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The groups should submit a cost-based Figure of Merit (FOM). This FOM can be calculated according to the following Eqn.:</a:t>
            </a:r>
          </a:p>
        </p:txBody>
      </p:sp>
      <p:sp>
        <p:nvSpPr>
          <p:cNvPr id="9" name="TextBox 8">
            <a:extLst>
              <a:ext uri="{FF2B5EF4-FFF2-40B4-BE49-F238E27FC236}">
                <a16:creationId xmlns:a16="http://schemas.microsoft.com/office/drawing/2014/main" id="{29C4753E-2959-49FC-9A05-EE5632550816}"/>
              </a:ext>
            </a:extLst>
          </p:cNvPr>
          <p:cNvSpPr txBox="1"/>
          <p:nvPr/>
        </p:nvSpPr>
        <p:spPr>
          <a:xfrm>
            <a:off x="780756" y="1169227"/>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Cost-based Figure of Merit</a:t>
            </a:r>
          </a:p>
        </p:txBody>
      </p:sp>
      <p:sp>
        <p:nvSpPr>
          <p:cNvPr id="22" name="TextBox 21">
            <a:extLst>
              <a:ext uri="{FF2B5EF4-FFF2-40B4-BE49-F238E27FC236}">
                <a16:creationId xmlns:a16="http://schemas.microsoft.com/office/drawing/2014/main" id="{F5594E72-4FCB-4BEA-89EA-3A1FB710D0EB}"/>
              </a:ext>
            </a:extLst>
          </p:cNvPr>
          <p:cNvSpPr txBox="1"/>
          <p:nvPr/>
        </p:nvSpPr>
        <p:spPr>
          <a:xfrm>
            <a:off x="15095" y="4692713"/>
            <a:ext cx="7083083" cy="1169551"/>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Use of additive manufacturing score is an assessment of the overall design aesthetic and use of AM for minimizing pressure drop, thermal resistance, etc.  Creativity is rewarded in this category along with the formation of novel structures that would otherwise not be possible with conventional manufacturing methods.  </a:t>
            </a:r>
          </a:p>
        </p:txBody>
      </p:sp>
      <p:sp>
        <p:nvSpPr>
          <p:cNvPr id="27" name="TextBox 26">
            <a:extLst>
              <a:ext uri="{FF2B5EF4-FFF2-40B4-BE49-F238E27FC236}">
                <a16:creationId xmlns:a16="http://schemas.microsoft.com/office/drawing/2014/main" id="{29C4753E-2959-49FC-9A05-EE5632550816}"/>
              </a:ext>
            </a:extLst>
          </p:cNvPr>
          <p:cNvSpPr txBox="1"/>
          <p:nvPr/>
        </p:nvSpPr>
        <p:spPr>
          <a:xfrm>
            <a:off x="795851" y="4218863"/>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Best Use of Additive Manufacturing</a:t>
            </a:r>
          </a:p>
        </p:txBody>
      </p:sp>
      <p:sp>
        <p:nvSpPr>
          <p:cNvPr id="23" name="Slide Number Placeholder 24">
            <a:extLst>
              <a:ext uri="{FF2B5EF4-FFF2-40B4-BE49-F238E27FC236}">
                <a16:creationId xmlns:a16="http://schemas.microsoft.com/office/drawing/2014/main" id="{BEB73F2F-4DD3-41FE-B458-218EDA84737A}"/>
              </a:ext>
            </a:extLst>
          </p:cNvPr>
          <p:cNvSpPr txBox="1">
            <a:spLocks/>
          </p:cNvSpPr>
          <p:nvPr/>
        </p:nvSpPr>
        <p:spPr>
          <a:xfrm>
            <a:off x="7391400" y="9528523"/>
            <a:ext cx="381000" cy="535517"/>
          </a:xfrm>
          <a:prstGeom prst="rect">
            <a:avLst/>
          </a:prstGeom>
        </p:spPr>
        <p:txBody>
          <a:bodyPr vert="horz" lIns="91440" tIns="45720" rIns="91440" bIns="45720" rtlCol="0" anchor="ctr"/>
          <a:lstStyle>
            <a:defPPr>
              <a:defRPr lang="en-US"/>
            </a:defPPr>
            <a:lvl1pPr marL="0" algn="r" defTabSz="457200" rtl="0" eaLnBrk="1" latinLnBrk="0" hangingPunct="1">
              <a:defRPr sz="102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2C92308-11F2-4EAA-81D1-AD1C3A937667}" type="slidenum">
              <a:rPr lang="en-US" smtClean="0">
                <a:latin typeface="Arial" panose="020B0604020202020204" pitchFamily="34" charset="0"/>
                <a:cs typeface="Arial" panose="020B0604020202020204" pitchFamily="34" charset="0"/>
              </a:rPr>
              <a:pPr/>
              <a:t>6</a:t>
            </a:fld>
            <a:endParaRPr lang="en-US">
              <a:latin typeface="Arial" panose="020B0604020202020204" pitchFamily="34" charset="0"/>
              <a:cs typeface="Arial" panose="020B0604020202020204" pitchFamily="34" charset="0"/>
            </a:endParaRPr>
          </a:p>
        </p:txBody>
      </p:sp>
      <p:graphicFrame>
        <p:nvGraphicFramePr>
          <p:cNvPr id="2" name="Content Placeholder 3">
            <a:extLst>
              <a:ext uri="{FF2B5EF4-FFF2-40B4-BE49-F238E27FC236}">
                <a16:creationId xmlns:a16="http://schemas.microsoft.com/office/drawing/2014/main" id="{57CF9B68-66F4-BFB2-ACC9-3B70ADB9D59A}"/>
              </a:ext>
            </a:extLst>
          </p:cNvPr>
          <p:cNvGraphicFramePr>
            <a:graphicFrameLocks noGrp="1" noChangeAspect="1"/>
          </p:cNvGraphicFramePr>
          <p:nvPr>
            <p:ph idx="1"/>
            <p:extLst>
              <p:ext uri="{D42A27DB-BD31-4B8C-83A1-F6EECF244321}">
                <p14:modId xmlns:p14="http://schemas.microsoft.com/office/powerpoint/2010/main" val="4003663987"/>
              </p:ext>
            </p:extLst>
          </p:nvPr>
        </p:nvGraphicFramePr>
        <p:xfrm>
          <a:off x="2105025" y="2174875"/>
          <a:ext cx="3579813" cy="500063"/>
        </p:xfrm>
        <a:graphic>
          <a:graphicData uri="http://schemas.openxmlformats.org/presentationml/2006/ole">
            <mc:AlternateContent xmlns:mc="http://schemas.openxmlformats.org/markup-compatibility/2006">
              <mc:Choice xmlns:v="urn:schemas-microsoft-com:vml" Requires="v">
                <p:oleObj name="Equation" r:id="rId2" imgW="3276360" imgH="457200" progId="Equation.DSMT4">
                  <p:embed/>
                </p:oleObj>
              </mc:Choice>
              <mc:Fallback>
                <p:oleObj name="Equation" r:id="rId2" imgW="3276360" imgH="457200" progId="Equation.DSMT4">
                  <p:embed/>
                  <p:pic>
                    <p:nvPicPr>
                      <p:cNvPr id="2" name="Content Placeholder 3">
                        <a:extLst>
                          <a:ext uri="{FF2B5EF4-FFF2-40B4-BE49-F238E27FC236}">
                            <a16:creationId xmlns:a16="http://schemas.microsoft.com/office/drawing/2014/main" id="{57CF9B68-66F4-BFB2-ACC9-3B70ADB9D59A}"/>
                          </a:ext>
                        </a:extLst>
                      </p:cNvPr>
                      <p:cNvPicPr/>
                      <p:nvPr/>
                    </p:nvPicPr>
                    <p:blipFill>
                      <a:blip r:embed="rId3"/>
                      <a:stretch>
                        <a:fillRect/>
                      </a:stretch>
                    </p:blipFill>
                    <p:spPr>
                      <a:xfrm>
                        <a:off x="2105025" y="2174875"/>
                        <a:ext cx="3579813" cy="500063"/>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EFAB7F84-4485-7D39-85AC-A45CAC67D750}"/>
              </a:ext>
            </a:extLst>
          </p:cNvPr>
          <p:cNvSpPr txBox="1"/>
          <p:nvPr/>
        </p:nvSpPr>
        <p:spPr>
          <a:xfrm>
            <a:off x="780756" y="8079689"/>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Measured Data for Model Validation</a:t>
            </a:r>
          </a:p>
        </p:txBody>
      </p:sp>
      <p:sp>
        <p:nvSpPr>
          <p:cNvPr id="11" name="TextBox 10">
            <a:extLst>
              <a:ext uri="{FF2B5EF4-FFF2-40B4-BE49-F238E27FC236}">
                <a16:creationId xmlns:a16="http://schemas.microsoft.com/office/drawing/2014/main" id="{EFE3AB97-31D3-A047-8EBB-DC1BE2D90AFC}"/>
              </a:ext>
            </a:extLst>
          </p:cNvPr>
          <p:cNvSpPr txBox="1"/>
          <p:nvPr/>
        </p:nvSpPr>
        <p:spPr>
          <a:xfrm>
            <a:off x="22192" y="8535718"/>
            <a:ext cx="7083083" cy="523220"/>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Experimental data and results obtained by the test-facility (Intel) will be made available to teams in Spring 2025.  </a:t>
            </a:r>
            <a:endParaRPr lang="en-US" sz="2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28053CC-4755-35A2-2D0B-300D16B10097}"/>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15" name="TextBox 14">
            <a:extLst>
              <a:ext uri="{FF2B5EF4-FFF2-40B4-BE49-F238E27FC236}">
                <a16:creationId xmlns:a16="http://schemas.microsoft.com/office/drawing/2014/main" id="{412C1D91-9D33-0B00-C558-0599B622FA86}"/>
              </a:ext>
            </a:extLst>
          </p:cNvPr>
          <p:cNvSpPr txBox="1"/>
          <p:nvPr/>
        </p:nvSpPr>
        <p:spPr>
          <a:xfrm>
            <a:off x="795851" y="5866723"/>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Experimental Evaluation</a:t>
            </a:r>
          </a:p>
        </p:txBody>
      </p:sp>
      <p:sp>
        <p:nvSpPr>
          <p:cNvPr id="16" name="TextBox 15">
            <a:extLst>
              <a:ext uri="{FF2B5EF4-FFF2-40B4-BE49-F238E27FC236}">
                <a16:creationId xmlns:a16="http://schemas.microsoft.com/office/drawing/2014/main" id="{9F78D5AF-AF30-EF49-D795-8B6DF5197061}"/>
              </a:ext>
            </a:extLst>
          </p:cNvPr>
          <p:cNvSpPr txBox="1"/>
          <p:nvPr/>
        </p:nvSpPr>
        <p:spPr>
          <a:xfrm>
            <a:off x="620053" y="6388499"/>
            <a:ext cx="6386686" cy="1600438"/>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Each team must submit their final prototype to Intel for experimental evaluation.</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Experimental performance assessment will be performed at Intel for all the cold plates submitted based on the boundary conditions given by the team.</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Findings of the experiment will be compared to the results of the simulations (and experiments if performed)</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2532EC5-F3B3-A813-7891-5A4CB4BEC767}"/>
              </a:ext>
            </a:extLst>
          </p:cNvPr>
          <p:cNvSpPr txBox="1"/>
          <p:nvPr/>
        </p:nvSpPr>
        <p:spPr>
          <a:xfrm>
            <a:off x="711836" y="2802892"/>
            <a:ext cx="1569402" cy="523220"/>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Thermal resistance:</a:t>
            </a:r>
          </a:p>
        </p:txBody>
      </p:sp>
      <p:graphicFrame>
        <p:nvGraphicFramePr>
          <p:cNvPr id="6" name="Content Placeholder 3">
            <a:extLst>
              <a:ext uri="{FF2B5EF4-FFF2-40B4-BE49-F238E27FC236}">
                <a16:creationId xmlns:a16="http://schemas.microsoft.com/office/drawing/2014/main" id="{62F454EC-AD0D-E03F-B831-AE1B02E90C54}"/>
              </a:ext>
            </a:extLst>
          </p:cNvPr>
          <p:cNvGraphicFramePr>
            <a:graphicFrameLocks noChangeAspect="1"/>
          </p:cNvGraphicFramePr>
          <p:nvPr>
            <p:extLst>
              <p:ext uri="{D42A27DB-BD31-4B8C-83A1-F6EECF244321}">
                <p14:modId xmlns:p14="http://schemas.microsoft.com/office/powerpoint/2010/main" val="1465331780"/>
              </p:ext>
            </p:extLst>
          </p:nvPr>
        </p:nvGraphicFramePr>
        <p:xfrm>
          <a:off x="2233613" y="3445414"/>
          <a:ext cx="1122363" cy="292100"/>
        </p:xfrm>
        <a:graphic>
          <a:graphicData uri="http://schemas.openxmlformats.org/presentationml/2006/ole">
            <mc:AlternateContent xmlns:mc="http://schemas.openxmlformats.org/markup-compatibility/2006">
              <mc:Choice xmlns:v="urn:schemas-microsoft-com:vml" Requires="v">
                <p:oleObj name="Equation" r:id="rId4" imgW="876240" imgH="228600" progId="Equation.DSMT4">
                  <p:embed/>
                </p:oleObj>
              </mc:Choice>
              <mc:Fallback>
                <p:oleObj name="Equation" r:id="rId4" imgW="876240" imgH="228600" progId="Equation.DSMT4">
                  <p:embed/>
                  <p:pic>
                    <p:nvPicPr>
                      <p:cNvPr id="6" name="Content Placeholder 3">
                        <a:extLst>
                          <a:ext uri="{FF2B5EF4-FFF2-40B4-BE49-F238E27FC236}">
                            <a16:creationId xmlns:a16="http://schemas.microsoft.com/office/drawing/2014/main" id="{62F454EC-AD0D-E03F-B831-AE1B02E90C54}"/>
                          </a:ext>
                        </a:extLst>
                      </p:cNvPr>
                      <p:cNvPicPr/>
                      <p:nvPr/>
                    </p:nvPicPr>
                    <p:blipFill>
                      <a:blip r:embed="rId5"/>
                      <a:stretch>
                        <a:fillRect/>
                      </a:stretch>
                    </p:blipFill>
                    <p:spPr>
                      <a:xfrm>
                        <a:off x="2233613" y="3445414"/>
                        <a:ext cx="1122363" cy="29210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863D62BC-1A8B-37DB-708B-122D10405239}"/>
              </a:ext>
            </a:extLst>
          </p:cNvPr>
          <p:cNvSpPr txBox="1"/>
          <p:nvPr/>
        </p:nvSpPr>
        <p:spPr>
          <a:xfrm>
            <a:off x="711835" y="3856301"/>
            <a:ext cx="6264713" cy="32316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Reference point: </a:t>
            </a:r>
            <a:r>
              <a:rPr lang="en-US" sz="1500" i="1" dirty="0" err="1">
                <a:latin typeface="Times New Roman" panose="02020603050405020304" pitchFamily="18" charset="0"/>
                <a:cs typeface="Times New Roman" panose="02020603050405020304" pitchFamily="18" charset="0"/>
              </a:rPr>
              <a:t>R</a:t>
            </a:r>
            <a:r>
              <a:rPr lang="en-US" sz="1500" baseline="-25000" dirty="0" err="1">
                <a:latin typeface="Times New Roman" panose="02020603050405020304" pitchFamily="18" charset="0"/>
                <a:cs typeface="Times New Roman" panose="02020603050405020304" pitchFamily="18" charset="0"/>
              </a:rPr>
              <a:t>th,ref</a:t>
            </a:r>
            <a:r>
              <a:rPr lang="en-US" sz="1500" dirty="0">
                <a:latin typeface="Times New Roman" panose="02020603050405020304" pitchFamily="18" charset="0"/>
                <a:cs typeface="Times New Roman" panose="02020603050405020304" pitchFamily="18" charset="0"/>
              </a:rPr>
              <a:t> = 0.1 K/W, </a:t>
            </a:r>
            <a:r>
              <a:rPr lang="el-GR"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Δ</a:t>
            </a:r>
            <a:r>
              <a:rPr lang="en-US" sz="1500" b="0" i="1" dirty="0">
                <a:solidFill>
                  <a:srgbClr val="1F1F1F"/>
                </a:solidFill>
                <a:effectLst/>
                <a:highlight>
                  <a:srgbClr val="FFFFFF"/>
                </a:highlight>
                <a:latin typeface="Times New Roman" panose="02020603050405020304" pitchFamily="18" charset="0"/>
                <a:cs typeface="Times New Roman" panose="02020603050405020304" pitchFamily="18" charset="0"/>
              </a:rPr>
              <a:t>P</a:t>
            </a:r>
            <a:r>
              <a:rPr lang="en-US" sz="1500" b="0" i="0" baseline="-25000" dirty="0">
                <a:solidFill>
                  <a:srgbClr val="1F1F1F"/>
                </a:solidFill>
                <a:effectLst/>
                <a:highlight>
                  <a:srgbClr val="FFFFFF"/>
                </a:highlight>
                <a:latin typeface="Times New Roman" panose="02020603050405020304" pitchFamily="18" charset="0"/>
                <a:cs typeface="Times New Roman" panose="02020603050405020304" pitchFamily="18" charset="0"/>
              </a:rPr>
              <a:t>ref</a:t>
            </a:r>
            <a:r>
              <a:rPr lang="en-US"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 = 30 kPa, </a:t>
            </a:r>
            <a:r>
              <a:rPr lang="en-US" sz="1500" b="0" i="1" dirty="0" err="1">
                <a:solidFill>
                  <a:srgbClr val="1F1F1F"/>
                </a:solidFill>
                <a:effectLst/>
                <a:highlight>
                  <a:srgbClr val="FFFFFF"/>
                </a:highlight>
                <a:latin typeface="Times New Roman" panose="02020603050405020304" pitchFamily="18" charset="0"/>
                <a:cs typeface="Times New Roman" panose="02020603050405020304" pitchFamily="18" charset="0"/>
              </a:rPr>
              <a:t>m</a:t>
            </a:r>
            <a:r>
              <a:rPr lang="en-US" sz="1500" b="0" i="0" baseline="-25000" dirty="0" err="1">
                <a:solidFill>
                  <a:srgbClr val="1F1F1F"/>
                </a:solidFill>
                <a:effectLst/>
                <a:highlight>
                  <a:srgbClr val="FFFFFF"/>
                </a:highlight>
                <a:latin typeface="Times New Roman" panose="02020603050405020304" pitchFamily="18" charset="0"/>
                <a:cs typeface="Times New Roman" panose="02020603050405020304" pitchFamily="18" charset="0"/>
              </a:rPr>
              <a:t>solid</a:t>
            </a:r>
            <a:r>
              <a:rPr lang="en-US"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 = 114.7 g </a:t>
            </a:r>
            <a:r>
              <a:rPr lang="en-US" sz="1500"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B1D545F2-2BD9-ADA9-15D5-B32B21DC56DE}"/>
              </a:ext>
            </a:extLst>
          </p:cNvPr>
          <p:cNvSpPr txBox="1"/>
          <p:nvPr/>
        </p:nvSpPr>
        <p:spPr>
          <a:xfrm>
            <a:off x="4232776" y="2674458"/>
            <a:ext cx="3023430" cy="954107"/>
          </a:xfrm>
          <a:prstGeom prst="rect">
            <a:avLst/>
          </a:prstGeom>
          <a:noFill/>
        </p:spPr>
        <p:txBody>
          <a:bodyPr wrap="square">
            <a:spAutoFit/>
          </a:bodyPr>
          <a:lstStyle/>
          <a:p>
            <a:r>
              <a:rPr lang="en-US" sz="1400" i="1" dirty="0">
                <a:latin typeface="Arial" panose="020B0604020202020204" pitchFamily="34" charset="0"/>
                <a:cs typeface="Arial" panose="020B0604020202020204" pitchFamily="34" charset="0"/>
              </a:rPr>
              <a:t>m:</a:t>
            </a:r>
            <a:r>
              <a:rPr lang="en-US" sz="1400" dirty="0">
                <a:latin typeface="Arial" panose="020B0604020202020204" pitchFamily="34" charset="0"/>
                <a:cs typeface="Arial" panose="020B0604020202020204" pitchFamily="34" charset="0"/>
              </a:rPr>
              <a:t> the mass of the fin plate</a:t>
            </a:r>
          </a:p>
          <a:p>
            <a:r>
              <a:rPr lang="en-US" sz="1400" i="1" dirty="0">
                <a:latin typeface="Arial" panose="020B0604020202020204" pitchFamily="34" charset="0"/>
                <a:cs typeface="Arial" panose="020B0604020202020204" pitchFamily="34" charset="0"/>
              </a:rPr>
              <a:t>T</a:t>
            </a:r>
            <a:r>
              <a:rPr lang="en-US" sz="1400" baseline="-25000" dirty="0">
                <a:latin typeface="Arial" panose="020B0604020202020204" pitchFamily="34" charset="0"/>
                <a:cs typeface="Arial" panose="020B0604020202020204" pitchFamily="34" charset="0"/>
              </a:rPr>
              <a:t>in</a:t>
            </a:r>
            <a:r>
              <a:rPr lang="en-US" sz="1400" dirty="0">
                <a:latin typeface="Arial" panose="020B0604020202020204" pitchFamily="34" charset="0"/>
                <a:cs typeface="Arial" panose="020B0604020202020204" pitchFamily="34" charset="0"/>
              </a:rPr>
              <a:t>: fluid temperature at the inlet</a:t>
            </a:r>
          </a:p>
          <a:p>
            <a:r>
              <a:rPr lang="en-US" sz="1400" i="1" dirty="0">
                <a:latin typeface="Arial" panose="020B0604020202020204" pitchFamily="34" charset="0"/>
                <a:cs typeface="Arial" panose="020B0604020202020204" pitchFamily="34" charset="0"/>
              </a:rPr>
              <a:t>P</a:t>
            </a:r>
            <a:r>
              <a:rPr lang="en-US" sz="1400" baseline="-25000" dirty="0">
                <a:latin typeface="Arial" panose="020B0604020202020204" pitchFamily="34" charset="0"/>
                <a:cs typeface="Arial" panose="020B0604020202020204" pitchFamily="34" charset="0"/>
              </a:rPr>
              <a:t>in</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P</a:t>
            </a:r>
            <a:r>
              <a:rPr lang="en-US" sz="1400" baseline="-25000" dirty="0">
                <a:latin typeface="Arial" panose="020B0604020202020204" pitchFamily="34" charset="0"/>
                <a:cs typeface="Arial" panose="020B0604020202020204" pitchFamily="34" charset="0"/>
              </a:rPr>
              <a:t>out</a:t>
            </a:r>
            <a:r>
              <a:rPr lang="en-US" sz="1400" dirty="0">
                <a:latin typeface="Arial" panose="020B0604020202020204" pitchFamily="34" charset="0"/>
                <a:cs typeface="Arial" panose="020B0604020202020204" pitchFamily="34" charset="0"/>
              </a:rPr>
              <a:t>: pressure at inlet/outlet</a:t>
            </a:r>
          </a:p>
          <a:p>
            <a:r>
              <a:rPr lang="en-US" sz="1400" dirty="0" err="1">
                <a:latin typeface="Arial" panose="020B0604020202020204" pitchFamily="34" charset="0"/>
                <a:cs typeface="Arial" panose="020B0604020202020204" pitchFamily="34" charset="0"/>
              </a:rPr>
              <a:t>T</a:t>
            </a:r>
            <a:r>
              <a:rPr lang="en-US" sz="1400" baseline="-25000" dirty="0" err="1">
                <a:latin typeface="Arial" panose="020B0604020202020204" pitchFamily="34" charset="0"/>
                <a:cs typeface="Arial" panose="020B0604020202020204" pitchFamily="34" charset="0"/>
              </a:rPr>
              <a:t>hotspot</a:t>
            </a:r>
            <a:r>
              <a:rPr lang="en-US" sz="1400" dirty="0">
                <a:latin typeface="Arial" panose="020B0604020202020204" pitchFamily="34" charset="0"/>
                <a:cs typeface="Arial" panose="020B0604020202020204" pitchFamily="34" charset="0"/>
              </a:rPr>
              <a:t>: max. temp. on base plate</a:t>
            </a:r>
          </a:p>
        </p:txBody>
      </p:sp>
      <p:sp>
        <p:nvSpPr>
          <p:cNvPr id="17" name="TextBox 16">
            <a:extLst>
              <a:ext uri="{FF2B5EF4-FFF2-40B4-BE49-F238E27FC236}">
                <a16:creationId xmlns:a16="http://schemas.microsoft.com/office/drawing/2014/main" id="{5568A787-C68D-F042-469A-E74CA6CBA7A8}"/>
              </a:ext>
            </a:extLst>
          </p:cNvPr>
          <p:cNvSpPr txBox="1"/>
          <p:nvPr/>
        </p:nvSpPr>
        <p:spPr>
          <a:xfrm>
            <a:off x="711837" y="3437576"/>
            <a:ext cx="2113914" cy="307777"/>
          </a:xfrm>
          <a:prstGeom prst="rect">
            <a:avLst/>
          </a:prstGeom>
          <a:noFill/>
        </p:spPr>
        <p:txBody>
          <a:bodyPr wrap="square">
            <a:spAutoFit/>
          </a:bodyPr>
          <a:lstStyle/>
          <a:p>
            <a:r>
              <a:rPr lang="en-US" sz="1400">
                <a:latin typeface="Arial" panose="020B0604020202020204" pitchFamily="34" charset="0"/>
                <a:cs typeface="Arial" panose="020B0604020202020204" pitchFamily="34" charset="0"/>
              </a:rPr>
              <a:t>Pressure drop: </a:t>
            </a:r>
            <a:endParaRPr lang="en-US" sz="1400"/>
          </a:p>
        </p:txBody>
      </p:sp>
      <p:graphicFrame>
        <p:nvGraphicFramePr>
          <p:cNvPr id="10" name="Content Placeholder 3">
            <a:extLst>
              <a:ext uri="{FF2B5EF4-FFF2-40B4-BE49-F238E27FC236}">
                <a16:creationId xmlns:a16="http://schemas.microsoft.com/office/drawing/2014/main" id="{60837DB6-E3EC-D750-2073-E1E88E2A4013}"/>
              </a:ext>
            </a:extLst>
          </p:cNvPr>
          <p:cNvGraphicFramePr>
            <a:graphicFrameLocks noChangeAspect="1"/>
          </p:cNvGraphicFramePr>
          <p:nvPr>
            <p:extLst>
              <p:ext uri="{D42A27DB-BD31-4B8C-83A1-F6EECF244321}">
                <p14:modId xmlns:p14="http://schemas.microsoft.com/office/powerpoint/2010/main" val="1534921606"/>
              </p:ext>
            </p:extLst>
          </p:nvPr>
        </p:nvGraphicFramePr>
        <p:xfrm>
          <a:off x="2206125" y="2749210"/>
          <a:ext cx="1333500" cy="585787"/>
        </p:xfrm>
        <a:graphic>
          <a:graphicData uri="http://schemas.openxmlformats.org/presentationml/2006/ole">
            <mc:AlternateContent xmlns:mc="http://schemas.openxmlformats.org/markup-compatibility/2006">
              <mc:Choice xmlns:v="urn:schemas-microsoft-com:vml" Requires="v">
                <p:oleObj name="Equation" r:id="rId6" imgW="1041120" imgH="457200" progId="Equation.DSMT4">
                  <p:embed/>
                </p:oleObj>
              </mc:Choice>
              <mc:Fallback>
                <p:oleObj name="Equation" r:id="rId6" imgW="1041120" imgH="457200" progId="Equation.DSMT4">
                  <p:embed/>
                  <p:pic>
                    <p:nvPicPr>
                      <p:cNvPr id="5" name="Content Placeholder 3">
                        <a:extLst>
                          <a:ext uri="{FF2B5EF4-FFF2-40B4-BE49-F238E27FC236}">
                            <a16:creationId xmlns:a16="http://schemas.microsoft.com/office/drawing/2014/main" id="{FF37E5BE-2AD4-05A8-696A-94C6C280B19A}"/>
                          </a:ext>
                        </a:extLst>
                      </p:cNvPr>
                      <p:cNvPicPr/>
                      <p:nvPr/>
                    </p:nvPicPr>
                    <p:blipFill>
                      <a:blip r:embed="rId7"/>
                      <a:stretch>
                        <a:fillRect/>
                      </a:stretch>
                    </p:blipFill>
                    <p:spPr>
                      <a:xfrm>
                        <a:off x="2206125" y="2749210"/>
                        <a:ext cx="1333500" cy="585787"/>
                      </a:xfrm>
                      <a:prstGeom prst="rect">
                        <a:avLst/>
                      </a:prstGeom>
                    </p:spPr>
                  </p:pic>
                </p:oleObj>
              </mc:Fallback>
            </mc:AlternateContent>
          </a:graphicData>
        </a:graphic>
      </p:graphicFrame>
    </p:spTree>
    <p:extLst>
      <p:ext uri="{BB962C8B-B14F-4D97-AF65-F5344CB8AC3E}">
        <p14:creationId xmlns:p14="http://schemas.microsoft.com/office/powerpoint/2010/main" val="32559867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1471</Words>
  <Application>Microsoft Office PowerPoint</Application>
  <PresentationFormat>Custom</PresentationFormat>
  <Paragraphs>140</Paragraphs>
  <Slides>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Calibri Light</vt:lpstr>
      <vt:lpstr>Georgia</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Ronald Warzoha</dc:creator>
  <cp:lastModifiedBy>Han Hu</cp:lastModifiedBy>
  <cp:revision>18</cp:revision>
  <dcterms:created xsi:type="dcterms:W3CDTF">2018-05-04T13:52:36Z</dcterms:created>
  <dcterms:modified xsi:type="dcterms:W3CDTF">2024-11-01T03:12:48Z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2024-09-10T15:59:23Z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07bf8054-a9c7-4510-8f95-5451144b2927</vt:lpwstr>
  </property>
  <property fmtid="{D5CDD505-2E9C-101B-9397-08002B2CF9AE}" pid="8" name="MSIP_Label_4044bd30-2ed7-4c9d-9d12-46200872a97b_ContentBits">
    <vt:lpwstr>0</vt:lpwstr>
  </property>
</Properties>
</file>