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95" r:id="rId5"/>
    <p:sldId id="294" r:id="rId6"/>
    <p:sldId id="293" r:id="rId7"/>
    <p:sldId id="261" r:id="rId8"/>
    <p:sldId id="276" r:id="rId9"/>
    <p:sldId id="278" r:id="rId10"/>
    <p:sldId id="288" r:id="rId11"/>
    <p:sldId id="289" r:id="rId12"/>
    <p:sldId id="290" r:id="rId13"/>
    <p:sldId id="291" r:id="rId14"/>
    <p:sldId id="292" r:id="rId15"/>
    <p:sldId id="265" r:id="rId16"/>
    <p:sldId id="28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B3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3" d="100"/>
          <a:sy n="53" d="100"/>
        </p:scale>
        <p:origin x="86"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8C13F57-0AF9-4B59-A3E2-9F8DB6BF13F7}" type="datetimeFigureOut">
              <a:rPr lang="zh-CN" altLang="en-US" smtClean="0"/>
              <a:t>2021/5/28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E5A885-781C-40C6-A168-0D96080F4170}" type="slidenum">
              <a:rPr lang="zh-CN" altLang="en-US" smtClean="0"/>
              <a:t>‹#›</a:t>
            </a:fld>
            <a:endParaRPr lang="zh-CN" altLang="en-US"/>
          </a:p>
        </p:txBody>
      </p:sp>
    </p:spTree>
    <p:extLst>
      <p:ext uri="{BB962C8B-B14F-4D97-AF65-F5344CB8AC3E}">
        <p14:creationId xmlns:p14="http://schemas.microsoft.com/office/powerpoint/2010/main" val="329716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C13F57-0AF9-4B59-A3E2-9F8DB6BF13F7}" type="datetimeFigureOut">
              <a:rPr lang="zh-CN" altLang="en-US" smtClean="0"/>
              <a:t>2021/5/28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E5A885-781C-40C6-A168-0D96080F4170}" type="slidenum">
              <a:rPr lang="zh-CN" altLang="en-US" smtClean="0"/>
              <a:t>‹#›</a:t>
            </a:fld>
            <a:endParaRPr lang="zh-CN" altLang="en-US"/>
          </a:p>
        </p:txBody>
      </p:sp>
    </p:spTree>
    <p:extLst>
      <p:ext uri="{BB962C8B-B14F-4D97-AF65-F5344CB8AC3E}">
        <p14:creationId xmlns:p14="http://schemas.microsoft.com/office/powerpoint/2010/main" val="1418753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C13F57-0AF9-4B59-A3E2-9F8DB6BF13F7}" type="datetimeFigureOut">
              <a:rPr lang="zh-CN" altLang="en-US" smtClean="0"/>
              <a:t>2021/5/28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E5A885-781C-40C6-A168-0D96080F4170}" type="slidenum">
              <a:rPr lang="zh-CN" altLang="en-US" smtClean="0"/>
              <a:t>‹#›</a:t>
            </a:fld>
            <a:endParaRPr lang="zh-CN" altLang="en-US"/>
          </a:p>
        </p:txBody>
      </p:sp>
    </p:spTree>
    <p:extLst>
      <p:ext uri="{BB962C8B-B14F-4D97-AF65-F5344CB8AC3E}">
        <p14:creationId xmlns:p14="http://schemas.microsoft.com/office/powerpoint/2010/main" val="1032113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C13F57-0AF9-4B59-A3E2-9F8DB6BF13F7}" type="datetimeFigureOut">
              <a:rPr lang="zh-CN" altLang="en-US" smtClean="0"/>
              <a:t>2021/5/28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E5A885-781C-40C6-A168-0D96080F4170}" type="slidenum">
              <a:rPr lang="zh-CN" altLang="en-US" smtClean="0"/>
              <a:t>‹#›</a:t>
            </a:fld>
            <a:endParaRPr lang="zh-CN" altLang="en-US"/>
          </a:p>
        </p:txBody>
      </p:sp>
    </p:spTree>
    <p:extLst>
      <p:ext uri="{BB962C8B-B14F-4D97-AF65-F5344CB8AC3E}">
        <p14:creationId xmlns:p14="http://schemas.microsoft.com/office/powerpoint/2010/main" val="123534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8C13F57-0AF9-4B59-A3E2-9F8DB6BF13F7}" type="datetimeFigureOut">
              <a:rPr lang="zh-CN" altLang="en-US" smtClean="0"/>
              <a:t>2021/5/28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E5A885-781C-40C6-A168-0D96080F4170}" type="slidenum">
              <a:rPr lang="zh-CN" altLang="en-US" smtClean="0"/>
              <a:t>‹#›</a:t>
            </a:fld>
            <a:endParaRPr lang="zh-CN" altLang="en-US"/>
          </a:p>
        </p:txBody>
      </p:sp>
    </p:spTree>
    <p:extLst>
      <p:ext uri="{BB962C8B-B14F-4D97-AF65-F5344CB8AC3E}">
        <p14:creationId xmlns:p14="http://schemas.microsoft.com/office/powerpoint/2010/main" val="375682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8C13F57-0AF9-4B59-A3E2-9F8DB6BF13F7}" type="datetimeFigureOut">
              <a:rPr lang="zh-CN" altLang="en-US" smtClean="0"/>
              <a:t>2021/5/28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E5A885-781C-40C6-A168-0D96080F4170}" type="slidenum">
              <a:rPr lang="zh-CN" altLang="en-US" smtClean="0"/>
              <a:t>‹#›</a:t>
            </a:fld>
            <a:endParaRPr lang="zh-CN" altLang="en-US"/>
          </a:p>
        </p:txBody>
      </p:sp>
    </p:spTree>
    <p:extLst>
      <p:ext uri="{BB962C8B-B14F-4D97-AF65-F5344CB8AC3E}">
        <p14:creationId xmlns:p14="http://schemas.microsoft.com/office/powerpoint/2010/main" val="103093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8C13F57-0AF9-4B59-A3E2-9F8DB6BF13F7}" type="datetimeFigureOut">
              <a:rPr lang="zh-CN" altLang="en-US" smtClean="0"/>
              <a:t>2021/5/28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E5A885-781C-40C6-A168-0D96080F4170}" type="slidenum">
              <a:rPr lang="zh-CN" altLang="en-US" smtClean="0"/>
              <a:t>‹#›</a:t>
            </a:fld>
            <a:endParaRPr lang="zh-CN" altLang="en-US"/>
          </a:p>
        </p:txBody>
      </p:sp>
    </p:spTree>
    <p:extLst>
      <p:ext uri="{BB962C8B-B14F-4D97-AF65-F5344CB8AC3E}">
        <p14:creationId xmlns:p14="http://schemas.microsoft.com/office/powerpoint/2010/main" val="3606091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8C13F57-0AF9-4B59-A3E2-9F8DB6BF13F7}" type="datetimeFigureOut">
              <a:rPr lang="zh-CN" altLang="en-US" smtClean="0"/>
              <a:t>2021/5/28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CE5A885-781C-40C6-A168-0D96080F4170}" type="slidenum">
              <a:rPr lang="zh-CN" altLang="en-US" smtClean="0"/>
              <a:t>‹#›</a:t>
            </a:fld>
            <a:endParaRPr lang="zh-CN" altLang="en-US"/>
          </a:p>
        </p:txBody>
      </p:sp>
    </p:spTree>
    <p:extLst>
      <p:ext uri="{BB962C8B-B14F-4D97-AF65-F5344CB8AC3E}">
        <p14:creationId xmlns:p14="http://schemas.microsoft.com/office/powerpoint/2010/main" val="125504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C13F57-0AF9-4B59-A3E2-9F8DB6BF13F7}" type="datetimeFigureOut">
              <a:rPr lang="zh-CN" altLang="en-US" smtClean="0"/>
              <a:t>2021/5/28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CE5A885-781C-40C6-A168-0D96080F4170}" type="slidenum">
              <a:rPr lang="zh-CN" altLang="en-US" smtClean="0"/>
              <a:t>‹#›</a:t>
            </a:fld>
            <a:endParaRPr lang="zh-CN" altLang="en-US"/>
          </a:p>
        </p:txBody>
      </p:sp>
    </p:spTree>
    <p:extLst>
      <p:ext uri="{BB962C8B-B14F-4D97-AF65-F5344CB8AC3E}">
        <p14:creationId xmlns:p14="http://schemas.microsoft.com/office/powerpoint/2010/main" val="2638328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8C13F57-0AF9-4B59-A3E2-9F8DB6BF13F7}" type="datetimeFigureOut">
              <a:rPr lang="zh-CN" altLang="en-US" smtClean="0"/>
              <a:t>2021/5/28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E5A885-781C-40C6-A168-0D96080F4170}" type="slidenum">
              <a:rPr lang="zh-CN" altLang="en-US" smtClean="0"/>
              <a:t>‹#›</a:t>
            </a:fld>
            <a:endParaRPr lang="zh-CN" altLang="en-US"/>
          </a:p>
        </p:txBody>
      </p:sp>
    </p:spTree>
    <p:extLst>
      <p:ext uri="{BB962C8B-B14F-4D97-AF65-F5344CB8AC3E}">
        <p14:creationId xmlns:p14="http://schemas.microsoft.com/office/powerpoint/2010/main" val="3263379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8C13F57-0AF9-4B59-A3E2-9F8DB6BF13F7}" type="datetimeFigureOut">
              <a:rPr lang="zh-CN" altLang="en-US" smtClean="0"/>
              <a:t>2021/5/28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E5A885-781C-40C6-A168-0D96080F4170}" type="slidenum">
              <a:rPr lang="zh-CN" altLang="en-US" smtClean="0"/>
              <a:t>‹#›</a:t>
            </a:fld>
            <a:endParaRPr lang="zh-CN" altLang="en-US"/>
          </a:p>
        </p:txBody>
      </p:sp>
    </p:spTree>
    <p:extLst>
      <p:ext uri="{BB962C8B-B14F-4D97-AF65-F5344CB8AC3E}">
        <p14:creationId xmlns:p14="http://schemas.microsoft.com/office/powerpoint/2010/main" val="2305150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13F57-0AF9-4B59-A3E2-9F8DB6BF13F7}" type="datetimeFigureOut">
              <a:rPr lang="zh-CN" altLang="en-US" smtClean="0"/>
              <a:t>2021/5/28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5A885-781C-40C6-A168-0D96080F4170}" type="slidenum">
              <a:rPr lang="zh-CN" altLang="en-US" smtClean="0"/>
              <a:t>‹#›</a:t>
            </a:fld>
            <a:endParaRPr lang="zh-CN" altLang="en-US"/>
          </a:p>
        </p:txBody>
      </p:sp>
    </p:spTree>
    <p:extLst>
      <p:ext uri="{BB962C8B-B14F-4D97-AF65-F5344CB8AC3E}">
        <p14:creationId xmlns:p14="http://schemas.microsoft.com/office/powerpoint/2010/main" val="1384986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圆角矩形 5"/>
          <p:cNvSpPr/>
          <p:nvPr/>
        </p:nvSpPr>
        <p:spPr>
          <a:xfrm>
            <a:off x="537732" y="2922064"/>
            <a:ext cx="5190462" cy="830991"/>
          </a:xfrm>
          <a:prstGeom prst="roundRect">
            <a:avLst/>
          </a:prstGeom>
          <a:solidFill>
            <a:srgbClr val="3D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537731" y="4372779"/>
            <a:ext cx="4740400"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小组成员：王心雨  王璐瑶  李萌  刘桐源</a:t>
            </a:r>
          </a:p>
        </p:txBody>
      </p:sp>
      <p:sp>
        <p:nvSpPr>
          <p:cNvPr id="10" name="文本框 9"/>
          <p:cNvSpPr txBox="1"/>
          <p:nvPr/>
        </p:nvSpPr>
        <p:spPr>
          <a:xfrm>
            <a:off x="537731" y="4967514"/>
            <a:ext cx="1980029"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主讲人：刘桐源</a:t>
            </a:r>
          </a:p>
        </p:txBody>
      </p:sp>
      <p:cxnSp>
        <p:nvCxnSpPr>
          <p:cNvPr id="13" name="直接连接符 12"/>
          <p:cNvCxnSpPr/>
          <p:nvPr/>
        </p:nvCxnSpPr>
        <p:spPr>
          <a:xfrm>
            <a:off x="619102" y="4178153"/>
            <a:ext cx="55334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EE623837-88A5-4268-97E8-D81DAD823AB6}"/>
              </a:ext>
            </a:extLst>
          </p:cNvPr>
          <p:cNvSpPr txBox="1"/>
          <p:nvPr/>
        </p:nvSpPr>
        <p:spPr>
          <a:xfrm>
            <a:off x="619102" y="2952476"/>
            <a:ext cx="5109091" cy="830997"/>
          </a:xfrm>
          <a:prstGeom prst="rect">
            <a:avLst/>
          </a:prstGeom>
          <a:noFill/>
        </p:spPr>
        <p:txBody>
          <a:bodyPr wrap="non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林业害虫识别系统</a:t>
            </a:r>
          </a:p>
        </p:txBody>
      </p:sp>
    </p:spTree>
    <p:extLst>
      <p:ext uri="{BB962C8B-B14F-4D97-AF65-F5344CB8AC3E}">
        <p14:creationId xmlns:p14="http://schemas.microsoft.com/office/powerpoint/2010/main" val="2507562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72"/>
          <p:cNvSpPr>
            <a:spLocks noChangeArrowheads="1"/>
          </p:cNvSpPr>
          <p:nvPr/>
        </p:nvSpPr>
        <p:spPr bwMode="auto">
          <a:xfrm rot="5400000">
            <a:off x="175" y="2725"/>
            <a:ext cx="1196185" cy="1196533"/>
          </a:xfrm>
          <a:prstGeom prst="rtTriangle">
            <a:avLst/>
          </a:prstGeom>
          <a:solidFill>
            <a:schemeClr val="accent6">
              <a:lumMod val="50000"/>
            </a:schemeClr>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直角三角形 73"/>
          <p:cNvSpPr>
            <a:spLocks noChangeArrowheads="1"/>
          </p:cNvSpPr>
          <p:nvPr/>
        </p:nvSpPr>
        <p:spPr bwMode="auto">
          <a:xfrm rot="5400000">
            <a:off x="1775" y="5375"/>
            <a:ext cx="982580" cy="977628"/>
          </a:xfrm>
          <a:prstGeom prst="rtTriangle">
            <a:avLst/>
          </a:prstGeom>
          <a:solidFill>
            <a:srgbClr val="3DB39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直角三角形 74"/>
          <p:cNvSpPr>
            <a:spLocks noChangeArrowheads="1"/>
          </p:cNvSpPr>
          <p:nvPr/>
        </p:nvSpPr>
        <p:spPr bwMode="auto">
          <a:xfrm rot="5400000">
            <a:off x="142737" y="145660"/>
            <a:ext cx="707031" cy="703468"/>
          </a:xfrm>
          <a:prstGeom prst="rtTriangle">
            <a:avLst/>
          </a:prstGeom>
          <a:solidFill>
            <a:schemeClr val="accent6">
              <a:lumMod val="60000"/>
              <a:lumOff val="40000"/>
            </a:schemeClr>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5"/>
          <p:cNvSpPr>
            <a:spLocks noChangeArrowheads="1"/>
          </p:cNvSpPr>
          <p:nvPr/>
        </p:nvSpPr>
        <p:spPr bwMode="auto">
          <a:xfrm rot="2700000">
            <a:off x="472493" y="44946"/>
            <a:ext cx="151660" cy="998881"/>
          </a:xfrm>
          <a:prstGeom prst="rect">
            <a:avLst/>
          </a:prstGeom>
          <a:solidFill>
            <a:srgbClr val="3DB39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稻壳儿小白白(http://dwz.cn/Wu2UP)">
            <a:extLst>
              <a:ext uri="{FF2B5EF4-FFF2-40B4-BE49-F238E27FC236}">
                <a16:creationId xmlns:a16="http://schemas.microsoft.com/office/drawing/2014/main" id="{BDCA9572-7560-4B6D-9254-7DA8804C574B}"/>
              </a:ext>
            </a:extLst>
          </p:cNvPr>
          <p:cNvSpPr txBox="1">
            <a:spLocks noChangeArrowheads="1"/>
          </p:cNvSpPr>
          <p:nvPr/>
        </p:nvSpPr>
        <p:spPr bwMode="auto">
          <a:xfrm>
            <a:off x="993440" y="314122"/>
            <a:ext cx="288744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3200" dirty="0">
                <a:solidFill>
                  <a:srgbClr val="445469"/>
                </a:solidFill>
                <a:sym typeface="Arial" panose="020B0604020202020204" pitchFamily="34" charset="0"/>
              </a:rPr>
              <a:t>识别系统部署</a:t>
            </a:r>
            <a:endParaRPr lang="en-US" altLang="zh-CN" sz="3200" dirty="0">
              <a:solidFill>
                <a:srgbClr val="445469"/>
              </a:solidFill>
              <a:sym typeface="Arial" panose="020B0604020202020204" pitchFamily="34" charset="0"/>
            </a:endParaRPr>
          </a:p>
        </p:txBody>
      </p:sp>
      <p:sp>
        <p:nvSpPr>
          <p:cNvPr id="11" name="矩形 10">
            <a:extLst>
              <a:ext uri="{FF2B5EF4-FFF2-40B4-BE49-F238E27FC236}">
                <a16:creationId xmlns:a16="http://schemas.microsoft.com/office/drawing/2014/main" id="{A1FF14B7-A509-401E-8443-61A5C3BECD40}"/>
              </a:ext>
            </a:extLst>
          </p:cNvPr>
          <p:cNvSpPr/>
          <p:nvPr/>
        </p:nvSpPr>
        <p:spPr>
          <a:xfrm>
            <a:off x="4758659" y="951165"/>
            <a:ext cx="2844800" cy="7247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3141D245-BA2D-4AFE-83E4-CF1C73BA13BB}"/>
              </a:ext>
            </a:extLst>
          </p:cNvPr>
          <p:cNvSpPr/>
          <p:nvPr/>
        </p:nvSpPr>
        <p:spPr>
          <a:xfrm>
            <a:off x="4758659" y="1668487"/>
            <a:ext cx="2844800" cy="197879"/>
          </a:xfrm>
          <a:prstGeom prst="rect">
            <a:avLst/>
          </a:prstGeom>
          <a:solidFill>
            <a:srgbClr val="3D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96663501-9EA5-4359-B4D8-F0A780CADDD0}"/>
              </a:ext>
            </a:extLst>
          </p:cNvPr>
          <p:cNvSpPr txBox="1"/>
          <p:nvPr/>
        </p:nvSpPr>
        <p:spPr>
          <a:xfrm>
            <a:off x="4674839" y="1104884"/>
            <a:ext cx="3012440"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部署过程</a:t>
            </a:r>
          </a:p>
        </p:txBody>
      </p:sp>
      <p:sp>
        <p:nvSpPr>
          <p:cNvPr id="15" name="文本框 14">
            <a:extLst>
              <a:ext uri="{FF2B5EF4-FFF2-40B4-BE49-F238E27FC236}">
                <a16:creationId xmlns:a16="http://schemas.microsoft.com/office/drawing/2014/main" id="{438485FD-1A51-46B2-A798-B6B0C345D21B}"/>
              </a:ext>
            </a:extLst>
          </p:cNvPr>
          <p:cNvSpPr txBox="1"/>
          <p:nvPr/>
        </p:nvSpPr>
        <p:spPr>
          <a:xfrm>
            <a:off x="536382" y="2154669"/>
            <a:ext cx="5474369" cy="1323439"/>
          </a:xfrm>
          <a:prstGeom prst="rect">
            <a:avLst/>
          </a:prstGeom>
          <a:noFill/>
        </p:spPr>
        <p:txBody>
          <a:bodyPr wrap="square" rtlCol="0">
            <a:spAutoFit/>
          </a:bodyPr>
          <a:lstStyle/>
          <a:p>
            <a:r>
              <a:rPr lang="zh-CN" altLang="en-US" sz="4000" b="1" dirty="0">
                <a:solidFill>
                  <a:srgbClr val="3DB39E"/>
                </a:solidFill>
                <a:latin typeface="微软雅黑" panose="020B0503020204020204" pitchFamily="34" charset="-122"/>
                <a:ea typeface="微软雅黑" panose="020B0503020204020204" pitchFamily="34" charset="-122"/>
              </a:rPr>
              <a:t>后端使用矩池云服务器进行部署</a:t>
            </a:r>
          </a:p>
        </p:txBody>
      </p:sp>
      <p:sp>
        <p:nvSpPr>
          <p:cNvPr id="16" name="矩形 19">
            <a:extLst>
              <a:ext uri="{FF2B5EF4-FFF2-40B4-BE49-F238E27FC236}">
                <a16:creationId xmlns:a16="http://schemas.microsoft.com/office/drawing/2014/main" id="{FC6C7B6E-2EEE-4683-8AAE-46F0DFD9F20C}"/>
              </a:ext>
            </a:extLst>
          </p:cNvPr>
          <p:cNvSpPr>
            <a:spLocks noChangeArrowheads="1"/>
          </p:cNvSpPr>
          <p:nvPr/>
        </p:nvSpPr>
        <p:spPr bwMode="auto">
          <a:xfrm>
            <a:off x="1121174" y="3766409"/>
            <a:ext cx="3344502" cy="188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1431" tIns="45716" rIns="91431" bIns="45716">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fontAlgn="base" hangingPunct="1">
              <a:lnSpc>
                <a:spcPct val="130000"/>
              </a:lnSpc>
              <a:spcBef>
                <a:spcPct val="0"/>
              </a:spcBef>
              <a:spcAft>
                <a:spcPts val="500"/>
              </a:spcAft>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配置过程</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marL="285750" indent="-285750" eaLnBrk="1" fontAlgn="base" hangingPunct="1">
              <a:lnSpc>
                <a:spcPct val="130000"/>
              </a:lnSpc>
              <a:spcBef>
                <a:spcPct val="0"/>
              </a:spcBef>
              <a:spcAft>
                <a:spcPts val="500"/>
              </a:spcAft>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上传源代码与模型至我的网盘</a:t>
            </a:r>
          </a:p>
          <a:p>
            <a:pPr marL="285750" indent="-285750" eaLnBrk="1" fontAlgn="base" hangingPunct="1">
              <a:lnSpc>
                <a:spcPct val="130000"/>
              </a:lnSpc>
              <a:spcBef>
                <a:spcPct val="0"/>
              </a:spcBef>
              <a:spcAft>
                <a:spcPts val="500"/>
              </a:spcAft>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租用服务器，</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pip install flask</a:t>
            </a:r>
          </a:p>
          <a:p>
            <a:pPr marL="285750" indent="-285750" eaLnBrk="1" fontAlgn="base" hangingPunct="1">
              <a:lnSpc>
                <a:spcPct val="130000"/>
              </a:lnSpc>
              <a:spcBef>
                <a:spcPct val="0"/>
              </a:spcBef>
              <a:spcAft>
                <a:spcPts val="500"/>
              </a:spcAft>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python web.py</a:t>
            </a:r>
          </a:p>
          <a:p>
            <a:pPr marL="285750" indent="-285750" eaLnBrk="1" fontAlgn="base" hangingPunct="1">
              <a:lnSpc>
                <a:spcPct val="130000"/>
              </a:lnSpc>
              <a:spcBef>
                <a:spcPct val="0"/>
              </a:spcBef>
              <a:spcAft>
                <a:spcPts val="500"/>
              </a:spcAft>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7" name="矩形 19">
            <a:extLst>
              <a:ext uri="{FF2B5EF4-FFF2-40B4-BE49-F238E27FC236}">
                <a16:creationId xmlns:a16="http://schemas.microsoft.com/office/drawing/2014/main" id="{2AA54670-3219-40AD-844D-9D5523674A0D}"/>
              </a:ext>
            </a:extLst>
          </p:cNvPr>
          <p:cNvSpPr>
            <a:spLocks noChangeArrowheads="1"/>
          </p:cNvSpPr>
          <p:nvPr/>
        </p:nvSpPr>
        <p:spPr bwMode="auto">
          <a:xfrm>
            <a:off x="6749341" y="3478108"/>
            <a:ext cx="3344502" cy="2650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1431" tIns="45716" rIns="91431" bIns="45716">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fontAlgn="base" hangingPunct="1">
              <a:lnSpc>
                <a:spcPct val="130000"/>
              </a:lnSpc>
              <a:spcBef>
                <a:spcPct val="0"/>
              </a:spcBef>
              <a:spcAft>
                <a:spcPts val="500"/>
              </a:spcAft>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配置版本</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marL="285750" indent="-285750" eaLnBrk="1" fontAlgn="base" hangingPunct="1">
              <a:lnSpc>
                <a:spcPct val="130000"/>
              </a:lnSpc>
              <a:spcBef>
                <a:spcPct val="0"/>
              </a:spcBef>
              <a:spcAft>
                <a:spcPts val="500"/>
              </a:spcAft>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Python 3.8</a:t>
            </a:r>
          </a:p>
          <a:p>
            <a:pPr marL="285750" indent="-285750" eaLnBrk="1" fontAlgn="base" hangingPunct="1">
              <a:lnSpc>
                <a:spcPct val="130000"/>
              </a:lnSpc>
              <a:spcBef>
                <a:spcPct val="0"/>
              </a:spcBef>
              <a:spcAft>
                <a:spcPts val="500"/>
              </a:spcAft>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CUDA 11.0</a:t>
            </a:r>
          </a:p>
          <a:p>
            <a:pPr marL="285750" indent="-285750" eaLnBrk="1" fontAlgn="base" hangingPunct="1">
              <a:lnSpc>
                <a:spcPct val="130000"/>
              </a:lnSpc>
              <a:spcBef>
                <a:spcPct val="0"/>
              </a:spcBef>
              <a:spcAft>
                <a:spcPts val="500"/>
              </a:spcAft>
            </a:pP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cuDNN</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 8.0</a:t>
            </a:r>
          </a:p>
          <a:p>
            <a:pPr marL="285750" indent="-285750" eaLnBrk="1" fontAlgn="base" hangingPunct="1">
              <a:lnSpc>
                <a:spcPct val="130000"/>
              </a:lnSpc>
              <a:spcBef>
                <a:spcPct val="0"/>
              </a:spcBef>
              <a:spcAft>
                <a:spcPts val="500"/>
              </a:spcAft>
            </a:pP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Pytorch</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 1.7.1</a:t>
            </a:r>
          </a:p>
          <a:p>
            <a:pPr marL="285750" indent="-285750" eaLnBrk="1" fontAlgn="base" hangingPunct="1">
              <a:lnSpc>
                <a:spcPct val="130000"/>
              </a:lnSpc>
              <a:spcBef>
                <a:spcPct val="0"/>
              </a:spcBef>
              <a:spcAft>
                <a:spcPts val="500"/>
              </a:spcAft>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flask 1.0</a:t>
            </a:r>
          </a:p>
          <a:p>
            <a:pPr marL="285750" indent="-285750" eaLnBrk="1" fontAlgn="base" hangingPunct="1">
              <a:lnSpc>
                <a:spcPct val="130000"/>
              </a:lnSpc>
              <a:spcBef>
                <a:spcPct val="0"/>
              </a:spcBef>
              <a:spcAft>
                <a:spcPts val="500"/>
              </a:spcAft>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056980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4314857" y="1647857"/>
            <a:ext cx="3562286" cy="3562286"/>
            <a:chOff x="3536260" y="834737"/>
            <a:chExt cx="5188527" cy="5188527"/>
          </a:xfrm>
        </p:grpSpPr>
        <p:sp>
          <p:nvSpPr>
            <p:cNvPr id="3" name="椭圆 2"/>
            <p:cNvSpPr/>
            <p:nvPr/>
          </p:nvSpPr>
          <p:spPr>
            <a:xfrm>
              <a:off x="3536260" y="834737"/>
              <a:ext cx="5188527" cy="5188527"/>
            </a:xfrm>
            <a:prstGeom prst="ellipse">
              <a:avLst/>
            </a:prstGeom>
            <a:solidFill>
              <a:srgbClr val="3D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3736085" y="1069085"/>
              <a:ext cx="4719830" cy="471983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4470676" y="1120124"/>
              <a:ext cx="3250645" cy="2712103"/>
            </a:xfrm>
            <a:prstGeom prst="rect">
              <a:avLst/>
            </a:prstGeom>
            <a:noFill/>
          </p:spPr>
          <p:txBody>
            <a:bodyPr wrap="square" rtlCol="0">
              <a:spAutoFit/>
            </a:bodyPr>
            <a:lstStyle/>
            <a:p>
              <a:pPr algn="ctr"/>
              <a:r>
                <a:rPr lang="en-US" altLang="zh-CN" sz="11500" b="1" dirty="0">
                  <a:solidFill>
                    <a:schemeClr val="bg1"/>
                  </a:solidFill>
                  <a:cs typeface="+mn-ea"/>
                  <a:sym typeface="+mn-lt"/>
                </a:rPr>
                <a:t>03</a:t>
              </a:r>
              <a:endParaRPr lang="zh-CN" altLang="en-US" sz="11500" b="1" dirty="0">
                <a:solidFill>
                  <a:schemeClr val="bg1"/>
                </a:solidFill>
                <a:cs typeface="+mn-ea"/>
                <a:sym typeface="+mn-lt"/>
              </a:endParaRPr>
            </a:p>
          </p:txBody>
        </p:sp>
      </p:grpSp>
      <p:sp>
        <p:nvSpPr>
          <p:cNvPr id="11" name="文本框 10">
            <a:extLst>
              <a:ext uri="{FF2B5EF4-FFF2-40B4-BE49-F238E27FC236}">
                <a16:creationId xmlns:a16="http://schemas.microsoft.com/office/drawing/2014/main" id="{5A2A48B8-2F89-4367-B4D9-6529A43B33CA}"/>
              </a:ext>
            </a:extLst>
          </p:cNvPr>
          <p:cNvSpPr txBox="1"/>
          <p:nvPr/>
        </p:nvSpPr>
        <p:spPr>
          <a:xfrm>
            <a:off x="4707057" y="3613532"/>
            <a:ext cx="2777885"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cs typeface="+mn-ea"/>
                <a:sym typeface="+mn-lt"/>
              </a:rPr>
              <a:t>模型训练</a:t>
            </a:r>
          </a:p>
        </p:txBody>
      </p:sp>
    </p:spTree>
    <p:extLst>
      <p:ext uri="{BB962C8B-B14F-4D97-AF65-F5344CB8AC3E}">
        <p14:creationId xmlns:p14="http://schemas.microsoft.com/office/powerpoint/2010/main" val="3901960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6"/>
          <p:cNvPicPr>
            <a:picLocks noChangeAspect="1" noChangeArrowheads="1"/>
          </p:cNvPicPr>
          <p:nvPr/>
        </p:nvPicPr>
        <p:blipFill rotWithShape="1">
          <a:blip r:embed="rId2">
            <a:extLst>
              <a:ext uri="{28A0092B-C50C-407E-A947-70E740481C1C}">
                <a14:useLocalDpi xmlns:a14="http://schemas.microsoft.com/office/drawing/2010/main" val="0"/>
              </a:ext>
            </a:extLst>
          </a:blip>
          <a:srcRect t="49281" b="2"/>
          <a:stretch/>
        </p:blipFill>
        <p:spPr bwMode="auto">
          <a:xfrm>
            <a:off x="847987" y="102958"/>
            <a:ext cx="9978044" cy="6652083"/>
          </a:xfrm>
          <a:prstGeom prst="rect">
            <a:avLst/>
          </a:prstGeom>
          <a:solidFill>
            <a:schemeClr val="tx1">
              <a:lumMod val="85000"/>
              <a:lumOff val="15000"/>
            </a:schemeClr>
          </a:solidFill>
          <a:ln w="28575" cmpd="sng">
            <a:solidFill>
              <a:srgbClr val="3DB39E"/>
            </a:solidFill>
            <a:bevel/>
            <a:headEnd/>
            <a:tailEnd/>
          </a:ln>
        </p:spPr>
      </p:pic>
      <p:sp>
        <p:nvSpPr>
          <p:cNvPr id="3" name="矩形 2"/>
          <p:cNvSpPr/>
          <p:nvPr/>
        </p:nvSpPr>
        <p:spPr>
          <a:xfrm>
            <a:off x="5694218" y="2067791"/>
            <a:ext cx="5351318" cy="1859973"/>
          </a:xfrm>
          <a:prstGeom prst="rect">
            <a:avLst/>
          </a:prstGeom>
          <a:solidFill>
            <a:srgbClr val="3D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6374709" y="2459168"/>
            <a:ext cx="2961409" cy="584775"/>
          </a:xfrm>
          <a:prstGeom prst="rect">
            <a:avLst/>
          </a:prstGeom>
          <a:noFill/>
        </p:spPr>
        <p:txBody>
          <a:bodyPr wrap="squar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cs typeface="+mn-ea"/>
                <a:sym typeface="+mn-lt"/>
              </a:rPr>
              <a:t>训练截图</a:t>
            </a:r>
          </a:p>
        </p:txBody>
      </p:sp>
      <p:cxnSp>
        <p:nvCxnSpPr>
          <p:cNvPr id="5" name="直接连接符 4"/>
          <p:cNvCxnSpPr/>
          <p:nvPr/>
        </p:nvCxnSpPr>
        <p:spPr>
          <a:xfrm>
            <a:off x="6374709" y="3615175"/>
            <a:ext cx="2611247" cy="1984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直角三角形 72"/>
          <p:cNvSpPr>
            <a:spLocks noChangeArrowheads="1"/>
          </p:cNvSpPr>
          <p:nvPr/>
        </p:nvSpPr>
        <p:spPr bwMode="auto">
          <a:xfrm rot="5400000">
            <a:off x="175" y="2725"/>
            <a:ext cx="1196185" cy="1196533"/>
          </a:xfrm>
          <a:prstGeom prst="rtTriangle">
            <a:avLst/>
          </a:prstGeom>
          <a:solidFill>
            <a:schemeClr val="accent6">
              <a:lumMod val="50000"/>
            </a:schemeClr>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直角三角形 73"/>
          <p:cNvSpPr>
            <a:spLocks noChangeArrowheads="1"/>
          </p:cNvSpPr>
          <p:nvPr/>
        </p:nvSpPr>
        <p:spPr bwMode="auto">
          <a:xfrm rot="5400000">
            <a:off x="1775" y="5375"/>
            <a:ext cx="982580" cy="977628"/>
          </a:xfrm>
          <a:prstGeom prst="rtTriangle">
            <a:avLst/>
          </a:prstGeom>
          <a:solidFill>
            <a:srgbClr val="3DB39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直角三角形 74"/>
          <p:cNvSpPr>
            <a:spLocks noChangeArrowheads="1"/>
          </p:cNvSpPr>
          <p:nvPr/>
        </p:nvSpPr>
        <p:spPr bwMode="auto">
          <a:xfrm rot="5400000">
            <a:off x="142737" y="145660"/>
            <a:ext cx="707031" cy="703468"/>
          </a:xfrm>
          <a:prstGeom prst="rtTriangle">
            <a:avLst/>
          </a:prstGeom>
          <a:solidFill>
            <a:schemeClr val="accent6">
              <a:lumMod val="60000"/>
              <a:lumOff val="40000"/>
            </a:schemeClr>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75"/>
          <p:cNvSpPr>
            <a:spLocks noChangeArrowheads="1"/>
          </p:cNvSpPr>
          <p:nvPr/>
        </p:nvSpPr>
        <p:spPr bwMode="auto">
          <a:xfrm rot="2700000">
            <a:off x="472493" y="44946"/>
            <a:ext cx="151660" cy="998881"/>
          </a:xfrm>
          <a:prstGeom prst="rect">
            <a:avLst/>
          </a:prstGeom>
          <a:solidFill>
            <a:srgbClr val="3DB39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62877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B52918CA-2933-4014-9377-6B32B5CA9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693" y="2065193"/>
            <a:ext cx="11010900" cy="2543175"/>
          </a:xfrm>
          <a:prstGeom prst="rect">
            <a:avLst/>
          </a:prstGeom>
        </p:spPr>
      </p:pic>
      <p:sp>
        <p:nvSpPr>
          <p:cNvPr id="3" name="矩形 2"/>
          <p:cNvSpPr/>
          <p:nvPr/>
        </p:nvSpPr>
        <p:spPr>
          <a:xfrm>
            <a:off x="5694218" y="2067791"/>
            <a:ext cx="5351318" cy="1859973"/>
          </a:xfrm>
          <a:prstGeom prst="rect">
            <a:avLst/>
          </a:prstGeom>
          <a:solidFill>
            <a:srgbClr val="3D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6374709" y="2459168"/>
            <a:ext cx="3702741" cy="1077218"/>
          </a:xfrm>
          <a:prstGeom prst="rect">
            <a:avLst/>
          </a:prstGeom>
          <a:noFill/>
        </p:spPr>
        <p:txBody>
          <a:bodyPr wrap="squar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cs typeface="+mn-ea"/>
                <a:sym typeface="+mn-lt"/>
              </a:rPr>
              <a:t>使用矩池云开启</a:t>
            </a: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web</a:t>
            </a:r>
            <a:r>
              <a:rPr lang="zh-CN" altLang="en-US" sz="3200" dirty="0">
                <a:solidFill>
                  <a:schemeClr val="bg1"/>
                </a:solidFill>
                <a:latin typeface="微软雅黑" panose="020B0503020204020204" pitchFamily="34" charset="-122"/>
                <a:ea typeface="微软雅黑" panose="020B0503020204020204" pitchFamily="34" charset="-122"/>
                <a:cs typeface="+mn-ea"/>
                <a:sym typeface="+mn-lt"/>
              </a:rPr>
              <a:t>访问截图</a:t>
            </a:r>
          </a:p>
        </p:txBody>
      </p:sp>
      <p:cxnSp>
        <p:nvCxnSpPr>
          <p:cNvPr id="5" name="直接连接符 4"/>
          <p:cNvCxnSpPr/>
          <p:nvPr/>
        </p:nvCxnSpPr>
        <p:spPr>
          <a:xfrm>
            <a:off x="6374709" y="3615175"/>
            <a:ext cx="2611247" cy="1984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直角三角形 72"/>
          <p:cNvSpPr>
            <a:spLocks noChangeArrowheads="1"/>
          </p:cNvSpPr>
          <p:nvPr/>
        </p:nvSpPr>
        <p:spPr bwMode="auto">
          <a:xfrm rot="5400000">
            <a:off x="175" y="2725"/>
            <a:ext cx="1196185" cy="1196533"/>
          </a:xfrm>
          <a:prstGeom prst="rtTriangle">
            <a:avLst/>
          </a:prstGeom>
          <a:solidFill>
            <a:schemeClr val="accent6">
              <a:lumMod val="50000"/>
            </a:schemeClr>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直角三角形 73"/>
          <p:cNvSpPr>
            <a:spLocks noChangeArrowheads="1"/>
          </p:cNvSpPr>
          <p:nvPr/>
        </p:nvSpPr>
        <p:spPr bwMode="auto">
          <a:xfrm rot="5400000">
            <a:off x="1775" y="5375"/>
            <a:ext cx="982580" cy="977628"/>
          </a:xfrm>
          <a:prstGeom prst="rtTriangle">
            <a:avLst/>
          </a:prstGeom>
          <a:solidFill>
            <a:srgbClr val="3DB39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直角三角形 74"/>
          <p:cNvSpPr>
            <a:spLocks noChangeArrowheads="1"/>
          </p:cNvSpPr>
          <p:nvPr/>
        </p:nvSpPr>
        <p:spPr bwMode="auto">
          <a:xfrm rot="5400000">
            <a:off x="142737" y="145660"/>
            <a:ext cx="707031" cy="703468"/>
          </a:xfrm>
          <a:prstGeom prst="rtTriangle">
            <a:avLst/>
          </a:prstGeom>
          <a:solidFill>
            <a:schemeClr val="accent6">
              <a:lumMod val="60000"/>
              <a:lumOff val="40000"/>
            </a:schemeClr>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75"/>
          <p:cNvSpPr>
            <a:spLocks noChangeArrowheads="1"/>
          </p:cNvSpPr>
          <p:nvPr/>
        </p:nvSpPr>
        <p:spPr bwMode="auto">
          <a:xfrm rot="2700000">
            <a:off x="472493" y="44946"/>
            <a:ext cx="151660" cy="998881"/>
          </a:xfrm>
          <a:prstGeom prst="rect">
            <a:avLst/>
          </a:prstGeom>
          <a:solidFill>
            <a:srgbClr val="3DB39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35895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D73C18B2-B52A-4BC1-800C-08BC96F39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60" y="676980"/>
            <a:ext cx="10101715" cy="4733925"/>
          </a:xfrm>
          <a:prstGeom prst="rect">
            <a:avLst/>
          </a:prstGeom>
        </p:spPr>
      </p:pic>
      <p:sp>
        <p:nvSpPr>
          <p:cNvPr id="3" name="矩形 2"/>
          <p:cNvSpPr/>
          <p:nvPr/>
        </p:nvSpPr>
        <p:spPr>
          <a:xfrm>
            <a:off x="5694218" y="2067791"/>
            <a:ext cx="5351318" cy="1859973"/>
          </a:xfrm>
          <a:prstGeom prst="rect">
            <a:avLst/>
          </a:prstGeom>
          <a:solidFill>
            <a:srgbClr val="3D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6374709" y="2459168"/>
            <a:ext cx="2961409" cy="1077218"/>
          </a:xfrm>
          <a:prstGeom prst="rect">
            <a:avLst/>
          </a:prstGeom>
          <a:noFill/>
        </p:spPr>
        <p:txBody>
          <a:bodyPr wrap="squar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cs typeface="+mn-ea"/>
                <a:sym typeface="+mn-lt"/>
              </a:rPr>
              <a:t>使用</a:t>
            </a: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postman</a:t>
            </a:r>
            <a:r>
              <a:rPr lang="zh-CN" altLang="en-US" sz="3200" dirty="0">
                <a:solidFill>
                  <a:schemeClr val="bg1"/>
                </a:solidFill>
                <a:latin typeface="微软雅黑" panose="020B0503020204020204" pitchFamily="34" charset="-122"/>
                <a:ea typeface="微软雅黑" panose="020B0503020204020204" pitchFamily="34" charset="-122"/>
                <a:cs typeface="+mn-ea"/>
                <a:sym typeface="+mn-lt"/>
              </a:rPr>
              <a:t>进行分类测试</a:t>
            </a:r>
          </a:p>
        </p:txBody>
      </p:sp>
      <p:cxnSp>
        <p:nvCxnSpPr>
          <p:cNvPr id="5" name="直接连接符 4"/>
          <p:cNvCxnSpPr/>
          <p:nvPr/>
        </p:nvCxnSpPr>
        <p:spPr>
          <a:xfrm>
            <a:off x="6374709" y="3615175"/>
            <a:ext cx="2611247" cy="1984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直角三角形 72"/>
          <p:cNvSpPr>
            <a:spLocks noChangeArrowheads="1"/>
          </p:cNvSpPr>
          <p:nvPr/>
        </p:nvSpPr>
        <p:spPr bwMode="auto">
          <a:xfrm rot="5400000">
            <a:off x="175" y="2725"/>
            <a:ext cx="1196185" cy="1196533"/>
          </a:xfrm>
          <a:prstGeom prst="rtTriangle">
            <a:avLst/>
          </a:prstGeom>
          <a:solidFill>
            <a:schemeClr val="accent6">
              <a:lumMod val="50000"/>
            </a:schemeClr>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直角三角形 73"/>
          <p:cNvSpPr>
            <a:spLocks noChangeArrowheads="1"/>
          </p:cNvSpPr>
          <p:nvPr/>
        </p:nvSpPr>
        <p:spPr bwMode="auto">
          <a:xfrm rot="5400000">
            <a:off x="1775" y="5375"/>
            <a:ext cx="982580" cy="977628"/>
          </a:xfrm>
          <a:prstGeom prst="rtTriangle">
            <a:avLst/>
          </a:prstGeom>
          <a:solidFill>
            <a:srgbClr val="3DB39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直角三角形 74"/>
          <p:cNvSpPr>
            <a:spLocks noChangeArrowheads="1"/>
          </p:cNvSpPr>
          <p:nvPr/>
        </p:nvSpPr>
        <p:spPr bwMode="auto">
          <a:xfrm rot="5400000">
            <a:off x="142737" y="145660"/>
            <a:ext cx="707031" cy="703468"/>
          </a:xfrm>
          <a:prstGeom prst="rtTriangle">
            <a:avLst/>
          </a:prstGeom>
          <a:solidFill>
            <a:schemeClr val="accent6">
              <a:lumMod val="60000"/>
              <a:lumOff val="40000"/>
            </a:schemeClr>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75"/>
          <p:cNvSpPr>
            <a:spLocks noChangeArrowheads="1"/>
          </p:cNvSpPr>
          <p:nvPr/>
        </p:nvSpPr>
        <p:spPr bwMode="auto">
          <a:xfrm rot="2700000">
            <a:off x="472493" y="44946"/>
            <a:ext cx="151660" cy="998881"/>
          </a:xfrm>
          <a:prstGeom prst="rect">
            <a:avLst/>
          </a:prstGeom>
          <a:solidFill>
            <a:srgbClr val="3DB39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389619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4314857" y="1647857"/>
            <a:ext cx="3562286" cy="3562286"/>
            <a:chOff x="3536260" y="834737"/>
            <a:chExt cx="5188527" cy="5188527"/>
          </a:xfrm>
        </p:grpSpPr>
        <p:sp>
          <p:nvSpPr>
            <p:cNvPr id="3" name="椭圆 2"/>
            <p:cNvSpPr/>
            <p:nvPr/>
          </p:nvSpPr>
          <p:spPr>
            <a:xfrm>
              <a:off x="3536260" y="834737"/>
              <a:ext cx="5188527" cy="5188527"/>
            </a:xfrm>
            <a:prstGeom prst="ellipse">
              <a:avLst/>
            </a:prstGeom>
            <a:solidFill>
              <a:srgbClr val="3D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3736085" y="1069085"/>
              <a:ext cx="4719830" cy="471983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4470676" y="1120124"/>
              <a:ext cx="3250645" cy="2712103"/>
            </a:xfrm>
            <a:prstGeom prst="rect">
              <a:avLst/>
            </a:prstGeom>
            <a:noFill/>
          </p:spPr>
          <p:txBody>
            <a:bodyPr wrap="square" rtlCol="0">
              <a:spAutoFit/>
            </a:bodyPr>
            <a:lstStyle/>
            <a:p>
              <a:pPr algn="ctr"/>
              <a:r>
                <a:rPr lang="en-US" altLang="zh-CN" sz="11500" b="1" dirty="0">
                  <a:solidFill>
                    <a:schemeClr val="bg1"/>
                  </a:solidFill>
                  <a:cs typeface="+mn-ea"/>
                  <a:sym typeface="+mn-lt"/>
                </a:rPr>
                <a:t>04</a:t>
              </a:r>
              <a:endParaRPr lang="zh-CN" altLang="en-US" sz="11500" b="1" dirty="0">
                <a:solidFill>
                  <a:schemeClr val="bg1"/>
                </a:solidFill>
                <a:cs typeface="+mn-ea"/>
                <a:sym typeface="+mn-lt"/>
              </a:endParaRPr>
            </a:p>
          </p:txBody>
        </p:sp>
      </p:grpSp>
      <p:sp>
        <p:nvSpPr>
          <p:cNvPr id="11" name="文本框 10">
            <a:extLst>
              <a:ext uri="{FF2B5EF4-FFF2-40B4-BE49-F238E27FC236}">
                <a16:creationId xmlns:a16="http://schemas.microsoft.com/office/drawing/2014/main" id="{5A2A48B8-2F89-4367-B4D9-6529A43B33CA}"/>
              </a:ext>
            </a:extLst>
          </p:cNvPr>
          <p:cNvSpPr txBox="1"/>
          <p:nvPr/>
        </p:nvSpPr>
        <p:spPr>
          <a:xfrm>
            <a:off x="4707057" y="3613532"/>
            <a:ext cx="2777885"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cs typeface="+mn-ea"/>
                <a:sym typeface="+mn-lt"/>
              </a:rPr>
              <a:t>项目演示 </a:t>
            </a:r>
          </a:p>
        </p:txBody>
      </p:sp>
    </p:spTree>
    <p:extLst>
      <p:ext uri="{BB962C8B-B14F-4D97-AF65-F5344CB8AC3E}">
        <p14:creationId xmlns:p14="http://schemas.microsoft.com/office/powerpoint/2010/main" val="2587802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536260" y="834737"/>
            <a:ext cx="5188527" cy="5188527"/>
          </a:xfrm>
          <a:prstGeom prst="ellipse">
            <a:avLst/>
          </a:prstGeom>
          <a:solidFill>
            <a:srgbClr val="3D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3770608" y="1069085"/>
            <a:ext cx="4719830" cy="471983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3989983" y="2554279"/>
            <a:ext cx="4281079" cy="1446550"/>
          </a:xfrm>
          <a:prstGeom prst="rect">
            <a:avLst/>
          </a:prstGeom>
          <a:noFill/>
        </p:spPr>
        <p:txBody>
          <a:bodyPr wrap="square" rtlCol="0">
            <a:spAutoFit/>
          </a:bodyPr>
          <a:lstStyle/>
          <a:p>
            <a:pPr algn="ctr"/>
            <a:r>
              <a:rPr lang="en-US" altLang="zh-CN" sz="8800" b="1" dirty="0">
                <a:solidFill>
                  <a:schemeClr val="bg1"/>
                </a:solidFill>
                <a:cs typeface="+mn-ea"/>
                <a:sym typeface="+mn-lt"/>
              </a:rPr>
              <a:t>THANKS</a:t>
            </a:r>
            <a:endParaRPr lang="zh-CN" altLang="en-US" sz="8800" b="1" dirty="0">
              <a:solidFill>
                <a:schemeClr val="bg1"/>
              </a:solidFill>
              <a:cs typeface="+mn-ea"/>
              <a:sym typeface="+mn-lt"/>
            </a:endParaRPr>
          </a:p>
        </p:txBody>
      </p:sp>
      <p:cxnSp>
        <p:nvCxnSpPr>
          <p:cNvPr id="5" name="直接连接符 4"/>
          <p:cNvCxnSpPr/>
          <p:nvPr/>
        </p:nvCxnSpPr>
        <p:spPr>
          <a:xfrm>
            <a:off x="4187423" y="4000829"/>
            <a:ext cx="3886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7091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728133" y="385491"/>
            <a:ext cx="10735733" cy="598311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4780845" y="541867"/>
            <a:ext cx="2630311" cy="830997"/>
          </a:xfrm>
          <a:prstGeom prst="rect">
            <a:avLst/>
          </a:prstGeom>
          <a:noFill/>
        </p:spPr>
        <p:txBody>
          <a:bodyPr wrap="square" rtlCol="0">
            <a:spAutoFit/>
          </a:bodyPr>
          <a:lstStyle/>
          <a:p>
            <a:pPr algn="ctr"/>
            <a:r>
              <a:rPr lang="zh-CN" altLang="en-US" sz="4800" dirty="0">
                <a:solidFill>
                  <a:schemeClr val="bg1"/>
                </a:solidFill>
                <a:latin typeface="微软雅黑" panose="020B0503020204020204" pitchFamily="34" charset="-122"/>
                <a:ea typeface="微软雅黑" panose="020B0503020204020204" pitchFamily="34" charset="-122"/>
                <a:cs typeface="+mn-ea"/>
                <a:sym typeface="+mn-lt"/>
              </a:rPr>
              <a:t>目录</a:t>
            </a:r>
          </a:p>
        </p:txBody>
      </p:sp>
      <p:cxnSp>
        <p:nvCxnSpPr>
          <p:cNvPr id="6" name="直接连接符 5"/>
          <p:cNvCxnSpPr/>
          <p:nvPr/>
        </p:nvCxnSpPr>
        <p:spPr>
          <a:xfrm>
            <a:off x="5230797" y="1372864"/>
            <a:ext cx="173040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088082" y="1405025"/>
            <a:ext cx="2015836" cy="461665"/>
          </a:xfrm>
          <a:prstGeom prst="rect">
            <a:avLst/>
          </a:prstGeom>
          <a:noFill/>
        </p:spPr>
        <p:txBody>
          <a:bodyPr wrap="square" rtlCol="0">
            <a:spAutoFit/>
          </a:bodyPr>
          <a:lstStyle/>
          <a:p>
            <a:pPr algn="ctr"/>
            <a:r>
              <a:rPr lang="en-US" altLang="zh-CN" sz="2400" dirty="0">
                <a:solidFill>
                  <a:schemeClr val="bg1"/>
                </a:solidFill>
                <a:cs typeface="+mn-ea"/>
                <a:sym typeface="+mn-lt"/>
              </a:rPr>
              <a:t>CONTENS</a:t>
            </a:r>
            <a:endParaRPr lang="zh-CN" altLang="en-US" sz="2400" dirty="0">
              <a:solidFill>
                <a:schemeClr val="bg1"/>
              </a:solidFill>
              <a:cs typeface="+mn-ea"/>
              <a:sym typeface="+mn-lt"/>
            </a:endParaRPr>
          </a:p>
        </p:txBody>
      </p:sp>
      <p:grpSp>
        <p:nvGrpSpPr>
          <p:cNvPr id="2" name="组合 1">
            <a:extLst>
              <a:ext uri="{FF2B5EF4-FFF2-40B4-BE49-F238E27FC236}">
                <a16:creationId xmlns:a16="http://schemas.microsoft.com/office/drawing/2014/main" id="{A2FDE7F4-5C52-4B00-84C0-77AFB801DDC2}"/>
              </a:ext>
            </a:extLst>
          </p:cNvPr>
          <p:cNvGrpSpPr/>
          <p:nvPr/>
        </p:nvGrpSpPr>
        <p:grpSpPr>
          <a:xfrm>
            <a:off x="9057996" y="2878328"/>
            <a:ext cx="2016715" cy="1877289"/>
            <a:chOff x="8998422" y="2864892"/>
            <a:chExt cx="2016715" cy="1877289"/>
          </a:xfrm>
        </p:grpSpPr>
        <p:sp>
          <p:nvSpPr>
            <p:cNvPr id="10" name="椭圆 9"/>
            <p:cNvSpPr/>
            <p:nvPr/>
          </p:nvSpPr>
          <p:spPr>
            <a:xfrm>
              <a:off x="9068136" y="2864892"/>
              <a:ext cx="1877289" cy="1877289"/>
            </a:xfrm>
            <a:prstGeom prst="ellipse">
              <a:avLst/>
            </a:prstGeom>
            <a:solidFill>
              <a:srgbClr val="3D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Freeform 203"/>
            <p:cNvSpPr>
              <a:spLocks noChangeAspect="1" noEditPoints="1" noChangeArrowheads="1"/>
            </p:cNvSpPr>
            <p:nvPr/>
          </p:nvSpPr>
          <p:spPr bwMode="auto">
            <a:xfrm>
              <a:off x="9762139" y="3225533"/>
              <a:ext cx="489282" cy="468932"/>
            </a:xfrm>
            <a:custGeom>
              <a:avLst/>
              <a:gdLst>
                <a:gd name="T0" fmla="*/ 315922254 w 218"/>
                <a:gd name="T1" fmla="*/ 154371789 h 209"/>
                <a:gd name="T2" fmla="*/ 129239802 w 218"/>
                <a:gd name="T3" fmla="*/ 154371789 h 209"/>
                <a:gd name="T4" fmla="*/ 93340278 w 218"/>
                <a:gd name="T5" fmla="*/ 204631579 h 209"/>
                <a:gd name="T6" fmla="*/ 129239802 w 218"/>
                <a:gd name="T7" fmla="*/ 254891368 h 209"/>
                <a:gd name="T8" fmla="*/ 315922254 w 218"/>
                <a:gd name="T9" fmla="*/ 254891368 h 209"/>
                <a:gd name="T10" fmla="*/ 315922254 w 218"/>
                <a:gd name="T11" fmla="*/ 154371789 h 209"/>
                <a:gd name="T12" fmla="*/ 315922254 w 218"/>
                <a:gd name="T13" fmla="*/ 154371789 h 209"/>
                <a:gd name="T14" fmla="*/ 452341203 w 218"/>
                <a:gd name="T15" fmla="*/ 254891368 h 209"/>
                <a:gd name="T16" fmla="*/ 671332658 w 218"/>
                <a:gd name="T17" fmla="*/ 254891368 h 209"/>
                <a:gd name="T18" fmla="*/ 696462514 w 218"/>
                <a:gd name="T19" fmla="*/ 254891368 h 209"/>
                <a:gd name="T20" fmla="*/ 707234076 w 218"/>
                <a:gd name="T21" fmla="*/ 272842105 h 209"/>
                <a:gd name="T22" fmla="*/ 764672936 w 218"/>
                <a:gd name="T23" fmla="*/ 366182526 h 209"/>
                <a:gd name="T24" fmla="*/ 782623645 w 218"/>
                <a:gd name="T25" fmla="*/ 391312421 h 209"/>
                <a:gd name="T26" fmla="*/ 764672936 w 218"/>
                <a:gd name="T27" fmla="*/ 409263158 h 209"/>
                <a:gd name="T28" fmla="*/ 707234076 w 218"/>
                <a:gd name="T29" fmla="*/ 502603579 h 209"/>
                <a:gd name="T30" fmla="*/ 696462514 w 218"/>
                <a:gd name="T31" fmla="*/ 527733474 h 209"/>
                <a:gd name="T32" fmla="*/ 671332658 w 218"/>
                <a:gd name="T33" fmla="*/ 527733474 h 209"/>
                <a:gd name="T34" fmla="*/ 452341203 w 218"/>
                <a:gd name="T35" fmla="*/ 527733474 h 209"/>
                <a:gd name="T36" fmla="*/ 452341203 w 218"/>
                <a:gd name="T37" fmla="*/ 646205684 h 209"/>
                <a:gd name="T38" fmla="*/ 646202801 w 218"/>
                <a:gd name="T39" fmla="*/ 646205684 h 209"/>
                <a:gd name="T40" fmla="*/ 646202801 w 218"/>
                <a:gd name="T41" fmla="*/ 750315789 h 209"/>
                <a:gd name="T42" fmla="*/ 143599991 w 218"/>
                <a:gd name="T43" fmla="*/ 750315789 h 209"/>
                <a:gd name="T44" fmla="*/ 143599991 w 218"/>
                <a:gd name="T45" fmla="*/ 646205684 h 209"/>
                <a:gd name="T46" fmla="*/ 323101401 w 218"/>
                <a:gd name="T47" fmla="*/ 646205684 h 209"/>
                <a:gd name="T48" fmla="*/ 323101401 w 218"/>
                <a:gd name="T49" fmla="*/ 341052632 h 209"/>
                <a:gd name="T50" fmla="*/ 104109946 w 218"/>
                <a:gd name="T51" fmla="*/ 341052632 h 209"/>
                <a:gd name="T52" fmla="*/ 78980090 w 218"/>
                <a:gd name="T53" fmla="*/ 341052632 h 209"/>
                <a:gd name="T54" fmla="*/ 68210422 w 218"/>
                <a:gd name="T55" fmla="*/ 315922737 h 209"/>
                <a:gd name="T56" fmla="*/ 10769668 w 218"/>
                <a:gd name="T57" fmla="*/ 222582316 h 209"/>
                <a:gd name="T58" fmla="*/ 0 w 218"/>
                <a:gd name="T59" fmla="*/ 204631579 h 209"/>
                <a:gd name="T60" fmla="*/ 10769668 w 218"/>
                <a:gd name="T61" fmla="*/ 179501684 h 209"/>
                <a:gd name="T62" fmla="*/ 68210422 w 218"/>
                <a:gd name="T63" fmla="*/ 86161263 h 209"/>
                <a:gd name="T64" fmla="*/ 78980090 w 218"/>
                <a:gd name="T65" fmla="*/ 68210526 h 209"/>
                <a:gd name="T66" fmla="*/ 104109946 w 218"/>
                <a:gd name="T67" fmla="*/ 68210526 h 209"/>
                <a:gd name="T68" fmla="*/ 323101401 w 218"/>
                <a:gd name="T69" fmla="*/ 68210526 h 209"/>
                <a:gd name="T70" fmla="*/ 323101401 w 218"/>
                <a:gd name="T71" fmla="*/ 53850316 h 209"/>
                <a:gd name="T72" fmla="*/ 391311823 w 218"/>
                <a:gd name="T73" fmla="*/ 0 h 209"/>
                <a:gd name="T74" fmla="*/ 452341203 w 218"/>
                <a:gd name="T75" fmla="*/ 53850316 h 209"/>
                <a:gd name="T76" fmla="*/ 452341203 w 218"/>
                <a:gd name="T77" fmla="*/ 254891368 h 209"/>
                <a:gd name="T78" fmla="*/ 452341203 w 218"/>
                <a:gd name="T79" fmla="*/ 254891368 h 209"/>
                <a:gd name="T80" fmla="*/ 653383843 w 218"/>
                <a:gd name="T81" fmla="*/ 333873474 h 209"/>
                <a:gd name="T82" fmla="*/ 459522245 w 218"/>
                <a:gd name="T83" fmla="*/ 333873474 h 209"/>
                <a:gd name="T84" fmla="*/ 459522245 w 218"/>
                <a:gd name="T85" fmla="*/ 441574105 h 209"/>
                <a:gd name="T86" fmla="*/ 653383843 w 218"/>
                <a:gd name="T87" fmla="*/ 441574105 h 209"/>
                <a:gd name="T88" fmla="*/ 689283367 w 218"/>
                <a:gd name="T89" fmla="*/ 391312421 h 209"/>
                <a:gd name="T90" fmla="*/ 653383843 w 218"/>
                <a:gd name="T91" fmla="*/ 333873474 h 2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8"/>
                <a:gd name="T139" fmla="*/ 0 h 209"/>
                <a:gd name="T140" fmla="*/ 218 w 218"/>
                <a:gd name="T141" fmla="*/ 209 h 20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8" h="209">
                  <a:moveTo>
                    <a:pt x="88" y="43"/>
                  </a:moveTo>
                  <a:lnTo>
                    <a:pt x="36" y="43"/>
                  </a:lnTo>
                  <a:lnTo>
                    <a:pt x="26" y="57"/>
                  </a:lnTo>
                  <a:lnTo>
                    <a:pt x="36" y="71"/>
                  </a:lnTo>
                  <a:lnTo>
                    <a:pt x="88" y="71"/>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close/>
                  <a:moveTo>
                    <a:pt x="182" y="93"/>
                  </a:moveTo>
                  <a:lnTo>
                    <a:pt x="128" y="93"/>
                  </a:lnTo>
                  <a:lnTo>
                    <a:pt x="128" y="123"/>
                  </a:lnTo>
                  <a:lnTo>
                    <a:pt x="182" y="123"/>
                  </a:lnTo>
                  <a:lnTo>
                    <a:pt x="192" y="109"/>
                  </a:lnTo>
                  <a:lnTo>
                    <a:pt x="182" y="93"/>
                  </a:lnTo>
                  <a:close/>
                </a:path>
              </a:pathLst>
            </a:custGeom>
            <a:solidFill>
              <a:schemeClr val="bg1"/>
            </a:solidFill>
            <a:ln>
              <a:noFill/>
            </a:ln>
          </p:spPr>
          <p:txBody>
            <a:bodyPr lIns="121920" tIns="60960" rIns="121920" bIns="60960"/>
            <a:lstStyle/>
            <a:p>
              <a:pPr fontAlgn="base">
                <a:spcBef>
                  <a:spcPct val="0"/>
                </a:spcBef>
                <a:spcAft>
                  <a:spcPct val="0"/>
                </a:spcAft>
                <a:buFont typeface="Arial" panose="020B0604020202020204" pitchFamily="34" charset="0"/>
                <a:buNone/>
              </a:pPr>
              <a:endParaRPr lang="zh-CN" altLang="en-US">
                <a:solidFill>
                  <a:prstClr val="black"/>
                </a:solidFill>
                <a:cs typeface="+mn-ea"/>
                <a:sym typeface="+mn-lt"/>
              </a:endParaRPr>
            </a:p>
          </p:txBody>
        </p:sp>
        <p:sp>
          <p:nvSpPr>
            <p:cNvPr id="18" name="文本框 17"/>
            <p:cNvSpPr txBox="1"/>
            <p:nvPr/>
          </p:nvSpPr>
          <p:spPr>
            <a:xfrm>
              <a:off x="8998422" y="3849400"/>
              <a:ext cx="2016715" cy="400110"/>
            </a:xfrm>
            <a:prstGeom prst="rect">
              <a:avLst/>
            </a:prstGeom>
            <a:noFill/>
          </p:spPr>
          <p:txBody>
            <a:bodyPr wrap="square" rtlCol="0">
              <a:spAutoFit/>
            </a:bodyPr>
            <a:lstStyle/>
            <a:p>
              <a:pPr algn="ctr"/>
              <a:r>
                <a:rPr lang="zh-CN" altLang="en-US" sz="2000" dirty="0">
                  <a:solidFill>
                    <a:schemeClr val="bg1"/>
                  </a:solidFill>
                  <a:cs typeface="+mn-ea"/>
                  <a:sym typeface="+mn-lt"/>
                </a:rPr>
                <a:t>项目演示</a:t>
              </a:r>
            </a:p>
          </p:txBody>
        </p:sp>
      </p:grpSp>
      <p:grpSp>
        <p:nvGrpSpPr>
          <p:cNvPr id="3" name="组合 2">
            <a:extLst>
              <a:ext uri="{FF2B5EF4-FFF2-40B4-BE49-F238E27FC236}">
                <a16:creationId xmlns:a16="http://schemas.microsoft.com/office/drawing/2014/main" id="{6338F612-1A75-473C-897B-F4FBA709282E}"/>
              </a:ext>
            </a:extLst>
          </p:cNvPr>
          <p:cNvGrpSpPr/>
          <p:nvPr/>
        </p:nvGrpSpPr>
        <p:grpSpPr>
          <a:xfrm>
            <a:off x="6634705" y="2832464"/>
            <a:ext cx="2016715" cy="1877289"/>
            <a:chOff x="6402781" y="2819028"/>
            <a:chExt cx="2016715" cy="1877289"/>
          </a:xfrm>
        </p:grpSpPr>
        <p:sp>
          <p:nvSpPr>
            <p:cNvPr id="12" name="椭圆 11">
              <a:extLst>
                <a:ext uri="{FF2B5EF4-FFF2-40B4-BE49-F238E27FC236}">
                  <a16:creationId xmlns:a16="http://schemas.microsoft.com/office/drawing/2014/main" id="{B80A819A-9648-40F4-AB6A-DE7E18CB638C}"/>
                </a:ext>
              </a:extLst>
            </p:cNvPr>
            <p:cNvSpPr/>
            <p:nvPr/>
          </p:nvSpPr>
          <p:spPr>
            <a:xfrm>
              <a:off x="6472495" y="2819028"/>
              <a:ext cx="1877289" cy="1877289"/>
            </a:xfrm>
            <a:prstGeom prst="ellipse">
              <a:avLst/>
            </a:prstGeom>
            <a:solidFill>
              <a:srgbClr val="3D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Freeform 129">
              <a:extLst>
                <a:ext uri="{FF2B5EF4-FFF2-40B4-BE49-F238E27FC236}">
                  <a16:creationId xmlns:a16="http://schemas.microsoft.com/office/drawing/2014/main" id="{4F898EA8-0798-4BD0-A4CA-C29571057D5C}"/>
                </a:ext>
              </a:extLst>
            </p:cNvPr>
            <p:cNvSpPr>
              <a:spLocks noChangeAspect="1" noEditPoints="1" noChangeArrowheads="1"/>
            </p:cNvSpPr>
            <p:nvPr/>
          </p:nvSpPr>
          <p:spPr bwMode="auto">
            <a:xfrm>
              <a:off x="7154223" y="3149273"/>
              <a:ext cx="513832" cy="513832"/>
            </a:xfrm>
            <a:custGeom>
              <a:avLst/>
              <a:gdLst>
                <a:gd name="T0" fmla="*/ 1347898219 w 97"/>
                <a:gd name="T1" fmla="*/ 0 h 97"/>
                <a:gd name="T2" fmla="*/ 1404064177 w 97"/>
                <a:gd name="T3" fmla="*/ 0 h 97"/>
                <a:gd name="T4" fmla="*/ 1488305166 w 97"/>
                <a:gd name="T5" fmla="*/ 758195398 h 97"/>
                <a:gd name="T6" fmla="*/ 1375983847 w 97"/>
                <a:gd name="T7" fmla="*/ 926682675 h 97"/>
                <a:gd name="T8" fmla="*/ 1375983847 w 97"/>
                <a:gd name="T9" fmla="*/ 954763005 h 97"/>
                <a:gd name="T10" fmla="*/ 1039009293 w 97"/>
                <a:gd name="T11" fmla="*/ 1123250282 h 97"/>
                <a:gd name="T12" fmla="*/ 645868780 w 97"/>
                <a:gd name="T13" fmla="*/ 1291737559 h 97"/>
                <a:gd name="T14" fmla="*/ 505461832 w 97"/>
                <a:gd name="T15" fmla="*/ 1207496570 h 97"/>
                <a:gd name="T16" fmla="*/ 365054884 w 97"/>
                <a:gd name="T17" fmla="*/ 1263657229 h 97"/>
                <a:gd name="T18" fmla="*/ 28080330 w 97"/>
                <a:gd name="T19" fmla="*/ 1067089622 h 97"/>
                <a:gd name="T20" fmla="*/ 1347898219 w 97"/>
                <a:gd name="T21" fmla="*/ 0 h 97"/>
                <a:gd name="T22" fmla="*/ 1600631784 w 97"/>
                <a:gd name="T23" fmla="*/ 28080330 h 97"/>
                <a:gd name="T24" fmla="*/ 2147483647 w 97"/>
                <a:gd name="T25" fmla="*/ 336974555 h 97"/>
                <a:gd name="T26" fmla="*/ 1712958402 w 97"/>
                <a:gd name="T27" fmla="*/ 758195398 h 97"/>
                <a:gd name="T28" fmla="*/ 1684872773 w 97"/>
                <a:gd name="T29" fmla="*/ 730115068 h 97"/>
                <a:gd name="T30" fmla="*/ 1600631784 w 97"/>
                <a:gd name="T31" fmla="*/ 28080330 h 97"/>
                <a:gd name="T32" fmla="*/ 2147483647 w 97"/>
                <a:gd name="T33" fmla="*/ 477381502 h 97"/>
                <a:gd name="T34" fmla="*/ 1825279721 w 97"/>
                <a:gd name="T35" fmla="*/ 926682675 h 97"/>
                <a:gd name="T36" fmla="*/ 1825279721 w 97"/>
                <a:gd name="T37" fmla="*/ 926682675 h 97"/>
                <a:gd name="T38" fmla="*/ 1656792444 w 97"/>
                <a:gd name="T39" fmla="*/ 1123250282 h 97"/>
                <a:gd name="T40" fmla="*/ 1656792444 w 97"/>
                <a:gd name="T41" fmla="*/ 1263657229 h 97"/>
                <a:gd name="T42" fmla="*/ 1600631784 w 97"/>
                <a:gd name="T43" fmla="*/ 1769119061 h 97"/>
                <a:gd name="T44" fmla="*/ 1684872773 w 97"/>
                <a:gd name="T45" fmla="*/ 1909526009 h 97"/>
                <a:gd name="T46" fmla="*/ 2147483647 w 97"/>
                <a:gd name="T47" fmla="*/ 2106093616 h 97"/>
                <a:gd name="T48" fmla="*/ 2147483647 w 97"/>
                <a:gd name="T49" fmla="*/ 1347898219 h 97"/>
                <a:gd name="T50" fmla="*/ 2147483647 w 97"/>
                <a:gd name="T51" fmla="*/ 477381502 h 97"/>
                <a:gd name="T52" fmla="*/ 2147483647 w 97"/>
                <a:gd name="T53" fmla="*/ 2147483647 h 97"/>
                <a:gd name="T54" fmla="*/ 1375983847 w 97"/>
                <a:gd name="T55" fmla="*/ 2147483647 h 97"/>
                <a:gd name="T56" fmla="*/ 1516385496 w 97"/>
                <a:gd name="T57" fmla="*/ 2147483647 h 97"/>
                <a:gd name="T58" fmla="*/ 1628712114 w 97"/>
                <a:gd name="T59" fmla="*/ 2078013286 h 97"/>
                <a:gd name="T60" fmla="*/ 2147483647 w 97"/>
                <a:gd name="T61" fmla="*/ 2147483647 h 97"/>
                <a:gd name="T62" fmla="*/ 1179410941 w 97"/>
                <a:gd name="T63" fmla="*/ 2147483647 h 97"/>
                <a:gd name="T64" fmla="*/ 28080330 w 97"/>
                <a:gd name="T65" fmla="*/ 1684872773 h 97"/>
                <a:gd name="T66" fmla="*/ 336974555 w 97"/>
                <a:gd name="T67" fmla="*/ 1600631784 h 97"/>
                <a:gd name="T68" fmla="*/ 505461832 w 97"/>
                <a:gd name="T69" fmla="*/ 1656792444 h 97"/>
                <a:gd name="T70" fmla="*/ 589708120 w 97"/>
                <a:gd name="T71" fmla="*/ 1628712114 h 97"/>
                <a:gd name="T72" fmla="*/ 1263657229 w 97"/>
                <a:gd name="T73" fmla="*/ 1965686668 h 97"/>
                <a:gd name="T74" fmla="*/ 1347898219 w 97"/>
                <a:gd name="T75" fmla="*/ 2106093616 h 97"/>
                <a:gd name="T76" fmla="*/ 1179410941 w 97"/>
                <a:gd name="T77" fmla="*/ 2147483647 h 97"/>
                <a:gd name="T78" fmla="*/ 0 w 97"/>
                <a:gd name="T79" fmla="*/ 1488305166 h 97"/>
                <a:gd name="T80" fmla="*/ 224647937 w 97"/>
                <a:gd name="T81" fmla="*/ 1432144507 h 97"/>
                <a:gd name="T82" fmla="*/ 0 w 97"/>
                <a:gd name="T83" fmla="*/ 1263657229 h 97"/>
                <a:gd name="T84" fmla="*/ 0 w 97"/>
                <a:gd name="T85" fmla="*/ 1347898219 h 97"/>
                <a:gd name="T86" fmla="*/ 0 w 97"/>
                <a:gd name="T87" fmla="*/ 1488305166 h 97"/>
                <a:gd name="T88" fmla="*/ 1460224836 w 97"/>
                <a:gd name="T89" fmla="*/ 1123250282 h 97"/>
                <a:gd name="T90" fmla="*/ 1123250282 w 97"/>
                <a:gd name="T91" fmla="*/ 1291737559 h 97"/>
                <a:gd name="T92" fmla="*/ 702029439 w 97"/>
                <a:gd name="T93" fmla="*/ 1460224836 h 97"/>
                <a:gd name="T94" fmla="*/ 702029439 w 97"/>
                <a:gd name="T95" fmla="*/ 1460224836 h 97"/>
                <a:gd name="T96" fmla="*/ 1347898219 w 97"/>
                <a:gd name="T97" fmla="*/ 1769119061 h 97"/>
                <a:gd name="T98" fmla="*/ 1404064177 w 97"/>
                <a:gd name="T99" fmla="*/ 1741038732 h 97"/>
                <a:gd name="T100" fmla="*/ 1460224836 w 97"/>
                <a:gd name="T101" fmla="*/ 1235576900 h 97"/>
                <a:gd name="T102" fmla="*/ 1460224836 w 97"/>
                <a:gd name="T103" fmla="*/ 1123250282 h 9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7"/>
                <a:gd name="T157" fmla="*/ 0 h 97"/>
                <a:gd name="T158" fmla="*/ 97 w 97"/>
                <a:gd name="T159" fmla="*/ 97 h 9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7" h="97">
                  <a:moveTo>
                    <a:pt x="48" y="0"/>
                  </a:moveTo>
                  <a:cubicBezTo>
                    <a:pt x="49" y="0"/>
                    <a:pt x="50" y="0"/>
                    <a:pt x="50" y="0"/>
                  </a:cubicBezTo>
                  <a:cubicBezTo>
                    <a:pt x="52" y="9"/>
                    <a:pt x="53" y="18"/>
                    <a:pt x="53" y="27"/>
                  </a:cubicBezTo>
                  <a:cubicBezTo>
                    <a:pt x="51" y="28"/>
                    <a:pt x="49" y="30"/>
                    <a:pt x="49" y="33"/>
                  </a:cubicBezTo>
                  <a:cubicBezTo>
                    <a:pt x="49" y="33"/>
                    <a:pt x="49" y="34"/>
                    <a:pt x="49" y="34"/>
                  </a:cubicBezTo>
                  <a:cubicBezTo>
                    <a:pt x="45" y="36"/>
                    <a:pt x="41" y="38"/>
                    <a:pt x="37" y="40"/>
                  </a:cubicBezTo>
                  <a:cubicBezTo>
                    <a:pt x="33" y="42"/>
                    <a:pt x="28" y="44"/>
                    <a:pt x="23" y="46"/>
                  </a:cubicBezTo>
                  <a:cubicBezTo>
                    <a:pt x="22" y="44"/>
                    <a:pt x="20" y="43"/>
                    <a:pt x="18" y="43"/>
                  </a:cubicBezTo>
                  <a:cubicBezTo>
                    <a:pt x="16" y="43"/>
                    <a:pt x="14" y="44"/>
                    <a:pt x="13" y="45"/>
                  </a:cubicBezTo>
                  <a:cubicBezTo>
                    <a:pt x="9" y="43"/>
                    <a:pt x="5" y="40"/>
                    <a:pt x="1" y="38"/>
                  </a:cubicBezTo>
                  <a:cubicBezTo>
                    <a:pt x="6" y="16"/>
                    <a:pt x="25" y="0"/>
                    <a:pt x="48" y="0"/>
                  </a:cubicBezTo>
                  <a:close/>
                  <a:moveTo>
                    <a:pt x="57" y="1"/>
                  </a:moveTo>
                  <a:cubicBezTo>
                    <a:pt x="66" y="2"/>
                    <a:pt x="74" y="6"/>
                    <a:pt x="81" y="12"/>
                  </a:cubicBezTo>
                  <a:cubicBezTo>
                    <a:pt x="75" y="17"/>
                    <a:pt x="68" y="22"/>
                    <a:pt x="61" y="27"/>
                  </a:cubicBezTo>
                  <a:cubicBezTo>
                    <a:pt x="61" y="26"/>
                    <a:pt x="60" y="26"/>
                    <a:pt x="60" y="26"/>
                  </a:cubicBezTo>
                  <a:cubicBezTo>
                    <a:pt x="60" y="17"/>
                    <a:pt x="59" y="9"/>
                    <a:pt x="57" y="1"/>
                  </a:cubicBezTo>
                  <a:close/>
                  <a:moveTo>
                    <a:pt x="86" y="17"/>
                  </a:moveTo>
                  <a:cubicBezTo>
                    <a:pt x="79" y="23"/>
                    <a:pt x="72" y="28"/>
                    <a:pt x="65" y="33"/>
                  </a:cubicBezTo>
                  <a:cubicBezTo>
                    <a:pt x="65" y="33"/>
                    <a:pt x="65" y="33"/>
                    <a:pt x="65" y="33"/>
                  </a:cubicBezTo>
                  <a:cubicBezTo>
                    <a:pt x="65" y="36"/>
                    <a:pt x="62" y="39"/>
                    <a:pt x="59" y="40"/>
                  </a:cubicBezTo>
                  <a:cubicBezTo>
                    <a:pt x="59" y="42"/>
                    <a:pt x="59" y="43"/>
                    <a:pt x="59" y="45"/>
                  </a:cubicBezTo>
                  <a:cubicBezTo>
                    <a:pt x="59" y="51"/>
                    <a:pt x="58" y="57"/>
                    <a:pt x="57" y="63"/>
                  </a:cubicBezTo>
                  <a:cubicBezTo>
                    <a:pt x="59" y="64"/>
                    <a:pt x="60" y="66"/>
                    <a:pt x="60" y="68"/>
                  </a:cubicBezTo>
                  <a:cubicBezTo>
                    <a:pt x="70" y="71"/>
                    <a:pt x="80" y="73"/>
                    <a:pt x="89" y="75"/>
                  </a:cubicBezTo>
                  <a:cubicBezTo>
                    <a:pt x="94" y="67"/>
                    <a:pt x="97" y="58"/>
                    <a:pt x="97" y="48"/>
                  </a:cubicBezTo>
                  <a:cubicBezTo>
                    <a:pt x="97" y="36"/>
                    <a:pt x="93" y="25"/>
                    <a:pt x="86" y="17"/>
                  </a:cubicBezTo>
                  <a:close/>
                  <a:moveTo>
                    <a:pt x="85" y="81"/>
                  </a:moveTo>
                  <a:cubicBezTo>
                    <a:pt x="76" y="91"/>
                    <a:pt x="63" y="97"/>
                    <a:pt x="49" y="97"/>
                  </a:cubicBezTo>
                  <a:cubicBezTo>
                    <a:pt x="51" y="90"/>
                    <a:pt x="53" y="83"/>
                    <a:pt x="54" y="77"/>
                  </a:cubicBezTo>
                  <a:cubicBezTo>
                    <a:pt x="56" y="76"/>
                    <a:pt x="57" y="75"/>
                    <a:pt x="58" y="74"/>
                  </a:cubicBezTo>
                  <a:cubicBezTo>
                    <a:pt x="67" y="77"/>
                    <a:pt x="76" y="79"/>
                    <a:pt x="85" y="81"/>
                  </a:cubicBezTo>
                  <a:close/>
                  <a:moveTo>
                    <a:pt x="42" y="97"/>
                  </a:moveTo>
                  <a:cubicBezTo>
                    <a:pt x="22" y="94"/>
                    <a:pt x="6" y="79"/>
                    <a:pt x="1" y="60"/>
                  </a:cubicBezTo>
                  <a:cubicBezTo>
                    <a:pt x="5" y="59"/>
                    <a:pt x="9" y="58"/>
                    <a:pt x="12" y="57"/>
                  </a:cubicBezTo>
                  <a:cubicBezTo>
                    <a:pt x="14" y="58"/>
                    <a:pt x="16" y="59"/>
                    <a:pt x="18" y="59"/>
                  </a:cubicBezTo>
                  <a:cubicBezTo>
                    <a:pt x="19" y="59"/>
                    <a:pt x="20" y="58"/>
                    <a:pt x="21" y="58"/>
                  </a:cubicBezTo>
                  <a:cubicBezTo>
                    <a:pt x="29" y="62"/>
                    <a:pt x="37" y="66"/>
                    <a:pt x="45" y="70"/>
                  </a:cubicBezTo>
                  <a:cubicBezTo>
                    <a:pt x="45" y="72"/>
                    <a:pt x="46" y="73"/>
                    <a:pt x="48" y="75"/>
                  </a:cubicBezTo>
                  <a:cubicBezTo>
                    <a:pt x="46" y="82"/>
                    <a:pt x="44" y="89"/>
                    <a:pt x="42" y="97"/>
                  </a:cubicBezTo>
                  <a:close/>
                  <a:moveTo>
                    <a:pt x="0" y="53"/>
                  </a:moveTo>
                  <a:cubicBezTo>
                    <a:pt x="3" y="52"/>
                    <a:pt x="5" y="51"/>
                    <a:pt x="8" y="51"/>
                  </a:cubicBezTo>
                  <a:cubicBezTo>
                    <a:pt x="5" y="49"/>
                    <a:pt x="3" y="47"/>
                    <a:pt x="0" y="45"/>
                  </a:cubicBezTo>
                  <a:cubicBezTo>
                    <a:pt x="0" y="46"/>
                    <a:pt x="0" y="47"/>
                    <a:pt x="0" y="48"/>
                  </a:cubicBezTo>
                  <a:cubicBezTo>
                    <a:pt x="0" y="50"/>
                    <a:pt x="0" y="51"/>
                    <a:pt x="0" y="53"/>
                  </a:cubicBezTo>
                  <a:close/>
                  <a:moveTo>
                    <a:pt x="52" y="40"/>
                  </a:moveTo>
                  <a:cubicBezTo>
                    <a:pt x="48" y="42"/>
                    <a:pt x="44" y="44"/>
                    <a:pt x="40" y="46"/>
                  </a:cubicBezTo>
                  <a:cubicBezTo>
                    <a:pt x="35" y="48"/>
                    <a:pt x="30" y="50"/>
                    <a:pt x="25" y="52"/>
                  </a:cubicBezTo>
                  <a:cubicBezTo>
                    <a:pt x="25" y="52"/>
                    <a:pt x="25" y="52"/>
                    <a:pt x="25" y="52"/>
                  </a:cubicBezTo>
                  <a:cubicBezTo>
                    <a:pt x="33" y="56"/>
                    <a:pt x="40" y="60"/>
                    <a:pt x="48" y="63"/>
                  </a:cubicBezTo>
                  <a:cubicBezTo>
                    <a:pt x="48" y="63"/>
                    <a:pt x="49" y="62"/>
                    <a:pt x="50" y="62"/>
                  </a:cubicBezTo>
                  <a:cubicBezTo>
                    <a:pt x="51" y="56"/>
                    <a:pt x="52" y="50"/>
                    <a:pt x="52" y="44"/>
                  </a:cubicBezTo>
                  <a:cubicBezTo>
                    <a:pt x="52" y="43"/>
                    <a:pt x="52" y="42"/>
                    <a:pt x="52" y="40"/>
                  </a:cubicBezTo>
                  <a:close/>
                </a:path>
              </a:pathLst>
            </a:custGeom>
            <a:solidFill>
              <a:schemeClr val="bg1"/>
            </a:solidFill>
            <a:ln>
              <a:noFill/>
            </a:ln>
          </p:spPr>
          <p:txBody>
            <a:bodyPr/>
            <a:lstStyle/>
            <a:p>
              <a:pPr fontAlgn="base">
                <a:spcBef>
                  <a:spcPct val="0"/>
                </a:spcBef>
                <a:spcAft>
                  <a:spcPct val="0"/>
                </a:spcAft>
                <a:buFont typeface="Arial" panose="020B0604020202020204" pitchFamily="34" charset="0"/>
                <a:buNone/>
              </a:pPr>
              <a:endParaRPr lang="zh-CN" altLang="en-US">
                <a:solidFill>
                  <a:prstClr val="black"/>
                </a:solidFill>
                <a:cs typeface="+mn-ea"/>
                <a:sym typeface="+mn-lt"/>
              </a:endParaRPr>
            </a:p>
          </p:txBody>
        </p:sp>
        <p:sp>
          <p:nvSpPr>
            <p:cNvPr id="16" name="文本框 15">
              <a:extLst>
                <a:ext uri="{FF2B5EF4-FFF2-40B4-BE49-F238E27FC236}">
                  <a16:creationId xmlns:a16="http://schemas.microsoft.com/office/drawing/2014/main" id="{3FEF84C8-5AF5-4CFF-B7AB-F8C7BCCD84DB}"/>
                </a:ext>
              </a:extLst>
            </p:cNvPr>
            <p:cNvSpPr txBox="1"/>
            <p:nvPr/>
          </p:nvSpPr>
          <p:spPr>
            <a:xfrm>
              <a:off x="6402781" y="3803537"/>
              <a:ext cx="2016715" cy="400110"/>
            </a:xfrm>
            <a:prstGeom prst="rect">
              <a:avLst/>
            </a:prstGeom>
            <a:noFill/>
          </p:spPr>
          <p:txBody>
            <a:bodyPr wrap="square" rtlCol="0">
              <a:spAutoFit/>
            </a:bodyPr>
            <a:lstStyle/>
            <a:p>
              <a:pPr algn="ctr"/>
              <a:r>
                <a:rPr lang="zh-CN" altLang="en-US" sz="2000" dirty="0">
                  <a:solidFill>
                    <a:schemeClr val="bg1"/>
                  </a:solidFill>
                  <a:cs typeface="+mn-ea"/>
                  <a:sym typeface="+mn-lt"/>
                </a:rPr>
                <a:t>模型训练</a:t>
              </a:r>
            </a:p>
          </p:txBody>
        </p:sp>
      </p:grpSp>
      <p:grpSp>
        <p:nvGrpSpPr>
          <p:cNvPr id="8" name="组合 7">
            <a:extLst>
              <a:ext uri="{FF2B5EF4-FFF2-40B4-BE49-F238E27FC236}">
                <a16:creationId xmlns:a16="http://schemas.microsoft.com/office/drawing/2014/main" id="{61682F9F-19F0-47A4-96E2-B0757F2266CF}"/>
              </a:ext>
            </a:extLst>
          </p:cNvPr>
          <p:cNvGrpSpPr/>
          <p:nvPr/>
        </p:nvGrpSpPr>
        <p:grpSpPr>
          <a:xfrm>
            <a:off x="1587020" y="2845993"/>
            <a:ext cx="2016715" cy="1877289"/>
            <a:chOff x="1587020" y="2845993"/>
            <a:chExt cx="2016715" cy="1877289"/>
          </a:xfrm>
        </p:grpSpPr>
        <p:sp>
          <p:nvSpPr>
            <p:cNvPr id="19" name="椭圆 18">
              <a:extLst>
                <a:ext uri="{FF2B5EF4-FFF2-40B4-BE49-F238E27FC236}">
                  <a16:creationId xmlns:a16="http://schemas.microsoft.com/office/drawing/2014/main" id="{B83D9888-E512-412C-A302-58D1C4FAD169}"/>
                </a:ext>
              </a:extLst>
            </p:cNvPr>
            <p:cNvSpPr/>
            <p:nvPr/>
          </p:nvSpPr>
          <p:spPr>
            <a:xfrm>
              <a:off x="1656734" y="2845993"/>
              <a:ext cx="1877289" cy="1877289"/>
            </a:xfrm>
            <a:prstGeom prst="ellipse">
              <a:avLst/>
            </a:prstGeom>
            <a:solidFill>
              <a:srgbClr val="3D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Freeform 129">
              <a:extLst>
                <a:ext uri="{FF2B5EF4-FFF2-40B4-BE49-F238E27FC236}">
                  <a16:creationId xmlns:a16="http://schemas.microsoft.com/office/drawing/2014/main" id="{5559F4B4-AEB4-4901-84A5-3B3749450B0D}"/>
                </a:ext>
              </a:extLst>
            </p:cNvPr>
            <p:cNvSpPr>
              <a:spLocks noChangeAspect="1" noEditPoints="1" noChangeArrowheads="1"/>
            </p:cNvSpPr>
            <p:nvPr/>
          </p:nvSpPr>
          <p:spPr bwMode="auto">
            <a:xfrm>
              <a:off x="2338462" y="3176238"/>
              <a:ext cx="513832" cy="513832"/>
            </a:xfrm>
            <a:custGeom>
              <a:avLst/>
              <a:gdLst>
                <a:gd name="T0" fmla="*/ 1347898219 w 97"/>
                <a:gd name="T1" fmla="*/ 0 h 97"/>
                <a:gd name="T2" fmla="*/ 1404064177 w 97"/>
                <a:gd name="T3" fmla="*/ 0 h 97"/>
                <a:gd name="T4" fmla="*/ 1488305166 w 97"/>
                <a:gd name="T5" fmla="*/ 758195398 h 97"/>
                <a:gd name="T6" fmla="*/ 1375983847 w 97"/>
                <a:gd name="T7" fmla="*/ 926682675 h 97"/>
                <a:gd name="T8" fmla="*/ 1375983847 w 97"/>
                <a:gd name="T9" fmla="*/ 954763005 h 97"/>
                <a:gd name="T10" fmla="*/ 1039009293 w 97"/>
                <a:gd name="T11" fmla="*/ 1123250282 h 97"/>
                <a:gd name="T12" fmla="*/ 645868780 w 97"/>
                <a:gd name="T13" fmla="*/ 1291737559 h 97"/>
                <a:gd name="T14" fmla="*/ 505461832 w 97"/>
                <a:gd name="T15" fmla="*/ 1207496570 h 97"/>
                <a:gd name="T16" fmla="*/ 365054884 w 97"/>
                <a:gd name="T17" fmla="*/ 1263657229 h 97"/>
                <a:gd name="T18" fmla="*/ 28080330 w 97"/>
                <a:gd name="T19" fmla="*/ 1067089622 h 97"/>
                <a:gd name="T20" fmla="*/ 1347898219 w 97"/>
                <a:gd name="T21" fmla="*/ 0 h 97"/>
                <a:gd name="T22" fmla="*/ 1600631784 w 97"/>
                <a:gd name="T23" fmla="*/ 28080330 h 97"/>
                <a:gd name="T24" fmla="*/ 2147483647 w 97"/>
                <a:gd name="T25" fmla="*/ 336974555 h 97"/>
                <a:gd name="T26" fmla="*/ 1712958402 w 97"/>
                <a:gd name="T27" fmla="*/ 758195398 h 97"/>
                <a:gd name="T28" fmla="*/ 1684872773 w 97"/>
                <a:gd name="T29" fmla="*/ 730115068 h 97"/>
                <a:gd name="T30" fmla="*/ 1600631784 w 97"/>
                <a:gd name="T31" fmla="*/ 28080330 h 97"/>
                <a:gd name="T32" fmla="*/ 2147483647 w 97"/>
                <a:gd name="T33" fmla="*/ 477381502 h 97"/>
                <a:gd name="T34" fmla="*/ 1825279721 w 97"/>
                <a:gd name="T35" fmla="*/ 926682675 h 97"/>
                <a:gd name="T36" fmla="*/ 1825279721 w 97"/>
                <a:gd name="T37" fmla="*/ 926682675 h 97"/>
                <a:gd name="T38" fmla="*/ 1656792444 w 97"/>
                <a:gd name="T39" fmla="*/ 1123250282 h 97"/>
                <a:gd name="T40" fmla="*/ 1656792444 w 97"/>
                <a:gd name="T41" fmla="*/ 1263657229 h 97"/>
                <a:gd name="T42" fmla="*/ 1600631784 w 97"/>
                <a:gd name="T43" fmla="*/ 1769119061 h 97"/>
                <a:gd name="T44" fmla="*/ 1684872773 w 97"/>
                <a:gd name="T45" fmla="*/ 1909526009 h 97"/>
                <a:gd name="T46" fmla="*/ 2147483647 w 97"/>
                <a:gd name="T47" fmla="*/ 2106093616 h 97"/>
                <a:gd name="T48" fmla="*/ 2147483647 w 97"/>
                <a:gd name="T49" fmla="*/ 1347898219 h 97"/>
                <a:gd name="T50" fmla="*/ 2147483647 w 97"/>
                <a:gd name="T51" fmla="*/ 477381502 h 97"/>
                <a:gd name="T52" fmla="*/ 2147483647 w 97"/>
                <a:gd name="T53" fmla="*/ 2147483647 h 97"/>
                <a:gd name="T54" fmla="*/ 1375983847 w 97"/>
                <a:gd name="T55" fmla="*/ 2147483647 h 97"/>
                <a:gd name="T56" fmla="*/ 1516385496 w 97"/>
                <a:gd name="T57" fmla="*/ 2147483647 h 97"/>
                <a:gd name="T58" fmla="*/ 1628712114 w 97"/>
                <a:gd name="T59" fmla="*/ 2078013286 h 97"/>
                <a:gd name="T60" fmla="*/ 2147483647 w 97"/>
                <a:gd name="T61" fmla="*/ 2147483647 h 97"/>
                <a:gd name="T62" fmla="*/ 1179410941 w 97"/>
                <a:gd name="T63" fmla="*/ 2147483647 h 97"/>
                <a:gd name="T64" fmla="*/ 28080330 w 97"/>
                <a:gd name="T65" fmla="*/ 1684872773 h 97"/>
                <a:gd name="T66" fmla="*/ 336974555 w 97"/>
                <a:gd name="T67" fmla="*/ 1600631784 h 97"/>
                <a:gd name="T68" fmla="*/ 505461832 w 97"/>
                <a:gd name="T69" fmla="*/ 1656792444 h 97"/>
                <a:gd name="T70" fmla="*/ 589708120 w 97"/>
                <a:gd name="T71" fmla="*/ 1628712114 h 97"/>
                <a:gd name="T72" fmla="*/ 1263657229 w 97"/>
                <a:gd name="T73" fmla="*/ 1965686668 h 97"/>
                <a:gd name="T74" fmla="*/ 1347898219 w 97"/>
                <a:gd name="T75" fmla="*/ 2106093616 h 97"/>
                <a:gd name="T76" fmla="*/ 1179410941 w 97"/>
                <a:gd name="T77" fmla="*/ 2147483647 h 97"/>
                <a:gd name="T78" fmla="*/ 0 w 97"/>
                <a:gd name="T79" fmla="*/ 1488305166 h 97"/>
                <a:gd name="T80" fmla="*/ 224647937 w 97"/>
                <a:gd name="T81" fmla="*/ 1432144507 h 97"/>
                <a:gd name="T82" fmla="*/ 0 w 97"/>
                <a:gd name="T83" fmla="*/ 1263657229 h 97"/>
                <a:gd name="T84" fmla="*/ 0 w 97"/>
                <a:gd name="T85" fmla="*/ 1347898219 h 97"/>
                <a:gd name="T86" fmla="*/ 0 w 97"/>
                <a:gd name="T87" fmla="*/ 1488305166 h 97"/>
                <a:gd name="T88" fmla="*/ 1460224836 w 97"/>
                <a:gd name="T89" fmla="*/ 1123250282 h 97"/>
                <a:gd name="T90" fmla="*/ 1123250282 w 97"/>
                <a:gd name="T91" fmla="*/ 1291737559 h 97"/>
                <a:gd name="T92" fmla="*/ 702029439 w 97"/>
                <a:gd name="T93" fmla="*/ 1460224836 h 97"/>
                <a:gd name="T94" fmla="*/ 702029439 w 97"/>
                <a:gd name="T95" fmla="*/ 1460224836 h 97"/>
                <a:gd name="T96" fmla="*/ 1347898219 w 97"/>
                <a:gd name="T97" fmla="*/ 1769119061 h 97"/>
                <a:gd name="T98" fmla="*/ 1404064177 w 97"/>
                <a:gd name="T99" fmla="*/ 1741038732 h 97"/>
                <a:gd name="T100" fmla="*/ 1460224836 w 97"/>
                <a:gd name="T101" fmla="*/ 1235576900 h 97"/>
                <a:gd name="T102" fmla="*/ 1460224836 w 97"/>
                <a:gd name="T103" fmla="*/ 1123250282 h 9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7"/>
                <a:gd name="T157" fmla="*/ 0 h 97"/>
                <a:gd name="T158" fmla="*/ 97 w 97"/>
                <a:gd name="T159" fmla="*/ 97 h 9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7" h="97">
                  <a:moveTo>
                    <a:pt x="48" y="0"/>
                  </a:moveTo>
                  <a:cubicBezTo>
                    <a:pt x="49" y="0"/>
                    <a:pt x="50" y="0"/>
                    <a:pt x="50" y="0"/>
                  </a:cubicBezTo>
                  <a:cubicBezTo>
                    <a:pt x="52" y="9"/>
                    <a:pt x="53" y="18"/>
                    <a:pt x="53" y="27"/>
                  </a:cubicBezTo>
                  <a:cubicBezTo>
                    <a:pt x="51" y="28"/>
                    <a:pt x="49" y="30"/>
                    <a:pt x="49" y="33"/>
                  </a:cubicBezTo>
                  <a:cubicBezTo>
                    <a:pt x="49" y="33"/>
                    <a:pt x="49" y="34"/>
                    <a:pt x="49" y="34"/>
                  </a:cubicBezTo>
                  <a:cubicBezTo>
                    <a:pt x="45" y="36"/>
                    <a:pt x="41" y="38"/>
                    <a:pt x="37" y="40"/>
                  </a:cubicBezTo>
                  <a:cubicBezTo>
                    <a:pt x="33" y="42"/>
                    <a:pt x="28" y="44"/>
                    <a:pt x="23" y="46"/>
                  </a:cubicBezTo>
                  <a:cubicBezTo>
                    <a:pt x="22" y="44"/>
                    <a:pt x="20" y="43"/>
                    <a:pt x="18" y="43"/>
                  </a:cubicBezTo>
                  <a:cubicBezTo>
                    <a:pt x="16" y="43"/>
                    <a:pt x="14" y="44"/>
                    <a:pt x="13" y="45"/>
                  </a:cubicBezTo>
                  <a:cubicBezTo>
                    <a:pt x="9" y="43"/>
                    <a:pt x="5" y="40"/>
                    <a:pt x="1" y="38"/>
                  </a:cubicBezTo>
                  <a:cubicBezTo>
                    <a:pt x="6" y="16"/>
                    <a:pt x="25" y="0"/>
                    <a:pt x="48" y="0"/>
                  </a:cubicBezTo>
                  <a:close/>
                  <a:moveTo>
                    <a:pt x="57" y="1"/>
                  </a:moveTo>
                  <a:cubicBezTo>
                    <a:pt x="66" y="2"/>
                    <a:pt x="74" y="6"/>
                    <a:pt x="81" y="12"/>
                  </a:cubicBezTo>
                  <a:cubicBezTo>
                    <a:pt x="75" y="17"/>
                    <a:pt x="68" y="22"/>
                    <a:pt x="61" y="27"/>
                  </a:cubicBezTo>
                  <a:cubicBezTo>
                    <a:pt x="61" y="26"/>
                    <a:pt x="60" y="26"/>
                    <a:pt x="60" y="26"/>
                  </a:cubicBezTo>
                  <a:cubicBezTo>
                    <a:pt x="60" y="17"/>
                    <a:pt x="59" y="9"/>
                    <a:pt x="57" y="1"/>
                  </a:cubicBezTo>
                  <a:close/>
                  <a:moveTo>
                    <a:pt x="86" y="17"/>
                  </a:moveTo>
                  <a:cubicBezTo>
                    <a:pt x="79" y="23"/>
                    <a:pt x="72" y="28"/>
                    <a:pt x="65" y="33"/>
                  </a:cubicBezTo>
                  <a:cubicBezTo>
                    <a:pt x="65" y="33"/>
                    <a:pt x="65" y="33"/>
                    <a:pt x="65" y="33"/>
                  </a:cubicBezTo>
                  <a:cubicBezTo>
                    <a:pt x="65" y="36"/>
                    <a:pt x="62" y="39"/>
                    <a:pt x="59" y="40"/>
                  </a:cubicBezTo>
                  <a:cubicBezTo>
                    <a:pt x="59" y="42"/>
                    <a:pt x="59" y="43"/>
                    <a:pt x="59" y="45"/>
                  </a:cubicBezTo>
                  <a:cubicBezTo>
                    <a:pt x="59" y="51"/>
                    <a:pt x="58" y="57"/>
                    <a:pt x="57" y="63"/>
                  </a:cubicBezTo>
                  <a:cubicBezTo>
                    <a:pt x="59" y="64"/>
                    <a:pt x="60" y="66"/>
                    <a:pt x="60" y="68"/>
                  </a:cubicBezTo>
                  <a:cubicBezTo>
                    <a:pt x="70" y="71"/>
                    <a:pt x="80" y="73"/>
                    <a:pt x="89" y="75"/>
                  </a:cubicBezTo>
                  <a:cubicBezTo>
                    <a:pt x="94" y="67"/>
                    <a:pt x="97" y="58"/>
                    <a:pt x="97" y="48"/>
                  </a:cubicBezTo>
                  <a:cubicBezTo>
                    <a:pt x="97" y="36"/>
                    <a:pt x="93" y="25"/>
                    <a:pt x="86" y="17"/>
                  </a:cubicBezTo>
                  <a:close/>
                  <a:moveTo>
                    <a:pt x="85" y="81"/>
                  </a:moveTo>
                  <a:cubicBezTo>
                    <a:pt x="76" y="91"/>
                    <a:pt x="63" y="97"/>
                    <a:pt x="49" y="97"/>
                  </a:cubicBezTo>
                  <a:cubicBezTo>
                    <a:pt x="51" y="90"/>
                    <a:pt x="53" y="83"/>
                    <a:pt x="54" y="77"/>
                  </a:cubicBezTo>
                  <a:cubicBezTo>
                    <a:pt x="56" y="76"/>
                    <a:pt x="57" y="75"/>
                    <a:pt x="58" y="74"/>
                  </a:cubicBezTo>
                  <a:cubicBezTo>
                    <a:pt x="67" y="77"/>
                    <a:pt x="76" y="79"/>
                    <a:pt x="85" y="81"/>
                  </a:cubicBezTo>
                  <a:close/>
                  <a:moveTo>
                    <a:pt x="42" y="97"/>
                  </a:moveTo>
                  <a:cubicBezTo>
                    <a:pt x="22" y="94"/>
                    <a:pt x="6" y="79"/>
                    <a:pt x="1" y="60"/>
                  </a:cubicBezTo>
                  <a:cubicBezTo>
                    <a:pt x="5" y="59"/>
                    <a:pt x="9" y="58"/>
                    <a:pt x="12" y="57"/>
                  </a:cubicBezTo>
                  <a:cubicBezTo>
                    <a:pt x="14" y="58"/>
                    <a:pt x="16" y="59"/>
                    <a:pt x="18" y="59"/>
                  </a:cubicBezTo>
                  <a:cubicBezTo>
                    <a:pt x="19" y="59"/>
                    <a:pt x="20" y="58"/>
                    <a:pt x="21" y="58"/>
                  </a:cubicBezTo>
                  <a:cubicBezTo>
                    <a:pt x="29" y="62"/>
                    <a:pt x="37" y="66"/>
                    <a:pt x="45" y="70"/>
                  </a:cubicBezTo>
                  <a:cubicBezTo>
                    <a:pt x="45" y="72"/>
                    <a:pt x="46" y="73"/>
                    <a:pt x="48" y="75"/>
                  </a:cubicBezTo>
                  <a:cubicBezTo>
                    <a:pt x="46" y="82"/>
                    <a:pt x="44" y="89"/>
                    <a:pt x="42" y="97"/>
                  </a:cubicBezTo>
                  <a:close/>
                  <a:moveTo>
                    <a:pt x="0" y="53"/>
                  </a:moveTo>
                  <a:cubicBezTo>
                    <a:pt x="3" y="52"/>
                    <a:pt x="5" y="51"/>
                    <a:pt x="8" y="51"/>
                  </a:cubicBezTo>
                  <a:cubicBezTo>
                    <a:pt x="5" y="49"/>
                    <a:pt x="3" y="47"/>
                    <a:pt x="0" y="45"/>
                  </a:cubicBezTo>
                  <a:cubicBezTo>
                    <a:pt x="0" y="46"/>
                    <a:pt x="0" y="47"/>
                    <a:pt x="0" y="48"/>
                  </a:cubicBezTo>
                  <a:cubicBezTo>
                    <a:pt x="0" y="50"/>
                    <a:pt x="0" y="51"/>
                    <a:pt x="0" y="53"/>
                  </a:cubicBezTo>
                  <a:close/>
                  <a:moveTo>
                    <a:pt x="52" y="40"/>
                  </a:moveTo>
                  <a:cubicBezTo>
                    <a:pt x="48" y="42"/>
                    <a:pt x="44" y="44"/>
                    <a:pt x="40" y="46"/>
                  </a:cubicBezTo>
                  <a:cubicBezTo>
                    <a:pt x="35" y="48"/>
                    <a:pt x="30" y="50"/>
                    <a:pt x="25" y="52"/>
                  </a:cubicBezTo>
                  <a:cubicBezTo>
                    <a:pt x="25" y="52"/>
                    <a:pt x="25" y="52"/>
                    <a:pt x="25" y="52"/>
                  </a:cubicBezTo>
                  <a:cubicBezTo>
                    <a:pt x="33" y="56"/>
                    <a:pt x="40" y="60"/>
                    <a:pt x="48" y="63"/>
                  </a:cubicBezTo>
                  <a:cubicBezTo>
                    <a:pt x="48" y="63"/>
                    <a:pt x="49" y="62"/>
                    <a:pt x="50" y="62"/>
                  </a:cubicBezTo>
                  <a:cubicBezTo>
                    <a:pt x="51" y="56"/>
                    <a:pt x="52" y="50"/>
                    <a:pt x="52" y="44"/>
                  </a:cubicBezTo>
                  <a:cubicBezTo>
                    <a:pt x="52" y="43"/>
                    <a:pt x="52" y="42"/>
                    <a:pt x="52" y="40"/>
                  </a:cubicBezTo>
                  <a:close/>
                </a:path>
              </a:pathLst>
            </a:custGeom>
            <a:solidFill>
              <a:schemeClr val="bg1"/>
            </a:solidFill>
            <a:ln>
              <a:noFill/>
            </a:ln>
          </p:spPr>
          <p:txBody>
            <a:bodyPr/>
            <a:lstStyle/>
            <a:p>
              <a:pPr fontAlgn="base">
                <a:spcBef>
                  <a:spcPct val="0"/>
                </a:spcBef>
                <a:spcAft>
                  <a:spcPct val="0"/>
                </a:spcAft>
                <a:buFont typeface="Arial" panose="020B0604020202020204" pitchFamily="34" charset="0"/>
                <a:buNone/>
              </a:pPr>
              <a:endParaRPr lang="zh-CN" altLang="en-US">
                <a:solidFill>
                  <a:prstClr val="black"/>
                </a:solidFill>
                <a:cs typeface="+mn-ea"/>
                <a:sym typeface="+mn-lt"/>
              </a:endParaRPr>
            </a:p>
          </p:txBody>
        </p:sp>
        <p:sp>
          <p:nvSpPr>
            <p:cNvPr id="21" name="文本框 20">
              <a:extLst>
                <a:ext uri="{FF2B5EF4-FFF2-40B4-BE49-F238E27FC236}">
                  <a16:creationId xmlns:a16="http://schemas.microsoft.com/office/drawing/2014/main" id="{0ECEF63F-0E6A-47BE-8EFF-74623A98C95D}"/>
                </a:ext>
              </a:extLst>
            </p:cNvPr>
            <p:cNvSpPr txBox="1"/>
            <p:nvPr/>
          </p:nvSpPr>
          <p:spPr>
            <a:xfrm>
              <a:off x="1587020" y="3830502"/>
              <a:ext cx="2016715" cy="400110"/>
            </a:xfrm>
            <a:prstGeom prst="rect">
              <a:avLst/>
            </a:prstGeom>
            <a:noFill/>
          </p:spPr>
          <p:txBody>
            <a:bodyPr wrap="square" rtlCol="0">
              <a:spAutoFit/>
            </a:bodyPr>
            <a:lstStyle/>
            <a:p>
              <a:pPr algn="ctr"/>
              <a:r>
                <a:rPr lang="zh-CN" altLang="en-US" sz="2000" dirty="0">
                  <a:solidFill>
                    <a:schemeClr val="bg1"/>
                  </a:solidFill>
                  <a:cs typeface="+mn-ea"/>
                  <a:sym typeface="+mn-lt"/>
                </a:rPr>
                <a:t>项目背景</a:t>
              </a:r>
            </a:p>
          </p:txBody>
        </p:sp>
      </p:grpSp>
      <p:grpSp>
        <p:nvGrpSpPr>
          <p:cNvPr id="11" name="组合 10">
            <a:extLst>
              <a:ext uri="{FF2B5EF4-FFF2-40B4-BE49-F238E27FC236}">
                <a16:creationId xmlns:a16="http://schemas.microsoft.com/office/drawing/2014/main" id="{F921C1A7-05F6-4C10-9DDC-8A15C94B644A}"/>
              </a:ext>
            </a:extLst>
          </p:cNvPr>
          <p:cNvGrpSpPr/>
          <p:nvPr/>
        </p:nvGrpSpPr>
        <p:grpSpPr>
          <a:xfrm>
            <a:off x="4211414" y="2845993"/>
            <a:ext cx="2016715" cy="1877289"/>
            <a:chOff x="4057488" y="2832027"/>
            <a:chExt cx="2016715" cy="1877289"/>
          </a:xfrm>
        </p:grpSpPr>
        <p:sp>
          <p:nvSpPr>
            <p:cNvPr id="9" name="椭圆 8"/>
            <p:cNvSpPr/>
            <p:nvPr/>
          </p:nvSpPr>
          <p:spPr>
            <a:xfrm>
              <a:off x="4127202" y="2832027"/>
              <a:ext cx="1877289" cy="1877289"/>
            </a:xfrm>
            <a:prstGeom prst="ellipse">
              <a:avLst/>
            </a:prstGeom>
            <a:solidFill>
              <a:srgbClr val="3D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Freeform 129"/>
            <p:cNvSpPr>
              <a:spLocks noChangeAspect="1" noEditPoints="1" noChangeArrowheads="1"/>
            </p:cNvSpPr>
            <p:nvPr/>
          </p:nvSpPr>
          <p:spPr bwMode="auto">
            <a:xfrm>
              <a:off x="4808930" y="3162272"/>
              <a:ext cx="513832" cy="513832"/>
            </a:xfrm>
            <a:custGeom>
              <a:avLst/>
              <a:gdLst>
                <a:gd name="T0" fmla="*/ 1347898219 w 97"/>
                <a:gd name="T1" fmla="*/ 0 h 97"/>
                <a:gd name="T2" fmla="*/ 1404064177 w 97"/>
                <a:gd name="T3" fmla="*/ 0 h 97"/>
                <a:gd name="T4" fmla="*/ 1488305166 w 97"/>
                <a:gd name="T5" fmla="*/ 758195398 h 97"/>
                <a:gd name="T6" fmla="*/ 1375983847 w 97"/>
                <a:gd name="T7" fmla="*/ 926682675 h 97"/>
                <a:gd name="T8" fmla="*/ 1375983847 w 97"/>
                <a:gd name="T9" fmla="*/ 954763005 h 97"/>
                <a:gd name="T10" fmla="*/ 1039009293 w 97"/>
                <a:gd name="T11" fmla="*/ 1123250282 h 97"/>
                <a:gd name="T12" fmla="*/ 645868780 w 97"/>
                <a:gd name="T13" fmla="*/ 1291737559 h 97"/>
                <a:gd name="T14" fmla="*/ 505461832 w 97"/>
                <a:gd name="T15" fmla="*/ 1207496570 h 97"/>
                <a:gd name="T16" fmla="*/ 365054884 w 97"/>
                <a:gd name="T17" fmla="*/ 1263657229 h 97"/>
                <a:gd name="T18" fmla="*/ 28080330 w 97"/>
                <a:gd name="T19" fmla="*/ 1067089622 h 97"/>
                <a:gd name="T20" fmla="*/ 1347898219 w 97"/>
                <a:gd name="T21" fmla="*/ 0 h 97"/>
                <a:gd name="T22" fmla="*/ 1600631784 w 97"/>
                <a:gd name="T23" fmla="*/ 28080330 h 97"/>
                <a:gd name="T24" fmla="*/ 2147483647 w 97"/>
                <a:gd name="T25" fmla="*/ 336974555 h 97"/>
                <a:gd name="T26" fmla="*/ 1712958402 w 97"/>
                <a:gd name="T27" fmla="*/ 758195398 h 97"/>
                <a:gd name="T28" fmla="*/ 1684872773 w 97"/>
                <a:gd name="T29" fmla="*/ 730115068 h 97"/>
                <a:gd name="T30" fmla="*/ 1600631784 w 97"/>
                <a:gd name="T31" fmla="*/ 28080330 h 97"/>
                <a:gd name="T32" fmla="*/ 2147483647 w 97"/>
                <a:gd name="T33" fmla="*/ 477381502 h 97"/>
                <a:gd name="T34" fmla="*/ 1825279721 w 97"/>
                <a:gd name="T35" fmla="*/ 926682675 h 97"/>
                <a:gd name="T36" fmla="*/ 1825279721 w 97"/>
                <a:gd name="T37" fmla="*/ 926682675 h 97"/>
                <a:gd name="T38" fmla="*/ 1656792444 w 97"/>
                <a:gd name="T39" fmla="*/ 1123250282 h 97"/>
                <a:gd name="T40" fmla="*/ 1656792444 w 97"/>
                <a:gd name="T41" fmla="*/ 1263657229 h 97"/>
                <a:gd name="T42" fmla="*/ 1600631784 w 97"/>
                <a:gd name="T43" fmla="*/ 1769119061 h 97"/>
                <a:gd name="T44" fmla="*/ 1684872773 w 97"/>
                <a:gd name="T45" fmla="*/ 1909526009 h 97"/>
                <a:gd name="T46" fmla="*/ 2147483647 w 97"/>
                <a:gd name="T47" fmla="*/ 2106093616 h 97"/>
                <a:gd name="T48" fmla="*/ 2147483647 w 97"/>
                <a:gd name="T49" fmla="*/ 1347898219 h 97"/>
                <a:gd name="T50" fmla="*/ 2147483647 w 97"/>
                <a:gd name="T51" fmla="*/ 477381502 h 97"/>
                <a:gd name="T52" fmla="*/ 2147483647 w 97"/>
                <a:gd name="T53" fmla="*/ 2147483647 h 97"/>
                <a:gd name="T54" fmla="*/ 1375983847 w 97"/>
                <a:gd name="T55" fmla="*/ 2147483647 h 97"/>
                <a:gd name="T56" fmla="*/ 1516385496 w 97"/>
                <a:gd name="T57" fmla="*/ 2147483647 h 97"/>
                <a:gd name="T58" fmla="*/ 1628712114 w 97"/>
                <a:gd name="T59" fmla="*/ 2078013286 h 97"/>
                <a:gd name="T60" fmla="*/ 2147483647 w 97"/>
                <a:gd name="T61" fmla="*/ 2147483647 h 97"/>
                <a:gd name="T62" fmla="*/ 1179410941 w 97"/>
                <a:gd name="T63" fmla="*/ 2147483647 h 97"/>
                <a:gd name="T64" fmla="*/ 28080330 w 97"/>
                <a:gd name="T65" fmla="*/ 1684872773 h 97"/>
                <a:gd name="T66" fmla="*/ 336974555 w 97"/>
                <a:gd name="T67" fmla="*/ 1600631784 h 97"/>
                <a:gd name="T68" fmla="*/ 505461832 w 97"/>
                <a:gd name="T69" fmla="*/ 1656792444 h 97"/>
                <a:gd name="T70" fmla="*/ 589708120 w 97"/>
                <a:gd name="T71" fmla="*/ 1628712114 h 97"/>
                <a:gd name="T72" fmla="*/ 1263657229 w 97"/>
                <a:gd name="T73" fmla="*/ 1965686668 h 97"/>
                <a:gd name="T74" fmla="*/ 1347898219 w 97"/>
                <a:gd name="T75" fmla="*/ 2106093616 h 97"/>
                <a:gd name="T76" fmla="*/ 1179410941 w 97"/>
                <a:gd name="T77" fmla="*/ 2147483647 h 97"/>
                <a:gd name="T78" fmla="*/ 0 w 97"/>
                <a:gd name="T79" fmla="*/ 1488305166 h 97"/>
                <a:gd name="T80" fmla="*/ 224647937 w 97"/>
                <a:gd name="T81" fmla="*/ 1432144507 h 97"/>
                <a:gd name="T82" fmla="*/ 0 w 97"/>
                <a:gd name="T83" fmla="*/ 1263657229 h 97"/>
                <a:gd name="T84" fmla="*/ 0 w 97"/>
                <a:gd name="T85" fmla="*/ 1347898219 h 97"/>
                <a:gd name="T86" fmla="*/ 0 w 97"/>
                <a:gd name="T87" fmla="*/ 1488305166 h 97"/>
                <a:gd name="T88" fmla="*/ 1460224836 w 97"/>
                <a:gd name="T89" fmla="*/ 1123250282 h 97"/>
                <a:gd name="T90" fmla="*/ 1123250282 w 97"/>
                <a:gd name="T91" fmla="*/ 1291737559 h 97"/>
                <a:gd name="T92" fmla="*/ 702029439 w 97"/>
                <a:gd name="T93" fmla="*/ 1460224836 h 97"/>
                <a:gd name="T94" fmla="*/ 702029439 w 97"/>
                <a:gd name="T95" fmla="*/ 1460224836 h 97"/>
                <a:gd name="T96" fmla="*/ 1347898219 w 97"/>
                <a:gd name="T97" fmla="*/ 1769119061 h 97"/>
                <a:gd name="T98" fmla="*/ 1404064177 w 97"/>
                <a:gd name="T99" fmla="*/ 1741038732 h 97"/>
                <a:gd name="T100" fmla="*/ 1460224836 w 97"/>
                <a:gd name="T101" fmla="*/ 1235576900 h 97"/>
                <a:gd name="T102" fmla="*/ 1460224836 w 97"/>
                <a:gd name="T103" fmla="*/ 1123250282 h 9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7"/>
                <a:gd name="T157" fmla="*/ 0 h 97"/>
                <a:gd name="T158" fmla="*/ 97 w 97"/>
                <a:gd name="T159" fmla="*/ 97 h 9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7" h="97">
                  <a:moveTo>
                    <a:pt x="48" y="0"/>
                  </a:moveTo>
                  <a:cubicBezTo>
                    <a:pt x="49" y="0"/>
                    <a:pt x="50" y="0"/>
                    <a:pt x="50" y="0"/>
                  </a:cubicBezTo>
                  <a:cubicBezTo>
                    <a:pt x="52" y="9"/>
                    <a:pt x="53" y="18"/>
                    <a:pt x="53" y="27"/>
                  </a:cubicBezTo>
                  <a:cubicBezTo>
                    <a:pt x="51" y="28"/>
                    <a:pt x="49" y="30"/>
                    <a:pt x="49" y="33"/>
                  </a:cubicBezTo>
                  <a:cubicBezTo>
                    <a:pt x="49" y="33"/>
                    <a:pt x="49" y="34"/>
                    <a:pt x="49" y="34"/>
                  </a:cubicBezTo>
                  <a:cubicBezTo>
                    <a:pt x="45" y="36"/>
                    <a:pt x="41" y="38"/>
                    <a:pt x="37" y="40"/>
                  </a:cubicBezTo>
                  <a:cubicBezTo>
                    <a:pt x="33" y="42"/>
                    <a:pt x="28" y="44"/>
                    <a:pt x="23" y="46"/>
                  </a:cubicBezTo>
                  <a:cubicBezTo>
                    <a:pt x="22" y="44"/>
                    <a:pt x="20" y="43"/>
                    <a:pt x="18" y="43"/>
                  </a:cubicBezTo>
                  <a:cubicBezTo>
                    <a:pt x="16" y="43"/>
                    <a:pt x="14" y="44"/>
                    <a:pt x="13" y="45"/>
                  </a:cubicBezTo>
                  <a:cubicBezTo>
                    <a:pt x="9" y="43"/>
                    <a:pt x="5" y="40"/>
                    <a:pt x="1" y="38"/>
                  </a:cubicBezTo>
                  <a:cubicBezTo>
                    <a:pt x="6" y="16"/>
                    <a:pt x="25" y="0"/>
                    <a:pt x="48" y="0"/>
                  </a:cubicBezTo>
                  <a:close/>
                  <a:moveTo>
                    <a:pt x="57" y="1"/>
                  </a:moveTo>
                  <a:cubicBezTo>
                    <a:pt x="66" y="2"/>
                    <a:pt x="74" y="6"/>
                    <a:pt x="81" y="12"/>
                  </a:cubicBezTo>
                  <a:cubicBezTo>
                    <a:pt x="75" y="17"/>
                    <a:pt x="68" y="22"/>
                    <a:pt x="61" y="27"/>
                  </a:cubicBezTo>
                  <a:cubicBezTo>
                    <a:pt x="61" y="26"/>
                    <a:pt x="60" y="26"/>
                    <a:pt x="60" y="26"/>
                  </a:cubicBezTo>
                  <a:cubicBezTo>
                    <a:pt x="60" y="17"/>
                    <a:pt x="59" y="9"/>
                    <a:pt x="57" y="1"/>
                  </a:cubicBezTo>
                  <a:close/>
                  <a:moveTo>
                    <a:pt x="86" y="17"/>
                  </a:moveTo>
                  <a:cubicBezTo>
                    <a:pt x="79" y="23"/>
                    <a:pt x="72" y="28"/>
                    <a:pt x="65" y="33"/>
                  </a:cubicBezTo>
                  <a:cubicBezTo>
                    <a:pt x="65" y="33"/>
                    <a:pt x="65" y="33"/>
                    <a:pt x="65" y="33"/>
                  </a:cubicBezTo>
                  <a:cubicBezTo>
                    <a:pt x="65" y="36"/>
                    <a:pt x="62" y="39"/>
                    <a:pt x="59" y="40"/>
                  </a:cubicBezTo>
                  <a:cubicBezTo>
                    <a:pt x="59" y="42"/>
                    <a:pt x="59" y="43"/>
                    <a:pt x="59" y="45"/>
                  </a:cubicBezTo>
                  <a:cubicBezTo>
                    <a:pt x="59" y="51"/>
                    <a:pt x="58" y="57"/>
                    <a:pt x="57" y="63"/>
                  </a:cubicBezTo>
                  <a:cubicBezTo>
                    <a:pt x="59" y="64"/>
                    <a:pt x="60" y="66"/>
                    <a:pt x="60" y="68"/>
                  </a:cubicBezTo>
                  <a:cubicBezTo>
                    <a:pt x="70" y="71"/>
                    <a:pt x="80" y="73"/>
                    <a:pt x="89" y="75"/>
                  </a:cubicBezTo>
                  <a:cubicBezTo>
                    <a:pt x="94" y="67"/>
                    <a:pt x="97" y="58"/>
                    <a:pt x="97" y="48"/>
                  </a:cubicBezTo>
                  <a:cubicBezTo>
                    <a:pt x="97" y="36"/>
                    <a:pt x="93" y="25"/>
                    <a:pt x="86" y="17"/>
                  </a:cubicBezTo>
                  <a:close/>
                  <a:moveTo>
                    <a:pt x="85" y="81"/>
                  </a:moveTo>
                  <a:cubicBezTo>
                    <a:pt x="76" y="91"/>
                    <a:pt x="63" y="97"/>
                    <a:pt x="49" y="97"/>
                  </a:cubicBezTo>
                  <a:cubicBezTo>
                    <a:pt x="51" y="90"/>
                    <a:pt x="53" y="83"/>
                    <a:pt x="54" y="77"/>
                  </a:cubicBezTo>
                  <a:cubicBezTo>
                    <a:pt x="56" y="76"/>
                    <a:pt x="57" y="75"/>
                    <a:pt x="58" y="74"/>
                  </a:cubicBezTo>
                  <a:cubicBezTo>
                    <a:pt x="67" y="77"/>
                    <a:pt x="76" y="79"/>
                    <a:pt x="85" y="81"/>
                  </a:cubicBezTo>
                  <a:close/>
                  <a:moveTo>
                    <a:pt x="42" y="97"/>
                  </a:moveTo>
                  <a:cubicBezTo>
                    <a:pt x="22" y="94"/>
                    <a:pt x="6" y="79"/>
                    <a:pt x="1" y="60"/>
                  </a:cubicBezTo>
                  <a:cubicBezTo>
                    <a:pt x="5" y="59"/>
                    <a:pt x="9" y="58"/>
                    <a:pt x="12" y="57"/>
                  </a:cubicBezTo>
                  <a:cubicBezTo>
                    <a:pt x="14" y="58"/>
                    <a:pt x="16" y="59"/>
                    <a:pt x="18" y="59"/>
                  </a:cubicBezTo>
                  <a:cubicBezTo>
                    <a:pt x="19" y="59"/>
                    <a:pt x="20" y="58"/>
                    <a:pt x="21" y="58"/>
                  </a:cubicBezTo>
                  <a:cubicBezTo>
                    <a:pt x="29" y="62"/>
                    <a:pt x="37" y="66"/>
                    <a:pt x="45" y="70"/>
                  </a:cubicBezTo>
                  <a:cubicBezTo>
                    <a:pt x="45" y="72"/>
                    <a:pt x="46" y="73"/>
                    <a:pt x="48" y="75"/>
                  </a:cubicBezTo>
                  <a:cubicBezTo>
                    <a:pt x="46" y="82"/>
                    <a:pt x="44" y="89"/>
                    <a:pt x="42" y="97"/>
                  </a:cubicBezTo>
                  <a:close/>
                  <a:moveTo>
                    <a:pt x="0" y="53"/>
                  </a:moveTo>
                  <a:cubicBezTo>
                    <a:pt x="3" y="52"/>
                    <a:pt x="5" y="51"/>
                    <a:pt x="8" y="51"/>
                  </a:cubicBezTo>
                  <a:cubicBezTo>
                    <a:pt x="5" y="49"/>
                    <a:pt x="3" y="47"/>
                    <a:pt x="0" y="45"/>
                  </a:cubicBezTo>
                  <a:cubicBezTo>
                    <a:pt x="0" y="46"/>
                    <a:pt x="0" y="47"/>
                    <a:pt x="0" y="48"/>
                  </a:cubicBezTo>
                  <a:cubicBezTo>
                    <a:pt x="0" y="50"/>
                    <a:pt x="0" y="51"/>
                    <a:pt x="0" y="53"/>
                  </a:cubicBezTo>
                  <a:close/>
                  <a:moveTo>
                    <a:pt x="52" y="40"/>
                  </a:moveTo>
                  <a:cubicBezTo>
                    <a:pt x="48" y="42"/>
                    <a:pt x="44" y="44"/>
                    <a:pt x="40" y="46"/>
                  </a:cubicBezTo>
                  <a:cubicBezTo>
                    <a:pt x="35" y="48"/>
                    <a:pt x="30" y="50"/>
                    <a:pt x="25" y="52"/>
                  </a:cubicBezTo>
                  <a:cubicBezTo>
                    <a:pt x="25" y="52"/>
                    <a:pt x="25" y="52"/>
                    <a:pt x="25" y="52"/>
                  </a:cubicBezTo>
                  <a:cubicBezTo>
                    <a:pt x="33" y="56"/>
                    <a:pt x="40" y="60"/>
                    <a:pt x="48" y="63"/>
                  </a:cubicBezTo>
                  <a:cubicBezTo>
                    <a:pt x="48" y="63"/>
                    <a:pt x="49" y="62"/>
                    <a:pt x="50" y="62"/>
                  </a:cubicBezTo>
                  <a:cubicBezTo>
                    <a:pt x="51" y="56"/>
                    <a:pt x="52" y="50"/>
                    <a:pt x="52" y="44"/>
                  </a:cubicBezTo>
                  <a:cubicBezTo>
                    <a:pt x="52" y="43"/>
                    <a:pt x="52" y="42"/>
                    <a:pt x="52" y="40"/>
                  </a:cubicBezTo>
                  <a:close/>
                </a:path>
              </a:pathLst>
            </a:custGeom>
            <a:solidFill>
              <a:schemeClr val="bg1"/>
            </a:solidFill>
            <a:ln>
              <a:noFill/>
            </a:ln>
          </p:spPr>
          <p:txBody>
            <a:bodyPr/>
            <a:lstStyle/>
            <a:p>
              <a:pPr fontAlgn="base">
                <a:spcBef>
                  <a:spcPct val="0"/>
                </a:spcBef>
                <a:spcAft>
                  <a:spcPct val="0"/>
                </a:spcAft>
                <a:buFont typeface="Arial" panose="020B0604020202020204" pitchFamily="34" charset="0"/>
                <a:buNone/>
              </a:pPr>
              <a:endParaRPr lang="zh-CN" altLang="en-US">
                <a:solidFill>
                  <a:prstClr val="black"/>
                </a:solidFill>
                <a:cs typeface="+mn-ea"/>
                <a:sym typeface="+mn-lt"/>
              </a:endParaRPr>
            </a:p>
          </p:txBody>
        </p:sp>
        <p:sp>
          <p:nvSpPr>
            <p:cNvPr id="17" name="文本框 16"/>
            <p:cNvSpPr txBox="1"/>
            <p:nvPr/>
          </p:nvSpPr>
          <p:spPr>
            <a:xfrm>
              <a:off x="4057488" y="3816536"/>
              <a:ext cx="2016715" cy="400110"/>
            </a:xfrm>
            <a:prstGeom prst="rect">
              <a:avLst/>
            </a:prstGeom>
            <a:noFill/>
          </p:spPr>
          <p:txBody>
            <a:bodyPr wrap="square" rtlCol="0">
              <a:spAutoFit/>
            </a:bodyPr>
            <a:lstStyle/>
            <a:p>
              <a:pPr algn="ctr"/>
              <a:r>
                <a:rPr lang="zh-CN" altLang="en-US" sz="2000" dirty="0">
                  <a:solidFill>
                    <a:schemeClr val="bg1"/>
                  </a:solidFill>
                  <a:cs typeface="+mn-ea"/>
                  <a:sym typeface="+mn-lt"/>
                </a:rPr>
                <a:t>系统设计</a:t>
              </a:r>
            </a:p>
          </p:txBody>
        </p:sp>
      </p:grpSp>
    </p:spTree>
    <p:extLst>
      <p:ext uri="{BB962C8B-B14F-4D97-AF65-F5344CB8AC3E}">
        <p14:creationId xmlns:p14="http://schemas.microsoft.com/office/powerpoint/2010/main" val="2058088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0" name="组合 9"/>
          <p:cNvGrpSpPr/>
          <p:nvPr/>
        </p:nvGrpSpPr>
        <p:grpSpPr>
          <a:xfrm>
            <a:off x="4314857" y="1647857"/>
            <a:ext cx="3562286" cy="3562286"/>
            <a:chOff x="3536260" y="834737"/>
            <a:chExt cx="5188527" cy="5188527"/>
          </a:xfrm>
        </p:grpSpPr>
        <p:sp>
          <p:nvSpPr>
            <p:cNvPr id="3" name="椭圆 2"/>
            <p:cNvSpPr/>
            <p:nvPr/>
          </p:nvSpPr>
          <p:spPr>
            <a:xfrm>
              <a:off x="3536260" y="834737"/>
              <a:ext cx="5188527" cy="5188527"/>
            </a:xfrm>
            <a:prstGeom prst="ellipse">
              <a:avLst/>
            </a:prstGeom>
            <a:solidFill>
              <a:srgbClr val="3D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3736085" y="1069085"/>
              <a:ext cx="4719830" cy="471983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4107505" y="1120124"/>
              <a:ext cx="4046035" cy="3429384"/>
              <a:chOff x="4107505" y="958921"/>
              <a:chExt cx="4046035" cy="3429384"/>
            </a:xfrm>
          </p:grpSpPr>
          <p:sp>
            <p:nvSpPr>
              <p:cNvPr id="6" name="文本框 5"/>
              <p:cNvSpPr txBox="1"/>
              <p:nvPr/>
            </p:nvSpPr>
            <p:spPr>
              <a:xfrm>
                <a:off x="4470676" y="958921"/>
                <a:ext cx="3250646" cy="1862048"/>
              </a:xfrm>
              <a:prstGeom prst="rect">
                <a:avLst/>
              </a:prstGeom>
              <a:noFill/>
            </p:spPr>
            <p:txBody>
              <a:bodyPr wrap="square" rtlCol="0">
                <a:spAutoFit/>
              </a:bodyPr>
              <a:lstStyle/>
              <a:p>
                <a:pPr algn="ctr"/>
                <a:r>
                  <a:rPr lang="en-US" altLang="zh-CN" sz="11500" b="1" dirty="0">
                    <a:solidFill>
                      <a:schemeClr val="bg1"/>
                    </a:solidFill>
                    <a:cs typeface="+mn-ea"/>
                    <a:sym typeface="+mn-lt"/>
                  </a:rPr>
                  <a:t>01</a:t>
                </a:r>
                <a:endParaRPr lang="zh-CN" altLang="en-US" sz="11500" b="1" dirty="0">
                  <a:solidFill>
                    <a:schemeClr val="bg1"/>
                  </a:solidFill>
                  <a:cs typeface="+mn-ea"/>
                  <a:sym typeface="+mn-lt"/>
                </a:endParaRPr>
              </a:p>
            </p:txBody>
          </p:sp>
          <p:sp>
            <p:nvSpPr>
              <p:cNvPr id="7" name="文本框 6"/>
              <p:cNvSpPr txBox="1"/>
              <p:nvPr/>
            </p:nvSpPr>
            <p:spPr>
              <a:xfrm>
                <a:off x="4107505" y="3536571"/>
                <a:ext cx="4046035" cy="851734"/>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cs typeface="+mn-ea"/>
                    <a:sym typeface="+mn-lt"/>
                  </a:rPr>
                  <a:t>背景介绍 </a:t>
                </a:r>
              </a:p>
            </p:txBody>
          </p:sp>
        </p:grpSp>
      </p:grpSp>
    </p:spTree>
    <p:extLst>
      <p:ext uri="{BB962C8B-B14F-4D97-AF65-F5344CB8AC3E}">
        <p14:creationId xmlns:p14="http://schemas.microsoft.com/office/powerpoint/2010/main" val="1180720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2"/>
          <p:cNvSpPr>
            <a:spLocks noChangeArrowheads="1"/>
          </p:cNvSpPr>
          <p:nvPr/>
        </p:nvSpPr>
        <p:spPr bwMode="auto">
          <a:xfrm>
            <a:off x="1196534" y="1117788"/>
            <a:ext cx="10078145" cy="5078583"/>
          </a:xfrm>
          <a:prstGeom prst="rect">
            <a:avLst/>
          </a:prstGeom>
          <a:solidFill>
            <a:srgbClr val="3DB39E"/>
          </a:solidFill>
          <a:ln>
            <a:noFill/>
          </a:ln>
        </p:spPr>
        <p:txBody>
          <a:bodyPr lIns="121920" tIns="60960" rIns="121920" bIns="60960"/>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fontAlgn="base" hangingPunct="1">
              <a:lnSpc>
                <a:spcPct val="100000"/>
              </a:lnSpc>
              <a:spcBef>
                <a:spcPct val="0"/>
              </a:spcBef>
              <a:spcAft>
                <a:spcPct val="0"/>
              </a:spcAft>
              <a:buFont typeface="Arial" panose="020B0604020202020204" pitchFamily="34" charset="0"/>
              <a:buNone/>
            </a:pPr>
            <a:endParaRPr lang="zh-CN" altLang="zh-CN" sz="2400">
              <a:solidFill>
                <a:prstClr val="black"/>
              </a:solidFill>
              <a:latin typeface="+mn-lt"/>
              <a:ea typeface="+mn-ea"/>
              <a:cs typeface="+mn-ea"/>
              <a:sym typeface="+mn-lt"/>
            </a:endParaRPr>
          </a:p>
        </p:txBody>
      </p:sp>
      <p:sp>
        <p:nvSpPr>
          <p:cNvPr id="3" name="矩形 19"/>
          <p:cNvSpPr>
            <a:spLocks noChangeArrowheads="1"/>
          </p:cNvSpPr>
          <p:nvPr/>
        </p:nvSpPr>
        <p:spPr bwMode="auto">
          <a:xfrm>
            <a:off x="1755942" y="1523767"/>
            <a:ext cx="9239524" cy="281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1431" tIns="45716" rIns="91431" bIns="45716">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fontAlgn="base" hangingPunct="1">
              <a:lnSpc>
                <a:spcPct val="130000"/>
              </a:lnSpc>
              <a:spcBef>
                <a:spcPct val="0"/>
              </a:spcBef>
              <a:spcAft>
                <a:spcPts val="500"/>
              </a:spcAft>
              <a:buFont typeface="Arial" panose="020B0604020202020204" pitchFamily="34" charset="0"/>
              <a:buNone/>
            </a:pPr>
            <a:r>
              <a:rPr lang="zh-CN" altLang="en-US" dirty="0">
                <a:solidFill>
                  <a:schemeClr val="bg1"/>
                </a:solidFill>
                <a:latin typeface="宋体" panose="02010600030101010101" pitchFamily="2" charset="-122"/>
                <a:ea typeface="宋体" panose="02010600030101010101" pitchFamily="2" charset="-122"/>
                <a:cs typeface="+mn-ea"/>
                <a:sym typeface="+mn-lt"/>
              </a:rPr>
              <a:t>在我国社会经济快速发展的背景下，生态保护越来越重要，而林业有害生物防治工作在推动林业的可持续发展方面发挥着非常重要的作用。将人工智能应用于林业有害生物防治有着重大意义，本项目致力于通过智能识别林业有害生物来帮助林业生态环境建设。</a:t>
            </a:r>
          </a:p>
        </p:txBody>
      </p:sp>
      <p:sp>
        <p:nvSpPr>
          <p:cNvPr id="5" name="直角三角形 72"/>
          <p:cNvSpPr>
            <a:spLocks noChangeArrowheads="1"/>
          </p:cNvSpPr>
          <p:nvPr/>
        </p:nvSpPr>
        <p:spPr bwMode="auto">
          <a:xfrm rot="5400000">
            <a:off x="175" y="2725"/>
            <a:ext cx="1196185" cy="1196533"/>
          </a:xfrm>
          <a:prstGeom prst="rtTriangle">
            <a:avLst/>
          </a:prstGeom>
          <a:solidFill>
            <a:schemeClr val="accent6">
              <a:lumMod val="50000"/>
            </a:schemeClr>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直角三角形 73"/>
          <p:cNvSpPr>
            <a:spLocks noChangeArrowheads="1"/>
          </p:cNvSpPr>
          <p:nvPr/>
        </p:nvSpPr>
        <p:spPr bwMode="auto">
          <a:xfrm rot="5400000">
            <a:off x="1775" y="5375"/>
            <a:ext cx="982580" cy="977628"/>
          </a:xfrm>
          <a:prstGeom prst="rtTriangle">
            <a:avLst/>
          </a:prstGeom>
          <a:solidFill>
            <a:srgbClr val="3DB39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直角三角形 74"/>
          <p:cNvSpPr>
            <a:spLocks noChangeArrowheads="1"/>
          </p:cNvSpPr>
          <p:nvPr/>
        </p:nvSpPr>
        <p:spPr bwMode="auto">
          <a:xfrm rot="5400000">
            <a:off x="142737" y="145660"/>
            <a:ext cx="707031" cy="703468"/>
          </a:xfrm>
          <a:prstGeom prst="rtTriangle">
            <a:avLst/>
          </a:prstGeom>
          <a:solidFill>
            <a:schemeClr val="accent6">
              <a:lumMod val="60000"/>
              <a:lumOff val="40000"/>
            </a:schemeClr>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5"/>
          <p:cNvSpPr>
            <a:spLocks noChangeArrowheads="1"/>
          </p:cNvSpPr>
          <p:nvPr/>
        </p:nvSpPr>
        <p:spPr bwMode="auto">
          <a:xfrm rot="2700000">
            <a:off x="472493" y="44946"/>
            <a:ext cx="151660" cy="998881"/>
          </a:xfrm>
          <a:prstGeom prst="rect">
            <a:avLst/>
          </a:prstGeom>
          <a:solidFill>
            <a:srgbClr val="3DB39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稻壳儿小白白(http://dwz.cn/Wu2UP)">
            <a:extLst>
              <a:ext uri="{FF2B5EF4-FFF2-40B4-BE49-F238E27FC236}">
                <a16:creationId xmlns:a16="http://schemas.microsoft.com/office/drawing/2014/main" id="{BDCA9572-7560-4B6D-9254-7DA8804C574B}"/>
              </a:ext>
            </a:extLst>
          </p:cNvPr>
          <p:cNvSpPr txBox="1">
            <a:spLocks noChangeArrowheads="1"/>
          </p:cNvSpPr>
          <p:nvPr/>
        </p:nvSpPr>
        <p:spPr bwMode="auto">
          <a:xfrm>
            <a:off x="993440" y="314122"/>
            <a:ext cx="20208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3200" dirty="0">
                <a:solidFill>
                  <a:srgbClr val="445469"/>
                </a:solidFill>
                <a:sym typeface="Arial" panose="020B0604020202020204" pitchFamily="34" charset="0"/>
              </a:rPr>
              <a:t>背景介绍</a:t>
            </a:r>
            <a:endParaRPr lang="en-US" altLang="zh-CN" sz="3200" dirty="0">
              <a:solidFill>
                <a:srgbClr val="445469"/>
              </a:solidFill>
              <a:sym typeface="Arial" panose="020B0604020202020204" pitchFamily="34" charset="0"/>
            </a:endParaRPr>
          </a:p>
        </p:txBody>
      </p:sp>
    </p:spTree>
    <p:extLst>
      <p:ext uri="{BB962C8B-B14F-4D97-AF65-F5344CB8AC3E}">
        <p14:creationId xmlns:p14="http://schemas.microsoft.com/office/powerpoint/2010/main" val="203545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0" name="组合 9"/>
          <p:cNvGrpSpPr/>
          <p:nvPr/>
        </p:nvGrpSpPr>
        <p:grpSpPr>
          <a:xfrm>
            <a:off x="4314857" y="1647857"/>
            <a:ext cx="3562286" cy="3562286"/>
            <a:chOff x="3536260" y="834737"/>
            <a:chExt cx="5188527" cy="5188527"/>
          </a:xfrm>
        </p:grpSpPr>
        <p:sp>
          <p:nvSpPr>
            <p:cNvPr id="3" name="椭圆 2"/>
            <p:cNvSpPr/>
            <p:nvPr/>
          </p:nvSpPr>
          <p:spPr>
            <a:xfrm>
              <a:off x="3536260" y="834737"/>
              <a:ext cx="5188527" cy="5188527"/>
            </a:xfrm>
            <a:prstGeom prst="ellipse">
              <a:avLst/>
            </a:prstGeom>
            <a:solidFill>
              <a:srgbClr val="3D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3736085" y="1069085"/>
              <a:ext cx="4719830" cy="471983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4107505" y="1120124"/>
              <a:ext cx="4046035" cy="3429384"/>
              <a:chOff x="4107505" y="958921"/>
              <a:chExt cx="4046035" cy="3429384"/>
            </a:xfrm>
          </p:grpSpPr>
          <p:sp>
            <p:nvSpPr>
              <p:cNvPr id="6" name="文本框 5"/>
              <p:cNvSpPr txBox="1"/>
              <p:nvPr/>
            </p:nvSpPr>
            <p:spPr>
              <a:xfrm>
                <a:off x="4470676" y="958921"/>
                <a:ext cx="3250646" cy="2712102"/>
              </a:xfrm>
              <a:prstGeom prst="rect">
                <a:avLst/>
              </a:prstGeom>
              <a:noFill/>
            </p:spPr>
            <p:txBody>
              <a:bodyPr wrap="square" rtlCol="0">
                <a:spAutoFit/>
              </a:bodyPr>
              <a:lstStyle/>
              <a:p>
                <a:pPr algn="ctr"/>
                <a:r>
                  <a:rPr lang="en-US" altLang="zh-CN" sz="11500" b="1" dirty="0">
                    <a:solidFill>
                      <a:schemeClr val="bg1"/>
                    </a:solidFill>
                    <a:cs typeface="+mn-ea"/>
                    <a:sym typeface="+mn-lt"/>
                  </a:rPr>
                  <a:t>02</a:t>
                </a:r>
                <a:endParaRPr lang="zh-CN" altLang="en-US" sz="11500" b="1" dirty="0">
                  <a:solidFill>
                    <a:schemeClr val="bg1"/>
                  </a:solidFill>
                  <a:cs typeface="+mn-ea"/>
                  <a:sym typeface="+mn-lt"/>
                </a:endParaRPr>
              </a:p>
            </p:txBody>
          </p:sp>
          <p:sp>
            <p:nvSpPr>
              <p:cNvPr id="7" name="文本框 6"/>
              <p:cNvSpPr txBox="1"/>
              <p:nvPr/>
            </p:nvSpPr>
            <p:spPr>
              <a:xfrm>
                <a:off x="4107505" y="3536571"/>
                <a:ext cx="4046035" cy="851734"/>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cs typeface="+mn-ea"/>
                    <a:sym typeface="+mn-lt"/>
                  </a:rPr>
                  <a:t>系统设计 </a:t>
                </a:r>
              </a:p>
            </p:txBody>
          </p:sp>
        </p:grpSp>
      </p:grpSp>
    </p:spTree>
    <p:extLst>
      <p:ext uri="{BB962C8B-B14F-4D97-AF65-F5344CB8AC3E}">
        <p14:creationId xmlns:p14="http://schemas.microsoft.com/office/powerpoint/2010/main" val="3739372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72"/>
          <p:cNvSpPr>
            <a:spLocks noChangeArrowheads="1"/>
          </p:cNvSpPr>
          <p:nvPr/>
        </p:nvSpPr>
        <p:spPr bwMode="auto">
          <a:xfrm rot="5400000">
            <a:off x="175" y="2725"/>
            <a:ext cx="1196185" cy="1196533"/>
          </a:xfrm>
          <a:prstGeom prst="rtTriangle">
            <a:avLst/>
          </a:prstGeom>
          <a:solidFill>
            <a:schemeClr val="accent6">
              <a:lumMod val="50000"/>
            </a:schemeClr>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直角三角形 73"/>
          <p:cNvSpPr>
            <a:spLocks noChangeArrowheads="1"/>
          </p:cNvSpPr>
          <p:nvPr/>
        </p:nvSpPr>
        <p:spPr bwMode="auto">
          <a:xfrm rot="5400000">
            <a:off x="1775" y="5375"/>
            <a:ext cx="982580" cy="977628"/>
          </a:xfrm>
          <a:prstGeom prst="rtTriangle">
            <a:avLst/>
          </a:prstGeom>
          <a:solidFill>
            <a:srgbClr val="3DB39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直角三角形 74"/>
          <p:cNvSpPr>
            <a:spLocks noChangeArrowheads="1"/>
          </p:cNvSpPr>
          <p:nvPr/>
        </p:nvSpPr>
        <p:spPr bwMode="auto">
          <a:xfrm rot="5400000">
            <a:off x="142737" y="145660"/>
            <a:ext cx="707031" cy="703468"/>
          </a:xfrm>
          <a:prstGeom prst="rtTriangle">
            <a:avLst/>
          </a:prstGeom>
          <a:solidFill>
            <a:schemeClr val="accent6">
              <a:lumMod val="60000"/>
              <a:lumOff val="40000"/>
            </a:schemeClr>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75"/>
          <p:cNvSpPr>
            <a:spLocks noChangeArrowheads="1"/>
          </p:cNvSpPr>
          <p:nvPr/>
        </p:nvSpPr>
        <p:spPr bwMode="auto">
          <a:xfrm rot="2700000">
            <a:off x="472493" y="44946"/>
            <a:ext cx="151660" cy="998881"/>
          </a:xfrm>
          <a:prstGeom prst="rect">
            <a:avLst/>
          </a:prstGeom>
          <a:solidFill>
            <a:srgbClr val="3DB39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 name="组合 40"/>
          <p:cNvGrpSpPr/>
          <p:nvPr/>
        </p:nvGrpSpPr>
        <p:grpSpPr bwMode="auto">
          <a:xfrm>
            <a:off x="3530600" y="2106295"/>
            <a:ext cx="1901825" cy="1727835"/>
            <a:chOff x="0" y="0"/>
            <a:chExt cx="2882188" cy="2872143"/>
          </a:xfrm>
          <a:solidFill>
            <a:srgbClr val="92D050"/>
          </a:solidFill>
        </p:grpSpPr>
        <p:sp>
          <p:nvSpPr>
            <p:cNvPr id="8" name="新月形 41"/>
            <p:cNvSpPr>
              <a:spLocks noChangeArrowheads="1"/>
            </p:cNvSpPr>
            <p:nvPr/>
          </p:nvSpPr>
          <p:spPr bwMode="auto">
            <a:xfrm rot="20751297">
              <a:off x="0" y="201607"/>
              <a:ext cx="1331655" cy="2663312"/>
            </a:xfrm>
            <a:prstGeom prst="moon">
              <a:avLst>
                <a:gd name="adj" fmla="val 15190"/>
              </a:avLst>
            </a:prstGeom>
            <a:grpFill/>
            <a:ln w="12700" cap="flat" cmpd="sng">
              <a:solidFill>
                <a:schemeClr val="bg1"/>
              </a:solidFill>
              <a:bevel/>
            </a:ln>
          </p:spPr>
          <p:txBody>
            <a:bodyPr anchor="ctr"/>
            <a:lstStyle/>
            <a:p>
              <a:pPr algn="ctr" fontAlgn="base">
                <a:spcBef>
                  <a:spcPct val="0"/>
                </a:spcBef>
                <a:spcAft>
                  <a:spcPct val="0"/>
                </a:spcAft>
                <a:buFont typeface="Arial" panose="020B0604020202020204" pitchFamily="34" charset="0"/>
                <a:buNone/>
                <a:defRPr/>
              </a:pPr>
              <a:endParaRPr lang="zh-CN" altLang="zh-CN" b="1" i="1">
                <a:solidFill>
                  <a:srgbClr val="FFFFFF"/>
                </a:solidFill>
                <a:cs typeface="+mn-ea"/>
                <a:sym typeface="+mn-lt"/>
              </a:endParaRPr>
            </a:p>
          </p:txBody>
        </p:sp>
        <p:sp>
          <p:nvSpPr>
            <p:cNvPr id="9" name="新月形 42"/>
            <p:cNvSpPr>
              <a:spLocks noChangeArrowheads="1"/>
            </p:cNvSpPr>
            <p:nvPr/>
          </p:nvSpPr>
          <p:spPr bwMode="auto">
            <a:xfrm rot="4551297">
              <a:off x="681991" y="-665827"/>
              <a:ext cx="1331655" cy="2663310"/>
            </a:xfrm>
            <a:prstGeom prst="moon">
              <a:avLst>
                <a:gd name="adj" fmla="val 15190"/>
              </a:avLst>
            </a:prstGeom>
            <a:grpFill/>
            <a:ln w="12700" cap="flat" cmpd="sng">
              <a:solidFill>
                <a:schemeClr val="bg1"/>
              </a:solidFill>
              <a:bevel/>
            </a:ln>
          </p:spPr>
          <p:txBody>
            <a:bodyPr anchor="ctr"/>
            <a:lstStyle/>
            <a:p>
              <a:pPr algn="ctr" fontAlgn="base">
                <a:spcBef>
                  <a:spcPct val="0"/>
                </a:spcBef>
                <a:spcAft>
                  <a:spcPct val="0"/>
                </a:spcAft>
                <a:buFont typeface="Arial" panose="020B0604020202020204" pitchFamily="34" charset="0"/>
                <a:buNone/>
                <a:defRPr/>
              </a:pPr>
              <a:endParaRPr lang="zh-CN" altLang="zh-CN" b="1" i="1">
                <a:solidFill>
                  <a:srgbClr val="FFFFFF"/>
                </a:solidFill>
                <a:cs typeface="+mn-ea"/>
                <a:sym typeface="+mn-lt"/>
              </a:endParaRPr>
            </a:p>
          </p:txBody>
        </p:sp>
        <p:sp>
          <p:nvSpPr>
            <p:cNvPr id="10" name="新月形 43"/>
            <p:cNvSpPr>
              <a:spLocks noChangeArrowheads="1"/>
            </p:cNvSpPr>
            <p:nvPr/>
          </p:nvSpPr>
          <p:spPr bwMode="auto">
            <a:xfrm rot="9951297">
              <a:off x="1550533" y="16873"/>
              <a:ext cx="1331655" cy="2663311"/>
            </a:xfrm>
            <a:prstGeom prst="moon">
              <a:avLst>
                <a:gd name="adj" fmla="val 15190"/>
              </a:avLst>
            </a:prstGeom>
            <a:grpFill/>
            <a:ln w="12700" cap="flat" cmpd="sng">
              <a:solidFill>
                <a:schemeClr val="bg1"/>
              </a:solidFill>
              <a:bevel/>
            </a:ln>
          </p:spPr>
          <p:txBody>
            <a:bodyPr anchor="ctr"/>
            <a:lstStyle/>
            <a:p>
              <a:pPr algn="ctr" fontAlgn="base">
                <a:spcBef>
                  <a:spcPct val="0"/>
                </a:spcBef>
                <a:spcAft>
                  <a:spcPct val="0"/>
                </a:spcAft>
                <a:buFont typeface="Arial" panose="020B0604020202020204" pitchFamily="34" charset="0"/>
                <a:buNone/>
                <a:defRPr/>
              </a:pPr>
              <a:endParaRPr lang="zh-CN" altLang="zh-CN" b="1" i="1">
                <a:solidFill>
                  <a:srgbClr val="FFFFFF"/>
                </a:solidFill>
                <a:cs typeface="+mn-ea"/>
                <a:sym typeface="+mn-lt"/>
              </a:endParaRPr>
            </a:p>
          </p:txBody>
        </p:sp>
        <p:sp>
          <p:nvSpPr>
            <p:cNvPr id="11" name="新月形 44"/>
            <p:cNvSpPr>
              <a:spLocks noChangeArrowheads="1"/>
            </p:cNvSpPr>
            <p:nvPr/>
          </p:nvSpPr>
          <p:spPr bwMode="auto">
            <a:xfrm rot="15351297">
              <a:off x="879962" y="874661"/>
              <a:ext cx="1331655" cy="2663310"/>
            </a:xfrm>
            <a:prstGeom prst="moon">
              <a:avLst>
                <a:gd name="adj" fmla="val 15190"/>
              </a:avLst>
            </a:prstGeom>
            <a:grpFill/>
            <a:ln w="12700" cap="flat" cmpd="sng">
              <a:solidFill>
                <a:schemeClr val="bg1"/>
              </a:solidFill>
              <a:bevel/>
            </a:ln>
          </p:spPr>
          <p:txBody>
            <a:bodyPr anchor="ctr"/>
            <a:lstStyle/>
            <a:p>
              <a:pPr algn="ctr" fontAlgn="base">
                <a:spcBef>
                  <a:spcPct val="0"/>
                </a:spcBef>
                <a:spcAft>
                  <a:spcPct val="0"/>
                </a:spcAft>
                <a:buFont typeface="Arial" panose="020B0604020202020204" pitchFamily="34" charset="0"/>
                <a:buNone/>
                <a:defRPr/>
              </a:pPr>
              <a:endParaRPr lang="zh-CN" altLang="zh-CN" b="1" i="1">
                <a:solidFill>
                  <a:srgbClr val="FFFFFF"/>
                </a:solidFill>
                <a:cs typeface="+mn-ea"/>
                <a:sym typeface="+mn-lt"/>
              </a:endParaRPr>
            </a:p>
          </p:txBody>
        </p:sp>
      </p:grpSp>
      <p:grpSp>
        <p:nvGrpSpPr>
          <p:cNvPr id="12" name="组合 45"/>
          <p:cNvGrpSpPr/>
          <p:nvPr/>
        </p:nvGrpSpPr>
        <p:grpSpPr bwMode="auto">
          <a:xfrm>
            <a:off x="595630" y="2169795"/>
            <a:ext cx="1714500" cy="1705610"/>
            <a:chOff x="0" y="0"/>
            <a:chExt cx="2882188" cy="2872143"/>
          </a:xfrm>
          <a:solidFill>
            <a:srgbClr val="3DB39E"/>
          </a:solidFill>
        </p:grpSpPr>
        <p:sp>
          <p:nvSpPr>
            <p:cNvPr id="13" name="新月形 46"/>
            <p:cNvSpPr>
              <a:spLocks noChangeArrowheads="1"/>
            </p:cNvSpPr>
            <p:nvPr/>
          </p:nvSpPr>
          <p:spPr bwMode="auto">
            <a:xfrm rot="20751297">
              <a:off x="0" y="201607"/>
              <a:ext cx="1331655" cy="2663312"/>
            </a:xfrm>
            <a:prstGeom prst="moon">
              <a:avLst>
                <a:gd name="adj" fmla="val 15190"/>
              </a:avLst>
            </a:prstGeom>
            <a:grpFill/>
            <a:ln w="12700" cap="flat" cmpd="sng">
              <a:solidFill>
                <a:schemeClr val="bg1"/>
              </a:solidFill>
              <a:bevel/>
            </a:ln>
          </p:spPr>
          <p:txBody>
            <a:bodyPr anchor="ctr"/>
            <a:lstStyle/>
            <a:p>
              <a:pPr algn="ctr" fontAlgn="base">
                <a:spcBef>
                  <a:spcPct val="0"/>
                </a:spcBef>
                <a:spcAft>
                  <a:spcPct val="0"/>
                </a:spcAft>
                <a:buFont typeface="Arial" panose="020B0604020202020204" pitchFamily="34" charset="0"/>
                <a:buNone/>
                <a:defRPr/>
              </a:pPr>
              <a:endParaRPr lang="zh-CN" altLang="zh-CN" b="1" i="1">
                <a:solidFill>
                  <a:srgbClr val="FFFFFF"/>
                </a:solidFill>
                <a:cs typeface="+mn-ea"/>
                <a:sym typeface="+mn-lt"/>
              </a:endParaRPr>
            </a:p>
          </p:txBody>
        </p:sp>
        <p:sp>
          <p:nvSpPr>
            <p:cNvPr id="14" name="新月形 47"/>
            <p:cNvSpPr>
              <a:spLocks noChangeArrowheads="1"/>
            </p:cNvSpPr>
            <p:nvPr/>
          </p:nvSpPr>
          <p:spPr bwMode="auto">
            <a:xfrm rot="4551297">
              <a:off x="681991" y="-665827"/>
              <a:ext cx="1331655" cy="2663310"/>
            </a:xfrm>
            <a:prstGeom prst="moon">
              <a:avLst>
                <a:gd name="adj" fmla="val 15190"/>
              </a:avLst>
            </a:prstGeom>
            <a:grpFill/>
            <a:ln w="12700" cap="flat" cmpd="sng">
              <a:solidFill>
                <a:schemeClr val="bg1"/>
              </a:solidFill>
              <a:bevel/>
            </a:ln>
          </p:spPr>
          <p:txBody>
            <a:bodyPr anchor="ctr"/>
            <a:lstStyle/>
            <a:p>
              <a:pPr algn="ctr" fontAlgn="base">
                <a:spcBef>
                  <a:spcPct val="0"/>
                </a:spcBef>
                <a:spcAft>
                  <a:spcPct val="0"/>
                </a:spcAft>
                <a:buFont typeface="Arial" panose="020B0604020202020204" pitchFamily="34" charset="0"/>
                <a:buNone/>
                <a:defRPr/>
              </a:pPr>
              <a:endParaRPr lang="zh-CN" altLang="zh-CN" b="1" i="1">
                <a:solidFill>
                  <a:srgbClr val="FFFFFF"/>
                </a:solidFill>
                <a:cs typeface="+mn-ea"/>
                <a:sym typeface="+mn-lt"/>
              </a:endParaRPr>
            </a:p>
          </p:txBody>
        </p:sp>
        <p:sp>
          <p:nvSpPr>
            <p:cNvPr id="15" name="新月形 48"/>
            <p:cNvSpPr>
              <a:spLocks noChangeArrowheads="1"/>
            </p:cNvSpPr>
            <p:nvPr/>
          </p:nvSpPr>
          <p:spPr bwMode="auto">
            <a:xfrm rot="9951297">
              <a:off x="1550533" y="16873"/>
              <a:ext cx="1331655" cy="2663310"/>
            </a:xfrm>
            <a:prstGeom prst="moon">
              <a:avLst>
                <a:gd name="adj" fmla="val 15190"/>
              </a:avLst>
            </a:prstGeom>
            <a:grpFill/>
            <a:ln w="12700" cap="flat" cmpd="sng">
              <a:solidFill>
                <a:schemeClr val="bg1"/>
              </a:solidFill>
              <a:bevel/>
            </a:ln>
          </p:spPr>
          <p:txBody>
            <a:bodyPr anchor="ctr"/>
            <a:lstStyle/>
            <a:p>
              <a:pPr algn="ctr" fontAlgn="base">
                <a:spcBef>
                  <a:spcPct val="0"/>
                </a:spcBef>
                <a:spcAft>
                  <a:spcPct val="0"/>
                </a:spcAft>
                <a:buFont typeface="Arial" panose="020B0604020202020204" pitchFamily="34" charset="0"/>
                <a:buNone/>
                <a:defRPr/>
              </a:pPr>
              <a:endParaRPr lang="zh-CN" altLang="zh-CN" b="1" i="1">
                <a:solidFill>
                  <a:srgbClr val="FFFFFF"/>
                </a:solidFill>
                <a:cs typeface="+mn-ea"/>
                <a:sym typeface="+mn-lt"/>
              </a:endParaRPr>
            </a:p>
          </p:txBody>
        </p:sp>
        <p:sp>
          <p:nvSpPr>
            <p:cNvPr id="16" name="新月形 49"/>
            <p:cNvSpPr>
              <a:spLocks noChangeArrowheads="1"/>
            </p:cNvSpPr>
            <p:nvPr/>
          </p:nvSpPr>
          <p:spPr bwMode="auto">
            <a:xfrm rot="15351297">
              <a:off x="879962" y="874661"/>
              <a:ext cx="1331655" cy="2663310"/>
            </a:xfrm>
            <a:prstGeom prst="moon">
              <a:avLst>
                <a:gd name="adj" fmla="val 15190"/>
              </a:avLst>
            </a:prstGeom>
            <a:grpFill/>
            <a:ln w="12700" cap="flat" cmpd="sng">
              <a:solidFill>
                <a:schemeClr val="bg1"/>
              </a:solidFill>
              <a:bevel/>
            </a:ln>
          </p:spPr>
          <p:txBody>
            <a:bodyPr anchor="ctr"/>
            <a:lstStyle/>
            <a:p>
              <a:pPr algn="ctr" fontAlgn="base">
                <a:spcBef>
                  <a:spcPct val="0"/>
                </a:spcBef>
                <a:spcAft>
                  <a:spcPct val="0"/>
                </a:spcAft>
                <a:buFont typeface="Arial" panose="020B0604020202020204" pitchFamily="34" charset="0"/>
                <a:buNone/>
                <a:defRPr/>
              </a:pPr>
              <a:endParaRPr lang="zh-CN" altLang="zh-CN" b="1" i="1">
                <a:solidFill>
                  <a:srgbClr val="FFFFFF"/>
                </a:solidFill>
                <a:cs typeface="+mn-ea"/>
                <a:sym typeface="+mn-lt"/>
              </a:endParaRPr>
            </a:p>
          </p:txBody>
        </p:sp>
      </p:grpSp>
      <p:sp>
        <p:nvSpPr>
          <p:cNvPr id="22" name="矩形 50"/>
          <p:cNvSpPr>
            <a:spLocks noChangeArrowheads="1"/>
          </p:cNvSpPr>
          <p:nvPr/>
        </p:nvSpPr>
        <p:spPr bwMode="auto">
          <a:xfrm>
            <a:off x="5753840" y="2828925"/>
            <a:ext cx="30099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fontAlgn="base" hangingPunct="1">
              <a:lnSpc>
                <a:spcPct val="100000"/>
              </a:lnSpc>
              <a:spcBef>
                <a:spcPct val="0"/>
              </a:spcBef>
              <a:spcAft>
                <a:spcPct val="0"/>
              </a:spcAft>
              <a:buFont typeface="Arial" panose="020B0604020202020204" pitchFamily="34" charset="0"/>
              <a:buNone/>
            </a:pPr>
            <a:r>
              <a:rPr lang="zh-CN" altLang="en-US" sz="20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搜索害虫</a:t>
            </a:r>
          </a:p>
        </p:txBody>
      </p:sp>
      <p:sp>
        <p:nvSpPr>
          <p:cNvPr id="23" name="矩形 50"/>
          <p:cNvSpPr>
            <a:spLocks noChangeArrowheads="1"/>
          </p:cNvSpPr>
          <p:nvPr/>
        </p:nvSpPr>
        <p:spPr bwMode="auto">
          <a:xfrm>
            <a:off x="3013745" y="2799232"/>
            <a:ext cx="30099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fontAlgn="base" hangingPunct="1">
              <a:lnSpc>
                <a:spcPct val="100000"/>
              </a:lnSpc>
              <a:spcBef>
                <a:spcPct val="0"/>
              </a:spcBef>
              <a:spcAft>
                <a:spcPct val="0"/>
              </a:spcAft>
              <a:buFont typeface="Arial" panose="020B0604020202020204" pitchFamily="34" charset="0"/>
              <a:buNone/>
            </a:pPr>
            <a:r>
              <a:rPr lang="zh-CN" altLang="en-US" sz="20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查看害虫知识库</a:t>
            </a:r>
          </a:p>
        </p:txBody>
      </p:sp>
      <p:sp>
        <p:nvSpPr>
          <p:cNvPr id="24" name="矩形 47"/>
          <p:cNvSpPr>
            <a:spLocks noChangeArrowheads="1"/>
          </p:cNvSpPr>
          <p:nvPr/>
        </p:nvSpPr>
        <p:spPr bwMode="auto">
          <a:xfrm>
            <a:off x="414969" y="4499804"/>
            <a:ext cx="2095731" cy="886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1" tIns="45716" rIns="91431" bIns="45716">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fontAlgn="base" hangingPunct="1">
              <a:lnSpc>
                <a:spcPct val="110000"/>
              </a:lnSpc>
              <a:spcBef>
                <a:spcPct val="0"/>
              </a:spcBef>
              <a:spcAft>
                <a:spcPct val="0"/>
              </a:spcAft>
              <a:buFont typeface="Arial" panose="020B0604020202020204" pitchFamily="34" charset="0"/>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       对用户拍照或是选择上传的图片进行害虫识别。</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8" name="稻壳儿小白白(http://dwz.cn/Wu2UP)"/>
          <p:cNvSpPr txBox="1">
            <a:spLocks noChangeArrowheads="1"/>
          </p:cNvSpPr>
          <p:nvPr/>
        </p:nvSpPr>
        <p:spPr bwMode="auto">
          <a:xfrm>
            <a:off x="993440" y="314122"/>
            <a:ext cx="20208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3200" dirty="0">
                <a:solidFill>
                  <a:srgbClr val="445469"/>
                </a:solidFill>
                <a:sym typeface="Arial" panose="020B0604020202020204" pitchFamily="34" charset="0"/>
              </a:rPr>
              <a:t>系统功能</a:t>
            </a:r>
            <a:endParaRPr lang="en-US" altLang="zh-CN" sz="3200" dirty="0">
              <a:solidFill>
                <a:srgbClr val="445469"/>
              </a:solidFill>
              <a:sym typeface="Arial" panose="020B0604020202020204" pitchFamily="34" charset="0"/>
            </a:endParaRPr>
          </a:p>
        </p:txBody>
      </p:sp>
      <p:sp>
        <p:nvSpPr>
          <p:cNvPr id="29" name="矩形 47"/>
          <p:cNvSpPr>
            <a:spLocks noChangeArrowheads="1"/>
          </p:cNvSpPr>
          <p:nvPr/>
        </p:nvSpPr>
        <p:spPr bwMode="auto">
          <a:xfrm>
            <a:off x="3404565" y="4379789"/>
            <a:ext cx="2095731" cy="144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1" tIns="45716" rIns="91431" bIns="45716">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fontAlgn="base" hangingPunct="1">
              <a:lnSpc>
                <a:spcPct val="110000"/>
              </a:lnSpc>
              <a:spcBef>
                <a:spcPct val="0"/>
              </a:spcBef>
              <a:spcAft>
                <a:spcPct val="0"/>
              </a:spcAft>
              <a:buFont typeface="Arial" panose="020B0604020202020204" pitchFamily="34" charset="0"/>
              <a:buNone/>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害虫库中存储了害虫的名称，图片，分布，危害等级以及消灭方法信息，可以供用户自由查阅。</a:t>
            </a:r>
          </a:p>
        </p:txBody>
      </p:sp>
      <p:sp>
        <p:nvSpPr>
          <p:cNvPr id="32" name="矩形 47"/>
          <p:cNvSpPr>
            <a:spLocks noChangeArrowheads="1"/>
          </p:cNvSpPr>
          <p:nvPr/>
        </p:nvSpPr>
        <p:spPr bwMode="auto">
          <a:xfrm>
            <a:off x="9255760" y="4439895"/>
            <a:ext cx="2095731" cy="144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1" tIns="45716" rIns="91431" bIns="45716">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fontAlgn="base" hangingPunct="1">
              <a:lnSpc>
                <a:spcPct val="110000"/>
              </a:lnSpc>
              <a:spcBef>
                <a:spcPct val="0"/>
              </a:spcBef>
              <a:spcAft>
                <a:spcPct val="0"/>
              </a:spcAft>
              <a:buFont typeface="Arial" panose="020B0604020202020204" pitchFamily="34" charset="0"/>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       识别记录中保存了用户上传的图片，上传时间地点，以及历史识别结果，当用户需要时可以查看。</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5" name="文本框 24"/>
          <p:cNvSpPr txBox="1"/>
          <p:nvPr/>
        </p:nvSpPr>
        <p:spPr>
          <a:xfrm>
            <a:off x="591820" y="2841625"/>
            <a:ext cx="1847215" cy="398780"/>
          </a:xfrm>
          <a:prstGeom prst="rect">
            <a:avLst/>
          </a:prstGeom>
          <a:noFill/>
        </p:spPr>
        <p:txBody>
          <a:bodyPr wrap="square" rtlCol="0">
            <a:spAutoFit/>
          </a:bodyPr>
          <a:lstStyle/>
          <a:p>
            <a:r>
              <a:rPr lang="zh-CN" altLang="en-US" sz="2000"/>
              <a:t>害虫拍照识别</a:t>
            </a:r>
          </a:p>
        </p:txBody>
      </p:sp>
      <p:grpSp>
        <p:nvGrpSpPr>
          <p:cNvPr id="26" name="组合 45"/>
          <p:cNvGrpSpPr/>
          <p:nvPr/>
        </p:nvGrpSpPr>
        <p:grpSpPr bwMode="auto">
          <a:xfrm>
            <a:off x="6456680" y="2175510"/>
            <a:ext cx="1714500" cy="1705610"/>
            <a:chOff x="0" y="0"/>
            <a:chExt cx="2882188" cy="2872143"/>
          </a:xfrm>
          <a:solidFill>
            <a:srgbClr val="3DB39E"/>
          </a:solidFill>
        </p:grpSpPr>
        <p:sp>
          <p:nvSpPr>
            <p:cNvPr id="27" name="新月形 46"/>
            <p:cNvSpPr>
              <a:spLocks noChangeArrowheads="1"/>
            </p:cNvSpPr>
            <p:nvPr/>
          </p:nvSpPr>
          <p:spPr bwMode="auto">
            <a:xfrm rot="20751297">
              <a:off x="0" y="201607"/>
              <a:ext cx="1331655" cy="2663312"/>
            </a:xfrm>
            <a:prstGeom prst="moon">
              <a:avLst>
                <a:gd name="adj" fmla="val 15190"/>
              </a:avLst>
            </a:prstGeom>
            <a:grpFill/>
            <a:ln w="12700" cap="flat" cmpd="sng">
              <a:solidFill>
                <a:schemeClr val="bg1"/>
              </a:solidFill>
              <a:bevel/>
            </a:ln>
          </p:spPr>
          <p:txBody>
            <a:bodyPr anchor="ctr"/>
            <a:lstStyle/>
            <a:p>
              <a:pPr algn="ctr" fontAlgn="base">
                <a:spcBef>
                  <a:spcPct val="0"/>
                </a:spcBef>
                <a:spcAft>
                  <a:spcPct val="0"/>
                </a:spcAft>
                <a:buFont typeface="Arial" panose="020B0604020202020204" pitchFamily="34" charset="0"/>
                <a:buNone/>
                <a:defRPr/>
              </a:pPr>
              <a:endParaRPr lang="zh-CN" altLang="zh-CN" b="1" i="1">
                <a:solidFill>
                  <a:srgbClr val="FFFFFF"/>
                </a:solidFill>
                <a:cs typeface="+mn-ea"/>
                <a:sym typeface="+mn-lt"/>
              </a:endParaRPr>
            </a:p>
          </p:txBody>
        </p:sp>
        <p:sp>
          <p:nvSpPr>
            <p:cNvPr id="30" name="新月形 47"/>
            <p:cNvSpPr>
              <a:spLocks noChangeArrowheads="1"/>
            </p:cNvSpPr>
            <p:nvPr/>
          </p:nvSpPr>
          <p:spPr bwMode="auto">
            <a:xfrm rot="4551297">
              <a:off x="681991" y="-665827"/>
              <a:ext cx="1331655" cy="2663310"/>
            </a:xfrm>
            <a:prstGeom prst="moon">
              <a:avLst>
                <a:gd name="adj" fmla="val 15190"/>
              </a:avLst>
            </a:prstGeom>
            <a:grpFill/>
            <a:ln w="12700" cap="flat" cmpd="sng">
              <a:solidFill>
                <a:schemeClr val="bg1"/>
              </a:solidFill>
              <a:bevel/>
            </a:ln>
          </p:spPr>
          <p:txBody>
            <a:bodyPr anchor="ctr"/>
            <a:lstStyle/>
            <a:p>
              <a:pPr algn="ctr" fontAlgn="base">
                <a:spcBef>
                  <a:spcPct val="0"/>
                </a:spcBef>
                <a:spcAft>
                  <a:spcPct val="0"/>
                </a:spcAft>
                <a:buFont typeface="Arial" panose="020B0604020202020204" pitchFamily="34" charset="0"/>
                <a:buNone/>
                <a:defRPr/>
              </a:pPr>
              <a:endParaRPr lang="zh-CN" altLang="zh-CN" b="1" i="1">
                <a:solidFill>
                  <a:srgbClr val="FFFFFF"/>
                </a:solidFill>
                <a:cs typeface="+mn-ea"/>
                <a:sym typeface="+mn-lt"/>
              </a:endParaRPr>
            </a:p>
          </p:txBody>
        </p:sp>
        <p:sp>
          <p:nvSpPr>
            <p:cNvPr id="31" name="新月形 48"/>
            <p:cNvSpPr>
              <a:spLocks noChangeArrowheads="1"/>
            </p:cNvSpPr>
            <p:nvPr/>
          </p:nvSpPr>
          <p:spPr bwMode="auto">
            <a:xfrm rot="9951297">
              <a:off x="1550533" y="16873"/>
              <a:ext cx="1331655" cy="2663310"/>
            </a:xfrm>
            <a:prstGeom prst="moon">
              <a:avLst>
                <a:gd name="adj" fmla="val 15190"/>
              </a:avLst>
            </a:prstGeom>
            <a:grpFill/>
            <a:ln w="12700" cap="flat" cmpd="sng">
              <a:solidFill>
                <a:schemeClr val="bg1"/>
              </a:solidFill>
              <a:bevel/>
            </a:ln>
          </p:spPr>
          <p:txBody>
            <a:bodyPr anchor="ctr"/>
            <a:lstStyle/>
            <a:p>
              <a:pPr algn="ctr" fontAlgn="base">
                <a:spcBef>
                  <a:spcPct val="0"/>
                </a:spcBef>
                <a:spcAft>
                  <a:spcPct val="0"/>
                </a:spcAft>
                <a:buFont typeface="Arial" panose="020B0604020202020204" pitchFamily="34" charset="0"/>
                <a:buNone/>
                <a:defRPr/>
              </a:pPr>
              <a:endParaRPr lang="zh-CN" altLang="zh-CN" b="1" i="1">
                <a:solidFill>
                  <a:srgbClr val="FFFFFF"/>
                </a:solidFill>
                <a:cs typeface="+mn-ea"/>
                <a:sym typeface="+mn-lt"/>
              </a:endParaRPr>
            </a:p>
          </p:txBody>
        </p:sp>
        <p:sp>
          <p:nvSpPr>
            <p:cNvPr id="33" name="新月形 49"/>
            <p:cNvSpPr>
              <a:spLocks noChangeArrowheads="1"/>
            </p:cNvSpPr>
            <p:nvPr/>
          </p:nvSpPr>
          <p:spPr bwMode="auto">
            <a:xfrm rot="15351297">
              <a:off x="879962" y="874661"/>
              <a:ext cx="1331655" cy="2663310"/>
            </a:xfrm>
            <a:prstGeom prst="moon">
              <a:avLst>
                <a:gd name="adj" fmla="val 15190"/>
              </a:avLst>
            </a:prstGeom>
            <a:grpFill/>
            <a:ln w="12700" cap="flat" cmpd="sng">
              <a:solidFill>
                <a:schemeClr val="bg1"/>
              </a:solidFill>
              <a:bevel/>
            </a:ln>
          </p:spPr>
          <p:txBody>
            <a:bodyPr anchor="ctr"/>
            <a:lstStyle/>
            <a:p>
              <a:pPr algn="ctr" fontAlgn="base">
                <a:spcBef>
                  <a:spcPct val="0"/>
                </a:spcBef>
                <a:spcAft>
                  <a:spcPct val="0"/>
                </a:spcAft>
                <a:buFont typeface="Arial" panose="020B0604020202020204" pitchFamily="34" charset="0"/>
                <a:buNone/>
                <a:defRPr/>
              </a:pPr>
              <a:endParaRPr lang="zh-CN" altLang="zh-CN" b="1" i="1">
                <a:solidFill>
                  <a:srgbClr val="FFFFFF"/>
                </a:solidFill>
                <a:cs typeface="+mn-ea"/>
                <a:sym typeface="+mn-lt"/>
              </a:endParaRPr>
            </a:p>
          </p:txBody>
        </p:sp>
      </p:grpSp>
      <p:sp>
        <p:nvSpPr>
          <p:cNvPr id="34" name="文本框 33"/>
          <p:cNvSpPr txBox="1"/>
          <p:nvPr/>
        </p:nvSpPr>
        <p:spPr>
          <a:xfrm>
            <a:off x="6275705" y="4439920"/>
            <a:ext cx="1976755" cy="1322070"/>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用户在害虫库概览页面，可以通过输入害虫名称搜索害虫库中的害虫。</a:t>
            </a:r>
          </a:p>
          <a:p>
            <a:endParaRPr lang="zh-CN" altLang="en-US" sz="1600">
              <a:latin typeface="微软雅黑" panose="020B0503020204020204" pitchFamily="34" charset="-122"/>
              <a:ea typeface="微软雅黑" panose="020B0503020204020204" pitchFamily="34" charset="-122"/>
            </a:endParaRPr>
          </a:p>
        </p:txBody>
      </p:sp>
      <p:grpSp>
        <p:nvGrpSpPr>
          <p:cNvPr id="35" name="组合 40"/>
          <p:cNvGrpSpPr/>
          <p:nvPr/>
        </p:nvGrpSpPr>
        <p:grpSpPr bwMode="auto">
          <a:xfrm>
            <a:off x="9316085" y="2216785"/>
            <a:ext cx="1901825" cy="1727835"/>
            <a:chOff x="0" y="0"/>
            <a:chExt cx="2882188" cy="2872143"/>
          </a:xfrm>
          <a:solidFill>
            <a:srgbClr val="92D050"/>
          </a:solidFill>
        </p:grpSpPr>
        <p:sp>
          <p:nvSpPr>
            <p:cNvPr id="36" name="新月形 41"/>
            <p:cNvSpPr>
              <a:spLocks noChangeArrowheads="1"/>
            </p:cNvSpPr>
            <p:nvPr/>
          </p:nvSpPr>
          <p:spPr bwMode="auto">
            <a:xfrm rot="20751297">
              <a:off x="0" y="201607"/>
              <a:ext cx="1331655" cy="2663312"/>
            </a:xfrm>
            <a:prstGeom prst="moon">
              <a:avLst>
                <a:gd name="adj" fmla="val 15190"/>
              </a:avLst>
            </a:prstGeom>
            <a:grpFill/>
            <a:ln w="12700" cap="flat" cmpd="sng">
              <a:solidFill>
                <a:schemeClr val="bg1"/>
              </a:solidFill>
              <a:bevel/>
            </a:ln>
          </p:spPr>
          <p:txBody>
            <a:bodyPr anchor="ctr"/>
            <a:lstStyle/>
            <a:p>
              <a:pPr algn="ctr" fontAlgn="base">
                <a:spcBef>
                  <a:spcPct val="0"/>
                </a:spcBef>
                <a:spcAft>
                  <a:spcPct val="0"/>
                </a:spcAft>
                <a:buFont typeface="Arial" panose="020B0604020202020204" pitchFamily="34" charset="0"/>
                <a:buNone/>
                <a:defRPr/>
              </a:pPr>
              <a:endParaRPr lang="zh-CN" altLang="zh-CN" b="1" i="1">
                <a:solidFill>
                  <a:srgbClr val="FFFFFF"/>
                </a:solidFill>
                <a:cs typeface="+mn-ea"/>
                <a:sym typeface="+mn-lt"/>
              </a:endParaRPr>
            </a:p>
          </p:txBody>
        </p:sp>
        <p:sp>
          <p:nvSpPr>
            <p:cNvPr id="37" name="新月形 42"/>
            <p:cNvSpPr>
              <a:spLocks noChangeArrowheads="1"/>
            </p:cNvSpPr>
            <p:nvPr/>
          </p:nvSpPr>
          <p:spPr bwMode="auto">
            <a:xfrm rot="4551297">
              <a:off x="681991" y="-665827"/>
              <a:ext cx="1331655" cy="2663310"/>
            </a:xfrm>
            <a:prstGeom prst="moon">
              <a:avLst>
                <a:gd name="adj" fmla="val 15190"/>
              </a:avLst>
            </a:prstGeom>
            <a:grpFill/>
            <a:ln w="12700" cap="flat" cmpd="sng">
              <a:solidFill>
                <a:schemeClr val="bg1"/>
              </a:solidFill>
              <a:bevel/>
            </a:ln>
          </p:spPr>
          <p:txBody>
            <a:bodyPr anchor="ctr"/>
            <a:lstStyle/>
            <a:p>
              <a:pPr algn="ctr" fontAlgn="base">
                <a:spcBef>
                  <a:spcPct val="0"/>
                </a:spcBef>
                <a:spcAft>
                  <a:spcPct val="0"/>
                </a:spcAft>
                <a:buFont typeface="Arial" panose="020B0604020202020204" pitchFamily="34" charset="0"/>
                <a:buNone/>
                <a:defRPr/>
              </a:pPr>
              <a:endParaRPr lang="zh-CN" altLang="zh-CN" b="1" i="1">
                <a:solidFill>
                  <a:srgbClr val="FFFFFF"/>
                </a:solidFill>
                <a:cs typeface="+mn-ea"/>
                <a:sym typeface="+mn-lt"/>
              </a:endParaRPr>
            </a:p>
          </p:txBody>
        </p:sp>
        <p:sp>
          <p:nvSpPr>
            <p:cNvPr id="38" name="新月形 43"/>
            <p:cNvSpPr>
              <a:spLocks noChangeArrowheads="1"/>
            </p:cNvSpPr>
            <p:nvPr/>
          </p:nvSpPr>
          <p:spPr bwMode="auto">
            <a:xfrm rot="9951297">
              <a:off x="1550533" y="16873"/>
              <a:ext cx="1331655" cy="2663311"/>
            </a:xfrm>
            <a:prstGeom prst="moon">
              <a:avLst>
                <a:gd name="adj" fmla="val 15190"/>
              </a:avLst>
            </a:prstGeom>
            <a:grpFill/>
            <a:ln w="12700" cap="flat" cmpd="sng">
              <a:solidFill>
                <a:schemeClr val="bg1"/>
              </a:solidFill>
              <a:bevel/>
            </a:ln>
          </p:spPr>
          <p:txBody>
            <a:bodyPr anchor="ctr"/>
            <a:lstStyle/>
            <a:p>
              <a:pPr algn="ctr" fontAlgn="base">
                <a:spcBef>
                  <a:spcPct val="0"/>
                </a:spcBef>
                <a:spcAft>
                  <a:spcPct val="0"/>
                </a:spcAft>
                <a:buFont typeface="Arial" panose="020B0604020202020204" pitchFamily="34" charset="0"/>
                <a:buNone/>
                <a:defRPr/>
              </a:pPr>
              <a:endParaRPr lang="zh-CN" altLang="zh-CN" b="1" i="1">
                <a:solidFill>
                  <a:srgbClr val="FFFFFF"/>
                </a:solidFill>
                <a:cs typeface="+mn-ea"/>
                <a:sym typeface="+mn-lt"/>
              </a:endParaRPr>
            </a:p>
          </p:txBody>
        </p:sp>
        <p:sp>
          <p:nvSpPr>
            <p:cNvPr id="39" name="新月形 44"/>
            <p:cNvSpPr>
              <a:spLocks noChangeArrowheads="1"/>
            </p:cNvSpPr>
            <p:nvPr/>
          </p:nvSpPr>
          <p:spPr bwMode="auto">
            <a:xfrm rot="15351297">
              <a:off x="879962" y="874661"/>
              <a:ext cx="1331655" cy="2663310"/>
            </a:xfrm>
            <a:prstGeom prst="moon">
              <a:avLst>
                <a:gd name="adj" fmla="val 15190"/>
              </a:avLst>
            </a:prstGeom>
            <a:grpFill/>
            <a:ln w="12700" cap="flat" cmpd="sng">
              <a:solidFill>
                <a:schemeClr val="bg1"/>
              </a:solidFill>
              <a:bevel/>
            </a:ln>
          </p:spPr>
          <p:txBody>
            <a:bodyPr anchor="ctr"/>
            <a:lstStyle/>
            <a:p>
              <a:pPr algn="ctr" fontAlgn="base">
                <a:spcBef>
                  <a:spcPct val="0"/>
                </a:spcBef>
                <a:spcAft>
                  <a:spcPct val="0"/>
                </a:spcAft>
                <a:buFont typeface="Arial" panose="020B0604020202020204" pitchFamily="34" charset="0"/>
                <a:buNone/>
                <a:defRPr/>
              </a:pPr>
              <a:endParaRPr lang="zh-CN" altLang="zh-CN" b="1" i="1">
                <a:solidFill>
                  <a:srgbClr val="FFFFFF"/>
                </a:solidFill>
                <a:cs typeface="+mn-ea"/>
                <a:sym typeface="+mn-lt"/>
              </a:endParaRPr>
            </a:p>
          </p:txBody>
        </p:sp>
      </p:grpSp>
      <p:sp>
        <p:nvSpPr>
          <p:cNvPr id="40" name="文本框 39"/>
          <p:cNvSpPr txBox="1"/>
          <p:nvPr/>
        </p:nvSpPr>
        <p:spPr>
          <a:xfrm>
            <a:off x="9544685" y="2814320"/>
            <a:ext cx="1855470" cy="368300"/>
          </a:xfrm>
          <a:prstGeom prst="rect">
            <a:avLst/>
          </a:prstGeom>
          <a:noFill/>
        </p:spPr>
        <p:txBody>
          <a:bodyPr wrap="square" rtlCol="0">
            <a:spAutoFit/>
          </a:bodyPr>
          <a:lstStyle/>
          <a:p>
            <a:r>
              <a:rPr lang="zh-CN" altLang="en-US"/>
              <a:t>查看历史记录</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6"/>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281650" y="1199084"/>
            <a:ext cx="4231810" cy="5028274"/>
          </a:xfrm>
          <a:prstGeom prst="rect">
            <a:avLst/>
          </a:prstGeom>
          <a:solidFill>
            <a:schemeClr val="tx1">
              <a:lumMod val="85000"/>
              <a:lumOff val="15000"/>
            </a:schemeClr>
          </a:solidFill>
          <a:ln w="28575" cmpd="sng">
            <a:solidFill>
              <a:srgbClr val="3DB39E"/>
            </a:solidFill>
            <a:bevel/>
            <a:headEnd/>
            <a:tailEnd/>
          </a:ln>
        </p:spPr>
      </p:pic>
      <p:sp>
        <p:nvSpPr>
          <p:cNvPr id="3" name="矩形 2"/>
          <p:cNvSpPr/>
          <p:nvPr/>
        </p:nvSpPr>
        <p:spPr>
          <a:xfrm>
            <a:off x="5800543" y="2067790"/>
            <a:ext cx="5351318" cy="1859973"/>
          </a:xfrm>
          <a:prstGeom prst="rect">
            <a:avLst/>
          </a:prstGeom>
          <a:solidFill>
            <a:srgbClr val="3D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6374709" y="2459168"/>
            <a:ext cx="2961409" cy="1077218"/>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B/S</a:t>
            </a:r>
            <a:r>
              <a:rPr lang="zh-CN" altLang="en-US" sz="3200" dirty="0">
                <a:solidFill>
                  <a:schemeClr val="bg1"/>
                </a:solidFill>
                <a:latin typeface="微软雅黑" panose="020B0503020204020204" pitchFamily="34" charset="-122"/>
                <a:ea typeface="微软雅黑" panose="020B0503020204020204" pitchFamily="34" charset="-122"/>
                <a:cs typeface="+mn-ea"/>
                <a:sym typeface="+mn-lt"/>
              </a:rPr>
              <a:t>架构</a:t>
            </a:r>
            <a:endParaRPr lang="en-US" altLang="zh-CN" sz="3200" dirty="0">
              <a:solidFill>
                <a:schemeClr val="bg1"/>
              </a:solidFill>
              <a:latin typeface="微软雅黑" panose="020B0503020204020204" pitchFamily="34" charset="-122"/>
              <a:ea typeface="微软雅黑" panose="020B0503020204020204" pitchFamily="34" charset="-122"/>
              <a:cs typeface="+mn-ea"/>
              <a:sym typeface="+mn-lt"/>
            </a:endParaRPr>
          </a:p>
          <a:p>
            <a:r>
              <a:rPr lang="zh-CN" altLang="en-US" sz="3200" dirty="0">
                <a:solidFill>
                  <a:schemeClr val="bg1"/>
                </a:solidFill>
                <a:latin typeface="微软雅黑" panose="020B0503020204020204" pitchFamily="34" charset="-122"/>
                <a:ea typeface="微软雅黑" panose="020B0503020204020204" pitchFamily="34" charset="-122"/>
                <a:cs typeface="+mn-ea"/>
                <a:sym typeface="+mn-lt"/>
              </a:rPr>
              <a:t>前后端开发</a:t>
            </a:r>
          </a:p>
        </p:txBody>
      </p:sp>
      <p:cxnSp>
        <p:nvCxnSpPr>
          <p:cNvPr id="5" name="直接连接符 4"/>
          <p:cNvCxnSpPr/>
          <p:nvPr/>
        </p:nvCxnSpPr>
        <p:spPr>
          <a:xfrm>
            <a:off x="6374709" y="3615175"/>
            <a:ext cx="2611247" cy="1984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096000" y="4319141"/>
            <a:ext cx="4777152" cy="1340816"/>
          </a:xfrm>
          <a:prstGeom prst="rect">
            <a:avLst/>
          </a:prstGeom>
          <a:noFill/>
        </p:spPr>
        <p:txBody>
          <a:bodyPr wrap="square" lIns="0" tIns="0" rIns="0" bIns="0" rtlCol="0" anchor="t" anchorCtr="0">
            <a:spAutoFit/>
          </a:bodyPr>
          <a:lstStyle/>
          <a:p>
            <a:pPr defTabSz="912613">
              <a:lnSpc>
                <a:spcPct val="120000"/>
              </a:lnSpc>
              <a:spcBef>
                <a:spcPct val="20000"/>
              </a:spcBef>
            </a:pPr>
            <a:r>
              <a:rPr lang="zh-CN" altLang="en-US" dirty="0">
                <a:solidFill>
                  <a:srgbClr val="000000"/>
                </a:solidFill>
                <a:latin typeface="+mn-ea"/>
                <a:cs typeface="+mn-ea"/>
                <a:sym typeface="+mn-lt"/>
              </a:rPr>
              <a:t>    系统前端使用小程序框架实现，后端使用</a:t>
            </a:r>
            <a:r>
              <a:rPr lang="en-US" altLang="zh-CN" dirty="0" err="1">
                <a:solidFill>
                  <a:srgbClr val="000000"/>
                </a:solidFill>
                <a:latin typeface="+mn-ea"/>
                <a:cs typeface="+mn-ea"/>
                <a:sym typeface="+mn-lt"/>
              </a:rPr>
              <a:t>pytorch</a:t>
            </a:r>
            <a:r>
              <a:rPr lang="zh-CN" altLang="en-US" dirty="0">
                <a:solidFill>
                  <a:srgbClr val="000000"/>
                </a:solidFill>
                <a:latin typeface="+mn-ea"/>
                <a:cs typeface="+mn-ea"/>
                <a:sym typeface="+mn-lt"/>
              </a:rPr>
              <a:t>和</a:t>
            </a:r>
            <a:r>
              <a:rPr lang="en-US" altLang="zh-CN" dirty="0">
                <a:solidFill>
                  <a:srgbClr val="000000"/>
                </a:solidFill>
                <a:latin typeface="+mn-ea"/>
                <a:cs typeface="+mn-ea"/>
                <a:sym typeface="+mn-lt"/>
              </a:rPr>
              <a:t>flask</a:t>
            </a:r>
            <a:r>
              <a:rPr lang="zh-CN" altLang="en-US" dirty="0">
                <a:solidFill>
                  <a:srgbClr val="000000"/>
                </a:solidFill>
                <a:latin typeface="+mn-ea"/>
                <a:cs typeface="+mn-ea"/>
                <a:sym typeface="+mn-lt"/>
              </a:rPr>
              <a:t>框架进行开发。</a:t>
            </a:r>
            <a:endParaRPr lang="en-US" altLang="zh-CN" dirty="0">
              <a:solidFill>
                <a:srgbClr val="000000"/>
              </a:solidFill>
              <a:latin typeface="+mn-ea"/>
              <a:cs typeface="+mn-ea"/>
              <a:sym typeface="+mn-lt"/>
            </a:endParaRPr>
          </a:p>
          <a:p>
            <a:pPr defTabSz="912613">
              <a:lnSpc>
                <a:spcPct val="120000"/>
              </a:lnSpc>
              <a:spcBef>
                <a:spcPct val="20000"/>
              </a:spcBef>
            </a:pPr>
            <a:r>
              <a:rPr lang="en-US" altLang="zh-CN" dirty="0">
                <a:solidFill>
                  <a:srgbClr val="000000"/>
                </a:solidFill>
                <a:latin typeface="+mn-ea"/>
                <a:cs typeface="+mn-ea"/>
                <a:sym typeface="+mn-lt"/>
              </a:rPr>
              <a:t>    flask</a:t>
            </a:r>
            <a:r>
              <a:rPr lang="zh-CN" altLang="en-US" dirty="0">
                <a:solidFill>
                  <a:srgbClr val="000000"/>
                </a:solidFill>
                <a:latin typeface="+mn-ea"/>
                <a:cs typeface="+mn-ea"/>
                <a:sym typeface="+mn-lt"/>
              </a:rPr>
              <a:t>框架用于实现</a:t>
            </a:r>
            <a:r>
              <a:rPr lang="en-US" altLang="zh-CN" dirty="0">
                <a:solidFill>
                  <a:srgbClr val="000000"/>
                </a:solidFill>
                <a:latin typeface="+mn-ea"/>
                <a:cs typeface="+mn-ea"/>
                <a:sym typeface="+mn-lt"/>
              </a:rPr>
              <a:t>web</a:t>
            </a:r>
            <a:r>
              <a:rPr lang="zh-CN" altLang="en-US" dirty="0">
                <a:solidFill>
                  <a:srgbClr val="000000"/>
                </a:solidFill>
                <a:latin typeface="+mn-ea"/>
                <a:cs typeface="+mn-ea"/>
                <a:sym typeface="+mn-lt"/>
              </a:rPr>
              <a:t>访问，</a:t>
            </a:r>
            <a:r>
              <a:rPr lang="en-US" altLang="zh-CN" dirty="0" err="1">
                <a:solidFill>
                  <a:srgbClr val="000000"/>
                </a:solidFill>
                <a:latin typeface="+mn-ea"/>
                <a:cs typeface="+mn-ea"/>
                <a:sym typeface="+mn-lt"/>
              </a:rPr>
              <a:t>pytorch</a:t>
            </a:r>
            <a:r>
              <a:rPr lang="zh-CN" altLang="en-US" dirty="0">
                <a:solidFill>
                  <a:srgbClr val="000000"/>
                </a:solidFill>
                <a:latin typeface="+mn-ea"/>
                <a:cs typeface="+mn-ea"/>
                <a:sym typeface="+mn-lt"/>
              </a:rPr>
              <a:t>使用</a:t>
            </a:r>
            <a:r>
              <a:rPr lang="en-US" altLang="zh-CN" dirty="0">
                <a:solidFill>
                  <a:srgbClr val="000000"/>
                </a:solidFill>
                <a:latin typeface="+mn-ea"/>
                <a:cs typeface="+mn-ea"/>
                <a:sym typeface="+mn-lt"/>
              </a:rPr>
              <a:t>ResNet152</a:t>
            </a:r>
            <a:r>
              <a:rPr lang="zh-CN" altLang="en-US" dirty="0">
                <a:solidFill>
                  <a:srgbClr val="000000"/>
                </a:solidFill>
                <a:latin typeface="+mn-ea"/>
                <a:cs typeface="+mn-ea"/>
                <a:sym typeface="+mn-lt"/>
              </a:rPr>
              <a:t>实现图像分类及目标识别模块</a:t>
            </a:r>
            <a:r>
              <a:rPr lang="zh-CN" altLang="en-US" sz="1400" dirty="0">
                <a:solidFill>
                  <a:srgbClr val="000000"/>
                </a:solidFill>
                <a:latin typeface="+mn-ea"/>
                <a:cs typeface="+mn-ea"/>
                <a:sym typeface="+mn-lt"/>
              </a:rPr>
              <a:t>。</a:t>
            </a:r>
            <a:endParaRPr lang="en-US" altLang="zh-CN" sz="1400" dirty="0">
              <a:solidFill>
                <a:srgbClr val="000000"/>
              </a:solidFill>
              <a:latin typeface="+mn-ea"/>
              <a:cs typeface="+mn-ea"/>
              <a:sym typeface="+mn-lt"/>
            </a:endParaRPr>
          </a:p>
        </p:txBody>
      </p:sp>
      <p:sp>
        <p:nvSpPr>
          <p:cNvPr id="7" name="直角三角形 72"/>
          <p:cNvSpPr>
            <a:spLocks noChangeArrowheads="1"/>
          </p:cNvSpPr>
          <p:nvPr/>
        </p:nvSpPr>
        <p:spPr bwMode="auto">
          <a:xfrm rot="5400000">
            <a:off x="175" y="2725"/>
            <a:ext cx="1196185" cy="1196533"/>
          </a:xfrm>
          <a:prstGeom prst="rtTriangle">
            <a:avLst/>
          </a:prstGeom>
          <a:solidFill>
            <a:schemeClr val="accent6">
              <a:lumMod val="50000"/>
            </a:schemeClr>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直角三角形 73"/>
          <p:cNvSpPr>
            <a:spLocks noChangeArrowheads="1"/>
          </p:cNvSpPr>
          <p:nvPr/>
        </p:nvSpPr>
        <p:spPr bwMode="auto">
          <a:xfrm rot="5400000">
            <a:off x="1775" y="5375"/>
            <a:ext cx="982580" cy="977628"/>
          </a:xfrm>
          <a:prstGeom prst="rtTriangle">
            <a:avLst/>
          </a:prstGeom>
          <a:solidFill>
            <a:srgbClr val="3DB39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直角三角形 74"/>
          <p:cNvSpPr>
            <a:spLocks noChangeArrowheads="1"/>
          </p:cNvSpPr>
          <p:nvPr/>
        </p:nvSpPr>
        <p:spPr bwMode="auto">
          <a:xfrm rot="5400000">
            <a:off x="142737" y="145660"/>
            <a:ext cx="707031" cy="703468"/>
          </a:xfrm>
          <a:prstGeom prst="rtTriangle">
            <a:avLst/>
          </a:prstGeom>
          <a:solidFill>
            <a:schemeClr val="accent6">
              <a:lumMod val="60000"/>
              <a:lumOff val="40000"/>
            </a:schemeClr>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75"/>
          <p:cNvSpPr>
            <a:spLocks noChangeArrowheads="1"/>
          </p:cNvSpPr>
          <p:nvPr/>
        </p:nvSpPr>
        <p:spPr bwMode="auto">
          <a:xfrm rot="2700000">
            <a:off x="472493" y="44946"/>
            <a:ext cx="151660" cy="998881"/>
          </a:xfrm>
          <a:prstGeom prst="rect">
            <a:avLst/>
          </a:prstGeom>
          <a:solidFill>
            <a:srgbClr val="3DB39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稻壳儿小白白(http://dwz.cn/Wu2UP)">
            <a:extLst>
              <a:ext uri="{FF2B5EF4-FFF2-40B4-BE49-F238E27FC236}">
                <a16:creationId xmlns:a16="http://schemas.microsoft.com/office/drawing/2014/main" id="{1F9DA396-2C5E-41CA-B62E-ECDC1EAF22CA}"/>
              </a:ext>
            </a:extLst>
          </p:cNvPr>
          <p:cNvSpPr txBox="1">
            <a:spLocks noChangeArrowheads="1"/>
          </p:cNvSpPr>
          <p:nvPr/>
        </p:nvSpPr>
        <p:spPr bwMode="auto">
          <a:xfrm>
            <a:off x="993440" y="314122"/>
            <a:ext cx="20208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3200" dirty="0">
                <a:solidFill>
                  <a:srgbClr val="445469"/>
                </a:solidFill>
                <a:sym typeface="Arial" panose="020B0604020202020204" pitchFamily="34" charset="0"/>
              </a:rPr>
              <a:t>架构设计</a:t>
            </a:r>
            <a:endParaRPr lang="en-US" altLang="zh-CN" sz="3200" dirty="0">
              <a:solidFill>
                <a:srgbClr val="445469"/>
              </a:solidFill>
              <a:sym typeface="Arial" panose="020B0604020202020204" pitchFamily="34" charset="0"/>
            </a:endParaRPr>
          </a:p>
        </p:txBody>
      </p:sp>
    </p:spTree>
    <p:extLst>
      <p:ext uri="{BB962C8B-B14F-4D97-AF65-F5344CB8AC3E}">
        <p14:creationId xmlns:p14="http://schemas.microsoft.com/office/powerpoint/2010/main" val="169439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0" y="3375025"/>
            <a:ext cx="6738938" cy="368300"/>
          </a:xfrm>
          <a:prstGeom prst="rect">
            <a:avLst/>
          </a:prstGeom>
          <a:solidFill>
            <a:srgbClr val="92D050"/>
          </a:solidFill>
          <a:ln>
            <a:noFill/>
          </a:ln>
        </p:spPr>
        <p:txBody>
          <a:bodyPr lIns="91431" tIns="45716" rIns="91431" bIns="45716" anchor="ct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fontAlgn="base" hangingPunct="1">
              <a:lnSpc>
                <a:spcPct val="100000"/>
              </a:lnSpc>
              <a:spcBef>
                <a:spcPct val="0"/>
              </a:spcBef>
              <a:spcAft>
                <a:spcPct val="0"/>
              </a:spcAft>
              <a:buFont typeface="Arial" panose="020B0604020202020204" pitchFamily="34" charset="0"/>
              <a:buNone/>
            </a:pPr>
            <a:endParaRPr lang="zh-CN" altLang="zh-CN" sz="2400">
              <a:solidFill>
                <a:srgbClr val="FFFFFF"/>
              </a:solidFill>
              <a:sym typeface="方正兰亭黑_GBK" panose="02000000000000000000" pitchFamily="2" charset="-122"/>
            </a:endParaRPr>
          </a:p>
        </p:txBody>
      </p:sp>
      <p:sp>
        <p:nvSpPr>
          <p:cNvPr id="3" name="文本框 3"/>
          <p:cNvSpPr>
            <a:spLocks noChangeArrowheads="1"/>
          </p:cNvSpPr>
          <p:nvPr/>
        </p:nvSpPr>
        <p:spPr bwMode="auto">
          <a:xfrm>
            <a:off x="6019203" y="1997075"/>
            <a:ext cx="1569643" cy="108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fontAlgn="base" hangingPunct="1">
              <a:spcBef>
                <a:spcPct val="0"/>
              </a:spcBef>
              <a:spcAft>
                <a:spcPct val="0"/>
              </a:spcAft>
              <a:buFont typeface="Arial" panose="020B0604020202020204" pitchFamily="34" charset="0"/>
              <a:buNone/>
            </a:pP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前端</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a:p>
            <a:pPr algn="ctr" eaLnBrk="1" fontAlgn="base" hangingPunct="1">
              <a:spcBef>
                <a:spcPct val="0"/>
              </a:spcBef>
              <a:spcAft>
                <a:spcPct val="0"/>
              </a:spcAft>
              <a:buFont typeface="Arial" panose="020B0604020202020204" pitchFamily="34" charset="0"/>
              <a:buNone/>
            </a:pP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小程序</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grpSp>
        <p:nvGrpSpPr>
          <p:cNvPr id="4" name="组合 3"/>
          <p:cNvGrpSpPr>
            <a:grpSpLocks/>
          </p:cNvGrpSpPr>
          <p:nvPr/>
        </p:nvGrpSpPr>
        <p:grpSpPr bwMode="auto">
          <a:xfrm>
            <a:off x="5619750" y="1428750"/>
            <a:ext cx="2312988" cy="2314575"/>
            <a:chOff x="0" y="0"/>
            <a:chExt cx="1970470" cy="1970470"/>
          </a:xfrm>
        </p:grpSpPr>
        <p:sp>
          <p:nvSpPr>
            <p:cNvPr id="5" name="任意多边形 4"/>
            <p:cNvSpPr>
              <a:spLocks noChangeArrowheads="1"/>
            </p:cNvSpPr>
            <p:nvPr/>
          </p:nvSpPr>
          <p:spPr bwMode="auto">
            <a:xfrm>
              <a:off x="0" y="0"/>
              <a:ext cx="1970470" cy="1523844"/>
            </a:xfrm>
            <a:custGeom>
              <a:avLst/>
              <a:gdLst>
                <a:gd name="T0" fmla="*/ 985235 w 1970470"/>
                <a:gd name="T1" fmla="*/ 0 h 1523844"/>
                <a:gd name="T2" fmla="*/ 1970470 w 1970470"/>
                <a:gd name="T3" fmla="*/ 985235 h 1523844"/>
                <a:gd name="T4" fmla="*/ 1851557 w 1970470"/>
                <a:gd name="T5" fmla="*/ 1454856 h 1523844"/>
                <a:gd name="T6" fmla="*/ 1809646 w 1970470"/>
                <a:gd name="T7" fmla="*/ 1523844 h 1523844"/>
                <a:gd name="T8" fmla="*/ 1380307 w 1970470"/>
                <a:gd name="T9" fmla="*/ 1523844 h 1523844"/>
                <a:gd name="T10" fmla="*/ 1458954 w 1970470"/>
                <a:gd name="T11" fmla="*/ 1458954 h 1523844"/>
                <a:gd name="T12" fmla="*/ 1655175 w 1970470"/>
                <a:gd name="T13" fmla="*/ 985235 h 1523844"/>
                <a:gd name="T14" fmla="*/ 985235 w 1970470"/>
                <a:gd name="T15" fmla="*/ 315295 h 1523844"/>
                <a:gd name="T16" fmla="*/ 315295 w 1970470"/>
                <a:gd name="T17" fmla="*/ 985235 h 1523844"/>
                <a:gd name="T18" fmla="*/ 511516 w 1970470"/>
                <a:gd name="T19" fmla="*/ 1458954 h 1523844"/>
                <a:gd name="T20" fmla="*/ 590163 w 1970470"/>
                <a:gd name="T21" fmla="*/ 1523844 h 1523844"/>
                <a:gd name="T22" fmla="*/ 160824 w 1970470"/>
                <a:gd name="T23" fmla="*/ 1523844 h 1523844"/>
                <a:gd name="T24" fmla="*/ 118913 w 1970470"/>
                <a:gd name="T25" fmla="*/ 1454856 h 1523844"/>
                <a:gd name="T26" fmla="*/ 0 w 1970470"/>
                <a:gd name="T27" fmla="*/ 985235 h 1523844"/>
                <a:gd name="T28" fmla="*/ 985235 w 1970470"/>
                <a:gd name="T29" fmla="*/ 0 h 15238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0470"/>
                <a:gd name="T46" fmla="*/ 0 h 1523844"/>
                <a:gd name="T47" fmla="*/ 1970470 w 1970470"/>
                <a:gd name="T48" fmla="*/ 1523844 h 15238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rgbClr val="3DB39E">
                <a:alpha val="70000"/>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pPr fontAlgn="base">
                <a:spcBef>
                  <a:spcPct val="0"/>
                </a:spcBef>
                <a:spcAft>
                  <a:spcPct val="0"/>
                </a:spcAft>
                <a:buFont typeface="Arial" panose="020B0604020202020204" pitchFamily="34" charset="0"/>
                <a:buNone/>
              </a:pPr>
              <a:endParaRPr lang="zh-CN" altLang="en-US">
                <a:solidFill>
                  <a:prstClr val="black"/>
                </a:solidFill>
                <a:latin typeface="Arial" panose="020B0604020202020204" pitchFamily="34" charset="0"/>
                <a:ea typeface="宋体" panose="02010600030101010101" pitchFamily="2" charset="-122"/>
              </a:endParaRPr>
            </a:p>
          </p:txBody>
        </p:sp>
        <p:sp>
          <p:nvSpPr>
            <p:cNvPr id="6" name="任意多边形 5"/>
            <p:cNvSpPr>
              <a:spLocks noChangeArrowheads="1"/>
            </p:cNvSpPr>
            <p:nvPr/>
          </p:nvSpPr>
          <p:spPr bwMode="auto">
            <a:xfrm>
              <a:off x="160824" y="1523844"/>
              <a:ext cx="1648822" cy="446626"/>
            </a:xfrm>
            <a:custGeom>
              <a:avLst/>
              <a:gdLst>
                <a:gd name="T0" fmla="*/ 0 w 1648822"/>
                <a:gd name="T1" fmla="*/ 0 h 446626"/>
                <a:gd name="T2" fmla="*/ 429339 w 1648822"/>
                <a:gd name="T3" fmla="*/ 0 h 446626"/>
                <a:gd name="T4" fmla="*/ 449841 w 1648822"/>
                <a:gd name="T5" fmla="*/ 16916 h 446626"/>
                <a:gd name="T6" fmla="*/ 824411 w 1648822"/>
                <a:gd name="T7" fmla="*/ 131331 h 446626"/>
                <a:gd name="T8" fmla="*/ 1198981 w 1648822"/>
                <a:gd name="T9" fmla="*/ 16916 h 446626"/>
                <a:gd name="T10" fmla="*/ 1219483 w 1648822"/>
                <a:gd name="T11" fmla="*/ 0 h 446626"/>
                <a:gd name="T12" fmla="*/ 1648822 w 1648822"/>
                <a:gd name="T13" fmla="*/ 0 h 446626"/>
                <a:gd name="T14" fmla="*/ 1641383 w 1648822"/>
                <a:gd name="T15" fmla="*/ 12245 h 446626"/>
                <a:gd name="T16" fmla="*/ 824411 w 1648822"/>
                <a:gd name="T17" fmla="*/ 446626 h 446626"/>
                <a:gd name="T18" fmla="*/ 7439 w 1648822"/>
                <a:gd name="T19" fmla="*/ 12245 h 446626"/>
                <a:gd name="T20" fmla="*/ 0 w 1648822"/>
                <a:gd name="T21" fmla="*/ 0 h 446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8822"/>
                <a:gd name="T34" fmla="*/ 0 h 446626"/>
                <a:gd name="T35" fmla="*/ 1648822 w 1648822"/>
                <a:gd name="T36" fmla="*/ 446626 h 4466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rgbClr val="3DB39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pPr fontAlgn="base">
                <a:spcBef>
                  <a:spcPct val="0"/>
                </a:spcBef>
                <a:spcAft>
                  <a:spcPct val="0"/>
                </a:spcAft>
                <a:buFont typeface="Arial" panose="020B0604020202020204" pitchFamily="34" charset="0"/>
                <a:buNone/>
              </a:pPr>
              <a:endParaRPr lang="zh-CN" altLang="en-US">
                <a:solidFill>
                  <a:prstClr val="black"/>
                </a:solidFill>
                <a:latin typeface="Arial" panose="020B0604020202020204" pitchFamily="34" charset="0"/>
                <a:ea typeface="宋体" panose="02010600030101010101" pitchFamily="2" charset="-122"/>
              </a:endParaRPr>
            </a:p>
          </p:txBody>
        </p:sp>
      </p:grpSp>
      <p:sp>
        <p:nvSpPr>
          <p:cNvPr id="7" name="矩形 6"/>
          <p:cNvSpPr>
            <a:spLocks noChangeArrowheads="1"/>
          </p:cNvSpPr>
          <p:nvPr/>
        </p:nvSpPr>
        <p:spPr bwMode="auto">
          <a:xfrm flipV="1">
            <a:off x="0" y="4078288"/>
            <a:ext cx="4595813" cy="369887"/>
          </a:xfrm>
          <a:prstGeom prst="rect">
            <a:avLst/>
          </a:prstGeom>
          <a:solidFill>
            <a:srgbClr val="92D050"/>
          </a:solidFill>
          <a:ln>
            <a:noFill/>
          </a:ln>
        </p:spPr>
        <p:txBody>
          <a:bodyPr lIns="91431" tIns="45716" rIns="91431" bIns="45716" anchor="ct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fontAlgn="base" hangingPunct="1">
              <a:lnSpc>
                <a:spcPct val="100000"/>
              </a:lnSpc>
              <a:spcBef>
                <a:spcPct val="0"/>
              </a:spcBef>
              <a:spcAft>
                <a:spcPct val="0"/>
              </a:spcAft>
              <a:buFont typeface="Arial" panose="020B0604020202020204" pitchFamily="34" charset="0"/>
              <a:buNone/>
            </a:pPr>
            <a:endParaRPr lang="zh-CN" altLang="zh-CN" sz="2400">
              <a:solidFill>
                <a:srgbClr val="FFFFFF"/>
              </a:solidFill>
              <a:sym typeface="方正兰亭黑_GBK" panose="02000000000000000000" pitchFamily="2" charset="-122"/>
            </a:endParaRPr>
          </a:p>
        </p:txBody>
      </p:sp>
      <p:sp>
        <p:nvSpPr>
          <p:cNvPr id="8" name="文本框 16"/>
          <p:cNvSpPr>
            <a:spLocks noChangeArrowheads="1"/>
          </p:cNvSpPr>
          <p:nvPr/>
        </p:nvSpPr>
        <p:spPr bwMode="auto">
          <a:xfrm>
            <a:off x="3591270" y="4629150"/>
            <a:ext cx="2031308" cy="108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fontAlgn="base" hangingPunct="1">
              <a:spcBef>
                <a:spcPct val="0"/>
              </a:spcBef>
              <a:spcAft>
                <a:spcPct val="0"/>
              </a:spcAft>
              <a:buFont typeface="Arial" panose="020B0604020202020204" pitchFamily="34" charset="0"/>
              <a:buNone/>
            </a:pP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后端</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a:p>
            <a:pPr algn="ctr" eaLnBrk="1" fontAlgn="base" hangingPunct="1">
              <a:spcBef>
                <a:spcPct val="0"/>
              </a:spcBef>
              <a:spcAft>
                <a:spcPct val="0"/>
              </a:spcAft>
              <a:buFont typeface="Arial" panose="020B0604020202020204" pitchFamily="34" charset="0"/>
              <a:buNone/>
            </a:pP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目标检测</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9" name="矩形 11"/>
          <p:cNvSpPr>
            <a:spLocks noChangeArrowheads="1"/>
          </p:cNvSpPr>
          <p:nvPr/>
        </p:nvSpPr>
        <p:spPr bwMode="auto">
          <a:xfrm flipV="1">
            <a:off x="6991350" y="4078288"/>
            <a:ext cx="5200650" cy="369887"/>
          </a:xfrm>
          <a:prstGeom prst="rect">
            <a:avLst/>
          </a:prstGeom>
          <a:solidFill>
            <a:srgbClr val="92D050"/>
          </a:solidFill>
          <a:ln>
            <a:noFill/>
          </a:ln>
        </p:spPr>
        <p:txBody>
          <a:bodyPr lIns="91431" tIns="45716" rIns="91431" bIns="45716" anchor="ct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fontAlgn="base" hangingPunct="1">
              <a:lnSpc>
                <a:spcPct val="100000"/>
              </a:lnSpc>
              <a:spcBef>
                <a:spcPct val="0"/>
              </a:spcBef>
              <a:spcAft>
                <a:spcPct val="0"/>
              </a:spcAft>
              <a:buFont typeface="Arial" panose="020B0604020202020204" pitchFamily="34" charset="0"/>
              <a:buNone/>
            </a:pPr>
            <a:endParaRPr lang="zh-CN" altLang="zh-CN" sz="2400">
              <a:solidFill>
                <a:srgbClr val="FFFFFF"/>
              </a:solidFill>
              <a:sym typeface="方正兰亭黑_GBK" panose="02000000000000000000" pitchFamily="2" charset="-122"/>
            </a:endParaRPr>
          </a:p>
        </p:txBody>
      </p:sp>
      <p:sp>
        <p:nvSpPr>
          <p:cNvPr id="10" name="文本框 24"/>
          <p:cNvSpPr>
            <a:spLocks noChangeArrowheads="1"/>
          </p:cNvSpPr>
          <p:nvPr/>
        </p:nvSpPr>
        <p:spPr bwMode="auto">
          <a:xfrm>
            <a:off x="6083647" y="4645025"/>
            <a:ext cx="2031308" cy="108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fontAlgn="base" hangingPunct="1">
              <a:spcBef>
                <a:spcPct val="0"/>
              </a:spcBef>
              <a:spcAft>
                <a:spcPct val="0"/>
              </a:spcAft>
              <a:buFont typeface="Arial" panose="020B0604020202020204" pitchFamily="34" charset="0"/>
              <a:buNone/>
            </a:pP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后端</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a:p>
            <a:pPr algn="ctr" eaLnBrk="1" fontAlgn="base" hangingPunct="1">
              <a:spcBef>
                <a:spcPct val="0"/>
              </a:spcBef>
              <a:spcAft>
                <a:spcPct val="0"/>
              </a:spcAft>
              <a:buFont typeface="Arial" panose="020B0604020202020204" pitchFamily="34" charset="0"/>
              <a:buNone/>
            </a:pP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图像识别</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1" name="TextBox 59"/>
          <p:cNvSpPr>
            <a:spLocks noChangeArrowheads="1"/>
          </p:cNvSpPr>
          <p:nvPr/>
        </p:nvSpPr>
        <p:spPr bwMode="auto">
          <a:xfrm flipH="1">
            <a:off x="2640013" y="1874838"/>
            <a:ext cx="2589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r" fontAlgn="base">
              <a:lnSpc>
                <a:spcPct val="100000"/>
              </a:lnSpc>
              <a:spcBef>
                <a:spcPct val="0"/>
              </a:spcBef>
              <a:spcAft>
                <a:spcPct val="0"/>
              </a:spcAft>
              <a:buFont typeface="Arial" panose="020B0604020202020204" pitchFamily="34" charset="0"/>
              <a:buNone/>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使用小程序实现前端</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2" name="矩形 11"/>
          <p:cNvSpPr>
            <a:spLocks noChangeArrowheads="1"/>
          </p:cNvSpPr>
          <p:nvPr/>
        </p:nvSpPr>
        <p:spPr bwMode="auto">
          <a:xfrm>
            <a:off x="1352550" y="2247900"/>
            <a:ext cx="3968750" cy="564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fontAlgn="base" hangingPunct="1">
              <a:lnSpc>
                <a:spcPct val="114000"/>
              </a:lnSpc>
              <a:spcBef>
                <a:spcPct val="0"/>
              </a:spcBef>
              <a:spcAft>
                <a:spcPct val="0"/>
              </a:spcAft>
              <a:buFont typeface="Arial" panose="020B0604020202020204" pitchFamily="34" charset="0"/>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使用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color UI</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组件，完成了三个功能点的前端展示</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TextBox 59"/>
          <p:cNvSpPr>
            <a:spLocks noChangeArrowheads="1"/>
          </p:cNvSpPr>
          <p:nvPr/>
        </p:nvSpPr>
        <p:spPr bwMode="auto">
          <a:xfrm flipH="1">
            <a:off x="8239125" y="4602163"/>
            <a:ext cx="2587625"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fontAlgn="base">
              <a:lnSpc>
                <a:spcPct val="100000"/>
              </a:lnSpc>
              <a:spcBef>
                <a:spcPct val="0"/>
              </a:spcBef>
              <a:spcAft>
                <a:spcPct val="0"/>
              </a:spcAft>
              <a:buFont typeface="Arial" panose="020B0604020202020204" pitchFamily="34" charset="0"/>
              <a:buNone/>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直接进行目标识别</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4" name="矩形 17"/>
          <p:cNvSpPr>
            <a:spLocks noChangeArrowheads="1"/>
          </p:cNvSpPr>
          <p:nvPr/>
        </p:nvSpPr>
        <p:spPr bwMode="auto">
          <a:xfrm>
            <a:off x="8439150" y="4987925"/>
            <a:ext cx="2587625" cy="564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fontAlgn="base" hangingPunct="1">
              <a:lnSpc>
                <a:spcPct val="114000"/>
              </a:lnSpc>
              <a:spcBef>
                <a:spcPct val="0"/>
              </a:spcBef>
              <a:spcAft>
                <a:spcPct val="0"/>
              </a:spcAft>
              <a:buFont typeface="Arial" panose="020B0604020202020204" pitchFamily="34" charset="0"/>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使用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ResNet152</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实现图像分类，修改</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fc</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层，使其符合应用需求</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TextBox 59"/>
          <p:cNvSpPr>
            <a:spLocks noChangeArrowheads="1"/>
          </p:cNvSpPr>
          <p:nvPr/>
        </p:nvSpPr>
        <p:spPr bwMode="auto">
          <a:xfrm flipH="1">
            <a:off x="898525" y="4572000"/>
            <a:ext cx="2589213"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fontAlgn="base">
              <a:lnSpc>
                <a:spcPct val="100000"/>
              </a:lnSpc>
              <a:spcBef>
                <a:spcPct val="0"/>
              </a:spcBef>
              <a:spcAft>
                <a:spcPct val="0"/>
              </a:spcAft>
              <a:buFont typeface="Arial" panose="020B0604020202020204" pitchFamily="34" charset="0"/>
              <a:buNone/>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舍弃目标检测模块</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6" name="矩形 17"/>
          <p:cNvSpPr>
            <a:spLocks noChangeArrowheads="1"/>
          </p:cNvSpPr>
          <p:nvPr/>
        </p:nvSpPr>
        <p:spPr bwMode="auto">
          <a:xfrm>
            <a:off x="671513" y="4957763"/>
            <a:ext cx="2541587" cy="10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1431" tIns="45716" rIns="91431" bIns="45716">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fontAlgn="base" hangingPunct="1">
              <a:lnSpc>
                <a:spcPct val="114000"/>
              </a:lnSpc>
              <a:spcBef>
                <a:spcPct val="0"/>
              </a:spcBef>
              <a:spcAft>
                <a:spcPct val="0"/>
              </a:spcAft>
              <a:buFont typeface="Arial" panose="020B0604020202020204" pitchFamily="34" charset="0"/>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       由于人工搜集数据集数量和准确度欠缺，所以我们舍弃了目标检测模块，并对数据集进行改进，直接实现目标识别。</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7" name="组合 8"/>
          <p:cNvGrpSpPr>
            <a:grpSpLocks/>
          </p:cNvGrpSpPr>
          <p:nvPr/>
        </p:nvGrpSpPr>
        <p:grpSpPr bwMode="auto">
          <a:xfrm flipV="1">
            <a:off x="3454400" y="4078288"/>
            <a:ext cx="2314575" cy="2312987"/>
            <a:chOff x="0" y="0"/>
            <a:chExt cx="1970470" cy="1970470"/>
          </a:xfrm>
        </p:grpSpPr>
        <p:sp>
          <p:nvSpPr>
            <p:cNvPr id="18" name="任意多边形 9"/>
            <p:cNvSpPr>
              <a:spLocks noChangeArrowheads="1"/>
            </p:cNvSpPr>
            <p:nvPr/>
          </p:nvSpPr>
          <p:spPr bwMode="auto">
            <a:xfrm>
              <a:off x="0" y="0"/>
              <a:ext cx="1970470" cy="1523844"/>
            </a:xfrm>
            <a:custGeom>
              <a:avLst/>
              <a:gdLst>
                <a:gd name="T0" fmla="*/ 985235 w 1970470"/>
                <a:gd name="T1" fmla="*/ 0 h 1523844"/>
                <a:gd name="T2" fmla="*/ 1970470 w 1970470"/>
                <a:gd name="T3" fmla="*/ 985235 h 1523844"/>
                <a:gd name="T4" fmla="*/ 1851557 w 1970470"/>
                <a:gd name="T5" fmla="*/ 1454856 h 1523844"/>
                <a:gd name="T6" fmla="*/ 1809646 w 1970470"/>
                <a:gd name="T7" fmla="*/ 1523844 h 1523844"/>
                <a:gd name="T8" fmla="*/ 1380307 w 1970470"/>
                <a:gd name="T9" fmla="*/ 1523844 h 1523844"/>
                <a:gd name="T10" fmla="*/ 1458954 w 1970470"/>
                <a:gd name="T11" fmla="*/ 1458954 h 1523844"/>
                <a:gd name="T12" fmla="*/ 1655175 w 1970470"/>
                <a:gd name="T13" fmla="*/ 985235 h 1523844"/>
                <a:gd name="T14" fmla="*/ 985235 w 1970470"/>
                <a:gd name="T15" fmla="*/ 315295 h 1523844"/>
                <a:gd name="T16" fmla="*/ 315295 w 1970470"/>
                <a:gd name="T17" fmla="*/ 985235 h 1523844"/>
                <a:gd name="T18" fmla="*/ 511516 w 1970470"/>
                <a:gd name="T19" fmla="*/ 1458954 h 1523844"/>
                <a:gd name="T20" fmla="*/ 590163 w 1970470"/>
                <a:gd name="T21" fmla="*/ 1523844 h 1523844"/>
                <a:gd name="T22" fmla="*/ 160824 w 1970470"/>
                <a:gd name="T23" fmla="*/ 1523844 h 1523844"/>
                <a:gd name="T24" fmla="*/ 118913 w 1970470"/>
                <a:gd name="T25" fmla="*/ 1454856 h 1523844"/>
                <a:gd name="T26" fmla="*/ 0 w 1970470"/>
                <a:gd name="T27" fmla="*/ 985235 h 1523844"/>
                <a:gd name="T28" fmla="*/ 985235 w 1970470"/>
                <a:gd name="T29" fmla="*/ 0 h 15238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0470"/>
                <a:gd name="T46" fmla="*/ 0 h 1523844"/>
                <a:gd name="T47" fmla="*/ 1970470 w 1970470"/>
                <a:gd name="T48" fmla="*/ 1523844 h 15238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rgbClr val="3DB39E">
                <a:alpha val="70000"/>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pPr fontAlgn="base">
                <a:spcBef>
                  <a:spcPct val="0"/>
                </a:spcBef>
                <a:spcAft>
                  <a:spcPct val="0"/>
                </a:spcAft>
                <a:buFont typeface="Arial" panose="020B0604020202020204" pitchFamily="34" charset="0"/>
                <a:buNone/>
              </a:pPr>
              <a:endParaRPr lang="zh-CN" altLang="en-US">
                <a:solidFill>
                  <a:prstClr val="black"/>
                </a:solidFill>
                <a:latin typeface="Arial" panose="020B0604020202020204" pitchFamily="34" charset="0"/>
                <a:ea typeface="宋体" panose="02010600030101010101" pitchFamily="2" charset="-122"/>
              </a:endParaRPr>
            </a:p>
          </p:txBody>
        </p:sp>
        <p:sp>
          <p:nvSpPr>
            <p:cNvPr id="19" name="任意多边形 10"/>
            <p:cNvSpPr>
              <a:spLocks noChangeArrowheads="1"/>
            </p:cNvSpPr>
            <p:nvPr/>
          </p:nvSpPr>
          <p:spPr bwMode="auto">
            <a:xfrm>
              <a:off x="160824" y="1523844"/>
              <a:ext cx="1648822" cy="446626"/>
            </a:xfrm>
            <a:custGeom>
              <a:avLst/>
              <a:gdLst>
                <a:gd name="T0" fmla="*/ 0 w 1648822"/>
                <a:gd name="T1" fmla="*/ 0 h 446626"/>
                <a:gd name="T2" fmla="*/ 429339 w 1648822"/>
                <a:gd name="T3" fmla="*/ 0 h 446626"/>
                <a:gd name="T4" fmla="*/ 449841 w 1648822"/>
                <a:gd name="T5" fmla="*/ 16916 h 446626"/>
                <a:gd name="T6" fmla="*/ 824411 w 1648822"/>
                <a:gd name="T7" fmla="*/ 131331 h 446626"/>
                <a:gd name="T8" fmla="*/ 1198981 w 1648822"/>
                <a:gd name="T9" fmla="*/ 16916 h 446626"/>
                <a:gd name="T10" fmla="*/ 1219483 w 1648822"/>
                <a:gd name="T11" fmla="*/ 0 h 446626"/>
                <a:gd name="T12" fmla="*/ 1648822 w 1648822"/>
                <a:gd name="T13" fmla="*/ 0 h 446626"/>
                <a:gd name="T14" fmla="*/ 1641383 w 1648822"/>
                <a:gd name="T15" fmla="*/ 12245 h 446626"/>
                <a:gd name="T16" fmla="*/ 824411 w 1648822"/>
                <a:gd name="T17" fmla="*/ 446626 h 446626"/>
                <a:gd name="T18" fmla="*/ 7439 w 1648822"/>
                <a:gd name="T19" fmla="*/ 12245 h 446626"/>
                <a:gd name="T20" fmla="*/ 0 w 1648822"/>
                <a:gd name="T21" fmla="*/ 0 h 446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8822"/>
                <a:gd name="T34" fmla="*/ 0 h 446626"/>
                <a:gd name="T35" fmla="*/ 1648822 w 1648822"/>
                <a:gd name="T36" fmla="*/ 446626 h 4466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rgbClr val="3DB39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pPr fontAlgn="base">
                <a:spcBef>
                  <a:spcPct val="0"/>
                </a:spcBef>
                <a:spcAft>
                  <a:spcPct val="0"/>
                </a:spcAft>
                <a:buFont typeface="Arial" panose="020B0604020202020204" pitchFamily="34" charset="0"/>
                <a:buNone/>
              </a:pPr>
              <a:endParaRPr lang="zh-CN" altLang="en-US">
                <a:solidFill>
                  <a:prstClr val="black"/>
                </a:solidFill>
                <a:latin typeface="Arial" panose="020B0604020202020204" pitchFamily="34" charset="0"/>
                <a:ea typeface="宋体" panose="02010600030101010101" pitchFamily="2" charset="-122"/>
              </a:endParaRPr>
            </a:p>
          </p:txBody>
        </p:sp>
      </p:grpSp>
      <p:grpSp>
        <p:nvGrpSpPr>
          <p:cNvPr id="20" name="组合 13"/>
          <p:cNvGrpSpPr>
            <a:grpSpLocks/>
          </p:cNvGrpSpPr>
          <p:nvPr/>
        </p:nvGrpSpPr>
        <p:grpSpPr bwMode="auto">
          <a:xfrm flipV="1">
            <a:off x="5899150" y="4078288"/>
            <a:ext cx="2312988" cy="2312987"/>
            <a:chOff x="0" y="0"/>
            <a:chExt cx="1970470" cy="1970470"/>
          </a:xfrm>
        </p:grpSpPr>
        <p:sp>
          <p:nvSpPr>
            <p:cNvPr id="21" name="任意多边形 14"/>
            <p:cNvSpPr>
              <a:spLocks noChangeArrowheads="1"/>
            </p:cNvSpPr>
            <p:nvPr/>
          </p:nvSpPr>
          <p:spPr bwMode="auto">
            <a:xfrm>
              <a:off x="0" y="0"/>
              <a:ext cx="1970470" cy="1523844"/>
            </a:xfrm>
            <a:custGeom>
              <a:avLst/>
              <a:gdLst>
                <a:gd name="T0" fmla="*/ 985235 w 1970470"/>
                <a:gd name="T1" fmla="*/ 0 h 1523844"/>
                <a:gd name="T2" fmla="*/ 1970470 w 1970470"/>
                <a:gd name="T3" fmla="*/ 985235 h 1523844"/>
                <a:gd name="T4" fmla="*/ 1851557 w 1970470"/>
                <a:gd name="T5" fmla="*/ 1454856 h 1523844"/>
                <a:gd name="T6" fmla="*/ 1809646 w 1970470"/>
                <a:gd name="T7" fmla="*/ 1523844 h 1523844"/>
                <a:gd name="T8" fmla="*/ 1380307 w 1970470"/>
                <a:gd name="T9" fmla="*/ 1523844 h 1523844"/>
                <a:gd name="T10" fmla="*/ 1458954 w 1970470"/>
                <a:gd name="T11" fmla="*/ 1458954 h 1523844"/>
                <a:gd name="T12" fmla="*/ 1655175 w 1970470"/>
                <a:gd name="T13" fmla="*/ 985235 h 1523844"/>
                <a:gd name="T14" fmla="*/ 985235 w 1970470"/>
                <a:gd name="T15" fmla="*/ 315295 h 1523844"/>
                <a:gd name="T16" fmla="*/ 315295 w 1970470"/>
                <a:gd name="T17" fmla="*/ 985235 h 1523844"/>
                <a:gd name="T18" fmla="*/ 511516 w 1970470"/>
                <a:gd name="T19" fmla="*/ 1458954 h 1523844"/>
                <a:gd name="T20" fmla="*/ 590163 w 1970470"/>
                <a:gd name="T21" fmla="*/ 1523844 h 1523844"/>
                <a:gd name="T22" fmla="*/ 160824 w 1970470"/>
                <a:gd name="T23" fmla="*/ 1523844 h 1523844"/>
                <a:gd name="T24" fmla="*/ 118913 w 1970470"/>
                <a:gd name="T25" fmla="*/ 1454856 h 1523844"/>
                <a:gd name="T26" fmla="*/ 0 w 1970470"/>
                <a:gd name="T27" fmla="*/ 985235 h 1523844"/>
                <a:gd name="T28" fmla="*/ 985235 w 1970470"/>
                <a:gd name="T29" fmla="*/ 0 h 15238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0470"/>
                <a:gd name="T46" fmla="*/ 0 h 1523844"/>
                <a:gd name="T47" fmla="*/ 1970470 w 1970470"/>
                <a:gd name="T48" fmla="*/ 1523844 h 15238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rgbClr val="3DB39E">
                <a:alpha val="70000"/>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pPr fontAlgn="base">
                <a:spcBef>
                  <a:spcPct val="0"/>
                </a:spcBef>
                <a:spcAft>
                  <a:spcPct val="0"/>
                </a:spcAft>
                <a:buFont typeface="Arial" panose="020B0604020202020204" pitchFamily="34" charset="0"/>
                <a:buNone/>
              </a:pPr>
              <a:endParaRPr lang="zh-CN" altLang="en-US">
                <a:solidFill>
                  <a:prstClr val="black"/>
                </a:solidFill>
                <a:latin typeface="Arial" panose="020B0604020202020204" pitchFamily="34" charset="0"/>
                <a:ea typeface="宋体" panose="02010600030101010101" pitchFamily="2" charset="-122"/>
              </a:endParaRPr>
            </a:p>
          </p:txBody>
        </p:sp>
        <p:sp>
          <p:nvSpPr>
            <p:cNvPr id="22" name="任意多边形 15"/>
            <p:cNvSpPr>
              <a:spLocks noChangeArrowheads="1"/>
            </p:cNvSpPr>
            <p:nvPr/>
          </p:nvSpPr>
          <p:spPr bwMode="auto">
            <a:xfrm>
              <a:off x="160824" y="1523844"/>
              <a:ext cx="1648822" cy="446626"/>
            </a:xfrm>
            <a:custGeom>
              <a:avLst/>
              <a:gdLst>
                <a:gd name="T0" fmla="*/ 0 w 1648822"/>
                <a:gd name="T1" fmla="*/ 0 h 446626"/>
                <a:gd name="T2" fmla="*/ 429339 w 1648822"/>
                <a:gd name="T3" fmla="*/ 0 h 446626"/>
                <a:gd name="T4" fmla="*/ 449841 w 1648822"/>
                <a:gd name="T5" fmla="*/ 16916 h 446626"/>
                <a:gd name="T6" fmla="*/ 824411 w 1648822"/>
                <a:gd name="T7" fmla="*/ 131331 h 446626"/>
                <a:gd name="T8" fmla="*/ 1198981 w 1648822"/>
                <a:gd name="T9" fmla="*/ 16916 h 446626"/>
                <a:gd name="T10" fmla="*/ 1219483 w 1648822"/>
                <a:gd name="T11" fmla="*/ 0 h 446626"/>
                <a:gd name="T12" fmla="*/ 1648822 w 1648822"/>
                <a:gd name="T13" fmla="*/ 0 h 446626"/>
                <a:gd name="T14" fmla="*/ 1641383 w 1648822"/>
                <a:gd name="T15" fmla="*/ 12245 h 446626"/>
                <a:gd name="T16" fmla="*/ 824411 w 1648822"/>
                <a:gd name="T17" fmla="*/ 446626 h 446626"/>
                <a:gd name="T18" fmla="*/ 7439 w 1648822"/>
                <a:gd name="T19" fmla="*/ 12245 h 446626"/>
                <a:gd name="T20" fmla="*/ 0 w 1648822"/>
                <a:gd name="T21" fmla="*/ 0 h 446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8822"/>
                <a:gd name="T34" fmla="*/ 0 h 446626"/>
                <a:gd name="T35" fmla="*/ 1648822 w 1648822"/>
                <a:gd name="T36" fmla="*/ 446626 h 4466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rgbClr val="3DB39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pPr fontAlgn="base">
                <a:spcBef>
                  <a:spcPct val="0"/>
                </a:spcBef>
                <a:spcAft>
                  <a:spcPct val="0"/>
                </a:spcAft>
                <a:buFont typeface="Arial" panose="020B0604020202020204" pitchFamily="34" charset="0"/>
                <a:buNone/>
              </a:pPr>
              <a:endParaRPr lang="zh-CN" altLang="en-US">
                <a:solidFill>
                  <a:prstClr val="black"/>
                </a:solidFill>
                <a:latin typeface="Arial" panose="020B0604020202020204" pitchFamily="34" charset="0"/>
                <a:ea typeface="宋体" panose="02010600030101010101" pitchFamily="2" charset="-122"/>
              </a:endParaRPr>
            </a:p>
          </p:txBody>
        </p:sp>
      </p:grpSp>
      <p:sp>
        <p:nvSpPr>
          <p:cNvPr id="23" name="直角三角形 72"/>
          <p:cNvSpPr>
            <a:spLocks noChangeArrowheads="1"/>
          </p:cNvSpPr>
          <p:nvPr/>
        </p:nvSpPr>
        <p:spPr bwMode="auto">
          <a:xfrm rot="5400000">
            <a:off x="175" y="2725"/>
            <a:ext cx="1196185" cy="1196533"/>
          </a:xfrm>
          <a:prstGeom prst="rtTriangle">
            <a:avLst/>
          </a:prstGeom>
          <a:solidFill>
            <a:schemeClr val="accent6">
              <a:lumMod val="50000"/>
            </a:schemeClr>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直角三角形 73"/>
          <p:cNvSpPr>
            <a:spLocks noChangeArrowheads="1"/>
          </p:cNvSpPr>
          <p:nvPr/>
        </p:nvSpPr>
        <p:spPr bwMode="auto">
          <a:xfrm rot="5400000">
            <a:off x="1775" y="5375"/>
            <a:ext cx="982580" cy="977628"/>
          </a:xfrm>
          <a:prstGeom prst="rtTriangle">
            <a:avLst/>
          </a:prstGeom>
          <a:solidFill>
            <a:srgbClr val="3DB39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4"/>
          <p:cNvSpPr>
            <a:spLocks noChangeArrowheads="1"/>
          </p:cNvSpPr>
          <p:nvPr/>
        </p:nvSpPr>
        <p:spPr bwMode="auto">
          <a:xfrm rot="5400000">
            <a:off x="142737" y="145660"/>
            <a:ext cx="707031" cy="703468"/>
          </a:xfrm>
          <a:prstGeom prst="rtTriangle">
            <a:avLst/>
          </a:prstGeom>
          <a:solidFill>
            <a:schemeClr val="accent6">
              <a:lumMod val="60000"/>
              <a:lumOff val="40000"/>
            </a:schemeClr>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矩形 75"/>
          <p:cNvSpPr>
            <a:spLocks noChangeArrowheads="1"/>
          </p:cNvSpPr>
          <p:nvPr/>
        </p:nvSpPr>
        <p:spPr bwMode="auto">
          <a:xfrm rot="2700000">
            <a:off x="472493" y="44946"/>
            <a:ext cx="151660" cy="998881"/>
          </a:xfrm>
          <a:prstGeom prst="rect">
            <a:avLst/>
          </a:prstGeom>
          <a:solidFill>
            <a:srgbClr val="3DB39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稻壳儿小白白(http://dwz.cn/Wu2UP)">
            <a:extLst>
              <a:ext uri="{FF2B5EF4-FFF2-40B4-BE49-F238E27FC236}">
                <a16:creationId xmlns:a16="http://schemas.microsoft.com/office/drawing/2014/main" id="{E1E625BE-F556-42A9-9BD1-FB58084B0B2F}"/>
              </a:ext>
            </a:extLst>
          </p:cNvPr>
          <p:cNvSpPr txBox="1">
            <a:spLocks noChangeArrowheads="1"/>
          </p:cNvSpPr>
          <p:nvPr/>
        </p:nvSpPr>
        <p:spPr bwMode="auto">
          <a:xfrm>
            <a:off x="993440" y="314122"/>
            <a:ext cx="20208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3200" dirty="0">
                <a:solidFill>
                  <a:srgbClr val="445469"/>
                </a:solidFill>
                <a:sym typeface="Arial" panose="020B0604020202020204" pitchFamily="34" charset="0"/>
              </a:rPr>
              <a:t>架构设计</a:t>
            </a:r>
            <a:endParaRPr lang="en-US" altLang="zh-CN" sz="3200" dirty="0">
              <a:solidFill>
                <a:srgbClr val="445469"/>
              </a:solidFill>
              <a:sym typeface="Arial" panose="020B0604020202020204" pitchFamily="34" charset="0"/>
            </a:endParaRPr>
          </a:p>
        </p:txBody>
      </p:sp>
    </p:spTree>
    <p:extLst>
      <p:ext uri="{BB962C8B-B14F-4D97-AF65-F5344CB8AC3E}">
        <p14:creationId xmlns:p14="http://schemas.microsoft.com/office/powerpoint/2010/main" val="375040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2"/>
          <p:cNvSpPr>
            <a:spLocks noChangeArrowheads="1"/>
          </p:cNvSpPr>
          <p:nvPr/>
        </p:nvSpPr>
        <p:spPr bwMode="auto">
          <a:xfrm>
            <a:off x="6315740" y="1020995"/>
            <a:ext cx="5199319" cy="5245206"/>
          </a:xfrm>
          <a:prstGeom prst="rect">
            <a:avLst/>
          </a:prstGeom>
          <a:solidFill>
            <a:srgbClr val="3DB39E"/>
          </a:solidFill>
          <a:ln>
            <a:noFill/>
          </a:ln>
        </p:spPr>
        <p:txBody>
          <a:bodyPr lIns="121920" tIns="60960" rIns="121920" bIns="60960"/>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fontAlgn="base" hangingPunct="1">
              <a:lnSpc>
                <a:spcPct val="100000"/>
              </a:lnSpc>
              <a:spcBef>
                <a:spcPct val="0"/>
              </a:spcBef>
              <a:spcAft>
                <a:spcPct val="0"/>
              </a:spcAft>
              <a:buFont typeface="Arial" panose="020B0604020202020204" pitchFamily="34" charset="0"/>
              <a:buNone/>
            </a:pPr>
            <a:endParaRPr lang="zh-CN" altLang="zh-CN" sz="2400">
              <a:solidFill>
                <a:prstClr val="black"/>
              </a:solidFill>
              <a:latin typeface="+mn-lt"/>
              <a:ea typeface="+mn-ea"/>
              <a:cs typeface="+mn-ea"/>
              <a:sym typeface="+mn-lt"/>
            </a:endParaRPr>
          </a:p>
        </p:txBody>
      </p:sp>
      <p:sp>
        <p:nvSpPr>
          <p:cNvPr id="3" name="矩形 19"/>
          <p:cNvSpPr>
            <a:spLocks noChangeArrowheads="1"/>
          </p:cNvSpPr>
          <p:nvPr/>
        </p:nvSpPr>
        <p:spPr bwMode="auto">
          <a:xfrm>
            <a:off x="6425609" y="1175424"/>
            <a:ext cx="4802372" cy="491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1431" tIns="45716" rIns="91431" bIns="45716">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fontAlgn="base" hangingPunct="1">
              <a:lnSpc>
                <a:spcPct val="130000"/>
              </a:lnSpc>
              <a:spcBef>
                <a:spcPct val="0"/>
              </a:spcBef>
              <a:spcAft>
                <a:spcPts val="500"/>
              </a:spcAft>
              <a:buFont typeface="Arial" panose="020B0604020202020204" pitchFamily="34" charset="0"/>
              <a:buNone/>
            </a:pPr>
            <a:r>
              <a:rPr lang="en-US" altLang="zh-CN" sz="1400" dirty="0">
                <a:solidFill>
                  <a:schemeClr val="bg1"/>
                </a:solidFill>
                <a:latin typeface="宋体" panose="02010600030101010101" pitchFamily="2" charset="-122"/>
                <a:ea typeface="宋体" panose="02010600030101010101" pitchFamily="2" charset="-122"/>
                <a:cs typeface="+mn-ea"/>
                <a:sym typeface="+mn-lt"/>
              </a:rPr>
              <a:t>myClasses.py</a:t>
            </a:r>
            <a:r>
              <a:rPr lang="zh-CN" altLang="en-US" sz="1400" dirty="0">
                <a:solidFill>
                  <a:schemeClr val="bg1"/>
                </a:solidFill>
                <a:latin typeface="宋体" panose="02010600030101010101" pitchFamily="2" charset="-122"/>
                <a:ea typeface="宋体" panose="02010600030101010101" pitchFamily="2" charset="-122"/>
                <a:cs typeface="+mn-ea"/>
                <a:sym typeface="+mn-lt"/>
              </a:rPr>
              <a:t>：由于</a:t>
            </a:r>
            <a:r>
              <a:rPr lang="en-US" altLang="zh-CN" sz="1400" dirty="0" err="1">
                <a:solidFill>
                  <a:schemeClr val="bg1"/>
                </a:solidFill>
                <a:latin typeface="宋体" panose="02010600030101010101" pitchFamily="2" charset="-122"/>
                <a:ea typeface="宋体" panose="02010600030101010101" pitchFamily="2" charset="-122"/>
                <a:cs typeface="+mn-ea"/>
                <a:sym typeface="+mn-lt"/>
              </a:rPr>
              <a:t>pytorch</a:t>
            </a:r>
            <a:r>
              <a:rPr lang="zh-CN" altLang="en-US" sz="1400" dirty="0">
                <a:solidFill>
                  <a:schemeClr val="bg1"/>
                </a:solidFill>
                <a:latin typeface="宋体" panose="02010600030101010101" pitchFamily="2" charset="-122"/>
                <a:ea typeface="宋体" panose="02010600030101010101" pitchFamily="2" charset="-122"/>
                <a:cs typeface="+mn-ea"/>
                <a:sym typeface="+mn-lt"/>
              </a:rPr>
              <a:t>训练部分与数据库分离，故使用</a:t>
            </a:r>
            <a:r>
              <a:rPr lang="en-US" altLang="zh-CN" sz="1400" dirty="0" err="1">
                <a:solidFill>
                  <a:schemeClr val="bg1"/>
                </a:solidFill>
                <a:latin typeface="宋体" panose="02010600030101010101" pitchFamily="2" charset="-122"/>
                <a:ea typeface="宋体" panose="02010600030101010101" pitchFamily="2" charset="-122"/>
                <a:cs typeface="+mn-ea"/>
                <a:sym typeface="+mn-lt"/>
              </a:rPr>
              <a:t>myClasses</a:t>
            </a:r>
            <a:r>
              <a:rPr lang="zh-CN" altLang="en-US" sz="1400" dirty="0">
                <a:solidFill>
                  <a:schemeClr val="bg1"/>
                </a:solidFill>
                <a:latin typeface="宋体" panose="02010600030101010101" pitchFamily="2" charset="-122"/>
                <a:ea typeface="宋体" panose="02010600030101010101" pitchFamily="2" charset="-122"/>
                <a:cs typeface="+mn-ea"/>
                <a:sym typeface="+mn-lt"/>
              </a:rPr>
              <a:t>保存分类及</a:t>
            </a:r>
            <a:r>
              <a:rPr lang="en-US" altLang="zh-CN" sz="1400" dirty="0">
                <a:solidFill>
                  <a:schemeClr val="bg1"/>
                </a:solidFill>
                <a:latin typeface="宋体" panose="02010600030101010101" pitchFamily="2" charset="-122"/>
                <a:ea typeface="宋体" panose="02010600030101010101" pitchFamily="2" charset="-122"/>
                <a:cs typeface="+mn-ea"/>
                <a:sym typeface="+mn-lt"/>
              </a:rPr>
              <a:t>id</a:t>
            </a:r>
            <a:r>
              <a:rPr lang="zh-CN" altLang="en-US" sz="1400" dirty="0">
                <a:solidFill>
                  <a:schemeClr val="bg1"/>
                </a:solidFill>
                <a:latin typeface="宋体" panose="02010600030101010101" pitchFamily="2" charset="-122"/>
                <a:ea typeface="宋体" panose="02010600030101010101" pitchFamily="2" charset="-122"/>
                <a:cs typeface="+mn-ea"/>
                <a:sym typeface="+mn-lt"/>
              </a:rPr>
              <a:t>互相对应的信息，便于在训练时将分类转化为</a:t>
            </a:r>
            <a:r>
              <a:rPr lang="en-US" altLang="zh-CN" sz="1400" dirty="0">
                <a:solidFill>
                  <a:schemeClr val="bg1"/>
                </a:solidFill>
                <a:latin typeface="宋体" panose="02010600030101010101" pitchFamily="2" charset="-122"/>
                <a:ea typeface="宋体" panose="02010600030101010101" pitchFamily="2" charset="-122"/>
                <a:cs typeface="+mn-ea"/>
                <a:sym typeface="+mn-lt"/>
              </a:rPr>
              <a:t>di</a:t>
            </a:r>
            <a:r>
              <a:rPr lang="zh-CN" altLang="en-US" sz="1400" dirty="0">
                <a:solidFill>
                  <a:schemeClr val="bg1"/>
                </a:solidFill>
                <a:latin typeface="宋体" panose="02010600030101010101" pitchFamily="2" charset="-122"/>
                <a:ea typeface="宋体" panose="02010600030101010101" pitchFamily="2" charset="-122"/>
                <a:cs typeface="+mn-ea"/>
                <a:sym typeface="+mn-lt"/>
              </a:rPr>
              <a:t>，预测时将获得的</a:t>
            </a:r>
            <a:r>
              <a:rPr lang="en-US" altLang="zh-CN" sz="1400" dirty="0">
                <a:solidFill>
                  <a:schemeClr val="bg1"/>
                </a:solidFill>
                <a:latin typeface="宋体" panose="02010600030101010101" pitchFamily="2" charset="-122"/>
                <a:ea typeface="宋体" panose="02010600030101010101" pitchFamily="2" charset="-122"/>
                <a:cs typeface="+mn-ea"/>
                <a:sym typeface="+mn-lt"/>
              </a:rPr>
              <a:t>id</a:t>
            </a:r>
            <a:r>
              <a:rPr lang="zh-CN" altLang="en-US" sz="1400" dirty="0">
                <a:solidFill>
                  <a:schemeClr val="bg1"/>
                </a:solidFill>
                <a:latin typeface="宋体" panose="02010600030101010101" pitchFamily="2" charset="-122"/>
                <a:ea typeface="宋体" panose="02010600030101010101" pitchFamily="2" charset="-122"/>
                <a:cs typeface="+mn-ea"/>
                <a:sym typeface="+mn-lt"/>
              </a:rPr>
              <a:t>转化为名称。</a:t>
            </a:r>
            <a:r>
              <a:rPr lang="en-US" altLang="zh-CN" sz="1400" dirty="0">
                <a:solidFill>
                  <a:schemeClr val="bg1"/>
                </a:solidFill>
                <a:latin typeface="宋体" panose="02010600030101010101" pitchFamily="2" charset="-122"/>
                <a:ea typeface="宋体" panose="02010600030101010101" pitchFamily="2" charset="-122"/>
                <a:cs typeface="+mn-ea"/>
                <a:sym typeface="+mn-lt"/>
              </a:rPr>
              <a:t>getModel.py</a:t>
            </a:r>
            <a:r>
              <a:rPr lang="zh-CN" altLang="en-US" sz="1400" dirty="0">
                <a:solidFill>
                  <a:schemeClr val="bg1"/>
                </a:solidFill>
                <a:latin typeface="宋体" panose="02010600030101010101" pitchFamily="2" charset="-122"/>
                <a:ea typeface="宋体" panose="02010600030101010101" pitchFamily="2" charset="-122"/>
                <a:cs typeface="+mn-ea"/>
                <a:sym typeface="+mn-lt"/>
              </a:rPr>
              <a:t>：用于在训练时加载预训练模型，预测时加载已经训练好的模型。</a:t>
            </a:r>
          </a:p>
          <a:p>
            <a:pPr eaLnBrk="1" fontAlgn="base" hangingPunct="1">
              <a:lnSpc>
                <a:spcPct val="130000"/>
              </a:lnSpc>
              <a:spcBef>
                <a:spcPct val="0"/>
              </a:spcBef>
              <a:spcAft>
                <a:spcPts val="500"/>
              </a:spcAft>
              <a:buFont typeface="Arial" panose="020B0604020202020204" pitchFamily="34" charset="0"/>
              <a:buNone/>
            </a:pPr>
            <a:r>
              <a:rPr lang="en-US" altLang="zh-CN" sz="1400" dirty="0">
                <a:solidFill>
                  <a:schemeClr val="bg1"/>
                </a:solidFill>
                <a:latin typeface="宋体" panose="02010600030101010101" pitchFamily="2" charset="-122"/>
                <a:ea typeface="宋体" panose="02010600030101010101" pitchFamily="2" charset="-122"/>
                <a:cs typeface="+mn-ea"/>
                <a:sym typeface="+mn-lt"/>
              </a:rPr>
              <a:t>MyDataset.py</a:t>
            </a:r>
            <a:r>
              <a:rPr lang="zh-CN" altLang="en-US" sz="1400" dirty="0">
                <a:solidFill>
                  <a:schemeClr val="bg1"/>
                </a:solidFill>
                <a:latin typeface="宋体" panose="02010600030101010101" pitchFamily="2" charset="-122"/>
                <a:ea typeface="宋体" panose="02010600030101010101" pitchFamily="2" charset="-122"/>
                <a:cs typeface="+mn-ea"/>
                <a:sym typeface="+mn-lt"/>
              </a:rPr>
              <a:t>：用于存储数据集合并将其作为参数生成</a:t>
            </a:r>
            <a:r>
              <a:rPr lang="en-US" altLang="zh-CN" sz="1400" dirty="0" err="1">
                <a:solidFill>
                  <a:schemeClr val="bg1"/>
                </a:solidFill>
                <a:latin typeface="宋体" panose="02010600030101010101" pitchFamily="2" charset="-122"/>
                <a:ea typeface="宋体" panose="02010600030101010101" pitchFamily="2" charset="-122"/>
                <a:cs typeface="+mn-ea"/>
                <a:sym typeface="+mn-lt"/>
              </a:rPr>
              <a:t>Dataloader</a:t>
            </a:r>
            <a:r>
              <a:rPr lang="zh-CN" altLang="en-US" sz="1400" dirty="0">
                <a:solidFill>
                  <a:schemeClr val="bg1"/>
                </a:solidFill>
                <a:latin typeface="宋体" panose="02010600030101010101" pitchFamily="2" charset="-122"/>
                <a:ea typeface="宋体" panose="02010600030101010101" pitchFamily="2" charset="-122"/>
                <a:cs typeface="+mn-ea"/>
                <a:sym typeface="+mn-lt"/>
              </a:rPr>
              <a:t>，便于训练。</a:t>
            </a:r>
          </a:p>
          <a:p>
            <a:pPr eaLnBrk="1" fontAlgn="base" hangingPunct="1">
              <a:lnSpc>
                <a:spcPct val="130000"/>
              </a:lnSpc>
              <a:spcBef>
                <a:spcPct val="0"/>
              </a:spcBef>
              <a:spcAft>
                <a:spcPts val="500"/>
              </a:spcAft>
              <a:buFont typeface="Arial" panose="020B0604020202020204" pitchFamily="34" charset="0"/>
              <a:buNone/>
            </a:pPr>
            <a:r>
              <a:rPr lang="en-US" altLang="zh-CN" sz="1400" dirty="0">
                <a:solidFill>
                  <a:schemeClr val="bg1"/>
                </a:solidFill>
                <a:latin typeface="宋体" panose="02010600030101010101" pitchFamily="2" charset="-122"/>
                <a:ea typeface="宋体" panose="02010600030101010101" pitchFamily="2" charset="-122"/>
                <a:cs typeface="+mn-ea"/>
                <a:sym typeface="+mn-lt"/>
              </a:rPr>
              <a:t>DataReader.py</a:t>
            </a:r>
            <a:r>
              <a:rPr lang="zh-CN" altLang="en-US" sz="1400" dirty="0">
                <a:solidFill>
                  <a:schemeClr val="bg1"/>
                </a:solidFill>
                <a:latin typeface="宋体" panose="02010600030101010101" pitchFamily="2" charset="-122"/>
                <a:ea typeface="宋体" panose="02010600030101010101" pitchFamily="2" charset="-122"/>
                <a:cs typeface="+mn-ea"/>
                <a:sym typeface="+mn-lt"/>
              </a:rPr>
              <a:t>：用于读取数据集对应的文件夹，生成数据集存入</a:t>
            </a:r>
            <a:r>
              <a:rPr lang="en-US" altLang="zh-CN" sz="1400" dirty="0">
                <a:solidFill>
                  <a:schemeClr val="bg1"/>
                </a:solidFill>
                <a:latin typeface="宋体" panose="02010600030101010101" pitchFamily="2" charset="-122"/>
                <a:ea typeface="宋体" panose="02010600030101010101" pitchFamily="2" charset="-122"/>
                <a:cs typeface="+mn-ea"/>
                <a:sym typeface="+mn-lt"/>
              </a:rPr>
              <a:t>Dataset</a:t>
            </a:r>
            <a:r>
              <a:rPr lang="zh-CN" altLang="en-US" sz="1400" dirty="0">
                <a:solidFill>
                  <a:schemeClr val="bg1"/>
                </a:solidFill>
                <a:latin typeface="宋体" panose="02010600030101010101" pitchFamily="2" charset="-122"/>
                <a:ea typeface="宋体" panose="02010600030101010101" pitchFamily="2" charset="-122"/>
                <a:cs typeface="+mn-ea"/>
                <a:sym typeface="+mn-lt"/>
              </a:rPr>
              <a:t>，并将其转化为</a:t>
            </a:r>
            <a:r>
              <a:rPr lang="en-US" altLang="zh-CN" sz="1400" dirty="0" err="1">
                <a:solidFill>
                  <a:schemeClr val="bg1"/>
                </a:solidFill>
                <a:latin typeface="宋体" panose="02010600030101010101" pitchFamily="2" charset="-122"/>
                <a:ea typeface="宋体" panose="02010600030101010101" pitchFamily="2" charset="-122"/>
                <a:cs typeface="+mn-ea"/>
                <a:sym typeface="+mn-lt"/>
              </a:rPr>
              <a:t>Dataloader</a:t>
            </a:r>
            <a:r>
              <a:rPr lang="zh-CN" altLang="en-US" sz="1400" dirty="0">
                <a:solidFill>
                  <a:schemeClr val="bg1"/>
                </a:solidFill>
                <a:latin typeface="宋体" panose="02010600030101010101" pitchFamily="2" charset="-122"/>
                <a:ea typeface="宋体" panose="02010600030101010101" pitchFamily="2" charset="-122"/>
                <a:cs typeface="+mn-ea"/>
                <a:sym typeface="+mn-lt"/>
              </a:rPr>
              <a:t>，以方便后续训练。</a:t>
            </a:r>
          </a:p>
          <a:p>
            <a:pPr eaLnBrk="1" fontAlgn="base" hangingPunct="1">
              <a:lnSpc>
                <a:spcPct val="130000"/>
              </a:lnSpc>
              <a:spcBef>
                <a:spcPct val="0"/>
              </a:spcBef>
              <a:spcAft>
                <a:spcPts val="500"/>
              </a:spcAft>
              <a:buFont typeface="Arial" panose="020B0604020202020204" pitchFamily="34" charset="0"/>
              <a:buNone/>
            </a:pPr>
            <a:r>
              <a:rPr lang="en-US" altLang="zh-CN" sz="1400" dirty="0">
                <a:solidFill>
                  <a:schemeClr val="bg1"/>
                </a:solidFill>
                <a:latin typeface="宋体" panose="02010600030101010101" pitchFamily="2" charset="-122"/>
                <a:ea typeface="宋体" panose="02010600030101010101" pitchFamily="2" charset="-122"/>
                <a:cs typeface="+mn-ea"/>
                <a:sym typeface="+mn-lt"/>
              </a:rPr>
              <a:t>MyTransform.py</a:t>
            </a:r>
            <a:r>
              <a:rPr lang="zh-CN" altLang="en-US" sz="1400" dirty="0">
                <a:solidFill>
                  <a:schemeClr val="bg1"/>
                </a:solidFill>
                <a:latin typeface="宋体" panose="02010600030101010101" pitchFamily="2" charset="-122"/>
                <a:ea typeface="宋体" panose="02010600030101010101" pitchFamily="2" charset="-122"/>
                <a:cs typeface="+mn-ea"/>
                <a:sym typeface="+mn-lt"/>
              </a:rPr>
              <a:t>：对图像数据进行的一些操作，如缩放，翻转等。</a:t>
            </a:r>
          </a:p>
          <a:p>
            <a:pPr eaLnBrk="1" fontAlgn="base" hangingPunct="1">
              <a:lnSpc>
                <a:spcPct val="130000"/>
              </a:lnSpc>
              <a:spcBef>
                <a:spcPct val="0"/>
              </a:spcBef>
              <a:spcAft>
                <a:spcPts val="500"/>
              </a:spcAft>
              <a:buFont typeface="Arial" panose="020B0604020202020204" pitchFamily="34" charset="0"/>
              <a:buNone/>
            </a:pPr>
            <a:r>
              <a:rPr lang="en-US" altLang="zh-CN" sz="1400" dirty="0">
                <a:solidFill>
                  <a:schemeClr val="bg1"/>
                </a:solidFill>
                <a:latin typeface="宋体" panose="02010600030101010101" pitchFamily="2" charset="-122"/>
                <a:ea typeface="宋体" panose="02010600030101010101" pitchFamily="2" charset="-122"/>
                <a:cs typeface="+mn-ea"/>
                <a:sym typeface="+mn-lt"/>
              </a:rPr>
              <a:t>train.py</a:t>
            </a:r>
            <a:r>
              <a:rPr lang="zh-CN" altLang="en-US" sz="1400" dirty="0">
                <a:solidFill>
                  <a:schemeClr val="bg1"/>
                </a:solidFill>
                <a:latin typeface="宋体" panose="02010600030101010101" pitchFamily="2" charset="-122"/>
                <a:ea typeface="宋体" panose="02010600030101010101" pitchFamily="2" charset="-122"/>
                <a:cs typeface="+mn-ea"/>
                <a:sym typeface="+mn-lt"/>
              </a:rPr>
              <a:t>：调用其他模块，进行训练。</a:t>
            </a:r>
          </a:p>
          <a:p>
            <a:pPr eaLnBrk="1" fontAlgn="base" hangingPunct="1">
              <a:lnSpc>
                <a:spcPct val="130000"/>
              </a:lnSpc>
              <a:spcBef>
                <a:spcPct val="0"/>
              </a:spcBef>
              <a:spcAft>
                <a:spcPts val="500"/>
              </a:spcAft>
              <a:buFont typeface="Arial" panose="020B0604020202020204" pitchFamily="34" charset="0"/>
              <a:buNone/>
            </a:pPr>
            <a:r>
              <a:rPr lang="en-US" altLang="zh-CN" sz="1400" dirty="0">
                <a:solidFill>
                  <a:schemeClr val="bg1"/>
                </a:solidFill>
                <a:latin typeface="宋体" panose="02010600030101010101" pitchFamily="2" charset="-122"/>
                <a:ea typeface="宋体" panose="02010600030101010101" pitchFamily="2" charset="-122"/>
                <a:cs typeface="+mn-ea"/>
                <a:sym typeface="+mn-lt"/>
              </a:rPr>
              <a:t>predict.py</a:t>
            </a:r>
            <a:r>
              <a:rPr lang="zh-CN" altLang="en-US" sz="1400" dirty="0">
                <a:solidFill>
                  <a:schemeClr val="bg1"/>
                </a:solidFill>
                <a:latin typeface="宋体" panose="02010600030101010101" pitchFamily="2" charset="-122"/>
                <a:ea typeface="宋体" panose="02010600030101010101" pitchFamily="2" charset="-122"/>
                <a:cs typeface="+mn-ea"/>
                <a:sym typeface="+mn-lt"/>
              </a:rPr>
              <a:t>：使用传入的模型进行图片分类。</a:t>
            </a:r>
          </a:p>
          <a:p>
            <a:pPr eaLnBrk="1" fontAlgn="base" hangingPunct="1">
              <a:lnSpc>
                <a:spcPct val="130000"/>
              </a:lnSpc>
              <a:spcBef>
                <a:spcPct val="0"/>
              </a:spcBef>
              <a:spcAft>
                <a:spcPts val="500"/>
              </a:spcAft>
              <a:buFont typeface="Arial" panose="020B0604020202020204" pitchFamily="34" charset="0"/>
              <a:buNone/>
            </a:pPr>
            <a:r>
              <a:rPr lang="en-US" altLang="zh-CN" sz="1400" dirty="0">
                <a:solidFill>
                  <a:schemeClr val="bg1"/>
                </a:solidFill>
                <a:latin typeface="宋体" panose="02010600030101010101" pitchFamily="2" charset="-122"/>
                <a:ea typeface="宋体" panose="02010600030101010101" pitchFamily="2" charset="-122"/>
                <a:cs typeface="+mn-ea"/>
                <a:sym typeface="+mn-lt"/>
              </a:rPr>
              <a:t>web.py</a:t>
            </a:r>
            <a:r>
              <a:rPr lang="zh-CN" altLang="en-US" sz="1400" dirty="0">
                <a:solidFill>
                  <a:schemeClr val="bg1"/>
                </a:solidFill>
                <a:latin typeface="宋体" panose="02010600030101010101" pitchFamily="2" charset="-122"/>
                <a:ea typeface="宋体" panose="02010600030101010101" pitchFamily="2" charset="-122"/>
                <a:cs typeface="+mn-ea"/>
                <a:sym typeface="+mn-lt"/>
              </a:rPr>
              <a:t>：使用</a:t>
            </a:r>
            <a:r>
              <a:rPr lang="en-US" altLang="zh-CN" sz="1400" dirty="0">
                <a:solidFill>
                  <a:schemeClr val="bg1"/>
                </a:solidFill>
                <a:latin typeface="宋体" panose="02010600030101010101" pitchFamily="2" charset="-122"/>
                <a:ea typeface="宋体" panose="02010600030101010101" pitchFamily="2" charset="-122"/>
                <a:cs typeface="+mn-ea"/>
                <a:sym typeface="+mn-lt"/>
              </a:rPr>
              <a:t>flask</a:t>
            </a:r>
            <a:r>
              <a:rPr lang="zh-CN" altLang="en-US" sz="1400" dirty="0">
                <a:solidFill>
                  <a:schemeClr val="bg1"/>
                </a:solidFill>
                <a:latin typeface="宋体" panose="02010600030101010101" pitchFamily="2" charset="-122"/>
                <a:ea typeface="宋体" panose="02010600030101010101" pitchFamily="2" charset="-122"/>
                <a:cs typeface="+mn-ea"/>
                <a:sym typeface="+mn-lt"/>
              </a:rPr>
              <a:t>框架，加载模型，等待</a:t>
            </a:r>
            <a:r>
              <a:rPr lang="en-US" altLang="zh-CN" sz="1400" dirty="0">
                <a:solidFill>
                  <a:schemeClr val="bg1"/>
                </a:solidFill>
                <a:latin typeface="宋体" panose="02010600030101010101" pitchFamily="2" charset="-122"/>
                <a:ea typeface="宋体" panose="02010600030101010101" pitchFamily="2" charset="-122"/>
                <a:cs typeface="+mn-ea"/>
                <a:sym typeface="+mn-lt"/>
              </a:rPr>
              <a:t>http</a:t>
            </a:r>
            <a:r>
              <a:rPr lang="zh-CN" altLang="en-US" sz="1400" dirty="0">
                <a:solidFill>
                  <a:schemeClr val="bg1"/>
                </a:solidFill>
                <a:latin typeface="宋体" panose="02010600030101010101" pitchFamily="2" charset="-122"/>
                <a:ea typeface="宋体" panose="02010600030101010101" pitchFamily="2" charset="-122"/>
                <a:cs typeface="+mn-ea"/>
                <a:sym typeface="+mn-lt"/>
              </a:rPr>
              <a:t>请求，调用</a:t>
            </a:r>
            <a:r>
              <a:rPr lang="en-US" altLang="zh-CN" sz="1400" dirty="0">
                <a:solidFill>
                  <a:schemeClr val="bg1"/>
                </a:solidFill>
                <a:latin typeface="宋体" panose="02010600030101010101" pitchFamily="2" charset="-122"/>
                <a:ea typeface="宋体" panose="02010600030101010101" pitchFamily="2" charset="-122"/>
                <a:cs typeface="+mn-ea"/>
                <a:sym typeface="+mn-lt"/>
              </a:rPr>
              <a:t>predict</a:t>
            </a:r>
            <a:r>
              <a:rPr lang="zh-CN" altLang="en-US" sz="1400" dirty="0">
                <a:solidFill>
                  <a:schemeClr val="bg1"/>
                </a:solidFill>
                <a:latin typeface="宋体" panose="02010600030101010101" pitchFamily="2" charset="-122"/>
                <a:ea typeface="宋体" panose="02010600030101010101" pitchFamily="2" charset="-122"/>
                <a:cs typeface="+mn-ea"/>
                <a:sym typeface="+mn-lt"/>
              </a:rPr>
              <a:t>进行分类并返回结果。</a:t>
            </a:r>
          </a:p>
        </p:txBody>
      </p:sp>
      <p:sp>
        <p:nvSpPr>
          <p:cNvPr id="5" name="直角三角形 72"/>
          <p:cNvSpPr>
            <a:spLocks noChangeArrowheads="1"/>
          </p:cNvSpPr>
          <p:nvPr/>
        </p:nvSpPr>
        <p:spPr bwMode="auto">
          <a:xfrm rot="5400000">
            <a:off x="175" y="2725"/>
            <a:ext cx="1196185" cy="1196533"/>
          </a:xfrm>
          <a:prstGeom prst="rtTriangle">
            <a:avLst/>
          </a:prstGeom>
          <a:solidFill>
            <a:schemeClr val="accent6">
              <a:lumMod val="50000"/>
            </a:schemeClr>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直角三角形 73"/>
          <p:cNvSpPr>
            <a:spLocks noChangeArrowheads="1"/>
          </p:cNvSpPr>
          <p:nvPr/>
        </p:nvSpPr>
        <p:spPr bwMode="auto">
          <a:xfrm rot="5400000">
            <a:off x="1775" y="5375"/>
            <a:ext cx="982580" cy="977628"/>
          </a:xfrm>
          <a:prstGeom prst="rtTriangle">
            <a:avLst/>
          </a:prstGeom>
          <a:solidFill>
            <a:srgbClr val="3DB39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直角三角形 74"/>
          <p:cNvSpPr>
            <a:spLocks noChangeArrowheads="1"/>
          </p:cNvSpPr>
          <p:nvPr/>
        </p:nvSpPr>
        <p:spPr bwMode="auto">
          <a:xfrm rot="5400000">
            <a:off x="142737" y="145660"/>
            <a:ext cx="707031" cy="703468"/>
          </a:xfrm>
          <a:prstGeom prst="rtTriangle">
            <a:avLst/>
          </a:prstGeom>
          <a:solidFill>
            <a:schemeClr val="accent6">
              <a:lumMod val="60000"/>
              <a:lumOff val="40000"/>
            </a:schemeClr>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5"/>
          <p:cNvSpPr>
            <a:spLocks noChangeArrowheads="1"/>
          </p:cNvSpPr>
          <p:nvPr/>
        </p:nvSpPr>
        <p:spPr bwMode="auto">
          <a:xfrm rot="2700000">
            <a:off x="472493" y="44946"/>
            <a:ext cx="151660" cy="998881"/>
          </a:xfrm>
          <a:prstGeom prst="rect">
            <a:avLst/>
          </a:prstGeom>
          <a:solidFill>
            <a:srgbClr val="3DB39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 name="图片 9">
            <a:extLst>
              <a:ext uri="{FF2B5EF4-FFF2-40B4-BE49-F238E27FC236}">
                <a16:creationId xmlns:a16="http://schemas.microsoft.com/office/drawing/2014/main" id="{18C96370-9569-4DE2-97F9-8FCCF056F514}"/>
              </a:ext>
            </a:extLst>
          </p:cNvPr>
          <p:cNvPicPr>
            <a:picLocks noChangeAspect="1"/>
          </p:cNvPicPr>
          <p:nvPr/>
        </p:nvPicPr>
        <p:blipFill>
          <a:blip r:embed="rId2"/>
          <a:stretch>
            <a:fillRect/>
          </a:stretch>
        </p:blipFill>
        <p:spPr>
          <a:xfrm>
            <a:off x="1196534" y="1020995"/>
            <a:ext cx="3490897" cy="5245206"/>
          </a:xfrm>
          <a:prstGeom prst="rect">
            <a:avLst/>
          </a:prstGeom>
        </p:spPr>
      </p:pic>
      <p:sp>
        <p:nvSpPr>
          <p:cNvPr id="12" name="稻壳儿小白白(http://dwz.cn/Wu2UP)">
            <a:extLst>
              <a:ext uri="{FF2B5EF4-FFF2-40B4-BE49-F238E27FC236}">
                <a16:creationId xmlns:a16="http://schemas.microsoft.com/office/drawing/2014/main" id="{BDCA9572-7560-4B6D-9254-7DA8804C574B}"/>
              </a:ext>
            </a:extLst>
          </p:cNvPr>
          <p:cNvSpPr txBox="1">
            <a:spLocks noChangeArrowheads="1"/>
          </p:cNvSpPr>
          <p:nvPr/>
        </p:nvSpPr>
        <p:spPr bwMode="auto">
          <a:xfrm>
            <a:off x="993440" y="314122"/>
            <a:ext cx="20208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3200" dirty="0">
                <a:solidFill>
                  <a:srgbClr val="445469"/>
                </a:solidFill>
                <a:sym typeface="Arial" panose="020B0604020202020204" pitchFamily="34" charset="0"/>
              </a:rPr>
              <a:t>图像分类</a:t>
            </a:r>
            <a:endParaRPr lang="en-US" altLang="zh-CN" sz="3200" dirty="0">
              <a:solidFill>
                <a:srgbClr val="445469"/>
              </a:solidFill>
              <a:sym typeface="Arial" panose="020B0604020202020204" pitchFamily="34" charset="0"/>
            </a:endParaRPr>
          </a:p>
        </p:txBody>
      </p:sp>
    </p:spTree>
    <p:extLst>
      <p:ext uri="{BB962C8B-B14F-4D97-AF65-F5344CB8AC3E}">
        <p14:creationId xmlns:p14="http://schemas.microsoft.com/office/powerpoint/2010/main" val="35481109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573</Words>
  <Application>Microsoft Office PowerPoint</Application>
  <PresentationFormat>宽屏</PresentationFormat>
  <Paragraphs>71</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方正兰亭黑_GBK</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李 萌</cp:lastModifiedBy>
  <cp:revision>21</cp:revision>
  <dcterms:created xsi:type="dcterms:W3CDTF">2016-11-09T15:13:05Z</dcterms:created>
  <dcterms:modified xsi:type="dcterms:W3CDTF">2021-05-28T01:47:59Z</dcterms:modified>
</cp:coreProperties>
</file>