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3" r:id="rId6"/>
    <p:sldId id="310" r:id="rId7"/>
    <p:sldId id="270" r:id="rId8"/>
    <p:sldId id="309" r:id="rId9"/>
    <p:sldId id="276" r:id="rId10"/>
    <p:sldId id="2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53"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9ADC8F-2BF0-46E2-91F1-91D1999DA8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3E4E8C-E0CB-4215-8E1F-A7DA406EC84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ADC8F-2BF0-46E2-91F1-91D1999DA8B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E4E8C-E0CB-4215-8E1F-A7DA406EC8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66" name="Group 131"/>
          <p:cNvGrpSpPr/>
          <p:nvPr/>
        </p:nvGrpSpPr>
        <p:grpSpPr>
          <a:xfrm rot="10800000" flipV="1">
            <a:off x="2113237" y="2453061"/>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173" name="文本框 172"/>
          <p:cNvSpPr txBox="1"/>
          <p:nvPr/>
        </p:nvSpPr>
        <p:spPr>
          <a:xfrm>
            <a:off x="4403704" y="2452700"/>
            <a:ext cx="7040880" cy="922020"/>
          </a:xfrm>
          <a:prstGeom prst="rect">
            <a:avLst/>
          </a:prstGeom>
          <a:noFill/>
        </p:spPr>
        <p:txBody>
          <a:bodyPr wrap="none" rtlCol="0">
            <a:spAutoFit/>
          </a:bodyPr>
          <a:lstStyle/>
          <a:p>
            <a:r>
              <a:rPr kumimoji="1" lang="zh-CN" altLang="en-US" sz="5400">
                <a:solidFill>
                  <a:srgbClr val="1F4E79"/>
                </a:solidFill>
                <a:latin typeface="方正静蕾简体" panose="02000000000000000000" pitchFamily="2" charset="-122"/>
                <a:ea typeface="方正静蕾简体" panose="02000000000000000000" pitchFamily="2" charset="-122"/>
                <a:cs typeface="DFPShaoNvW5-GB" charset="-122"/>
              </a:rPr>
              <a:t>林业有害生物智能识别</a:t>
            </a:r>
            <a:endParaRPr kumimoji="1" lang="zh-CN" altLang="en-US" sz="5400">
              <a:solidFill>
                <a:srgbClr val="1F4E79"/>
              </a:solidFill>
              <a:latin typeface="方正静蕾简体" panose="02000000000000000000" pitchFamily="2" charset="-122"/>
              <a:ea typeface="方正静蕾简体" panose="02000000000000000000" pitchFamily="2" charset="-122"/>
              <a:cs typeface="DFPShaoNvW5-GB" charset="-122"/>
            </a:endParaRPr>
          </a:p>
        </p:txBody>
      </p:sp>
      <p:grpSp>
        <p:nvGrpSpPr>
          <p:cNvPr id="174" name="组合 173"/>
          <p:cNvGrpSpPr/>
          <p:nvPr/>
        </p:nvGrpSpPr>
        <p:grpSpPr>
          <a:xfrm>
            <a:off x="9800231" y="1261875"/>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文本框 1"/>
          <p:cNvSpPr txBox="1"/>
          <p:nvPr/>
        </p:nvSpPr>
        <p:spPr>
          <a:xfrm>
            <a:off x="9545955" y="3492500"/>
            <a:ext cx="1579880" cy="1198880"/>
          </a:xfrm>
          <a:prstGeom prst="rect">
            <a:avLst/>
          </a:prstGeom>
          <a:noFill/>
        </p:spPr>
        <p:txBody>
          <a:bodyPr wrap="square" rtlCol="0">
            <a:spAutoFit/>
          </a:bodyPr>
          <a:p>
            <a:r>
              <a:rPr lang="zh-CN" altLang="en-US"/>
              <a:t>王心雨</a:t>
            </a:r>
            <a:endParaRPr lang="zh-CN" altLang="en-US"/>
          </a:p>
          <a:p>
            <a:r>
              <a:rPr lang="zh-CN" altLang="en-US"/>
              <a:t>王璐瑶</a:t>
            </a:r>
            <a:endParaRPr lang="zh-CN" altLang="en-US"/>
          </a:p>
          <a:p>
            <a:r>
              <a:rPr lang="zh-CN" altLang="en-US"/>
              <a:t>李萌</a:t>
            </a:r>
            <a:endParaRPr lang="zh-CN" altLang="en-US"/>
          </a:p>
          <a:p>
            <a:r>
              <a:rPr lang="zh-CN" altLang="en-US"/>
              <a:t>刘桐源</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p:cTn id="7" dur="500" fill="hold"/>
                                        <p:tgtEl>
                                          <p:spTgt spid="157"/>
                                        </p:tgtEl>
                                        <p:attrNameLst>
                                          <p:attrName>ppt_w</p:attrName>
                                        </p:attrNameLst>
                                      </p:cBhvr>
                                      <p:tavLst>
                                        <p:tav tm="0">
                                          <p:val>
                                            <p:fltVal val="0"/>
                                          </p:val>
                                        </p:tav>
                                        <p:tav tm="100000">
                                          <p:val>
                                            <p:strVal val="#ppt_w"/>
                                          </p:val>
                                        </p:tav>
                                      </p:tavLst>
                                    </p:anim>
                                    <p:anim calcmode="lin" valueType="num">
                                      <p:cBhvr>
                                        <p:cTn id="8" dur="500" fill="hold"/>
                                        <p:tgtEl>
                                          <p:spTgt spid="157"/>
                                        </p:tgtEl>
                                        <p:attrNameLst>
                                          <p:attrName>ppt_h</p:attrName>
                                        </p:attrNameLst>
                                      </p:cBhvr>
                                      <p:tavLst>
                                        <p:tav tm="0">
                                          <p:val>
                                            <p:fltVal val="0"/>
                                          </p:val>
                                        </p:tav>
                                        <p:tav tm="100000">
                                          <p:val>
                                            <p:strVal val="#ppt_h"/>
                                          </p:val>
                                        </p:tav>
                                      </p:tavLst>
                                    </p:anim>
                                    <p:animEffect transition="in" filter="fade">
                                      <p:cBhvr>
                                        <p:cTn id="9" dur="500"/>
                                        <p:tgtEl>
                                          <p:spTgt spid="157"/>
                                        </p:tgtEl>
                                      </p:cBhvr>
                                    </p:animEffect>
                                  </p:childTnLst>
                                </p:cTn>
                              </p:par>
                              <p:par>
                                <p:cTn id="10" presetID="53" presetClass="entr" presetSubtype="16"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 calcmode="lin" valueType="num">
                                      <p:cBhvr>
                                        <p:cTn id="12" dur="500" fill="hold"/>
                                        <p:tgtEl>
                                          <p:spTgt spid="160"/>
                                        </p:tgtEl>
                                        <p:attrNameLst>
                                          <p:attrName>ppt_w</p:attrName>
                                        </p:attrNameLst>
                                      </p:cBhvr>
                                      <p:tavLst>
                                        <p:tav tm="0">
                                          <p:val>
                                            <p:fltVal val="0"/>
                                          </p:val>
                                        </p:tav>
                                        <p:tav tm="100000">
                                          <p:val>
                                            <p:strVal val="#ppt_w"/>
                                          </p:val>
                                        </p:tav>
                                      </p:tavLst>
                                    </p:anim>
                                    <p:anim calcmode="lin" valueType="num">
                                      <p:cBhvr>
                                        <p:cTn id="13" dur="500" fill="hold"/>
                                        <p:tgtEl>
                                          <p:spTgt spid="160"/>
                                        </p:tgtEl>
                                        <p:attrNameLst>
                                          <p:attrName>ppt_h</p:attrName>
                                        </p:attrNameLst>
                                      </p:cBhvr>
                                      <p:tavLst>
                                        <p:tav tm="0">
                                          <p:val>
                                            <p:fltVal val="0"/>
                                          </p:val>
                                        </p:tav>
                                        <p:tav tm="100000">
                                          <p:val>
                                            <p:strVal val="#ppt_h"/>
                                          </p:val>
                                        </p:tav>
                                      </p:tavLst>
                                    </p:anim>
                                    <p:animEffect transition="in" filter="fade">
                                      <p:cBhvr>
                                        <p:cTn id="14" dur="500"/>
                                        <p:tgtEl>
                                          <p:spTgt spid="160"/>
                                        </p:tgtEl>
                                      </p:cBhvr>
                                    </p:animEffect>
                                  </p:childTnLst>
                                </p:cTn>
                              </p:par>
                              <p:par>
                                <p:cTn id="15" presetID="2" presetClass="entr" presetSubtype="12" fill="hold" nodeType="withEffect">
                                  <p:stCondLst>
                                    <p:cond delay="500"/>
                                  </p:stCondLst>
                                  <p:childTnLst>
                                    <p:set>
                                      <p:cBhvr>
                                        <p:cTn id="16" dur="1" fill="hold">
                                          <p:stCondLst>
                                            <p:cond delay="0"/>
                                          </p:stCondLst>
                                        </p:cTn>
                                        <p:tgtEl>
                                          <p:spTgt spid="166"/>
                                        </p:tgtEl>
                                        <p:attrNameLst>
                                          <p:attrName>style.visibility</p:attrName>
                                        </p:attrNameLst>
                                      </p:cBhvr>
                                      <p:to>
                                        <p:strVal val="visible"/>
                                      </p:to>
                                    </p:set>
                                    <p:anim calcmode="lin" valueType="num">
                                      <p:cBhvr additive="base">
                                        <p:cTn id="17" dur="500" fill="hold"/>
                                        <p:tgtEl>
                                          <p:spTgt spid="166"/>
                                        </p:tgtEl>
                                        <p:attrNameLst>
                                          <p:attrName>ppt_x</p:attrName>
                                        </p:attrNameLst>
                                      </p:cBhvr>
                                      <p:tavLst>
                                        <p:tav tm="0">
                                          <p:val>
                                            <p:strVal val="0-#ppt_w/2"/>
                                          </p:val>
                                        </p:tav>
                                        <p:tav tm="100000">
                                          <p:val>
                                            <p:strVal val="#ppt_x"/>
                                          </p:val>
                                        </p:tav>
                                      </p:tavLst>
                                    </p:anim>
                                    <p:anim calcmode="lin" valueType="num">
                                      <p:cBhvr additive="base">
                                        <p:cTn id="18" dur="500" fill="hold"/>
                                        <p:tgtEl>
                                          <p:spTgt spid="166"/>
                                        </p:tgtEl>
                                        <p:attrNameLst>
                                          <p:attrName>ppt_y</p:attrName>
                                        </p:attrNameLst>
                                      </p:cBhvr>
                                      <p:tavLst>
                                        <p:tav tm="0">
                                          <p:val>
                                            <p:strVal val="1+#ppt_h/2"/>
                                          </p:val>
                                        </p:tav>
                                        <p:tav tm="100000">
                                          <p:val>
                                            <p:strVal val="#ppt_y"/>
                                          </p:val>
                                        </p:tav>
                                      </p:tavLst>
                                    </p:anim>
                                  </p:childTnLst>
                                </p:cTn>
                              </p:par>
                              <p:par>
                                <p:cTn id="19" presetID="22" presetClass="entr" presetSubtype="4" fill="hold" nodeType="withEffect">
                                  <p:stCondLst>
                                    <p:cond delay="1000"/>
                                  </p:stCondLst>
                                  <p:childTnLst>
                                    <p:set>
                                      <p:cBhvr>
                                        <p:cTn id="20" dur="1" fill="hold">
                                          <p:stCondLst>
                                            <p:cond delay="0"/>
                                          </p:stCondLst>
                                        </p:cTn>
                                        <p:tgtEl>
                                          <p:spTgt spid="163"/>
                                        </p:tgtEl>
                                        <p:attrNameLst>
                                          <p:attrName>style.visibility</p:attrName>
                                        </p:attrNameLst>
                                      </p:cBhvr>
                                      <p:to>
                                        <p:strVal val="visible"/>
                                      </p:to>
                                    </p:set>
                                    <p:animEffect transition="in" filter="wipe(down)">
                                      <p:cBhvr>
                                        <p:cTn id="21" dur="500"/>
                                        <p:tgtEl>
                                          <p:spTgt spid="163"/>
                                        </p:tgtEl>
                                      </p:cBhvr>
                                    </p:animEffect>
                                  </p:childTnLst>
                                </p:cTn>
                              </p:par>
                              <p:par>
                                <p:cTn id="22" presetID="2" presetClass="entr" presetSubtype="2" fill="hold" grpId="0" nodeType="withEffect">
                                  <p:stCondLst>
                                    <p:cond delay="1000"/>
                                  </p:stCondLst>
                                  <p:iterate type="lt">
                                    <p:tmPct val="10000"/>
                                  </p:iterate>
                                  <p:childTnLst>
                                    <p:set>
                                      <p:cBhvr>
                                        <p:cTn id="23" dur="1" fill="hold">
                                          <p:stCondLst>
                                            <p:cond delay="0"/>
                                          </p:stCondLst>
                                        </p:cTn>
                                        <p:tgtEl>
                                          <p:spTgt spid="173"/>
                                        </p:tgtEl>
                                        <p:attrNameLst>
                                          <p:attrName>style.visibility</p:attrName>
                                        </p:attrNameLst>
                                      </p:cBhvr>
                                      <p:to>
                                        <p:strVal val="visible"/>
                                      </p:to>
                                    </p:set>
                                    <p:anim calcmode="lin" valueType="num">
                                      <p:cBhvr additive="base">
                                        <p:cTn id="24" dur="500" fill="hold"/>
                                        <p:tgtEl>
                                          <p:spTgt spid="173"/>
                                        </p:tgtEl>
                                        <p:attrNameLst>
                                          <p:attrName>ppt_x</p:attrName>
                                        </p:attrNameLst>
                                      </p:cBhvr>
                                      <p:tavLst>
                                        <p:tav tm="0">
                                          <p:val>
                                            <p:strVal val="1+#ppt_w/2"/>
                                          </p:val>
                                        </p:tav>
                                        <p:tav tm="100000">
                                          <p:val>
                                            <p:strVal val="#ppt_x"/>
                                          </p:val>
                                        </p:tav>
                                      </p:tavLst>
                                    </p:anim>
                                    <p:anim calcmode="lin" valueType="num">
                                      <p:cBhvr additive="base">
                                        <p:cTn id="25"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98"/>
          <p:cNvGrpSpPr/>
          <p:nvPr/>
        </p:nvGrpSpPr>
        <p:grpSpPr>
          <a:xfrm rot="21403065">
            <a:off x="2475705" y="3022595"/>
            <a:ext cx="953073" cy="1192168"/>
            <a:chOff x="0" y="0"/>
            <a:chExt cx="1561716" cy="1953500"/>
          </a:xfrm>
        </p:grpSpPr>
        <p:grpSp>
          <p:nvGrpSpPr>
            <p:cNvPr id="142" name="Group 90"/>
            <p:cNvGrpSpPr/>
            <p:nvPr/>
          </p:nvGrpSpPr>
          <p:grpSpPr>
            <a:xfrm>
              <a:off x="622299" y="723900"/>
              <a:ext cx="539187" cy="576209"/>
              <a:chOff x="0" y="0"/>
              <a:chExt cx="539185" cy="576208"/>
            </a:xfrm>
          </p:grpSpPr>
          <p:sp>
            <p:nvSpPr>
              <p:cNvPr id="150"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51"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43" name="Group 97"/>
            <p:cNvGrpSpPr/>
            <p:nvPr/>
          </p:nvGrpSpPr>
          <p:grpSpPr>
            <a:xfrm>
              <a:off x="0" y="-1"/>
              <a:ext cx="1561717" cy="1953502"/>
              <a:chOff x="0" y="0"/>
              <a:chExt cx="1561716" cy="1953500"/>
            </a:xfrm>
          </p:grpSpPr>
          <p:sp>
            <p:nvSpPr>
              <p:cNvPr id="144"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45"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46"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47"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48"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49"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grpSp>
        <p:nvGrpSpPr>
          <p:cNvPr id="182" name="Group 22"/>
          <p:cNvGrpSpPr/>
          <p:nvPr/>
        </p:nvGrpSpPr>
        <p:grpSpPr>
          <a:xfrm rot="1234529">
            <a:off x="779874" y="3758855"/>
            <a:ext cx="953802" cy="435606"/>
            <a:chOff x="0" y="-1"/>
            <a:chExt cx="1887191" cy="861891"/>
          </a:xfrm>
        </p:grpSpPr>
        <p:sp>
          <p:nvSpPr>
            <p:cNvPr id="183"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4"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85" name="Group 22"/>
          <p:cNvGrpSpPr/>
          <p:nvPr/>
        </p:nvGrpSpPr>
        <p:grpSpPr>
          <a:xfrm rot="2133593">
            <a:off x="3804097" y="4446642"/>
            <a:ext cx="588962" cy="268982"/>
            <a:chOff x="0" y="-1"/>
            <a:chExt cx="1887191" cy="861891"/>
          </a:xfrm>
        </p:grpSpPr>
        <p:sp>
          <p:nvSpPr>
            <p:cNvPr id="186"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7"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
        <p:nvSpPr>
          <p:cNvPr id="188" name="文本框 187"/>
          <p:cNvSpPr txBox="1"/>
          <p:nvPr/>
        </p:nvSpPr>
        <p:spPr>
          <a:xfrm>
            <a:off x="2557690" y="1081267"/>
            <a:ext cx="2031325" cy="1200329"/>
          </a:xfrm>
          <a:prstGeom prst="rect">
            <a:avLst/>
          </a:prstGeom>
          <a:noFill/>
        </p:spPr>
        <p:txBody>
          <a:bodyPr wrap="none" rtlCol="0">
            <a:spAutoFit/>
          </a:bodyPr>
          <a:lstStyle/>
          <a:p>
            <a:pPr algn="r"/>
            <a:r>
              <a:rPr kumimoji="1" lang="zh-CN" altLang="en-US" sz="7200">
                <a:solidFill>
                  <a:srgbClr val="1F4E79"/>
                </a:solidFill>
                <a:latin typeface="方正静蕾简体" panose="02000000000000000000" pitchFamily="2" charset="-122"/>
                <a:ea typeface="方正静蕾简体" panose="02000000000000000000" pitchFamily="2" charset="-122"/>
                <a:cs typeface="DFPShaoNvW5-GB" charset="-122"/>
              </a:rPr>
              <a:t>目录</a:t>
            </a:r>
            <a:endParaRPr kumimoji="1" lang="zh-CN" altLang="en-US" sz="7200">
              <a:solidFill>
                <a:srgbClr val="1F4E79"/>
              </a:solidFill>
              <a:latin typeface="方正静蕾简体" panose="02000000000000000000" pitchFamily="2" charset="-122"/>
              <a:ea typeface="方正静蕾简体" panose="02000000000000000000" pitchFamily="2" charset="-122"/>
              <a:cs typeface="DFPShaoNvW5-GB" charset="-122"/>
            </a:endParaRPr>
          </a:p>
        </p:txBody>
      </p:sp>
      <p:sp>
        <p:nvSpPr>
          <p:cNvPr id="189" name="文本框 188"/>
          <p:cNvSpPr txBox="1"/>
          <p:nvPr/>
        </p:nvSpPr>
        <p:spPr>
          <a:xfrm>
            <a:off x="879684" y="1265934"/>
            <a:ext cx="1882247" cy="830997"/>
          </a:xfrm>
          <a:prstGeom prst="rect">
            <a:avLst/>
          </a:prstGeom>
          <a:noFill/>
        </p:spPr>
        <p:txBody>
          <a:bodyPr wrap="none" rtlCol="0">
            <a:spAutoFit/>
          </a:bodyPr>
          <a:lstStyle/>
          <a:p>
            <a:pPr algn="r"/>
            <a:r>
              <a:rPr kumimoji="1" lang="en-US" altLang="zh-CN" sz="4800">
                <a:solidFill>
                  <a:srgbClr val="1F4E79"/>
                </a:solidFill>
                <a:latin typeface="方正静蕾简体" panose="02000000000000000000" pitchFamily="2" charset="-122"/>
                <a:ea typeface="方正静蕾简体" panose="02000000000000000000" pitchFamily="2" charset="-122"/>
                <a:cs typeface="DFPShaoNvW5-GB" charset="-122"/>
              </a:rPr>
              <a:t>Contents</a:t>
            </a:r>
            <a:endParaRPr kumimoji="1" lang="zh-CN" altLang="en-US" sz="4800">
              <a:solidFill>
                <a:srgbClr val="1F4E79"/>
              </a:solidFill>
              <a:latin typeface="方正静蕾简体" panose="02000000000000000000" pitchFamily="2" charset="-122"/>
              <a:ea typeface="方正静蕾简体" panose="02000000000000000000" pitchFamily="2" charset="-122"/>
              <a:cs typeface="DFPShaoNvW5-GB" charset="-122"/>
            </a:endParaRPr>
          </a:p>
        </p:txBody>
      </p:sp>
      <p:grpSp>
        <p:nvGrpSpPr>
          <p:cNvPr id="15" name="Group 16"/>
          <p:cNvGrpSpPr>
            <a:grpSpLocks noChangeAspect="1"/>
          </p:cNvGrpSpPr>
          <p:nvPr/>
        </p:nvGrpSpPr>
        <p:grpSpPr bwMode="auto">
          <a:xfrm>
            <a:off x="41318" y="4800478"/>
            <a:ext cx="4022682" cy="2030341"/>
            <a:chOff x="2726" y="1598"/>
            <a:chExt cx="2223" cy="1122"/>
          </a:xfrm>
          <a:solidFill>
            <a:srgbClr val="1F4E79"/>
          </a:solidFill>
        </p:grpSpPr>
        <p:sp>
          <p:nvSpPr>
            <p:cNvPr id="17" name="Freeform 17"/>
            <p:cNvSpPr/>
            <p:nvPr/>
          </p:nvSpPr>
          <p:spPr bwMode="auto">
            <a:xfrm>
              <a:off x="2776" y="2546"/>
              <a:ext cx="5" cy="17"/>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2774" y="2447"/>
              <a:ext cx="12" cy="252"/>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p:nvPr/>
          </p:nvSpPr>
          <p:spPr bwMode="auto">
            <a:xfrm>
              <a:off x="2816" y="2456"/>
              <a:ext cx="10" cy="240"/>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p:nvPr/>
          </p:nvSpPr>
          <p:spPr bwMode="auto">
            <a:xfrm>
              <a:off x="2864" y="2449"/>
              <a:ext cx="19" cy="266"/>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2925" y="2454"/>
              <a:ext cx="12" cy="252"/>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2973" y="2449"/>
              <a:ext cx="14" cy="245"/>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3020" y="2430"/>
              <a:ext cx="12" cy="283"/>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p:nvPr/>
          </p:nvSpPr>
          <p:spPr bwMode="auto">
            <a:xfrm>
              <a:off x="3068" y="2439"/>
              <a:ext cx="16" cy="257"/>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3136" y="2442"/>
              <a:ext cx="19" cy="252"/>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726" y="1598"/>
              <a:ext cx="2223" cy="1122"/>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776" y="2368"/>
              <a:ext cx="24" cy="342"/>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3819" y="2370"/>
              <a:ext cx="19" cy="35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3852" y="2370"/>
              <a:ext cx="21" cy="319"/>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3902" y="2354"/>
              <a:ext cx="23" cy="330"/>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3951" y="2366"/>
              <a:ext cx="17" cy="325"/>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2"/>
            <p:cNvSpPr/>
            <p:nvPr/>
          </p:nvSpPr>
          <p:spPr bwMode="auto">
            <a:xfrm>
              <a:off x="3992" y="2354"/>
              <a:ext cx="19" cy="34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3"/>
            <p:cNvSpPr/>
            <p:nvPr/>
          </p:nvSpPr>
          <p:spPr bwMode="auto">
            <a:xfrm>
              <a:off x="4027" y="2344"/>
              <a:ext cx="22" cy="333"/>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4"/>
            <p:cNvSpPr>
              <a:spLocks noEditPoints="1"/>
            </p:cNvSpPr>
            <p:nvPr/>
          </p:nvSpPr>
          <p:spPr bwMode="auto">
            <a:xfrm>
              <a:off x="4255" y="2095"/>
              <a:ext cx="237" cy="613"/>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5"/>
            <p:cNvSpPr/>
            <p:nvPr/>
          </p:nvSpPr>
          <p:spPr bwMode="auto">
            <a:xfrm>
              <a:off x="4715" y="2658"/>
              <a:ext cx="206" cy="19"/>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6"/>
            <p:cNvSpPr/>
            <p:nvPr/>
          </p:nvSpPr>
          <p:spPr bwMode="auto">
            <a:xfrm>
              <a:off x="4724" y="2627"/>
              <a:ext cx="194" cy="22"/>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
            <p:cNvSpPr/>
            <p:nvPr/>
          </p:nvSpPr>
          <p:spPr bwMode="auto">
            <a:xfrm>
              <a:off x="4717" y="2577"/>
              <a:ext cx="192" cy="15"/>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8"/>
            <p:cNvSpPr/>
            <p:nvPr/>
          </p:nvSpPr>
          <p:spPr bwMode="auto">
            <a:xfrm>
              <a:off x="4733" y="2534"/>
              <a:ext cx="176" cy="15"/>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
            <p:cNvSpPr/>
            <p:nvPr/>
          </p:nvSpPr>
          <p:spPr bwMode="auto">
            <a:xfrm>
              <a:off x="4733" y="2487"/>
              <a:ext cx="162" cy="9"/>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0"/>
            <p:cNvSpPr/>
            <p:nvPr/>
          </p:nvSpPr>
          <p:spPr bwMode="auto">
            <a:xfrm>
              <a:off x="4726" y="2444"/>
              <a:ext cx="154" cy="22"/>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1"/>
            <p:cNvSpPr/>
            <p:nvPr/>
          </p:nvSpPr>
          <p:spPr bwMode="auto">
            <a:xfrm>
              <a:off x="4712" y="2401"/>
              <a:ext cx="161" cy="17"/>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2"/>
            <p:cNvSpPr/>
            <p:nvPr/>
          </p:nvSpPr>
          <p:spPr bwMode="auto">
            <a:xfrm>
              <a:off x="4712" y="2356"/>
              <a:ext cx="152" cy="19"/>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3"/>
            <p:cNvSpPr/>
            <p:nvPr/>
          </p:nvSpPr>
          <p:spPr bwMode="auto">
            <a:xfrm>
              <a:off x="4705" y="2318"/>
              <a:ext cx="166" cy="19"/>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4"/>
            <p:cNvSpPr/>
            <p:nvPr/>
          </p:nvSpPr>
          <p:spPr bwMode="auto">
            <a:xfrm>
              <a:off x="4712" y="2275"/>
              <a:ext cx="159" cy="22"/>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5"/>
            <p:cNvSpPr/>
            <p:nvPr/>
          </p:nvSpPr>
          <p:spPr bwMode="auto">
            <a:xfrm>
              <a:off x="4715" y="2228"/>
              <a:ext cx="158" cy="21"/>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6"/>
            <p:cNvSpPr/>
            <p:nvPr/>
          </p:nvSpPr>
          <p:spPr bwMode="auto">
            <a:xfrm>
              <a:off x="4722" y="2192"/>
              <a:ext cx="149" cy="14"/>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7"/>
            <p:cNvSpPr/>
            <p:nvPr/>
          </p:nvSpPr>
          <p:spPr bwMode="auto">
            <a:xfrm>
              <a:off x="4722" y="2140"/>
              <a:ext cx="158" cy="21"/>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8"/>
            <p:cNvSpPr/>
            <p:nvPr/>
          </p:nvSpPr>
          <p:spPr bwMode="auto">
            <a:xfrm>
              <a:off x="3985" y="1938"/>
              <a:ext cx="282" cy="31"/>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9"/>
            <p:cNvSpPr/>
            <p:nvPr/>
          </p:nvSpPr>
          <p:spPr bwMode="auto">
            <a:xfrm>
              <a:off x="3992" y="1983"/>
              <a:ext cx="284" cy="21"/>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0"/>
            <p:cNvSpPr/>
            <p:nvPr/>
          </p:nvSpPr>
          <p:spPr bwMode="auto">
            <a:xfrm>
              <a:off x="3992" y="2030"/>
              <a:ext cx="279" cy="17"/>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1"/>
            <p:cNvSpPr/>
            <p:nvPr/>
          </p:nvSpPr>
          <p:spPr bwMode="auto">
            <a:xfrm>
              <a:off x="3992" y="2073"/>
              <a:ext cx="208" cy="17"/>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2"/>
            <p:cNvSpPr/>
            <p:nvPr/>
          </p:nvSpPr>
          <p:spPr bwMode="auto">
            <a:xfrm>
              <a:off x="3994" y="2133"/>
              <a:ext cx="213" cy="21"/>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3"/>
            <p:cNvSpPr/>
            <p:nvPr/>
          </p:nvSpPr>
          <p:spPr bwMode="auto">
            <a:xfrm>
              <a:off x="4004" y="2185"/>
              <a:ext cx="211" cy="14"/>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4"/>
            <p:cNvSpPr/>
            <p:nvPr/>
          </p:nvSpPr>
          <p:spPr bwMode="auto">
            <a:xfrm>
              <a:off x="3985" y="2221"/>
              <a:ext cx="215" cy="14"/>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5"/>
            <p:cNvSpPr/>
            <p:nvPr/>
          </p:nvSpPr>
          <p:spPr bwMode="auto">
            <a:xfrm>
              <a:off x="3989" y="2271"/>
              <a:ext cx="195" cy="16"/>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6"/>
            <p:cNvSpPr/>
            <p:nvPr/>
          </p:nvSpPr>
          <p:spPr bwMode="auto">
            <a:xfrm>
              <a:off x="4101" y="2325"/>
              <a:ext cx="116" cy="12"/>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7"/>
            <p:cNvSpPr/>
            <p:nvPr/>
          </p:nvSpPr>
          <p:spPr bwMode="auto">
            <a:xfrm>
              <a:off x="4103" y="2370"/>
              <a:ext cx="97" cy="15"/>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8"/>
            <p:cNvSpPr/>
            <p:nvPr/>
          </p:nvSpPr>
          <p:spPr bwMode="auto">
            <a:xfrm>
              <a:off x="4110" y="2416"/>
              <a:ext cx="88" cy="14"/>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9"/>
            <p:cNvSpPr/>
            <p:nvPr/>
          </p:nvSpPr>
          <p:spPr bwMode="auto">
            <a:xfrm>
              <a:off x="4113" y="2463"/>
              <a:ext cx="104" cy="14"/>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0"/>
            <p:cNvSpPr/>
            <p:nvPr/>
          </p:nvSpPr>
          <p:spPr bwMode="auto">
            <a:xfrm>
              <a:off x="4115" y="2525"/>
              <a:ext cx="100" cy="12"/>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1"/>
            <p:cNvSpPr/>
            <p:nvPr/>
          </p:nvSpPr>
          <p:spPr bwMode="auto">
            <a:xfrm>
              <a:off x="4122" y="2584"/>
              <a:ext cx="97" cy="19"/>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2"/>
            <p:cNvSpPr/>
            <p:nvPr/>
          </p:nvSpPr>
          <p:spPr bwMode="auto">
            <a:xfrm>
              <a:off x="4122" y="2656"/>
              <a:ext cx="95" cy="14"/>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9" name="Freeform 66"/>
          <p:cNvSpPr>
            <a:spLocks noEditPoints="1"/>
          </p:cNvSpPr>
          <p:nvPr/>
        </p:nvSpPr>
        <p:spPr bwMode="auto">
          <a:xfrm rot="218059">
            <a:off x="6347960" y="2369277"/>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0" name="Freeform 21"/>
          <p:cNvSpPr/>
          <p:nvPr/>
        </p:nvSpPr>
        <p:spPr bwMode="auto">
          <a:xfrm>
            <a:off x="6103036" y="2933828"/>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1" name="Freeform 66"/>
          <p:cNvSpPr>
            <a:spLocks noEditPoints="1"/>
          </p:cNvSpPr>
          <p:nvPr/>
        </p:nvSpPr>
        <p:spPr bwMode="auto">
          <a:xfrm rot="218059">
            <a:off x="6333851" y="322443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2" name="Freeform 21"/>
          <p:cNvSpPr/>
          <p:nvPr/>
        </p:nvSpPr>
        <p:spPr bwMode="auto">
          <a:xfrm>
            <a:off x="6088927" y="3817652"/>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3" name="Freeform 66"/>
          <p:cNvSpPr>
            <a:spLocks noEditPoints="1"/>
          </p:cNvSpPr>
          <p:nvPr/>
        </p:nvSpPr>
        <p:spPr bwMode="auto">
          <a:xfrm rot="218059">
            <a:off x="6329713" y="4161212"/>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4" name="Freeform 21"/>
          <p:cNvSpPr/>
          <p:nvPr/>
        </p:nvSpPr>
        <p:spPr bwMode="auto">
          <a:xfrm>
            <a:off x="6180289" y="4754430"/>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7" name="文本框 96"/>
          <p:cNvSpPr txBox="1"/>
          <p:nvPr/>
        </p:nvSpPr>
        <p:spPr>
          <a:xfrm>
            <a:off x="7125366" y="2285973"/>
            <a:ext cx="2944011" cy="583565"/>
          </a:xfrm>
          <a:prstGeom prst="rect">
            <a:avLst/>
          </a:prstGeom>
          <a:noFill/>
        </p:spPr>
        <p:txBody>
          <a:bodyPr wrap="square" rtlCol="0">
            <a:spAutoFit/>
          </a:bodyPr>
          <a:lstStyle/>
          <a:p>
            <a:r>
              <a:rPr lang="en-US" altLang="zh-CN" sz="3200" b="1" smtClean="0">
                <a:solidFill>
                  <a:srgbClr val="1F4E79"/>
                </a:solidFill>
                <a:latin typeface="方正静蕾简体" panose="02000000000000000000" pitchFamily="2" charset="-122"/>
                <a:ea typeface="方正静蕾简体" panose="02000000000000000000" pitchFamily="2" charset="-122"/>
              </a:rPr>
              <a:t>1.</a:t>
            </a:r>
            <a:r>
              <a:rPr lang="zh-CN" altLang="en-US" sz="3200" b="1" smtClean="0">
                <a:solidFill>
                  <a:srgbClr val="1F4E79"/>
                </a:solidFill>
                <a:latin typeface="方正静蕾简体" panose="02000000000000000000" pitchFamily="2" charset="-122"/>
                <a:ea typeface="方正静蕾简体" panose="02000000000000000000" pitchFamily="2" charset="-122"/>
              </a:rPr>
              <a:t>功能需求</a:t>
            </a:r>
            <a:endParaRPr lang="zh-CN" altLang="en-US" sz="3200" b="1" smtClean="0">
              <a:solidFill>
                <a:srgbClr val="1F4E79"/>
              </a:solidFill>
              <a:latin typeface="方正静蕾简体" panose="02000000000000000000" pitchFamily="2" charset="-122"/>
              <a:ea typeface="方正静蕾简体" panose="02000000000000000000" pitchFamily="2" charset="-122"/>
            </a:endParaRPr>
          </a:p>
        </p:txBody>
      </p:sp>
      <p:sp>
        <p:nvSpPr>
          <p:cNvPr id="101" name="文本框 100"/>
          <p:cNvSpPr txBox="1"/>
          <p:nvPr/>
        </p:nvSpPr>
        <p:spPr>
          <a:xfrm>
            <a:off x="7111257" y="3256589"/>
            <a:ext cx="2944011" cy="583565"/>
          </a:xfrm>
          <a:prstGeom prst="rect">
            <a:avLst/>
          </a:prstGeom>
          <a:noFill/>
        </p:spPr>
        <p:txBody>
          <a:bodyPr wrap="square" rtlCol="0">
            <a:spAutoFit/>
          </a:bodyPr>
          <a:lstStyle/>
          <a:p>
            <a:r>
              <a:rPr lang="en-US" altLang="zh-CN" sz="3200" b="1" smtClean="0">
                <a:solidFill>
                  <a:srgbClr val="1F4E79"/>
                </a:solidFill>
                <a:latin typeface="方正静蕾简体" panose="02000000000000000000" pitchFamily="2" charset="-122"/>
                <a:ea typeface="方正静蕾简体" panose="02000000000000000000" pitchFamily="2" charset="-122"/>
              </a:rPr>
              <a:t>2.</a:t>
            </a:r>
            <a:r>
              <a:rPr lang="zh-CN" altLang="en-US" sz="3200" b="1" smtClean="0">
                <a:solidFill>
                  <a:srgbClr val="1F4E79"/>
                </a:solidFill>
                <a:latin typeface="方正静蕾简体" panose="02000000000000000000" pitchFamily="2" charset="-122"/>
                <a:ea typeface="方正静蕾简体" panose="02000000000000000000" pitchFamily="2" charset="-122"/>
              </a:rPr>
              <a:t>性能需求</a:t>
            </a:r>
            <a:endParaRPr lang="zh-CN" altLang="en-US" sz="3200" b="1" smtClean="0">
              <a:solidFill>
                <a:srgbClr val="1F4E79"/>
              </a:solidFill>
              <a:latin typeface="方正静蕾简体" panose="02000000000000000000" pitchFamily="2" charset="-122"/>
              <a:ea typeface="方正静蕾简体" panose="02000000000000000000" pitchFamily="2" charset="-122"/>
            </a:endParaRPr>
          </a:p>
        </p:txBody>
      </p:sp>
      <p:sp>
        <p:nvSpPr>
          <p:cNvPr id="102" name="文本框 101"/>
          <p:cNvSpPr txBox="1"/>
          <p:nvPr/>
        </p:nvSpPr>
        <p:spPr>
          <a:xfrm>
            <a:off x="7132194" y="4161966"/>
            <a:ext cx="2944011" cy="583565"/>
          </a:xfrm>
          <a:prstGeom prst="rect">
            <a:avLst/>
          </a:prstGeom>
          <a:noFill/>
        </p:spPr>
        <p:txBody>
          <a:bodyPr wrap="square" rtlCol="0">
            <a:spAutoFit/>
          </a:bodyPr>
          <a:lstStyle/>
          <a:p>
            <a:r>
              <a:rPr lang="en-US" altLang="zh-CN" sz="3200" b="1" smtClean="0">
                <a:solidFill>
                  <a:srgbClr val="1F4E79"/>
                </a:solidFill>
                <a:latin typeface="方正静蕾简体" panose="02000000000000000000" pitchFamily="2" charset="-122"/>
                <a:ea typeface="方正静蕾简体" panose="02000000000000000000" pitchFamily="2" charset="-122"/>
              </a:rPr>
              <a:t>3.</a:t>
            </a:r>
            <a:r>
              <a:rPr lang="zh-CN" altLang="en-US" sz="3200" b="1" smtClean="0">
                <a:solidFill>
                  <a:srgbClr val="1F4E79"/>
                </a:solidFill>
                <a:latin typeface="方正静蕾简体" panose="02000000000000000000" pitchFamily="2" charset="-122"/>
                <a:ea typeface="方正静蕾简体" panose="02000000000000000000" pitchFamily="2" charset="-122"/>
              </a:rPr>
              <a:t>其他需求</a:t>
            </a:r>
            <a:endParaRPr lang="zh-CN" altLang="en-US" sz="3200" b="1" smtClean="0">
              <a:solidFill>
                <a:srgbClr val="1F4E79"/>
              </a:solidFill>
              <a:latin typeface="方正静蕾简体" panose="02000000000000000000" pitchFamily="2" charset="-122"/>
              <a:ea typeface="方正静蕾简体" panose="02000000000000000000" pitchFamily="2" charset="-122"/>
            </a:endParaRPr>
          </a:p>
        </p:txBody>
      </p:sp>
      <p:grpSp>
        <p:nvGrpSpPr>
          <p:cNvPr id="104" name="组合 103"/>
          <p:cNvGrpSpPr/>
          <p:nvPr/>
        </p:nvGrpSpPr>
        <p:grpSpPr>
          <a:xfrm>
            <a:off x="9800231" y="1261875"/>
            <a:ext cx="1341837" cy="428035"/>
            <a:chOff x="1499734" y="1836011"/>
            <a:chExt cx="1723530" cy="785645"/>
          </a:xfrm>
        </p:grpSpPr>
        <p:sp>
          <p:nvSpPr>
            <p:cNvPr id="105" name="任意多边形 10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任意多边形 10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41"/>
                                        </p:tgtEl>
                                        <p:attrNameLst>
                                          <p:attrName>r</p:attrName>
                                        </p:attrNameLst>
                                      </p:cBhvr>
                                    </p:animRot>
                                    <p:animRot by="-240000">
                                      <p:cBhvr>
                                        <p:cTn id="10" dur="200" fill="hold">
                                          <p:stCondLst>
                                            <p:cond delay="200"/>
                                          </p:stCondLst>
                                        </p:cTn>
                                        <p:tgtEl>
                                          <p:spTgt spid="141"/>
                                        </p:tgtEl>
                                        <p:attrNameLst>
                                          <p:attrName>r</p:attrName>
                                        </p:attrNameLst>
                                      </p:cBhvr>
                                    </p:animRot>
                                    <p:animRot by="240000">
                                      <p:cBhvr>
                                        <p:cTn id="11" dur="200" fill="hold">
                                          <p:stCondLst>
                                            <p:cond delay="400"/>
                                          </p:stCondLst>
                                        </p:cTn>
                                        <p:tgtEl>
                                          <p:spTgt spid="141"/>
                                        </p:tgtEl>
                                        <p:attrNameLst>
                                          <p:attrName>r</p:attrName>
                                        </p:attrNameLst>
                                      </p:cBhvr>
                                    </p:animRot>
                                    <p:animRot by="-240000">
                                      <p:cBhvr>
                                        <p:cTn id="12" dur="200" fill="hold">
                                          <p:stCondLst>
                                            <p:cond delay="600"/>
                                          </p:stCondLst>
                                        </p:cTn>
                                        <p:tgtEl>
                                          <p:spTgt spid="141"/>
                                        </p:tgtEl>
                                        <p:attrNameLst>
                                          <p:attrName>r</p:attrName>
                                        </p:attrNameLst>
                                      </p:cBhvr>
                                    </p:animRot>
                                    <p:animRot by="120000">
                                      <p:cBhvr>
                                        <p:cTn id="13" dur="200" fill="hold">
                                          <p:stCondLst>
                                            <p:cond delay="800"/>
                                          </p:stCondLst>
                                        </p:cTn>
                                        <p:tgtEl>
                                          <p:spTgt spid="141"/>
                                        </p:tgtEl>
                                        <p:attrNameLst>
                                          <p:attrName>r</p:attrName>
                                        </p:attrNameLst>
                                      </p:cBhvr>
                                    </p:animRot>
                                  </p:childTnLst>
                                </p:cTn>
                              </p:par>
                              <p:par>
                                <p:cTn id="14" presetID="53" presetClass="entr" presetSubtype="16" fill="hold" nodeType="withEffect">
                                  <p:stCondLst>
                                    <p:cond delay="0"/>
                                  </p:stCondLst>
                                  <p:childTnLst>
                                    <p:set>
                                      <p:cBhvr>
                                        <p:cTn id="15" dur="1" fill="hold">
                                          <p:stCondLst>
                                            <p:cond delay="0"/>
                                          </p:stCondLst>
                                        </p:cTn>
                                        <p:tgtEl>
                                          <p:spTgt spid="182"/>
                                        </p:tgtEl>
                                        <p:attrNameLst>
                                          <p:attrName>style.visibility</p:attrName>
                                        </p:attrNameLst>
                                      </p:cBhvr>
                                      <p:to>
                                        <p:strVal val="visible"/>
                                      </p:to>
                                    </p:set>
                                    <p:anim calcmode="lin" valueType="num">
                                      <p:cBhvr>
                                        <p:cTn id="16" dur="500" fill="hold"/>
                                        <p:tgtEl>
                                          <p:spTgt spid="182"/>
                                        </p:tgtEl>
                                        <p:attrNameLst>
                                          <p:attrName>ppt_w</p:attrName>
                                        </p:attrNameLst>
                                      </p:cBhvr>
                                      <p:tavLst>
                                        <p:tav tm="0">
                                          <p:val>
                                            <p:fltVal val="0"/>
                                          </p:val>
                                        </p:tav>
                                        <p:tav tm="100000">
                                          <p:val>
                                            <p:strVal val="#ppt_w"/>
                                          </p:val>
                                        </p:tav>
                                      </p:tavLst>
                                    </p:anim>
                                    <p:anim calcmode="lin" valueType="num">
                                      <p:cBhvr>
                                        <p:cTn id="17" dur="500" fill="hold"/>
                                        <p:tgtEl>
                                          <p:spTgt spid="182"/>
                                        </p:tgtEl>
                                        <p:attrNameLst>
                                          <p:attrName>ppt_h</p:attrName>
                                        </p:attrNameLst>
                                      </p:cBhvr>
                                      <p:tavLst>
                                        <p:tav tm="0">
                                          <p:val>
                                            <p:fltVal val="0"/>
                                          </p:val>
                                        </p:tav>
                                        <p:tav tm="100000">
                                          <p:val>
                                            <p:strVal val="#ppt_h"/>
                                          </p:val>
                                        </p:tav>
                                      </p:tavLst>
                                    </p:anim>
                                    <p:animEffect transition="in" filter="fade">
                                      <p:cBhvr>
                                        <p:cTn id="18" dur="500"/>
                                        <p:tgtEl>
                                          <p:spTgt spid="182"/>
                                        </p:tgtEl>
                                      </p:cBhvr>
                                    </p:animEffect>
                                  </p:childTnLst>
                                </p:cTn>
                              </p:par>
                              <p:par>
                                <p:cTn id="19" presetID="53" presetClass="entr" presetSubtype="16" fill="hold" nodeType="withEffect">
                                  <p:stCondLst>
                                    <p:cond delay="0"/>
                                  </p:stCondLst>
                                  <p:childTnLst>
                                    <p:set>
                                      <p:cBhvr>
                                        <p:cTn id="20" dur="1" fill="hold">
                                          <p:stCondLst>
                                            <p:cond delay="0"/>
                                          </p:stCondLst>
                                        </p:cTn>
                                        <p:tgtEl>
                                          <p:spTgt spid="185"/>
                                        </p:tgtEl>
                                        <p:attrNameLst>
                                          <p:attrName>style.visibility</p:attrName>
                                        </p:attrNameLst>
                                      </p:cBhvr>
                                      <p:to>
                                        <p:strVal val="visible"/>
                                      </p:to>
                                    </p:set>
                                    <p:anim calcmode="lin" valueType="num">
                                      <p:cBhvr>
                                        <p:cTn id="21" dur="500" fill="hold"/>
                                        <p:tgtEl>
                                          <p:spTgt spid="185"/>
                                        </p:tgtEl>
                                        <p:attrNameLst>
                                          <p:attrName>ppt_w</p:attrName>
                                        </p:attrNameLst>
                                      </p:cBhvr>
                                      <p:tavLst>
                                        <p:tav tm="0">
                                          <p:val>
                                            <p:fltVal val="0"/>
                                          </p:val>
                                        </p:tav>
                                        <p:tav tm="100000">
                                          <p:val>
                                            <p:strVal val="#ppt_w"/>
                                          </p:val>
                                        </p:tav>
                                      </p:tavLst>
                                    </p:anim>
                                    <p:anim calcmode="lin" valueType="num">
                                      <p:cBhvr>
                                        <p:cTn id="22" dur="500" fill="hold"/>
                                        <p:tgtEl>
                                          <p:spTgt spid="185"/>
                                        </p:tgtEl>
                                        <p:attrNameLst>
                                          <p:attrName>ppt_h</p:attrName>
                                        </p:attrNameLst>
                                      </p:cBhvr>
                                      <p:tavLst>
                                        <p:tav tm="0">
                                          <p:val>
                                            <p:fltVal val="0"/>
                                          </p:val>
                                        </p:tav>
                                        <p:tav tm="100000">
                                          <p:val>
                                            <p:strVal val="#ppt_h"/>
                                          </p:val>
                                        </p:tav>
                                      </p:tavLst>
                                    </p:anim>
                                    <p:animEffect transition="in" filter="fade">
                                      <p:cBhvr>
                                        <p:cTn id="23" dur="500"/>
                                        <p:tgtEl>
                                          <p:spTgt spid="18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wipe(left)">
                                      <p:cBhvr>
                                        <p:cTn id="27" dur="500"/>
                                        <p:tgtEl>
                                          <p:spTgt spid="18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9"/>
                                        </p:tgtEl>
                                        <p:attrNameLst>
                                          <p:attrName>style.visibility</p:attrName>
                                        </p:attrNameLst>
                                      </p:cBhvr>
                                      <p:to>
                                        <p:strVal val="visible"/>
                                      </p:to>
                                    </p:set>
                                    <p:animEffect transition="in" filter="wipe(left)">
                                      <p:cBhvr>
                                        <p:cTn id="30"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2020"/>
          </a:xfrm>
          <a:prstGeom prst="rect">
            <a:avLst/>
          </a:prstGeom>
          <a:noFill/>
        </p:spPr>
        <p:txBody>
          <a:bodyPr wrap="square" rtlCol="0">
            <a:spAutoFit/>
          </a:bodyPr>
          <a:lstStyle/>
          <a:p>
            <a:r>
              <a:rPr lang="zh-CN" altLang="en-US" sz="5400" dirty="0">
                <a:solidFill>
                  <a:srgbClr val="1F4E79"/>
                </a:solidFill>
                <a:latin typeface="方正静蕾简体" panose="02000000000000000000" pitchFamily="2" charset="-122"/>
                <a:ea typeface="方正静蕾简体" panose="02000000000000000000" pitchFamily="2" charset="-122"/>
              </a:rPr>
              <a:t>功能需求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250" name="文本框 249"/>
          <p:cNvSpPr txBox="1"/>
          <p:nvPr/>
        </p:nvSpPr>
        <p:spPr>
          <a:xfrm>
            <a:off x="1279202" y="301617"/>
            <a:ext cx="2470996" cy="521970"/>
          </a:xfrm>
          <a:prstGeom prst="rect">
            <a:avLst/>
          </a:prstGeom>
          <a:noFill/>
        </p:spPr>
        <p:txBody>
          <a:bodyPr wrap="square" rtlCol="0">
            <a:spAutoFit/>
          </a:bodyPr>
          <a:lstStyle/>
          <a:p>
            <a:r>
              <a:rPr lang="zh-CN" altLang="en-US" sz="2800" b="1" dirty="0">
                <a:solidFill>
                  <a:srgbClr val="1F4E79"/>
                </a:solidFill>
                <a:latin typeface="方正静蕾简体" panose="02000000000000000000" pitchFamily="2" charset="-122"/>
                <a:ea typeface="方正静蕾简体" panose="02000000000000000000" pitchFamily="2" charset="-122"/>
              </a:rPr>
              <a:t>功能需求</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51" name="文本框 250"/>
          <p:cNvSpPr txBox="1"/>
          <p:nvPr/>
        </p:nvSpPr>
        <p:spPr>
          <a:xfrm>
            <a:off x="1872534" y="2018260"/>
            <a:ext cx="1811490" cy="460375"/>
          </a:xfrm>
          <a:prstGeom prst="rect">
            <a:avLst/>
          </a:prstGeom>
          <a:noFill/>
        </p:spPr>
        <p:txBody>
          <a:bodyPr wrap="square" rtlCol="0">
            <a:spAutoFit/>
          </a:bodyPr>
          <a:lstStyle/>
          <a:p>
            <a:r>
              <a:rPr lang="zh-CN" altLang="en-US" sz="2400" b="1" dirty="0">
                <a:solidFill>
                  <a:srgbClr val="1F4E79"/>
                </a:solidFill>
                <a:latin typeface="方正静蕾简体" panose="02000000000000000000" pitchFamily="2" charset="-122"/>
                <a:ea typeface="方正静蕾简体" panose="02000000000000000000" pitchFamily="2" charset="-122"/>
              </a:rPr>
              <a:t>上传图片</a:t>
            </a:r>
            <a:endParaRPr lang="zh-CN" altLang="en-US" sz="2400" b="1" dirty="0">
              <a:solidFill>
                <a:srgbClr val="1F4E79"/>
              </a:solidFill>
              <a:latin typeface="方正静蕾简体" panose="02000000000000000000" pitchFamily="2" charset="-122"/>
              <a:ea typeface="方正静蕾简体" panose="02000000000000000000" pitchFamily="2" charset="-122"/>
            </a:endParaRPr>
          </a:p>
        </p:txBody>
      </p:sp>
      <p:sp>
        <p:nvSpPr>
          <p:cNvPr id="252" name="文本框 251"/>
          <p:cNvSpPr txBox="1"/>
          <p:nvPr/>
        </p:nvSpPr>
        <p:spPr>
          <a:xfrm>
            <a:off x="1367155" y="2498725"/>
            <a:ext cx="5837555" cy="645160"/>
          </a:xfrm>
          <a:prstGeom prst="rect">
            <a:avLst/>
          </a:prstGeom>
          <a:noFill/>
        </p:spPr>
        <p:txBody>
          <a:bodyPr wrap="square" rtlCol="0">
            <a:spAutoFit/>
          </a:bodyPr>
          <a:lstStyle/>
          <a:p>
            <a:pPr algn="l"/>
            <a:r>
              <a:rPr lang="zh-CN" altLang="en-US" dirty="0">
                <a:solidFill>
                  <a:srgbClr val="1F4E79"/>
                </a:solidFill>
                <a:latin typeface="微软雅黑" panose="020B0503020204020204" pitchFamily="34" charset="-122"/>
                <a:ea typeface="微软雅黑" panose="020B0503020204020204" pitchFamily="34" charset="-122"/>
              </a:rPr>
              <a:t>用户可以通过手机拍摄和选择图库中的照片两种方式上传害虫图片</a:t>
            </a:r>
            <a:endParaRPr lang="zh-CN" altLang="en-US" dirty="0">
              <a:solidFill>
                <a:srgbClr val="1F4E79"/>
              </a:solidFill>
              <a:latin typeface="微软雅黑" panose="020B0503020204020204" pitchFamily="34" charset="-122"/>
              <a:ea typeface="微软雅黑" panose="020B0503020204020204" pitchFamily="34" charset="-122"/>
            </a:endParaRPr>
          </a:p>
        </p:txBody>
      </p:sp>
      <p:sp>
        <p:nvSpPr>
          <p:cNvPr id="263" name="文本框 262"/>
          <p:cNvSpPr txBox="1"/>
          <p:nvPr/>
        </p:nvSpPr>
        <p:spPr>
          <a:xfrm>
            <a:off x="1514085" y="4177253"/>
            <a:ext cx="5930914" cy="368300"/>
          </a:xfrm>
          <a:prstGeom prst="rect">
            <a:avLst/>
          </a:prstGeom>
          <a:noFill/>
        </p:spPr>
        <p:txBody>
          <a:bodyPr wrap="square" rtlCol="0">
            <a:spAutoFit/>
          </a:bodyPr>
          <a:lstStyle/>
          <a:p>
            <a:pPr algn="ctr"/>
            <a:r>
              <a:rPr lang="zh-CN" altLang="en-US" dirty="0">
                <a:solidFill>
                  <a:srgbClr val="1F4E79"/>
                </a:solidFill>
                <a:latin typeface="微软雅黑" panose="020B0503020204020204" pitchFamily="34" charset="-122"/>
                <a:ea typeface="微软雅黑" panose="020B0503020204020204" pitchFamily="34" charset="-122"/>
              </a:rPr>
              <a:t>系统会向用户反馈图片中的害虫的种类、数量和相关信息</a:t>
            </a:r>
            <a:endParaRPr lang="zh-CN" altLang="en-US" dirty="0">
              <a:solidFill>
                <a:srgbClr val="1F4E79"/>
              </a:solidFill>
              <a:latin typeface="微软雅黑" panose="020B0503020204020204" pitchFamily="34" charset="-122"/>
              <a:ea typeface="微软雅黑" panose="020B0503020204020204" pitchFamily="34" charset="-122"/>
            </a:endParaRPr>
          </a:p>
        </p:txBody>
      </p:sp>
      <p:sp>
        <p:nvSpPr>
          <p:cNvPr id="275" name="文本框 274"/>
          <p:cNvSpPr txBox="1"/>
          <p:nvPr/>
        </p:nvSpPr>
        <p:spPr>
          <a:xfrm>
            <a:off x="1644216" y="5530571"/>
            <a:ext cx="5930914" cy="645160"/>
          </a:xfrm>
          <a:prstGeom prst="rect">
            <a:avLst/>
          </a:prstGeom>
          <a:noFill/>
        </p:spPr>
        <p:txBody>
          <a:bodyPr wrap="square" rtlCol="0">
            <a:spAutoFit/>
          </a:bodyPr>
          <a:lstStyle/>
          <a:p>
            <a:pPr algn="l"/>
            <a:r>
              <a:rPr lang="zh-CN" altLang="en-US" dirty="0">
                <a:solidFill>
                  <a:srgbClr val="1F4E79"/>
                </a:solidFill>
                <a:latin typeface="微软雅黑" panose="020B0503020204020204" pitchFamily="34" charset="-122"/>
                <a:ea typeface="微软雅黑" panose="020B0503020204020204" pitchFamily="34" charset="-122"/>
                <a:sym typeface="+mn-ea"/>
              </a:rPr>
              <a:t>管理人员可在后期再加入新种类害虫并重新进行深度学习完成模型训练</a:t>
            </a:r>
            <a:endParaRPr lang="zh-CN" altLang="en-US" dirty="0">
              <a:solidFill>
                <a:srgbClr val="1F4E79"/>
              </a:solidFill>
              <a:latin typeface="微软雅黑" panose="020B0503020204020204" pitchFamily="34" charset="-122"/>
              <a:ea typeface="微软雅黑" panose="020B0503020204020204" pitchFamily="34" charset="-122"/>
              <a:sym typeface="+mn-ea"/>
            </a:endParaRPr>
          </a:p>
        </p:txBody>
      </p:sp>
      <p:cxnSp>
        <p:nvCxnSpPr>
          <p:cNvPr id="276" name="直接连接符 275"/>
          <p:cNvCxnSpPr/>
          <p:nvPr/>
        </p:nvCxnSpPr>
        <p:spPr>
          <a:xfrm flipV="1">
            <a:off x="1513895" y="3200400"/>
            <a:ext cx="6220405" cy="5728"/>
          </a:xfrm>
          <a:prstGeom prst="line">
            <a:avLst/>
          </a:prstGeom>
          <a:ln w="38100" cap="rnd">
            <a:solidFill>
              <a:srgbClr val="32578C"/>
            </a:solidFill>
            <a:round/>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flipV="1">
            <a:off x="1513895" y="4625151"/>
            <a:ext cx="8227005" cy="27928"/>
          </a:xfrm>
          <a:prstGeom prst="line">
            <a:avLst/>
          </a:prstGeom>
          <a:ln w="38100" cap="rnd">
            <a:solidFill>
              <a:srgbClr val="32578C"/>
            </a:solidFill>
            <a:round/>
          </a:ln>
        </p:spPr>
        <p:style>
          <a:lnRef idx="1">
            <a:schemeClr val="accent1"/>
          </a:lnRef>
          <a:fillRef idx="0">
            <a:schemeClr val="accent1"/>
          </a:fillRef>
          <a:effectRef idx="0">
            <a:schemeClr val="accent1"/>
          </a:effectRef>
          <a:fontRef idx="minor">
            <a:schemeClr val="tx1"/>
          </a:fontRef>
        </p:style>
      </p:cxnSp>
      <p:sp>
        <p:nvSpPr>
          <p:cNvPr id="279" name="Freeform 66"/>
          <p:cNvSpPr>
            <a:spLocks noEditPoints="1"/>
          </p:cNvSpPr>
          <p:nvPr/>
        </p:nvSpPr>
        <p:spPr bwMode="auto">
          <a:xfrm rot="218059">
            <a:off x="1502562" y="2065117"/>
            <a:ext cx="358841" cy="362580"/>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80" name="文本框 279"/>
          <p:cNvSpPr txBox="1"/>
          <p:nvPr/>
        </p:nvSpPr>
        <p:spPr>
          <a:xfrm>
            <a:off x="1872534" y="3438952"/>
            <a:ext cx="1811490" cy="460375"/>
          </a:xfrm>
          <a:prstGeom prst="rect">
            <a:avLst/>
          </a:prstGeom>
          <a:noFill/>
        </p:spPr>
        <p:txBody>
          <a:bodyPr wrap="square" rtlCol="0">
            <a:spAutoFit/>
          </a:bodyPr>
          <a:lstStyle/>
          <a:p>
            <a:r>
              <a:rPr lang="zh-CN" altLang="en-US" sz="2400" b="1" dirty="0">
                <a:solidFill>
                  <a:srgbClr val="1F4E79"/>
                </a:solidFill>
                <a:latin typeface="方正静蕾简体" panose="02000000000000000000" pitchFamily="2" charset="-122"/>
                <a:ea typeface="方正静蕾简体" panose="02000000000000000000" pitchFamily="2" charset="-122"/>
              </a:rPr>
              <a:t>智能识别</a:t>
            </a:r>
            <a:endParaRPr lang="zh-CN" altLang="en-US" sz="2400" b="1" dirty="0">
              <a:solidFill>
                <a:srgbClr val="1F4E79"/>
              </a:solidFill>
              <a:latin typeface="方正静蕾简体" panose="02000000000000000000" pitchFamily="2" charset="-122"/>
              <a:ea typeface="方正静蕾简体" panose="02000000000000000000" pitchFamily="2" charset="-122"/>
            </a:endParaRPr>
          </a:p>
        </p:txBody>
      </p:sp>
      <p:sp>
        <p:nvSpPr>
          <p:cNvPr id="281" name="Freeform 66"/>
          <p:cNvSpPr>
            <a:spLocks noEditPoints="1"/>
          </p:cNvSpPr>
          <p:nvPr/>
        </p:nvSpPr>
        <p:spPr bwMode="auto">
          <a:xfrm rot="218059">
            <a:off x="1502562" y="3485809"/>
            <a:ext cx="358841" cy="362580"/>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84" name="组合 283"/>
          <p:cNvGrpSpPr/>
          <p:nvPr/>
        </p:nvGrpSpPr>
        <p:grpSpPr>
          <a:xfrm>
            <a:off x="7297905" y="2319337"/>
            <a:ext cx="1132138" cy="881063"/>
            <a:chOff x="7297905" y="2319337"/>
            <a:chExt cx="1132138" cy="881063"/>
          </a:xfrm>
          <a:solidFill>
            <a:srgbClr val="1F4E79"/>
          </a:solidFill>
        </p:grpSpPr>
        <p:sp>
          <p:nvSpPr>
            <p:cNvPr id="285" name="Freeform 120"/>
            <p:cNvSpPr/>
            <p:nvPr/>
          </p:nvSpPr>
          <p:spPr bwMode="auto">
            <a:xfrm>
              <a:off x="7297905" y="2319337"/>
              <a:ext cx="966594" cy="679651"/>
            </a:xfrm>
            <a:custGeom>
              <a:avLst/>
              <a:gdLst>
                <a:gd name="T0" fmla="*/ 332 w 443"/>
                <a:gd name="T1" fmla="*/ 54 h 310"/>
                <a:gd name="T2" fmla="*/ 210 w 443"/>
                <a:gd name="T3" fmla="*/ 43 h 310"/>
                <a:gd name="T4" fmla="*/ 215 w 443"/>
                <a:gd name="T5" fmla="*/ 42 h 310"/>
                <a:gd name="T6" fmla="*/ 92 w 443"/>
                <a:gd name="T7" fmla="*/ 87 h 310"/>
                <a:gd name="T8" fmla="*/ 96 w 443"/>
                <a:gd name="T9" fmla="*/ 81 h 310"/>
                <a:gd name="T10" fmla="*/ 30 w 443"/>
                <a:gd name="T11" fmla="*/ 122 h 310"/>
                <a:gd name="T12" fmla="*/ 21 w 443"/>
                <a:gd name="T13" fmla="*/ 150 h 310"/>
                <a:gd name="T14" fmla="*/ 27 w 443"/>
                <a:gd name="T15" fmla="*/ 160 h 310"/>
                <a:gd name="T16" fmla="*/ 30 w 443"/>
                <a:gd name="T17" fmla="*/ 172 h 310"/>
                <a:gd name="T18" fmla="*/ 136 w 443"/>
                <a:gd name="T19" fmla="*/ 262 h 310"/>
                <a:gd name="T20" fmla="*/ 132 w 443"/>
                <a:gd name="T21" fmla="*/ 262 h 310"/>
                <a:gd name="T22" fmla="*/ 247 w 443"/>
                <a:gd name="T23" fmla="*/ 261 h 310"/>
                <a:gd name="T24" fmla="*/ 242 w 443"/>
                <a:gd name="T25" fmla="*/ 264 h 310"/>
                <a:gd name="T26" fmla="*/ 328 w 443"/>
                <a:gd name="T27" fmla="*/ 284 h 310"/>
                <a:gd name="T28" fmla="*/ 358 w 443"/>
                <a:gd name="T29" fmla="*/ 250 h 310"/>
                <a:gd name="T30" fmla="*/ 354 w 443"/>
                <a:gd name="T31" fmla="*/ 255 h 310"/>
                <a:gd name="T32" fmla="*/ 416 w 443"/>
                <a:gd name="T33" fmla="*/ 191 h 310"/>
                <a:gd name="T34" fmla="*/ 410 w 443"/>
                <a:gd name="T35" fmla="*/ 196 h 310"/>
                <a:gd name="T36" fmla="*/ 397 w 443"/>
                <a:gd name="T37" fmla="*/ 240 h 310"/>
                <a:gd name="T38" fmla="*/ 356 w 443"/>
                <a:gd name="T39" fmla="*/ 248 h 310"/>
                <a:gd name="T40" fmla="*/ 352 w 443"/>
                <a:gd name="T41" fmla="*/ 254 h 310"/>
                <a:gd name="T42" fmla="*/ 312 w 443"/>
                <a:gd name="T43" fmla="*/ 279 h 310"/>
                <a:gd name="T44" fmla="*/ 246 w 443"/>
                <a:gd name="T45" fmla="*/ 258 h 310"/>
                <a:gd name="T46" fmla="*/ 241 w 443"/>
                <a:gd name="T47" fmla="*/ 261 h 310"/>
                <a:gd name="T48" fmla="*/ 138 w 443"/>
                <a:gd name="T49" fmla="*/ 258 h 310"/>
                <a:gd name="T50" fmla="*/ 133 w 443"/>
                <a:gd name="T51" fmla="*/ 257 h 310"/>
                <a:gd name="T52" fmla="*/ 40 w 443"/>
                <a:gd name="T53" fmla="*/ 162 h 310"/>
                <a:gd name="T54" fmla="*/ 39 w 443"/>
                <a:gd name="T55" fmla="*/ 157 h 310"/>
                <a:gd name="T56" fmla="*/ 93 w 443"/>
                <a:gd name="T57" fmla="*/ 89 h 310"/>
                <a:gd name="T58" fmla="*/ 98 w 443"/>
                <a:gd name="T59" fmla="*/ 83 h 310"/>
                <a:gd name="T60" fmla="*/ 209 w 443"/>
                <a:gd name="T61" fmla="*/ 48 h 310"/>
                <a:gd name="T62" fmla="*/ 215 w 443"/>
                <a:gd name="T63" fmla="*/ 47 h 310"/>
                <a:gd name="T64" fmla="*/ 326 w 443"/>
                <a:gd name="T65" fmla="*/ 59 h 310"/>
                <a:gd name="T66" fmla="*/ 332 w 443"/>
                <a:gd name="T67" fmla="*/ 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310">
                  <a:moveTo>
                    <a:pt x="332" y="54"/>
                  </a:moveTo>
                  <a:cubicBezTo>
                    <a:pt x="308" y="12"/>
                    <a:pt x="238" y="0"/>
                    <a:pt x="210" y="43"/>
                  </a:cubicBezTo>
                  <a:cubicBezTo>
                    <a:pt x="211" y="43"/>
                    <a:pt x="213" y="43"/>
                    <a:pt x="215" y="42"/>
                  </a:cubicBezTo>
                  <a:cubicBezTo>
                    <a:pt x="182" y="8"/>
                    <a:pt x="70" y="26"/>
                    <a:pt x="92" y="87"/>
                  </a:cubicBezTo>
                  <a:cubicBezTo>
                    <a:pt x="93" y="85"/>
                    <a:pt x="95" y="83"/>
                    <a:pt x="96" y="81"/>
                  </a:cubicBezTo>
                  <a:cubicBezTo>
                    <a:pt x="70" y="79"/>
                    <a:pt x="44" y="102"/>
                    <a:pt x="30" y="122"/>
                  </a:cubicBezTo>
                  <a:cubicBezTo>
                    <a:pt x="24" y="129"/>
                    <a:pt x="18" y="141"/>
                    <a:pt x="21" y="150"/>
                  </a:cubicBezTo>
                  <a:cubicBezTo>
                    <a:pt x="22" y="154"/>
                    <a:pt x="24" y="157"/>
                    <a:pt x="27" y="160"/>
                  </a:cubicBezTo>
                  <a:cubicBezTo>
                    <a:pt x="33" y="166"/>
                    <a:pt x="33" y="163"/>
                    <a:pt x="30" y="172"/>
                  </a:cubicBezTo>
                  <a:cubicBezTo>
                    <a:pt x="15" y="226"/>
                    <a:pt x="85" y="309"/>
                    <a:pt x="136" y="262"/>
                  </a:cubicBezTo>
                  <a:cubicBezTo>
                    <a:pt x="135" y="262"/>
                    <a:pt x="133" y="262"/>
                    <a:pt x="132" y="262"/>
                  </a:cubicBezTo>
                  <a:cubicBezTo>
                    <a:pt x="148" y="300"/>
                    <a:pt x="239" y="310"/>
                    <a:pt x="247" y="261"/>
                  </a:cubicBezTo>
                  <a:cubicBezTo>
                    <a:pt x="246" y="262"/>
                    <a:pt x="244" y="263"/>
                    <a:pt x="242" y="264"/>
                  </a:cubicBezTo>
                  <a:cubicBezTo>
                    <a:pt x="267" y="281"/>
                    <a:pt x="298" y="291"/>
                    <a:pt x="328" y="284"/>
                  </a:cubicBezTo>
                  <a:cubicBezTo>
                    <a:pt x="345" y="281"/>
                    <a:pt x="365" y="269"/>
                    <a:pt x="358" y="250"/>
                  </a:cubicBezTo>
                  <a:cubicBezTo>
                    <a:pt x="357" y="252"/>
                    <a:pt x="355" y="254"/>
                    <a:pt x="354" y="255"/>
                  </a:cubicBezTo>
                  <a:cubicBezTo>
                    <a:pt x="393" y="252"/>
                    <a:pt x="443" y="239"/>
                    <a:pt x="416" y="191"/>
                  </a:cubicBezTo>
                  <a:cubicBezTo>
                    <a:pt x="414" y="187"/>
                    <a:pt x="409" y="193"/>
                    <a:pt x="410" y="196"/>
                  </a:cubicBezTo>
                  <a:cubicBezTo>
                    <a:pt x="421" y="216"/>
                    <a:pt x="419" y="232"/>
                    <a:pt x="397" y="240"/>
                  </a:cubicBezTo>
                  <a:cubicBezTo>
                    <a:pt x="384" y="246"/>
                    <a:pt x="369" y="247"/>
                    <a:pt x="356" y="248"/>
                  </a:cubicBezTo>
                  <a:cubicBezTo>
                    <a:pt x="353" y="248"/>
                    <a:pt x="351" y="251"/>
                    <a:pt x="352" y="254"/>
                  </a:cubicBezTo>
                  <a:cubicBezTo>
                    <a:pt x="359" y="275"/>
                    <a:pt x="323" y="279"/>
                    <a:pt x="312" y="279"/>
                  </a:cubicBezTo>
                  <a:cubicBezTo>
                    <a:pt x="288" y="279"/>
                    <a:pt x="266" y="270"/>
                    <a:pt x="246" y="258"/>
                  </a:cubicBezTo>
                  <a:cubicBezTo>
                    <a:pt x="244" y="256"/>
                    <a:pt x="241" y="259"/>
                    <a:pt x="241" y="261"/>
                  </a:cubicBezTo>
                  <a:cubicBezTo>
                    <a:pt x="234" y="302"/>
                    <a:pt x="151" y="289"/>
                    <a:pt x="138" y="258"/>
                  </a:cubicBezTo>
                  <a:cubicBezTo>
                    <a:pt x="137" y="256"/>
                    <a:pt x="135" y="256"/>
                    <a:pt x="133" y="257"/>
                  </a:cubicBezTo>
                  <a:cubicBezTo>
                    <a:pt x="82" y="303"/>
                    <a:pt x="18" y="209"/>
                    <a:pt x="40" y="162"/>
                  </a:cubicBezTo>
                  <a:cubicBezTo>
                    <a:pt x="41" y="160"/>
                    <a:pt x="41" y="158"/>
                    <a:pt x="39" y="157"/>
                  </a:cubicBezTo>
                  <a:cubicBezTo>
                    <a:pt x="0" y="143"/>
                    <a:pt x="68" y="86"/>
                    <a:pt x="93" y="89"/>
                  </a:cubicBezTo>
                  <a:cubicBezTo>
                    <a:pt x="96" y="89"/>
                    <a:pt x="99" y="86"/>
                    <a:pt x="98" y="83"/>
                  </a:cubicBezTo>
                  <a:cubicBezTo>
                    <a:pt x="80" y="30"/>
                    <a:pt x="182" y="20"/>
                    <a:pt x="209" y="48"/>
                  </a:cubicBezTo>
                  <a:cubicBezTo>
                    <a:pt x="211" y="49"/>
                    <a:pt x="213" y="49"/>
                    <a:pt x="215" y="47"/>
                  </a:cubicBezTo>
                  <a:cubicBezTo>
                    <a:pt x="241" y="6"/>
                    <a:pt x="305" y="23"/>
                    <a:pt x="326" y="59"/>
                  </a:cubicBezTo>
                  <a:cubicBezTo>
                    <a:pt x="328" y="63"/>
                    <a:pt x="333" y="57"/>
                    <a:pt x="33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21"/>
            <p:cNvSpPr/>
            <p:nvPr/>
          </p:nvSpPr>
          <p:spPr bwMode="auto">
            <a:xfrm>
              <a:off x="7932491" y="2352446"/>
              <a:ext cx="270389" cy="183938"/>
            </a:xfrm>
            <a:custGeom>
              <a:avLst/>
              <a:gdLst>
                <a:gd name="T0" fmla="*/ 123 w 124"/>
                <a:gd name="T1" fmla="*/ 25 h 84"/>
                <a:gd name="T2" fmla="*/ 78 w 124"/>
                <a:gd name="T3" fmla="*/ 19 h 84"/>
                <a:gd name="T4" fmla="*/ 68 w 124"/>
                <a:gd name="T5" fmla="*/ 21 h 84"/>
                <a:gd name="T6" fmla="*/ 50 w 124"/>
                <a:gd name="T7" fmla="*/ 23 h 84"/>
                <a:gd name="T8" fmla="*/ 34 w 124"/>
                <a:gd name="T9" fmla="*/ 50 h 84"/>
                <a:gd name="T10" fmla="*/ 38 w 124"/>
                <a:gd name="T11" fmla="*/ 45 h 84"/>
                <a:gd name="T12" fmla="*/ 16 w 124"/>
                <a:gd name="T13" fmla="*/ 81 h 84"/>
                <a:gd name="T14" fmla="*/ 21 w 124"/>
                <a:gd name="T15" fmla="*/ 75 h 84"/>
                <a:gd name="T16" fmla="*/ 36 w 124"/>
                <a:gd name="T17" fmla="*/ 52 h 84"/>
                <a:gd name="T18" fmla="*/ 40 w 124"/>
                <a:gd name="T19" fmla="*/ 48 h 84"/>
                <a:gd name="T20" fmla="*/ 72 w 124"/>
                <a:gd name="T21" fmla="*/ 32 h 84"/>
                <a:gd name="T22" fmla="*/ 77 w 124"/>
                <a:gd name="T23" fmla="*/ 30 h 84"/>
                <a:gd name="T24" fmla="*/ 116 w 124"/>
                <a:gd name="T25" fmla="*/ 27 h 84"/>
                <a:gd name="T26" fmla="*/ 123 w 124"/>
                <a:gd name="T27"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4">
                  <a:moveTo>
                    <a:pt x="123" y="25"/>
                  </a:moveTo>
                  <a:cubicBezTo>
                    <a:pt x="120" y="0"/>
                    <a:pt x="93" y="7"/>
                    <a:pt x="78" y="19"/>
                  </a:cubicBezTo>
                  <a:cubicBezTo>
                    <a:pt x="72" y="24"/>
                    <a:pt x="76" y="24"/>
                    <a:pt x="68" y="21"/>
                  </a:cubicBezTo>
                  <a:cubicBezTo>
                    <a:pt x="62" y="19"/>
                    <a:pt x="55" y="21"/>
                    <a:pt x="50" y="23"/>
                  </a:cubicBezTo>
                  <a:cubicBezTo>
                    <a:pt x="39" y="28"/>
                    <a:pt x="34" y="39"/>
                    <a:pt x="34" y="50"/>
                  </a:cubicBezTo>
                  <a:cubicBezTo>
                    <a:pt x="35" y="48"/>
                    <a:pt x="36" y="47"/>
                    <a:pt x="38" y="45"/>
                  </a:cubicBezTo>
                  <a:cubicBezTo>
                    <a:pt x="20" y="46"/>
                    <a:pt x="0" y="64"/>
                    <a:pt x="16" y="81"/>
                  </a:cubicBezTo>
                  <a:cubicBezTo>
                    <a:pt x="18" y="84"/>
                    <a:pt x="24" y="78"/>
                    <a:pt x="21" y="75"/>
                  </a:cubicBezTo>
                  <a:cubicBezTo>
                    <a:pt x="17" y="59"/>
                    <a:pt x="22" y="52"/>
                    <a:pt x="36" y="52"/>
                  </a:cubicBezTo>
                  <a:cubicBezTo>
                    <a:pt x="39" y="52"/>
                    <a:pt x="40" y="50"/>
                    <a:pt x="40" y="48"/>
                  </a:cubicBezTo>
                  <a:cubicBezTo>
                    <a:pt x="41" y="27"/>
                    <a:pt x="60" y="24"/>
                    <a:pt x="72" y="32"/>
                  </a:cubicBezTo>
                  <a:cubicBezTo>
                    <a:pt x="74" y="33"/>
                    <a:pt x="76" y="32"/>
                    <a:pt x="77" y="30"/>
                  </a:cubicBezTo>
                  <a:cubicBezTo>
                    <a:pt x="84" y="18"/>
                    <a:pt x="113" y="4"/>
                    <a:pt x="116" y="27"/>
                  </a:cubicBezTo>
                  <a:cubicBezTo>
                    <a:pt x="117" y="32"/>
                    <a:pt x="124" y="29"/>
                    <a:pt x="1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2"/>
            <p:cNvSpPr/>
            <p:nvPr/>
          </p:nvSpPr>
          <p:spPr bwMode="auto">
            <a:xfrm>
              <a:off x="8183566" y="2369920"/>
              <a:ext cx="144391" cy="148990"/>
            </a:xfrm>
            <a:custGeom>
              <a:avLst/>
              <a:gdLst>
                <a:gd name="T0" fmla="*/ 6 w 66"/>
                <a:gd name="T1" fmla="*/ 21 h 68"/>
                <a:gd name="T2" fmla="*/ 28 w 66"/>
                <a:gd name="T3" fmla="*/ 36 h 68"/>
                <a:gd name="T4" fmla="*/ 31 w 66"/>
                <a:gd name="T5" fmla="*/ 39 h 68"/>
                <a:gd name="T6" fmla="*/ 45 w 66"/>
                <a:gd name="T7" fmla="*/ 45 h 68"/>
                <a:gd name="T8" fmla="*/ 43 w 66"/>
                <a:gd name="T9" fmla="*/ 60 h 68"/>
                <a:gd name="T10" fmla="*/ 41 w 66"/>
                <a:gd name="T11" fmla="*/ 67 h 68"/>
                <a:gd name="T12" fmla="*/ 32 w 66"/>
                <a:gd name="T13" fmla="*/ 32 h 68"/>
                <a:gd name="T14" fmla="*/ 35 w 66"/>
                <a:gd name="T15" fmla="*/ 35 h 68"/>
                <a:gd name="T16" fmla="*/ 3 w 66"/>
                <a:gd name="T17" fmla="*/ 16 h 68"/>
                <a:gd name="T18" fmla="*/ 6 w 66"/>
                <a:gd name="T1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8">
                  <a:moveTo>
                    <a:pt x="6" y="21"/>
                  </a:moveTo>
                  <a:cubicBezTo>
                    <a:pt x="18" y="9"/>
                    <a:pt x="32" y="22"/>
                    <a:pt x="28" y="36"/>
                  </a:cubicBezTo>
                  <a:cubicBezTo>
                    <a:pt x="28" y="37"/>
                    <a:pt x="29" y="39"/>
                    <a:pt x="31" y="39"/>
                  </a:cubicBezTo>
                  <a:cubicBezTo>
                    <a:pt x="37" y="39"/>
                    <a:pt x="41" y="41"/>
                    <a:pt x="45" y="45"/>
                  </a:cubicBezTo>
                  <a:cubicBezTo>
                    <a:pt x="49" y="50"/>
                    <a:pt x="51" y="58"/>
                    <a:pt x="43" y="60"/>
                  </a:cubicBezTo>
                  <a:cubicBezTo>
                    <a:pt x="39" y="60"/>
                    <a:pt x="37" y="68"/>
                    <a:pt x="41" y="67"/>
                  </a:cubicBezTo>
                  <a:cubicBezTo>
                    <a:pt x="66" y="62"/>
                    <a:pt x="54" y="30"/>
                    <a:pt x="32" y="32"/>
                  </a:cubicBezTo>
                  <a:cubicBezTo>
                    <a:pt x="33" y="33"/>
                    <a:pt x="34" y="34"/>
                    <a:pt x="35" y="35"/>
                  </a:cubicBezTo>
                  <a:cubicBezTo>
                    <a:pt x="41" y="15"/>
                    <a:pt x="19" y="0"/>
                    <a:pt x="3" y="16"/>
                  </a:cubicBezTo>
                  <a:cubicBezTo>
                    <a:pt x="0" y="19"/>
                    <a:pt x="3" y="24"/>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3"/>
            <p:cNvSpPr/>
            <p:nvPr/>
          </p:nvSpPr>
          <p:spPr bwMode="auto">
            <a:xfrm>
              <a:off x="7836843" y="2514311"/>
              <a:ext cx="202332" cy="169223"/>
            </a:xfrm>
            <a:custGeom>
              <a:avLst/>
              <a:gdLst>
                <a:gd name="T0" fmla="*/ 63 w 93"/>
                <a:gd name="T1" fmla="*/ 0 h 77"/>
                <a:gd name="T2" fmla="*/ 13 w 93"/>
                <a:gd name="T3" fmla="*/ 47 h 77"/>
                <a:gd name="T4" fmla="*/ 90 w 93"/>
                <a:gd name="T5" fmla="*/ 22 h 77"/>
                <a:gd name="T6" fmla="*/ 85 w 93"/>
                <a:gd name="T7" fmla="*/ 19 h 77"/>
                <a:gd name="T8" fmla="*/ 23 w 93"/>
                <a:gd name="T9" fmla="*/ 47 h 77"/>
                <a:gd name="T10" fmla="*/ 62 w 93"/>
                <a:gd name="T11" fmla="*/ 8 h 77"/>
                <a:gd name="T12" fmla="*/ 63 w 9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93" h="77">
                  <a:moveTo>
                    <a:pt x="63" y="0"/>
                  </a:moveTo>
                  <a:cubicBezTo>
                    <a:pt x="46" y="1"/>
                    <a:pt x="0" y="24"/>
                    <a:pt x="13" y="47"/>
                  </a:cubicBezTo>
                  <a:cubicBezTo>
                    <a:pt x="29" y="77"/>
                    <a:pt x="78" y="39"/>
                    <a:pt x="90" y="22"/>
                  </a:cubicBezTo>
                  <a:cubicBezTo>
                    <a:pt x="93" y="18"/>
                    <a:pt x="88" y="15"/>
                    <a:pt x="85" y="19"/>
                  </a:cubicBezTo>
                  <a:cubicBezTo>
                    <a:pt x="74" y="34"/>
                    <a:pt x="43" y="59"/>
                    <a:pt x="23" y="47"/>
                  </a:cubicBezTo>
                  <a:cubicBezTo>
                    <a:pt x="0" y="33"/>
                    <a:pt x="50" y="8"/>
                    <a:pt x="62" y="8"/>
                  </a:cubicBezTo>
                  <a:cubicBezTo>
                    <a:pt x="65" y="8"/>
                    <a:pt x="6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4"/>
            <p:cNvSpPr/>
            <p:nvPr/>
          </p:nvSpPr>
          <p:spPr bwMode="auto">
            <a:xfrm>
              <a:off x="8229551" y="2499596"/>
              <a:ext cx="200492" cy="148990"/>
            </a:xfrm>
            <a:custGeom>
              <a:avLst/>
              <a:gdLst>
                <a:gd name="T0" fmla="*/ 23 w 92"/>
                <a:gd name="T1" fmla="*/ 8 h 68"/>
                <a:gd name="T2" fmla="*/ 61 w 92"/>
                <a:gd name="T3" fmla="*/ 19 h 68"/>
                <a:gd name="T4" fmla="*/ 78 w 92"/>
                <a:gd name="T5" fmla="*/ 31 h 68"/>
                <a:gd name="T6" fmla="*/ 70 w 92"/>
                <a:gd name="T7" fmla="*/ 48 h 68"/>
                <a:gd name="T8" fmla="*/ 8 w 92"/>
                <a:gd name="T9" fmla="*/ 25 h 68"/>
                <a:gd name="T10" fmla="*/ 3 w 92"/>
                <a:gd name="T11" fmla="*/ 30 h 68"/>
                <a:gd name="T12" fmla="*/ 82 w 92"/>
                <a:gd name="T13" fmla="*/ 49 h 68"/>
                <a:gd name="T14" fmla="*/ 78 w 92"/>
                <a:gd name="T15" fmla="*/ 19 h 68"/>
                <a:gd name="T16" fmla="*/ 25 w 92"/>
                <a:gd name="T17" fmla="*/ 1 h 68"/>
                <a:gd name="T18" fmla="*/ 23 w 92"/>
                <a:gd name="T19"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8">
                  <a:moveTo>
                    <a:pt x="23" y="8"/>
                  </a:moveTo>
                  <a:cubicBezTo>
                    <a:pt x="36" y="8"/>
                    <a:pt x="50" y="13"/>
                    <a:pt x="61" y="19"/>
                  </a:cubicBezTo>
                  <a:cubicBezTo>
                    <a:pt x="68" y="22"/>
                    <a:pt x="74" y="25"/>
                    <a:pt x="78" y="31"/>
                  </a:cubicBezTo>
                  <a:cubicBezTo>
                    <a:pt x="85" y="38"/>
                    <a:pt x="79" y="47"/>
                    <a:pt x="70" y="48"/>
                  </a:cubicBezTo>
                  <a:cubicBezTo>
                    <a:pt x="51" y="51"/>
                    <a:pt x="21" y="39"/>
                    <a:pt x="8" y="25"/>
                  </a:cubicBezTo>
                  <a:cubicBezTo>
                    <a:pt x="5" y="22"/>
                    <a:pt x="0" y="28"/>
                    <a:pt x="3" y="30"/>
                  </a:cubicBezTo>
                  <a:cubicBezTo>
                    <a:pt x="18" y="46"/>
                    <a:pt x="63" y="68"/>
                    <a:pt x="82" y="49"/>
                  </a:cubicBezTo>
                  <a:cubicBezTo>
                    <a:pt x="92" y="40"/>
                    <a:pt x="87" y="26"/>
                    <a:pt x="78" y="19"/>
                  </a:cubicBezTo>
                  <a:cubicBezTo>
                    <a:pt x="64" y="8"/>
                    <a:pt x="42" y="0"/>
                    <a:pt x="25" y="1"/>
                  </a:cubicBezTo>
                  <a:cubicBezTo>
                    <a:pt x="21" y="1"/>
                    <a:pt x="18"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5"/>
            <p:cNvSpPr/>
            <p:nvPr/>
          </p:nvSpPr>
          <p:spPr bwMode="auto">
            <a:xfrm>
              <a:off x="8008825" y="2496837"/>
              <a:ext cx="262111" cy="285104"/>
            </a:xfrm>
            <a:custGeom>
              <a:avLst/>
              <a:gdLst>
                <a:gd name="T0" fmla="*/ 8 w 120"/>
                <a:gd name="T1" fmla="*/ 9 h 130"/>
                <a:gd name="T2" fmla="*/ 0 w 120"/>
                <a:gd name="T3" fmla="*/ 67 h 130"/>
                <a:gd name="T4" fmla="*/ 11 w 120"/>
                <a:gd name="T5" fmla="*/ 103 h 130"/>
                <a:gd name="T6" fmla="*/ 81 w 120"/>
                <a:gd name="T7" fmla="*/ 119 h 130"/>
                <a:gd name="T8" fmla="*/ 110 w 120"/>
                <a:gd name="T9" fmla="*/ 77 h 130"/>
                <a:gd name="T10" fmla="*/ 107 w 120"/>
                <a:gd name="T11" fmla="*/ 7 h 130"/>
                <a:gd name="T12" fmla="*/ 100 w 120"/>
                <a:gd name="T13" fmla="*/ 9 h 130"/>
                <a:gd name="T14" fmla="*/ 100 w 120"/>
                <a:gd name="T15" fmla="*/ 12 h 130"/>
                <a:gd name="T16" fmla="*/ 107 w 120"/>
                <a:gd name="T17" fmla="*/ 10 h 130"/>
                <a:gd name="T18" fmla="*/ 107 w 120"/>
                <a:gd name="T19" fmla="*/ 7 h 130"/>
                <a:gd name="T20" fmla="*/ 100 w 120"/>
                <a:gd name="T21" fmla="*/ 9 h 130"/>
                <a:gd name="T22" fmla="*/ 78 w 120"/>
                <a:gd name="T23" fmla="*/ 114 h 130"/>
                <a:gd name="T24" fmla="*/ 8 w 120"/>
                <a:gd name="T25" fmla="*/ 79 h 130"/>
                <a:gd name="T26" fmla="*/ 15 w 120"/>
                <a:gd name="T27" fmla="*/ 5 h 130"/>
                <a:gd name="T28" fmla="*/ 8 w 120"/>
                <a:gd name="T29"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30">
                  <a:moveTo>
                    <a:pt x="8" y="9"/>
                  </a:moveTo>
                  <a:cubicBezTo>
                    <a:pt x="11" y="29"/>
                    <a:pt x="0" y="47"/>
                    <a:pt x="0" y="67"/>
                  </a:cubicBezTo>
                  <a:cubicBezTo>
                    <a:pt x="0" y="80"/>
                    <a:pt x="4" y="92"/>
                    <a:pt x="11" y="103"/>
                  </a:cubicBezTo>
                  <a:cubicBezTo>
                    <a:pt x="26" y="126"/>
                    <a:pt x="58" y="130"/>
                    <a:pt x="81" y="119"/>
                  </a:cubicBezTo>
                  <a:cubicBezTo>
                    <a:pt x="98" y="112"/>
                    <a:pt x="106" y="94"/>
                    <a:pt x="110" y="77"/>
                  </a:cubicBezTo>
                  <a:cubicBezTo>
                    <a:pt x="115" y="53"/>
                    <a:pt x="107" y="31"/>
                    <a:pt x="107" y="7"/>
                  </a:cubicBezTo>
                  <a:cubicBezTo>
                    <a:pt x="107" y="2"/>
                    <a:pt x="100" y="6"/>
                    <a:pt x="100" y="9"/>
                  </a:cubicBezTo>
                  <a:cubicBezTo>
                    <a:pt x="100" y="10"/>
                    <a:pt x="100" y="11"/>
                    <a:pt x="100" y="12"/>
                  </a:cubicBezTo>
                  <a:cubicBezTo>
                    <a:pt x="100" y="17"/>
                    <a:pt x="107" y="13"/>
                    <a:pt x="107" y="10"/>
                  </a:cubicBezTo>
                  <a:cubicBezTo>
                    <a:pt x="107" y="9"/>
                    <a:pt x="107" y="8"/>
                    <a:pt x="107" y="7"/>
                  </a:cubicBezTo>
                  <a:cubicBezTo>
                    <a:pt x="107" y="2"/>
                    <a:pt x="100" y="6"/>
                    <a:pt x="100" y="9"/>
                  </a:cubicBezTo>
                  <a:cubicBezTo>
                    <a:pt x="100" y="43"/>
                    <a:pt x="120" y="95"/>
                    <a:pt x="78" y="114"/>
                  </a:cubicBezTo>
                  <a:cubicBezTo>
                    <a:pt x="48" y="127"/>
                    <a:pt x="17" y="108"/>
                    <a:pt x="8" y="79"/>
                  </a:cubicBezTo>
                  <a:cubicBezTo>
                    <a:pt x="1" y="55"/>
                    <a:pt x="19" y="30"/>
                    <a:pt x="15" y="5"/>
                  </a:cubicBezTo>
                  <a:cubicBezTo>
                    <a:pt x="14" y="0"/>
                    <a:pt x="8" y="5"/>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26"/>
            <p:cNvSpPr/>
            <p:nvPr/>
          </p:nvSpPr>
          <p:spPr bwMode="auto">
            <a:xfrm>
              <a:off x="7965600" y="2818729"/>
              <a:ext cx="30349" cy="289703"/>
            </a:xfrm>
            <a:custGeom>
              <a:avLst/>
              <a:gdLst>
                <a:gd name="T0" fmla="*/ 5 w 14"/>
                <a:gd name="T1" fmla="*/ 7 h 132"/>
                <a:gd name="T2" fmla="*/ 4 w 14"/>
                <a:gd name="T3" fmla="*/ 82 h 132"/>
                <a:gd name="T4" fmla="*/ 6 w 14"/>
                <a:gd name="T5" fmla="*/ 128 h 132"/>
                <a:gd name="T6" fmla="*/ 12 w 14"/>
                <a:gd name="T7" fmla="*/ 124 h 132"/>
                <a:gd name="T8" fmla="*/ 11 w 14"/>
                <a:gd name="T9" fmla="*/ 76 h 132"/>
                <a:gd name="T10" fmla="*/ 12 w 14"/>
                <a:gd name="T11" fmla="*/ 5 h 132"/>
                <a:gd name="T12" fmla="*/ 5 w 14"/>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14" h="132">
                  <a:moveTo>
                    <a:pt x="5" y="7"/>
                  </a:moveTo>
                  <a:cubicBezTo>
                    <a:pt x="7" y="32"/>
                    <a:pt x="6" y="57"/>
                    <a:pt x="4" y="82"/>
                  </a:cubicBezTo>
                  <a:cubicBezTo>
                    <a:pt x="3" y="97"/>
                    <a:pt x="0" y="113"/>
                    <a:pt x="6" y="128"/>
                  </a:cubicBezTo>
                  <a:cubicBezTo>
                    <a:pt x="7" y="132"/>
                    <a:pt x="13" y="127"/>
                    <a:pt x="12" y="124"/>
                  </a:cubicBezTo>
                  <a:cubicBezTo>
                    <a:pt x="6" y="108"/>
                    <a:pt x="10" y="91"/>
                    <a:pt x="11" y="76"/>
                  </a:cubicBezTo>
                  <a:cubicBezTo>
                    <a:pt x="13" y="52"/>
                    <a:pt x="14" y="2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7"/>
            <p:cNvSpPr/>
            <p:nvPr/>
          </p:nvSpPr>
          <p:spPr bwMode="auto">
            <a:xfrm>
              <a:off x="8094356" y="2856436"/>
              <a:ext cx="25751" cy="229922"/>
            </a:xfrm>
            <a:custGeom>
              <a:avLst/>
              <a:gdLst>
                <a:gd name="T0" fmla="*/ 5 w 12"/>
                <a:gd name="T1" fmla="*/ 7 h 105"/>
                <a:gd name="T2" fmla="*/ 0 w 12"/>
                <a:gd name="T3" fmla="*/ 51 h 105"/>
                <a:gd name="T4" fmla="*/ 1 w 12"/>
                <a:gd name="T5" fmla="*/ 100 h 105"/>
                <a:gd name="T6" fmla="*/ 8 w 12"/>
                <a:gd name="T7" fmla="*/ 98 h 105"/>
                <a:gd name="T8" fmla="*/ 8 w 12"/>
                <a:gd name="T9" fmla="*/ 44 h 105"/>
                <a:gd name="T10" fmla="*/ 12 w 12"/>
                <a:gd name="T11" fmla="*/ 5 h 105"/>
                <a:gd name="T12" fmla="*/ 5 w 12"/>
                <a:gd name="T13" fmla="*/ 7 h 105"/>
              </a:gdLst>
              <a:ahLst/>
              <a:cxnLst>
                <a:cxn ang="0">
                  <a:pos x="T0" y="T1"/>
                </a:cxn>
                <a:cxn ang="0">
                  <a:pos x="T2" y="T3"/>
                </a:cxn>
                <a:cxn ang="0">
                  <a:pos x="T4" y="T5"/>
                </a:cxn>
                <a:cxn ang="0">
                  <a:pos x="T6" y="T7"/>
                </a:cxn>
                <a:cxn ang="0">
                  <a:pos x="T8" y="T9"/>
                </a:cxn>
                <a:cxn ang="0">
                  <a:pos x="T10" y="T11"/>
                </a:cxn>
                <a:cxn ang="0">
                  <a:pos x="T12" y="T13"/>
                </a:cxn>
              </a:cxnLst>
              <a:rect l="0" t="0" r="r" b="b"/>
              <a:pathLst>
                <a:path w="12" h="105">
                  <a:moveTo>
                    <a:pt x="5" y="7"/>
                  </a:moveTo>
                  <a:cubicBezTo>
                    <a:pt x="5" y="22"/>
                    <a:pt x="1" y="36"/>
                    <a:pt x="0" y="51"/>
                  </a:cubicBezTo>
                  <a:cubicBezTo>
                    <a:pt x="0" y="67"/>
                    <a:pt x="1" y="84"/>
                    <a:pt x="1" y="100"/>
                  </a:cubicBezTo>
                  <a:cubicBezTo>
                    <a:pt x="1" y="105"/>
                    <a:pt x="8" y="101"/>
                    <a:pt x="8" y="98"/>
                  </a:cubicBezTo>
                  <a:cubicBezTo>
                    <a:pt x="8" y="80"/>
                    <a:pt x="6" y="62"/>
                    <a:pt x="8" y="44"/>
                  </a:cubicBezTo>
                  <a:cubicBezTo>
                    <a:pt x="9" y="31"/>
                    <a:pt x="11" y="1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8"/>
            <p:cNvSpPr/>
            <p:nvPr/>
          </p:nvSpPr>
          <p:spPr bwMode="auto">
            <a:xfrm>
              <a:off x="7539783" y="2849998"/>
              <a:ext cx="34948" cy="258433"/>
            </a:xfrm>
            <a:custGeom>
              <a:avLst/>
              <a:gdLst>
                <a:gd name="T0" fmla="*/ 0 w 16"/>
                <a:gd name="T1" fmla="*/ 8 h 118"/>
                <a:gd name="T2" fmla="*/ 9 w 16"/>
                <a:gd name="T3" fmla="*/ 114 h 118"/>
                <a:gd name="T4" fmla="*/ 15 w 16"/>
                <a:gd name="T5" fmla="*/ 110 h 118"/>
                <a:gd name="T6" fmla="*/ 7 w 16"/>
                <a:gd name="T7" fmla="*/ 5 h 118"/>
                <a:gd name="T8" fmla="*/ 0 w 16"/>
                <a:gd name="T9" fmla="*/ 8 h 118"/>
              </a:gdLst>
              <a:ahLst/>
              <a:cxnLst>
                <a:cxn ang="0">
                  <a:pos x="T0" y="T1"/>
                </a:cxn>
                <a:cxn ang="0">
                  <a:pos x="T2" y="T3"/>
                </a:cxn>
                <a:cxn ang="0">
                  <a:pos x="T4" y="T5"/>
                </a:cxn>
                <a:cxn ang="0">
                  <a:pos x="T6" y="T7"/>
                </a:cxn>
                <a:cxn ang="0">
                  <a:pos x="T8" y="T9"/>
                </a:cxn>
              </a:cxnLst>
              <a:rect l="0" t="0" r="r" b="b"/>
              <a:pathLst>
                <a:path w="16" h="118">
                  <a:moveTo>
                    <a:pt x="0" y="8"/>
                  </a:moveTo>
                  <a:cubicBezTo>
                    <a:pt x="1" y="43"/>
                    <a:pt x="3" y="79"/>
                    <a:pt x="9" y="114"/>
                  </a:cubicBezTo>
                  <a:cubicBezTo>
                    <a:pt x="9" y="118"/>
                    <a:pt x="16" y="113"/>
                    <a:pt x="15" y="110"/>
                  </a:cubicBezTo>
                  <a:cubicBezTo>
                    <a:pt x="9" y="75"/>
                    <a:pt x="7" y="40"/>
                    <a:pt x="7" y="5"/>
                  </a:cubicBezTo>
                  <a:cubicBezTo>
                    <a:pt x="7"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9"/>
            <p:cNvSpPr/>
            <p:nvPr/>
          </p:nvSpPr>
          <p:spPr bwMode="auto">
            <a:xfrm>
              <a:off x="7515871" y="3062447"/>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4 h 63"/>
                <a:gd name="T36" fmla="*/ 9 w 64"/>
                <a:gd name="T37" fmla="*/ 51 h 63"/>
                <a:gd name="T38" fmla="*/ 16 w 64"/>
                <a:gd name="T39" fmla="*/ 36 h 63"/>
                <a:gd name="T40" fmla="*/ 21 w 64"/>
                <a:gd name="T41" fmla="*/ 19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60"/>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4" y="54"/>
                    <a:pt x="50" y="54"/>
                    <a:pt x="47" y="55"/>
                  </a:cubicBezTo>
                  <a:cubicBezTo>
                    <a:pt x="35" y="57"/>
                    <a:pt x="35" y="37"/>
                    <a:pt x="35" y="30"/>
                  </a:cubicBezTo>
                  <a:cubicBezTo>
                    <a:pt x="33" y="30"/>
                    <a:pt x="30" y="31"/>
                    <a:pt x="28" y="32"/>
                  </a:cubicBezTo>
                  <a:cubicBezTo>
                    <a:pt x="29" y="38"/>
                    <a:pt x="36" y="52"/>
                    <a:pt x="28" y="54"/>
                  </a:cubicBezTo>
                  <a:cubicBezTo>
                    <a:pt x="22" y="55"/>
                    <a:pt x="14" y="54"/>
                    <a:pt x="9" y="51"/>
                  </a:cubicBezTo>
                  <a:cubicBezTo>
                    <a:pt x="8" y="51"/>
                    <a:pt x="15" y="38"/>
                    <a:pt x="16" y="36"/>
                  </a:cubicBezTo>
                  <a:cubicBezTo>
                    <a:pt x="19" y="30"/>
                    <a:pt x="20" y="25"/>
                    <a:pt x="21" y="19"/>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30"/>
            <p:cNvSpPr/>
            <p:nvPr/>
          </p:nvSpPr>
          <p:spPr bwMode="auto">
            <a:xfrm>
              <a:off x="7941688" y="3056009"/>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3 h 63"/>
                <a:gd name="T36" fmla="*/ 9 w 64"/>
                <a:gd name="T37" fmla="*/ 51 h 63"/>
                <a:gd name="T38" fmla="*/ 16 w 64"/>
                <a:gd name="T39" fmla="*/ 36 h 63"/>
                <a:gd name="T40" fmla="*/ 21 w 64"/>
                <a:gd name="T41" fmla="*/ 18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59"/>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3" y="53"/>
                    <a:pt x="50" y="54"/>
                    <a:pt x="47" y="55"/>
                  </a:cubicBezTo>
                  <a:cubicBezTo>
                    <a:pt x="35" y="57"/>
                    <a:pt x="35" y="37"/>
                    <a:pt x="35" y="30"/>
                  </a:cubicBezTo>
                  <a:cubicBezTo>
                    <a:pt x="33" y="30"/>
                    <a:pt x="30" y="31"/>
                    <a:pt x="28" y="32"/>
                  </a:cubicBezTo>
                  <a:cubicBezTo>
                    <a:pt x="29" y="38"/>
                    <a:pt x="36" y="52"/>
                    <a:pt x="28" y="53"/>
                  </a:cubicBezTo>
                  <a:cubicBezTo>
                    <a:pt x="22" y="54"/>
                    <a:pt x="14" y="54"/>
                    <a:pt x="9" y="51"/>
                  </a:cubicBezTo>
                  <a:cubicBezTo>
                    <a:pt x="8" y="51"/>
                    <a:pt x="15" y="37"/>
                    <a:pt x="16" y="36"/>
                  </a:cubicBezTo>
                  <a:cubicBezTo>
                    <a:pt x="19" y="30"/>
                    <a:pt x="20" y="24"/>
                    <a:pt x="21" y="18"/>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31"/>
            <p:cNvSpPr/>
            <p:nvPr/>
          </p:nvSpPr>
          <p:spPr bwMode="auto">
            <a:xfrm>
              <a:off x="8059408" y="3042213"/>
              <a:ext cx="130596" cy="127837"/>
            </a:xfrm>
            <a:custGeom>
              <a:avLst/>
              <a:gdLst>
                <a:gd name="T0" fmla="*/ 13 w 60"/>
                <a:gd name="T1" fmla="*/ 18 h 58"/>
                <a:gd name="T2" fmla="*/ 3 w 60"/>
                <a:gd name="T3" fmla="*/ 46 h 58"/>
                <a:gd name="T4" fmla="*/ 11 w 60"/>
                <a:gd name="T5" fmla="*/ 56 h 58"/>
                <a:gd name="T6" fmla="*/ 32 w 60"/>
                <a:gd name="T7" fmla="*/ 54 h 58"/>
                <a:gd name="T8" fmla="*/ 33 w 60"/>
                <a:gd name="T9" fmla="*/ 28 h 58"/>
                <a:gd name="T10" fmla="*/ 26 w 60"/>
                <a:gd name="T11" fmla="*/ 30 h 58"/>
                <a:gd name="T12" fmla="*/ 39 w 60"/>
                <a:gd name="T13" fmla="*/ 58 h 58"/>
                <a:gd name="T14" fmla="*/ 56 w 60"/>
                <a:gd name="T15" fmla="*/ 53 h 58"/>
                <a:gd name="T16" fmla="*/ 56 w 60"/>
                <a:gd name="T17" fmla="*/ 41 h 58"/>
                <a:gd name="T18" fmla="*/ 16 w 60"/>
                <a:gd name="T19" fmla="*/ 15 h 58"/>
                <a:gd name="T20" fmla="*/ 21 w 60"/>
                <a:gd name="T21" fmla="*/ 18 h 58"/>
                <a:gd name="T22" fmla="*/ 47 w 60"/>
                <a:gd name="T23" fmla="*/ 42 h 58"/>
                <a:gd name="T24" fmla="*/ 51 w 60"/>
                <a:gd name="T25" fmla="*/ 48 h 58"/>
                <a:gd name="T26" fmla="*/ 52 w 60"/>
                <a:gd name="T27" fmla="*/ 48 h 58"/>
                <a:gd name="T28" fmla="*/ 44 w 60"/>
                <a:gd name="T29" fmla="*/ 51 h 58"/>
                <a:gd name="T30" fmla="*/ 33 w 60"/>
                <a:gd name="T31" fmla="*/ 28 h 58"/>
                <a:gd name="T32" fmla="*/ 26 w 60"/>
                <a:gd name="T33" fmla="*/ 30 h 58"/>
                <a:gd name="T34" fmla="*/ 26 w 60"/>
                <a:gd name="T35" fmla="*/ 49 h 58"/>
                <a:gd name="T36" fmla="*/ 9 w 60"/>
                <a:gd name="T37" fmla="*/ 47 h 58"/>
                <a:gd name="T38" fmla="*/ 15 w 60"/>
                <a:gd name="T39" fmla="*/ 34 h 58"/>
                <a:gd name="T40" fmla="*/ 20 w 60"/>
                <a:gd name="T41" fmla="*/ 18 h 58"/>
                <a:gd name="T42" fmla="*/ 13 w 60"/>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8">
                  <a:moveTo>
                    <a:pt x="13" y="18"/>
                  </a:moveTo>
                  <a:cubicBezTo>
                    <a:pt x="12" y="29"/>
                    <a:pt x="7" y="36"/>
                    <a:pt x="3" y="46"/>
                  </a:cubicBezTo>
                  <a:cubicBezTo>
                    <a:pt x="0" y="53"/>
                    <a:pt x="6" y="55"/>
                    <a:pt x="11" y="56"/>
                  </a:cubicBezTo>
                  <a:cubicBezTo>
                    <a:pt x="17" y="57"/>
                    <a:pt x="28" y="58"/>
                    <a:pt x="32" y="54"/>
                  </a:cubicBezTo>
                  <a:cubicBezTo>
                    <a:pt x="40" y="45"/>
                    <a:pt x="34" y="38"/>
                    <a:pt x="33" y="28"/>
                  </a:cubicBezTo>
                  <a:cubicBezTo>
                    <a:pt x="32" y="23"/>
                    <a:pt x="26" y="26"/>
                    <a:pt x="26" y="30"/>
                  </a:cubicBezTo>
                  <a:cubicBezTo>
                    <a:pt x="26" y="38"/>
                    <a:pt x="27" y="58"/>
                    <a:pt x="39" y="58"/>
                  </a:cubicBezTo>
                  <a:cubicBezTo>
                    <a:pt x="45" y="58"/>
                    <a:pt x="52" y="57"/>
                    <a:pt x="56" y="53"/>
                  </a:cubicBezTo>
                  <a:cubicBezTo>
                    <a:pt x="60" y="50"/>
                    <a:pt x="58" y="45"/>
                    <a:pt x="56" y="41"/>
                  </a:cubicBezTo>
                  <a:cubicBezTo>
                    <a:pt x="53" y="32"/>
                    <a:pt x="26" y="0"/>
                    <a:pt x="16" y="15"/>
                  </a:cubicBezTo>
                  <a:cubicBezTo>
                    <a:pt x="13" y="19"/>
                    <a:pt x="18" y="22"/>
                    <a:pt x="21" y="18"/>
                  </a:cubicBezTo>
                  <a:cubicBezTo>
                    <a:pt x="24" y="14"/>
                    <a:pt x="46" y="39"/>
                    <a:pt x="47" y="42"/>
                  </a:cubicBezTo>
                  <a:cubicBezTo>
                    <a:pt x="49" y="44"/>
                    <a:pt x="50" y="45"/>
                    <a:pt x="51" y="48"/>
                  </a:cubicBezTo>
                  <a:cubicBezTo>
                    <a:pt x="51" y="50"/>
                    <a:pt x="51" y="50"/>
                    <a:pt x="52" y="48"/>
                  </a:cubicBezTo>
                  <a:cubicBezTo>
                    <a:pt x="49" y="49"/>
                    <a:pt x="47" y="50"/>
                    <a:pt x="44" y="51"/>
                  </a:cubicBezTo>
                  <a:cubicBezTo>
                    <a:pt x="33" y="53"/>
                    <a:pt x="33" y="34"/>
                    <a:pt x="33" y="28"/>
                  </a:cubicBezTo>
                  <a:cubicBezTo>
                    <a:pt x="30" y="28"/>
                    <a:pt x="28" y="29"/>
                    <a:pt x="26" y="30"/>
                  </a:cubicBezTo>
                  <a:cubicBezTo>
                    <a:pt x="26" y="35"/>
                    <a:pt x="33" y="48"/>
                    <a:pt x="26" y="49"/>
                  </a:cubicBezTo>
                  <a:cubicBezTo>
                    <a:pt x="21" y="50"/>
                    <a:pt x="14" y="50"/>
                    <a:pt x="9" y="47"/>
                  </a:cubicBezTo>
                  <a:cubicBezTo>
                    <a:pt x="8" y="47"/>
                    <a:pt x="15" y="35"/>
                    <a:pt x="15" y="34"/>
                  </a:cubicBezTo>
                  <a:cubicBezTo>
                    <a:pt x="18" y="28"/>
                    <a:pt x="19" y="23"/>
                    <a:pt x="20" y="18"/>
                  </a:cubicBezTo>
                  <a:cubicBezTo>
                    <a:pt x="20" y="12"/>
                    <a:pt x="14" y="14"/>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32"/>
            <p:cNvSpPr/>
            <p:nvPr/>
          </p:nvSpPr>
          <p:spPr bwMode="auto">
            <a:xfrm>
              <a:off x="7666700" y="2932771"/>
              <a:ext cx="21153" cy="153589"/>
            </a:xfrm>
            <a:custGeom>
              <a:avLst/>
              <a:gdLst>
                <a:gd name="T0" fmla="*/ 1 w 10"/>
                <a:gd name="T1" fmla="*/ 8 h 70"/>
                <a:gd name="T2" fmla="*/ 2 w 10"/>
                <a:gd name="T3" fmla="*/ 66 h 70"/>
                <a:gd name="T4" fmla="*/ 9 w 10"/>
                <a:gd name="T5" fmla="*/ 63 h 70"/>
                <a:gd name="T6" fmla="*/ 8 w 10"/>
                <a:gd name="T7" fmla="*/ 5 h 70"/>
                <a:gd name="T8" fmla="*/ 1 w 10"/>
                <a:gd name="T9" fmla="*/ 8 h 70"/>
              </a:gdLst>
              <a:ahLst/>
              <a:cxnLst>
                <a:cxn ang="0">
                  <a:pos x="T0" y="T1"/>
                </a:cxn>
                <a:cxn ang="0">
                  <a:pos x="T2" y="T3"/>
                </a:cxn>
                <a:cxn ang="0">
                  <a:pos x="T4" y="T5"/>
                </a:cxn>
                <a:cxn ang="0">
                  <a:pos x="T6" y="T7"/>
                </a:cxn>
                <a:cxn ang="0">
                  <a:pos x="T8" y="T9"/>
                </a:cxn>
              </a:cxnLst>
              <a:rect l="0" t="0" r="r" b="b"/>
              <a:pathLst>
                <a:path w="10" h="70">
                  <a:moveTo>
                    <a:pt x="1" y="8"/>
                  </a:moveTo>
                  <a:cubicBezTo>
                    <a:pt x="0" y="27"/>
                    <a:pt x="3" y="46"/>
                    <a:pt x="2" y="66"/>
                  </a:cubicBezTo>
                  <a:cubicBezTo>
                    <a:pt x="2" y="70"/>
                    <a:pt x="9" y="67"/>
                    <a:pt x="9" y="63"/>
                  </a:cubicBezTo>
                  <a:cubicBezTo>
                    <a:pt x="10" y="44"/>
                    <a:pt x="7" y="25"/>
                    <a:pt x="8" y="5"/>
                  </a:cubicBezTo>
                  <a:cubicBezTo>
                    <a:pt x="8" y="0"/>
                    <a:pt x="2" y="4"/>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33"/>
            <p:cNvSpPr/>
            <p:nvPr/>
          </p:nvSpPr>
          <p:spPr bwMode="auto">
            <a:xfrm>
              <a:off x="7635431" y="3042213"/>
              <a:ext cx="128757" cy="129677"/>
            </a:xfrm>
            <a:custGeom>
              <a:avLst/>
              <a:gdLst>
                <a:gd name="T0" fmla="*/ 13 w 59"/>
                <a:gd name="T1" fmla="*/ 19 h 59"/>
                <a:gd name="T2" fmla="*/ 2 w 59"/>
                <a:gd name="T3" fmla="*/ 47 h 59"/>
                <a:gd name="T4" fmla="*/ 11 w 59"/>
                <a:gd name="T5" fmla="*/ 57 h 59"/>
                <a:gd name="T6" fmla="*/ 31 w 59"/>
                <a:gd name="T7" fmla="*/ 54 h 59"/>
                <a:gd name="T8" fmla="*/ 32 w 59"/>
                <a:gd name="T9" fmla="*/ 28 h 59"/>
                <a:gd name="T10" fmla="*/ 25 w 59"/>
                <a:gd name="T11" fmla="*/ 31 h 59"/>
                <a:gd name="T12" fmla="*/ 39 w 59"/>
                <a:gd name="T13" fmla="*/ 59 h 59"/>
                <a:gd name="T14" fmla="*/ 55 w 59"/>
                <a:gd name="T15" fmla="*/ 54 h 59"/>
                <a:gd name="T16" fmla="*/ 56 w 59"/>
                <a:gd name="T17" fmla="*/ 42 h 59"/>
                <a:gd name="T18" fmla="*/ 15 w 59"/>
                <a:gd name="T19" fmla="*/ 16 h 59"/>
                <a:gd name="T20" fmla="*/ 20 w 59"/>
                <a:gd name="T21" fmla="*/ 19 h 59"/>
                <a:gd name="T22" fmla="*/ 47 w 59"/>
                <a:gd name="T23" fmla="*/ 42 h 59"/>
                <a:gd name="T24" fmla="*/ 50 w 59"/>
                <a:gd name="T25" fmla="*/ 48 h 59"/>
                <a:gd name="T26" fmla="*/ 51 w 59"/>
                <a:gd name="T27" fmla="*/ 49 h 59"/>
                <a:gd name="T28" fmla="*/ 43 w 59"/>
                <a:gd name="T29" fmla="*/ 51 h 59"/>
                <a:gd name="T30" fmla="*/ 32 w 59"/>
                <a:gd name="T31" fmla="*/ 28 h 59"/>
                <a:gd name="T32" fmla="*/ 25 w 59"/>
                <a:gd name="T33" fmla="*/ 31 h 59"/>
                <a:gd name="T34" fmla="*/ 25 w 59"/>
                <a:gd name="T35" fmla="*/ 50 h 59"/>
                <a:gd name="T36" fmla="*/ 9 w 59"/>
                <a:gd name="T37" fmla="*/ 48 h 59"/>
                <a:gd name="T38" fmla="*/ 15 w 59"/>
                <a:gd name="T39" fmla="*/ 34 h 59"/>
                <a:gd name="T40" fmla="*/ 19 w 59"/>
                <a:gd name="T41" fmla="*/ 18 h 59"/>
                <a:gd name="T42" fmla="*/ 13 w 59"/>
                <a:gd name="T43"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9">
                  <a:moveTo>
                    <a:pt x="13" y="19"/>
                  </a:moveTo>
                  <a:cubicBezTo>
                    <a:pt x="11" y="29"/>
                    <a:pt x="6" y="37"/>
                    <a:pt x="2" y="47"/>
                  </a:cubicBezTo>
                  <a:cubicBezTo>
                    <a:pt x="0" y="53"/>
                    <a:pt x="5" y="56"/>
                    <a:pt x="11" y="57"/>
                  </a:cubicBezTo>
                  <a:cubicBezTo>
                    <a:pt x="16" y="58"/>
                    <a:pt x="27" y="59"/>
                    <a:pt x="31" y="54"/>
                  </a:cubicBezTo>
                  <a:cubicBezTo>
                    <a:pt x="40" y="45"/>
                    <a:pt x="33" y="39"/>
                    <a:pt x="32" y="28"/>
                  </a:cubicBezTo>
                  <a:cubicBezTo>
                    <a:pt x="31" y="23"/>
                    <a:pt x="25" y="27"/>
                    <a:pt x="25" y="31"/>
                  </a:cubicBezTo>
                  <a:cubicBezTo>
                    <a:pt x="25" y="39"/>
                    <a:pt x="26" y="59"/>
                    <a:pt x="39" y="59"/>
                  </a:cubicBezTo>
                  <a:cubicBezTo>
                    <a:pt x="44" y="59"/>
                    <a:pt x="51" y="57"/>
                    <a:pt x="55" y="54"/>
                  </a:cubicBezTo>
                  <a:cubicBezTo>
                    <a:pt x="59" y="50"/>
                    <a:pt x="57" y="46"/>
                    <a:pt x="56" y="42"/>
                  </a:cubicBezTo>
                  <a:cubicBezTo>
                    <a:pt x="52" y="33"/>
                    <a:pt x="25" y="0"/>
                    <a:pt x="15" y="16"/>
                  </a:cubicBezTo>
                  <a:cubicBezTo>
                    <a:pt x="12" y="20"/>
                    <a:pt x="17" y="23"/>
                    <a:pt x="20" y="19"/>
                  </a:cubicBezTo>
                  <a:cubicBezTo>
                    <a:pt x="23" y="15"/>
                    <a:pt x="45" y="40"/>
                    <a:pt x="47" y="42"/>
                  </a:cubicBezTo>
                  <a:cubicBezTo>
                    <a:pt x="48" y="44"/>
                    <a:pt x="49" y="46"/>
                    <a:pt x="50" y="48"/>
                  </a:cubicBezTo>
                  <a:cubicBezTo>
                    <a:pt x="50" y="50"/>
                    <a:pt x="51" y="51"/>
                    <a:pt x="51" y="49"/>
                  </a:cubicBezTo>
                  <a:cubicBezTo>
                    <a:pt x="49" y="50"/>
                    <a:pt x="46" y="51"/>
                    <a:pt x="43" y="51"/>
                  </a:cubicBezTo>
                  <a:cubicBezTo>
                    <a:pt x="32" y="53"/>
                    <a:pt x="32" y="35"/>
                    <a:pt x="32" y="28"/>
                  </a:cubicBezTo>
                  <a:cubicBezTo>
                    <a:pt x="30" y="29"/>
                    <a:pt x="27" y="30"/>
                    <a:pt x="25" y="31"/>
                  </a:cubicBezTo>
                  <a:cubicBezTo>
                    <a:pt x="26" y="36"/>
                    <a:pt x="33" y="49"/>
                    <a:pt x="25" y="50"/>
                  </a:cubicBezTo>
                  <a:cubicBezTo>
                    <a:pt x="20" y="51"/>
                    <a:pt x="13" y="51"/>
                    <a:pt x="9" y="48"/>
                  </a:cubicBezTo>
                  <a:cubicBezTo>
                    <a:pt x="8" y="47"/>
                    <a:pt x="14" y="36"/>
                    <a:pt x="15" y="34"/>
                  </a:cubicBezTo>
                  <a:cubicBezTo>
                    <a:pt x="17" y="29"/>
                    <a:pt x="18" y="24"/>
                    <a:pt x="19" y="18"/>
                  </a:cubicBezTo>
                  <a:cubicBezTo>
                    <a:pt x="20" y="13"/>
                    <a:pt x="13" y="15"/>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34"/>
            <p:cNvSpPr/>
            <p:nvPr/>
          </p:nvSpPr>
          <p:spPr bwMode="auto">
            <a:xfrm>
              <a:off x="8094356" y="2650425"/>
              <a:ext cx="89210" cy="55181"/>
            </a:xfrm>
            <a:custGeom>
              <a:avLst/>
              <a:gdLst>
                <a:gd name="T0" fmla="*/ 24 w 41"/>
                <a:gd name="T1" fmla="*/ 20 h 25"/>
                <a:gd name="T2" fmla="*/ 25 w 41"/>
                <a:gd name="T3" fmla="*/ 20 h 25"/>
                <a:gd name="T4" fmla="*/ 30 w 41"/>
                <a:gd name="T5" fmla="*/ 17 h 25"/>
                <a:gd name="T6" fmla="*/ 38 w 41"/>
                <a:gd name="T7" fmla="*/ 11 h 25"/>
                <a:gd name="T8" fmla="*/ 38 w 41"/>
                <a:gd name="T9" fmla="*/ 5 h 25"/>
                <a:gd name="T10" fmla="*/ 7 w 41"/>
                <a:gd name="T11" fmla="*/ 4 h 25"/>
                <a:gd name="T12" fmla="*/ 2 w 41"/>
                <a:gd name="T13" fmla="*/ 14 h 25"/>
                <a:gd name="T14" fmla="*/ 17 w 41"/>
                <a:gd name="T15" fmla="*/ 24 h 25"/>
                <a:gd name="T16" fmla="*/ 22 w 41"/>
                <a:gd name="T17" fmla="*/ 17 h 25"/>
                <a:gd name="T18" fmla="*/ 10 w 41"/>
                <a:gd name="T19" fmla="*/ 12 h 25"/>
                <a:gd name="T20" fmla="*/ 8 w 41"/>
                <a:gd name="T21" fmla="*/ 10 h 25"/>
                <a:gd name="T22" fmla="*/ 8 w 41"/>
                <a:gd name="T23" fmla="*/ 10 h 25"/>
                <a:gd name="T24" fmla="*/ 13 w 41"/>
                <a:gd name="T25" fmla="*/ 9 h 25"/>
                <a:gd name="T26" fmla="*/ 35 w 41"/>
                <a:gd name="T27" fmla="*/ 12 h 25"/>
                <a:gd name="T28" fmla="*/ 35 w 41"/>
                <a:gd name="T29" fmla="*/ 6 h 25"/>
                <a:gd name="T30" fmla="*/ 18 w 41"/>
                <a:gd name="T31" fmla="*/ 18 h 25"/>
                <a:gd name="T32" fmla="*/ 24 w 4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5">
                  <a:moveTo>
                    <a:pt x="24" y="20"/>
                  </a:moveTo>
                  <a:cubicBezTo>
                    <a:pt x="23" y="22"/>
                    <a:pt x="24" y="21"/>
                    <a:pt x="25" y="20"/>
                  </a:cubicBezTo>
                  <a:cubicBezTo>
                    <a:pt x="27" y="19"/>
                    <a:pt x="28" y="18"/>
                    <a:pt x="30" y="17"/>
                  </a:cubicBezTo>
                  <a:cubicBezTo>
                    <a:pt x="33" y="15"/>
                    <a:pt x="36" y="13"/>
                    <a:pt x="38" y="11"/>
                  </a:cubicBezTo>
                  <a:cubicBezTo>
                    <a:pt x="40" y="9"/>
                    <a:pt x="41" y="6"/>
                    <a:pt x="38" y="5"/>
                  </a:cubicBezTo>
                  <a:cubicBezTo>
                    <a:pt x="30" y="1"/>
                    <a:pt x="15" y="0"/>
                    <a:pt x="7" y="4"/>
                  </a:cubicBezTo>
                  <a:cubicBezTo>
                    <a:pt x="3" y="6"/>
                    <a:pt x="0" y="10"/>
                    <a:pt x="2" y="14"/>
                  </a:cubicBezTo>
                  <a:cubicBezTo>
                    <a:pt x="4" y="19"/>
                    <a:pt x="12" y="22"/>
                    <a:pt x="17" y="24"/>
                  </a:cubicBezTo>
                  <a:cubicBezTo>
                    <a:pt x="21" y="25"/>
                    <a:pt x="25" y="19"/>
                    <a:pt x="22" y="17"/>
                  </a:cubicBezTo>
                  <a:cubicBezTo>
                    <a:pt x="18" y="15"/>
                    <a:pt x="14" y="14"/>
                    <a:pt x="10" y="12"/>
                  </a:cubicBezTo>
                  <a:cubicBezTo>
                    <a:pt x="10" y="11"/>
                    <a:pt x="9" y="11"/>
                    <a:pt x="8" y="10"/>
                  </a:cubicBezTo>
                  <a:cubicBezTo>
                    <a:pt x="7" y="9"/>
                    <a:pt x="7" y="10"/>
                    <a:pt x="8" y="10"/>
                  </a:cubicBezTo>
                  <a:cubicBezTo>
                    <a:pt x="9" y="9"/>
                    <a:pt x="11" y="9"/>
                    <a:pt x="13" y="9"/>
                  </a:cubicBezTo>
                  <a:cubicBezTo>
                    <a:pt x="20" y="8"/>
                    <a:pt x="29" y="9"/>
                    <a:pt x="35" y="12"/>
                  </a:cubicBezTo>
                  <a:cubicBezTo>
                    <a:pt x="35" y="10"/>
                    <a:pt x="35" y="8"/>
                    <a:pt x="35" y="6"/>
                  </a:cubicBezTo>
                  <a:cubicBezTo>
                    <a:pt x="30" y="10"/>
                    <a:pt x="21" y="12"/>
                    <a:pt x="18" y="18"/>
                  </a:cubicBezTo>
                  <a:cubicBezTo>
                    <a:pt x="16" y="23"/>
                    <a:pt x="22" y="24"/>
                    <a:pt x="2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35"/>
            <p:cNvSpPr/>
            <p:nvPr/>
          </p:nvSpPr>
          <p:spPr bwMode="auto">
            <a:xfrm>
              <a:off x="8081481" y="2518910"/>
              <a:ext cx="41386" cy="26671"/>
            </a:xfrm>
            <a:custGeom>
              <a:avLst/>
              <a:gdLst>
                <a:gd name="T0" fmla="*/ 15 w 19"/>
                <a:gd name="T1" fmla="*/ 0 h 12"/>
                <a:gd name="T2" fmla="*/ 2 w 19"/>
                <a:gd name="T3" fmla="*/ 6 h 12"/>
                <a:gd name="T4" fmla="*/ 1 w 19"/>
                <a:gd name="T5" fmla="*/ 11 h 12"/>
                <a:gd name="T6" fmla="*/ 5 w 19"/>
                <a:gd name="T7" fmla="*/ 11 h 12"/>
                <a:gd name="T8" fmla="*/ 13 w 19"/>
                <a:gd name="T9" fmla="*/ 7 h 12"/>
                <a:gd name="T10" fmla="*/ 15 w 19"/>
                <a:gd name="T11" fmla="*/ 0 h 12"/>
              </a:gdLst>
              <a:ahLst/>
              <a:cxnLst>
                <a:cxn ang="0">
                  <a:pos x="T0" y="T1"/>
                </a:cxn>
                <a:cxn ang="0">
                  <a:pos x="T2" y="T3"/>
                </a:cxn>
                <a:cxn ang="0">
                  <a:pos x="T4" y="T5"/>
                </a:cxn>
                <a:cxn ang="0">
                  <a:pos x="T6" y="T7"/>
                </a:cxn>
                <a:cxn ang="0">
                  <a:pos x="T8" y="T9"/>
                </a:cxn>
                <a:cxn ang="0">
                  <a:pos x="T10" y="T11"/>
                </a:cxn>
              </a:cxnLst>
              <a:rect l="0" t="0" r="r" b="b"/>
              <a:pathLst>
                <a:path w="19" h="12">
                  <a:moveTo>
                    <a:pt x="15" y="0"/>
                  </a:moveTo>
                  <a:cubicBezTo>
                    <a:pt x="10" y="0"/>
                    <a:pt x="5" y="2"/>
                    <a:pt x="2" y="6"/>
                  </a:cubicBezTo>
                  <a:cubicBezTo>
                    <a:pt x="1" y="7"/>
                    <a:pt x="0" y="9"/>
                    <a:pt x="1" y="11"/>
                  </a:cubicBezTo>
                  <a:cubicBezTo>
                    <a:pt x="2" y="12"/>
                    <a:pt x="4" y="12"/>
                    <a:pt x="5" y="11"/>
                  </a:cubicBezTo>
                  <a:cubicBezTo>
                    <a:pt x="8" y="8"/>
                    <a:pt x="10" y="7"/>
                    <a:pt x="13" y="7"/>
                  </a:cubicBezTo>
                  <a:cubicBezTo>
                    <a:pt x="17" y="7"/>
                    <a:pt x="19"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36"/>
            <p:cNvSpPr/>
            <p:nvPr/>
          </p:nvSpPr>
          <p:spPr bwMode="auto">
            <a:xfrm>
              <a:off x="8157815" y="2514311"/>
              <a:ext cx="58860" cy="35868"/>
            </a:xfrm>
            <a:custGeom>
              <a:avLst/>
              <a:gdLst>
                <a:gd name="T0" fmla="*/ 4 w 27"/>
                <a:gd name="T1" fmla="*/ 8 h 16"/>
                <a:gd name="T2" fmla="*/ 20 w 27"/>
                <a:gd name="T3" fmla="*/ 15 h 16"/>
                <a:gd name="T4" fmla="*/ 23 w 27"/>
                <a:gd name="T5" fmla="*/ 8 h 16"/>
                <a:gd name="T6" fmla="*/ 7 w 27"/>
                <a:gd name="T7" fmla="*/ 1 h 16"/>
                <a:gd name="T8" fmla="*/ 4 w 27"/>
                <a:gd name="T9" fmla="*/ 8 h 16"/>
              </a:gdLst>
              <a:ahLst/>
              <a:cxnLst>
                <a:cxn ang="0">
                  <a:pos x="T0" y="T1"/>
                </a:cxn>
                <a:cxn ang="0">
                  <a:pos x="T2" y="T3"/>
                </a:cxn>
                <a:cxn ang="0">
                  <a:pos x="T4" y="T5"/>
                </a:cxn>
                <a:cxn ang="0">
                  <a:pos x="T6" y="T7"/>
                </a:cxn>
                <a:cxn ang="0">
                  <a:pos x="T8" y="T9"/>
                </a:cxn>
              </a:cxnLst>
              <a:rect l="0" t="0" r="r" b="b"/>
              <a:pathLst>
                <a:path w="27" h="16">
                  <a:moveTo>
                    <a:pt x="4" y="8"/>
                  </a:moveTo>
                  <a:cubicBezTo>
                    <a:pt x="9" y="10"/>
                    <a:pt x="14" y="13"/>
                    <a:pt x="20" y="15"/>
                  </a:cubicBezTo>
                  <a:cubicBezTo>
                    <a:pt x="23" y="16"/>
                    <a:pt x="27" y="9"/>
                    <a:pt x="23" y="8"/>
                  </a:cubicBezTo>
                  <a:cubicBezTo>
                    <a:pt x="18" y="6"/>
                    <a:pt x="13" y="3"/>
                    <a:pt x="7" y="1"/>
                  </a:cubicBezTo>
                  <a:cubicBezTo>
                    <a:pt x="3" y="0"/>
                    <a:pt x="0"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2" name="组合 301"/>
          <p:cNvGrpSpPr/>
          <p:nvPr/>
        </p:nvGrpSpPr>
        <p:grpSpPr>
          <a:xfrm>
            <a:off x="8567603" y="3520594"/>
            <a:ext cx="1400781" cy="1090129"/>
            <a:chOff x="7297905" y="2319337"/>
            <a:chExt cx="1132138" cy="881063"/>
          </a:xfrm>
          <a:solidFill>
            <a:srgbClr val="1F4E79"/>
          </a:solidFill>
        </p:grpSpPr>
        <p:sp>
          <p:nvSpPr>
            <p:cNvPr id="303" name="Freeform 120"/>
            <p:cNvSpPr/>
            <p:nvPr/>
          </p:nvSpPr>
          <p:spPr bwMode="auto">
            <a:xfrm>
              <a:off x="7297905" y="2319337"/>
              <a:ext cx="966594" cy="679651"/>
            </a:xfrm>
            <a:custGeom>
              <a:avLst/>
              <a:gdLst>
                <a:gd name="T0" fmla="*/ 332 w 443"/>
                <a:gd name="T1" fmla="*/ 54 h 310"/>
                <a:gd name="T2" fmla="*/ 210 w 443"/>
                <a:gd name="T3" fmla="*/ 43 h 310"/>
                <a:gd name="T4" fmla="*/ 215 w 443"/>
                <a:gd name="T5" fmla="*/ 42 h 310"/>
                <a:gd name="T6" fmla="*/ 92 w 443"/>
                <a:gd name="T7" fmla="*/ 87 h 310"/>
                <a:gd name="T8" fmla="*/ 96 w 443"/>
                <a:gd name="T9" fmla="*/ 81 h 310"/>
                <a:gd name="T10" fmla="*/ 30 w 443"/>
                <a:gd name="T11" fmla="*/ 122 h 310"/>
                <a:gd name="T12" fmla="*/ 21 w 443"/>
                <a:gd name="T13" fmla="*/ 150 h 310"/>
                <a:gd name="T14" fmla="*/ 27 w 443"/>
                <a:gd name="T15" fmla="*/ 160 h 310"/>
                <a:gd name="T16" fmla="*/ 30 w 443"/>
                <a:gd name="T17" fmla="*/ 172 h 310"/>
                <a:gd name="T18" fmla="*/ 136 w 443"/>
                <a:gd name="T19" fmla="*/ 262 h 310"/>
                <a:gd name="T20" fmla="*/ 132 w 443"/>
                <a:gd name="T21" fmla="*/ 262 h 310"/>
                <a:gd name="T22" fmla="*/ 247 w 443"/>
                <a:gd name="T23" fmla="*/ 261 h 310"/>
                <a:gd name="T24" fmla="*/ 242 w 443"/>
                <a:gd name="T25" fmla="*/ 264 h 310"/>
                <a:gd name="T26" fmla="*/ 328 w 443"/>
                <a:gd name="T27" fmla="*/ 284 h 310"/>
                <a:gd name="T28" fmla="*/ 358 w 443"/>
                <a:gd name="T29" fmla="*/ 250 h 310"/>
                <a:gd name="T30" fmla="*/ 354 w 443"/>
                <a:gd name="T31" fmla="*/ 255 h 310"/>
                <a:gd name="T32" fmla="*/ 416 w 443"/>
                <a:gd name="T33" fmla="*/ 191 h 310"/>
                <a:gd name="T34" fmla="*/ 410 w 443"/>
                <a:gd name="T35" fmla="*/ 196 h 310"/>
                <a:gd name="T36" fmla="*/ 397 w 443"/>
                <a:gd name="T37" fmla="*/ 240 h 310"/>
                <a:gd name="T38" fmla="*/ 356 w 443"/>
                <a:gd name="T39" fmla="*/ 248 h 310"/>
                <a:gd name="T40" fmla="*/ 352 w 443"/>
                <a:gd name="T41" fmla="*/ 254 h 310"/>
                <a:gd name="T42" fmla="*/ 312 w 443"/>
                <a:gd name="T43" fmla="*/ 279 h 310"/>
                <a:gd name="T44" fmla="*/ 246 w 443"/>
                <a:gd name="T45" fmla="*/ 258 h 310"/>
                <a:gd name="T46" fmla="*/ 241 w 443"/>
                <a:gd name="T47" fmla="*/ 261 h 310"/>
                <a:gd name="T48" fmla="*/ 138 w 443"/>
                <a:gd name="T49" fmla="*/ 258 h 310"/>
                <a:gd name="T50" fmla="*/ 133 w 443"/>
                <a:gd name="T51" fmla="*/ 257 h 310"/>
                <a:gd name="T52" fmla="*/ 40 w 443"/>
                <a:gd name="T53" fmla="*/ 162 h 310"/>
                <a:gd name="T54" fmla="*/ 39 w 443"/>
                <a:gd name="T55" fmla="*/ 157 h 310"/>
                <a:gd name="T56" fmla="*/ 93 w 443"/>
                <a:gd name="T57" fmla="*/ 89 h 310"/>
                <a:gd name="T58" fmla="*/ 98 w 443"/>
                <a:gd name="T59" fmla="*/ 83 h 310"/>
                <a:gd name="T60" fmla="*/ 209 w 443"/>
                <a:gd name="T61" fmla="*/ 48 h 310"/>
                <a:gd name="T62" fmla="*/ 215 w 443"/>
                <a:gd name="T63" fmla="*/ 47 h 310"/>
                <a:gd name="T64" fmla="*/ 326 w 443"/>
                <a:gd name="T65" fmla="*/ 59 h 310"/>
                <a:gd name="T66" fmla="*/ 332 w 443"/>
                <a:gd name="T67" fmla="*/ 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310">
                  <a:moveTo>
                    <a:pt x="332" y="54"/>
                  </a:moveTo>
                  <a:cubicBezTo>
                    <a:pt x="308" y="12"/>
                    <a:pt x="238" y="0"/>
                    <a:pt x="210" y="43"/>
                  </a:cubicBezTo>
                  <a:cubicBezTo>
                    <a:pt x="211" y="43"/>
                    <a:pt x="213" y="43"/>
                    <a:pt x="215" y="42"/>
                  </a:cubicBezTo>
                  <a:cubicBezTo>
                    <a:pt x="182" y="8"/>
                    <a:pt x="70" y="26"/>
                    <a:pt x="92" y="87"/>
                  </a:cubicBezTo>
                  <a:cubicBezTo>
                    <a:pt x="93" y="85"/>
                    <a:pt x="95" y="83"/>
                    <a:pt x="96" y="81"/>
                  </a:cubicBezTo>
                  <a:cubicBezTo>
                    <a:pt x="70" y="79"/>
                    <a:pt x="44" y="102"/>
                    <a:pt x="30" y="122"/>
                  </a:cubicBezTo>
                  <a:cubicBezTo>
                    <a:pt x="24" y="129"/>
                    <a:pt x="18" y="141"/>
                    <a:pt x="21" y="150"/>
                  </a:cubicBezTo>
                  <a:cubicBezTo>
                    <a:pt x="22" y="154"/>
                    <a:pt x="24" y="157"/>
                    <a:pt x="27" y="160"/>
                  </a:cubicBezTo>
                  <a:cubicBezTo>
                    <a:pt x="33" y="166"/>
                    <a:pt x="33" y="163"/>
                    <a:pt x="30" y="172"/>
                  </a:cubicBezTo>
                  <a:cubicBezTo>
                    <a:pt x="15" y="226"/>
                    <a:pt x="85" y="309"/>
                    <a:pt x="136" y="262"/>
                  </a:cubicBezTo>
                  <a:cubicBezTo>
                    <a:pt x="135" y="262"/>
                    <a:pt x="133" y="262"/>
                    <a:pt x="132" y="262"/>
                  </a:cubicBezTo>
                  <a:cubicBezTo>
                    <a:pt x="148" y="300"/>
                    <a:pt x="239" y="310"/>
                    <a:pt x="247" y="261"/>
                  </a:cubicBezTo>
                  <a:cubicBezTo>
                    <a:pt x="246" y="262"/>
                    <a:pt x="244" y="263"/>
                    <a:pt x="242" y="264"/>
                  </a:cubicBezTo>
                  <a:cubicBezTo>
                    <a:pt x="267" y="281"/>
                    <a:pt x="298" y="291"/>
                    <a:pt x="328" y="284"/>
                  </a:cubicBezTo>
                  <a:cubicBezTo>
                    <a:pt x="345" y="281"/>
                    <a:pt x="365" y="269"/>
                    <a:pt x="358" y="250"/>
                  </a:cubicBezTo>
                  <a:cubicBezTo>
                    <a:pt x="357" y="252"/>
                    <a:pt x="355" y="254"/>
                    <a:pt x="354" y="255"/>
                  </a:cubicBezTo>
                  <a:cubicBezTo>
                    <a:pt x="393" y="252"/>
                    <a:pt x="443" y="239"/>
                    <a:pt x="416" y="191"/>
                  </a:cubicBezTo>
                  <a:cubicBezTo>
                    <a:pt x="414" y="187"/>
                    <a:pt x="409" y="193"/>
                    <a:pt x="410" y="196"/>
                  </a:cubicBezTo>
                  <a:cubicBezTo>
                    <a:pt x="421" y="216"/>
                    <a:pt x="419" y="232"/>
                    <a:pt x="397" y="240"/>
                  </a:cubicBezTo>
                  <a:cubicBezTo>
                    <a:pt x="384" y="246"/>
                    <a:pt x="369" y="247"/>
                    <a:pt x="356" y="248"/>
                  </a:cubicBezTo>
                  <a:cubicBezTo>
                    <a:pt x="353" y="248"/>
                    <a:pt x="351" y="251"/>
                    <a:pt x="352" y="254"/>
                  </a:cubicBezTo>
                  <a:cubicBezTo>
                    <a:pt x="359" y="275"/>
                    <a:pt x="323" y="279"/>
                    <a:pt x="312" y="279"/>
                  </a:cubicBezTo>
                  <a:cubicBezTo>
                    <a:pt x="288" y="279"/>
                    <a:pt x="266" y="270"/>
                    <a:pt x="246" y="258"/>
                  </a:cubicBezTo>
                  <a:cubicBezTo>
                    <a:pt x="244" y="256"/>
                    <a:pt x="241" y="259"/>
                    <a:pt x="241" y="261"/>
                  </a:cubicBezTo>
                  <a:cubicBezTo>
                    <a:pt x="234" y="302"/>
                    <a:pt x="151" y="289"/>
                    <a:pt x="138" y="258"/>
                  </a:cubicBezTo>
                  <a:cubicBezTo>
                    <a:pt x="137" y="256"/>
                    <a:pt x="135" y="256"/>
                    <a:pt x="133" y="257"/>
                  </a:cubicBezTo>
                  <a:cubicBezTo>
                    <a:pt x="82" y="303"/>
                    <a:pt x="18" y="209"/>
                    <a:pt x="40" y="162"/>
                  </a:cubicBezTo>
                  <a:cubicBezTo>
                    <a:pt x="41" y="160"/>
                    <a:pt x="41" y="158"/>
                    <a:pt x="39" y="157"/>
                  </a:cubicBezTo>
                  <a:cubicBezTo>
                    <a:pt x="0" y="143"/>
                    <a:pt x="68" y="86"/>
                    <a:pt x="93" y="89"/>
                  </a:cubicBezTo>
                  <a:cubicBezTo>
                    <a:pt x="96" y="89"/>
                    <a:pt x="99" y="86"/>
                    <a:pt x="98" y="83"/>
                  </a:cubicBezTo>
                  <a:cubicBezTo>
                    <a:pt x="80" y="30"/>
                    <a:pt x="182" y="20"/>
                    <a:pt x="209" y="48"/>
                  </a:cubicBezTo>
                  <a:cubicBezTo>
                    <a:pt x="211" y="49"/>
                    <a:pt x="213" y="49"/>
                    <a:pt x="215" y="47"/>
                  </a:cubicBezTo>
                  <a:cubicBezTo>
                    <a:pt x="241" y="6"/>
                    <a:pt x="305" y="23"/>
                    <a:pt x="326" y="59"/>
                  </a:cubicBezTo>
                  <a:cubicBezTo>
                    <a:pt x="328" y="63"/>
                    <a:pt x="333" y="57"/>
                    <a:pt x="33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1"/>
            <p:cNvSpPr/>
            <p:nvPr/>
          </p:nvSpPr>
          <p:spPr bwMode="auto">
            <a:xfrm>
              <a:off x="7932491" y="2352446"/>
              <a:ext cx="270389" cy="183938"/>
            </a:xfrm>
            <a:custGeom>
              <a:avLst/>
              <a:gdLst>
                <a:gd name="T0" fmla="*/ 123 w 124"/>
                <a:gd name="T1" fmla="*/ 25 h 84"/>
                <a:gd name="T2" fmla="*/ 78 w 124"/>
                <a:gd name="T3" fmla="*/ 19 h 84"/>
                <a:gd name="T4" fmla="*/ 68 w 124"/>
                <a:gd name="T5" fmla="*/ 21 h 84"/>
                <a:gd name="T6" fmla="*/ 50 w 124"/>
                <a:gd name="T7" fmla="*/ 23 h 84"/>
                <a:gd name="T8" fmla="*/ 34 w 124"/>
                <a:gd name="T9" fmla="*/ 50 h 84"/>
                <a:gd name="T10" fmla="*/ 38 w 124"/>
                <a:gd name="T11" fmla="*/ 45 h 84"/>
                <a:gd name="T12" fmla="*/ 16 w 124"/>
                <a:gd name="T13" fmla="*/ 81 h 84"/>
                <a:gd name="T14" fmla="*/ 21 w 124"/>
                <a:gd name="T15" fmla="*/ 75 h 84"/>
                <a:gd name="T16" fmla="*/ 36 w 124"/>
                <a:gd name="T17" fmla="*/ 52 h 84"/>
                <a:gd name="T18" fmla="*/ 40 w 124"/>
                <a:gd name="T19" fmla="*/ 48 h 84"/>
                <a:gd name="T20" fmla="*/ 72 w 124"/>
                <a:gd name="T21" fmla="*/ 32 h 84"/>
                <a:gd name="T22" fmla="*/ 77 w 124"/>
                <a:gd name="T23" fmla="*/ 30 h 84"/>
                <a:gd name="T24" fmla="*/ 116 w 124"/>
                <a:gd name="T25" fmla="*/ 27 h 84"/>
                <a:gd name="T26" fmla="*/ 123 w 124"/>
                <a:gd name="T27"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4">
                  <a:moveTo>
                    <a:pt x="123" y="25"/>
                  </a:moveTo>
                  <a:cubicBezTo>
                    <a:pt x="120" y="0"/>
                    <a:pt x="93" y="7"/>
                    <a:pt x="78" y="19"/>
                  </a:cubicBezTo>
                  <a:cubicBezTo>
                    <a:pt x="72" y="24"/>
                    <a:pt x="76" y="24"/>
                    <a:pt x="68" y="21"/>
                  </a:cubicBezTo>
                  <a:cubicBezTo>
                    <a:pt x="62" y="19"/>
                    <a:pt x="55" y="21"/>
                    <a:pt x="50" y="23"/>
                  </a:cubicBezTo>
                  <a:cubicBezTo>
                    <a:pt x="39" y="28"/>
                    <a:pt x="34" y="39"/>
                    <a:pt x="34" y="50"/>
                  </a:cubicBezTo>
                  <a:cubicBezTo>
                    <a:pt x="35" y="48"/>
                    <a:pt x="36" y="47"/>
                    <a:pt x="38" y="45"/>
                  </a:cubicBezTo>
                  <a:cubicBezTo>
                    <a:pt x="20" y="46"/>
                    <a:pt x="0" y="64"/>
                    <a:pt x="16" y="81"/>
                  </a:cubicBezTo>
                  <a:cubicBezTo>
                    <a:pt x="18" y="84"/>
                    <a:pt x="24" y="78"/>
                    <a:pt x="21" y="75"/>
                  </a:cubicBezTo>
                  <a:cubicBezTo>
                    <a:pt x="17" y="59"/>
                    <a:pt x="22" y="52"/>
                    <a:pt x="36" y="52"/>
                  </a:cubicBezTo>
                  <a:cubicBezTo>
                    <a:pt x="39" y="52"/>
                    <a:pt x="40" y="50"/>
                    <a:pt x="40" y="48"/>
                  </a:cubicBezTo>
                  <a:cubicBezTo>
                    <a:pt x="41" y="27"/>
                    <a:pt x="60" y="24"/>
                    <a:pt x="72" y="32"/>
                  </a:cubicBezTo>
                  <a:cubicBezTo>
                    <a:pt x="74" y="33"/>
                    <a:pt x="76" y="32"/>
                    <a:pt x="77" y="30"/>
                  </a:cubicBezTo>
                  <a:cubicBezTo>
                    <a:pt x="84" y="18"/>
                    <a:pt x="113" y="4"/>
                    <a:pt x="116" y="27"/>
                  </a:cubicBezTo>
                  <a:cubicBezTo>
                    <a:pt x="117" y="32"/>
                    <a:pt x="124" y="29"/>
                    <a:pt x="1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2"/>
            <p:cNvSpPr/>
            <p:nvPr/>
          </p:nvSpPr>
          <p:spPr bwMode="auto">
            <a:xfrm>
              <a:off x="8183566" y="2369920"/>
              <a:ext cx="144391" cy="148990"/>
            </a:xfrm>
            <a:custGeom>
              <a:avLst/>
              <a:gdLst>
                <a:gd name="T0" fmla="*/ 6 w 66"/>
                <a:gd name="T1" fmla="*/ 21 h 68"/>
                <a:gd name="T2" fmla="*/ 28 w 66"/>
                <a:gd name="T3" fmla="*/ 36 h 68"/>
                <a:gd name="T4" fmla="*/ 31 w 66"/>
                <a:gd name="T5" fmla="*/ 39 h 68"/>
                <a:gd name="T6" fmla="*/ 45 w 66"/>
                <a:gd name="T7" fmla="*/ 45 h 68"/>
                <a:gd name="T8" fmla="*/ 43 w 66"/>
                <a:gd name="T9" fmla="*/ 60 h 68"/>
                <a:gd name="T10" fmla="*/ 41 w 66"/>
                <a:gd name="T11" fmla="*/ 67 h 68"/>
                <a:gd name="T12" fmla="*/ 32 w 66"/>
                <a:gd name="T13" fmla="*/ 32 h 68"/>
                <a:gd name="T14" fmla="*/ 35 w 66"/>
                <a:gd name="T15" fmla="*/ 35 h 68"/>
                <a:gd name="T16" fmla="*/ 3 w 66"/>
                <a:gd name="T17" fmla="*/ 16 h 68"/>
                <a:gd name="T18" fmla="*/ 6 w 66"/>
                <a:gd name="T1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8">
                  <a:moveTo>
                    <a:pt x="6" y="21"/>
                  </a:moveTo>
                  <a:cubicBezTo>
                    <a:pt x="18" y="9"/>
                    <a:pt x="32" y="22"/>
                    <a:pt x="28" y="36"/>
                  </a:cubicBezTo>
                  <a:cubicBezTo>
                    <a:pt x="28" y="37"/>
                    <a:pt x="29" y="39"/>
                    <a:pt x="31" y="39"/>
                  </a:cubicBezTo>
                  <a:cubicBezTo>
                    <a:pt x="37" y="39"/>
                    <a:pt x="41" y="41"/>
                    <a:pt x="45" y="45"/>
                  </a:cubicBezTo>
                  <a:cubicBezTo>
                    <a:pt x="49" y="50"/>
                    <a:pt x="51" y="58"/>
                    <a:pt x="43" y="60"/>
                  </a:cubicBezTo>
                  <a:cubicBezTo>
                    <a:pt x="39" y="60"/>
                    <a:pt x="37" y="68"/>
                    <a:pt x="41" y="67"/>
                  </a:cubicBezTo>
                  <a:cubicBezTo>
                    <a:pt x="66" y="62"/>
                    <a:pt x="54" y="30"/>
                    <a:pt x="32" y="32"/>
                  </a:cubicBezTo>
                  <a:cubicBezTo>
                    <a:pt x="33" y="33"/>
                    <a:pt x="34" y="34"/>
                    <a:pt x="35" y="35"/>
                  </a:cubicBezTo>
                  <a:cubicBezTo>
                    <a:pt x="41" y="15"/>
                    <a:pt x="19" y="0"/>
                    <a:pt x="3" y="16"/>
                  </a:cubicBezTo>
                  <a:cubicBezTo>
                    <a:pt x="0" y="19"/>
                    <a:pt x="3" y="24"/>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23"/>
            <p:cNvSpPr/>
            <p:nvPr/>
          </p:nvSpPr>
          <p:spPr bwMode="auto">
            <a:xfrm>
              <a:off x="7836843" y="2514311"/>
              <a:ext cx="202332" cy="169223"/>
            </a:xfrm>
            <a:custGeom>
              <a:avLst/>
              <a:gdLst>
                <a:gd name="T0" fmla="*/ 63 w 93"/>
                <a:gd name="T1" fmla="*/ 0 h 77"/>
                <a:gd name="T2" fmla="*/ 13 w 93"/>
                <a:gd name="T3" fmla="*/ 47 h 77"/>
                <a:gd name="T4" fmla="*/ 90 w 93"/>
                <a:gd name="T5" fmla="*/ 22 h 77"/>
                <a:gd name="T6" fmla="*/ 85 w 93"/>
                <a:gd name="T7" fmla="*/ 19 h 77"/>
                <a:gd name="T8" fmla="*/ 23 w 93"/>
                <a:gd name="T9" fmla="*/ 47 h 77"/>
                <a:gd name="T10" fmla="*/ 62 w 93"/>
                <a:gd name="T11" fmla="*/ 8 h 77"/>
                <a:gd name="T12" fmla="*/ 63 w 9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93" h="77">
                  <a:moveTo>
                    <a:pt x="63" y="0"/>
                  </a:moveTo>
                  <a:cubicBezTo>
                    <a:pt x="46" y="1"/>
                    <a:pt x="0" y="24"/>
                    <a:pt x="13" y="47"/>
                  </a:cubicBezTo>
                  <a:cubicBezTo>
                    <a:pt x="29" y="77"/>
                    <a:pt x="78" y="39"/>
                    <a:pt x="90" y="22"/>
                  </a:cubicBezTo>
                  <a:cubicBezTo>
                    <a:pt x="93" y="18"/>
                    <a:pt x="88" y="15"/>
                    <a:pt x="85" y="19"/>
                  </a:cubicBezTo>
                  <a:cubicBezTo>
                    <a:pt x="74" y="34"/>
                    <a:pt x="43" y="59"/>
                    <a:pt x="23" y="47"/>
                  </a:cubicBezTo>
                  <a:cubicBezTo>
                    <a:pt x="0" y="33"/>
                    <a:pt x="50" y="8"/>
                    <a:pt x="62" y="8"/>
                  </a:cubicBezTo>
                  <a:cubicBezTo>
                    <a:pt x="65" y="8"/>
                    <a:pt x="6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24"/>
            <p:cNvSpPr/>
            <p:nvPr/>
          </p:nvSpPr>
          <p:spPr bwMode="auto">
            <a:xfrm>
              <a:off x="8229551" y="2499596"/>
              <a:ext cx="200492" cy="148990"/>
            </a:xfrm>
            <a:custGeom>
              <a:avLst/>
              <a:gdLst>
                <a:gd name="T0" fmla="*/ 23 w 92"/>
                <a:gd name="T1" fmla="*/ 8 h 68"/>
                <a:gd name="T2" fmla="*/ 61 w 92"/>
                <a:gd name="T3" fmla="*/ 19 h 68"/>
                <a:gd name="T4" fmla="*/ 78 w 92"/>
                <a:gd name="T5" fmla="*/ 31 h 68"/>
                <a:gd name="T6" fmla="*/ 70 w 92"/>
                <a:gd name="T7" fmla="*/ 48 h 68"/>
                <a:gd name="T8" fmla="*/ 8 w 92"/>
                <a:gd name="T9" fmla="*/ 25 h 68"/>
                <a:gd name="T10" fmla="*/ 3 w 92"/>
                <a:gd name="T11" fmla="*/ 30 h 68"/>
                <a:gd name="T12" fmla="*/ 82 w 92"/>
                <a:gd name="T13" fmla="*/ 49 h 68"/>
                <a:gd name="T14" fmla="*/ 78 w 92"/>
                <a:gd name="T15" fmla="*/ 19 h 68"/>
                <a:gd name="T16" fmla="*/ 25 w 92"/>
                <a:gd name="T17" fmla="*/ 1 h 68"/>
                <a:gd name="T18" fmla="*/ 23 w 92"/>
                <a:gd name="T19"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8">
                  <a:moveTo>
                    <a:pt x="23" y="8"/>
                  </a:moveTo>
                  <a:cubicBezTo>
                    <a:pt x="36" y="8"/>
                    <a:pt x="50" y="13"/>
                    <a:pt x="61" y="19"/>
                  </a:cubicBezTo>
                  <a:cubicBezTo>
                    <a:pt x="68" y="22"/>
                    <a:pt x="74" y="25"/>
                    <a:pt x="78" y="31"/>
                  </a:cubicBezTo>
                  <a:cubicBezTo>
                    <a:pt x="85" y="38"/>
                    <a:pt x="79" y="47"/>
                    <a:pt x="70" y="48"/>
                  </a:cubicBezTo>
                  <a:cubicBezTo>
                    <a:pt x="51" y="51"/>
                    <a:pt x="21" y="39"/>
                    <a:pt x="8" y="25"/>
                  </a:cubicBezTo>
                  <a:cubicBezTo>
                    <a:pt x="5" y="22"/>
                    <a:pt x="0" y="28"/>
                    <a:pt x="3" y="30"/>
                  </a:cubicBezTo>
                  <a:cubicBezTo>
                    <a:pt x="18" y="46"/>
                    <a:pt x="63" y="68"/>
                    <a:pt x="82" y="49"/>
                  </a:cubicBezTo>
                  <a:cubicBezTo>
                    <a:pt x="92" y="40"/>
                    <a:pt x="87" y="26"/>
                    <a:pt x="78" y="19"/>
                  </a:cubicBezTo>
                  <a:cubicBezTo>
                    <a:pt x="64" y="8"/>
                    <a:pt x="42" y="0"/>
                    <a:pt x="25" y="1"/>
                  </a:cubicBezTo>
                  <a:cubicBezTo>
                    <a:pt x="21" y="1"/>
                    <a:pt x="18"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25"/>
            <p:cNvSpPr/>
            <p:nvPr/>
          </p:nvSpPr>
          <p:spPr bwMode="auto">
            <a:xfrm>
              <a:off x="8008825" y="2496837"/>
              <a:ext cx="262111" cy="285104"/>
            </a:xfrm>
            <a:custGeom>
              <a:avLst/>
              <a:gdLst>
                <a:gd name="T0" fmla="*/ 8 w 120"/>
                <a:gd name="T1" fmla="*/ 9 h 130"/>
                <a:gd name="T2" fmla="*/ 0 w 120"/>
                <a:gd name="T3" fmla="*/ 67 h 130"/>
                <a:gd name="T4" fmla="*/ 11 w 120"/>
                <a:gd name="T5" fmla="*/ 103 h 130"/>
                <a:gd name="T6" fmla="*/ 81 w 120"/>
                <a:gd name="T7" fmla="*/ 119 h 130"/>
                <a:gd name="T8" fmla="*/ 110 w 120"/>
                <a:gd name="T9" fmla="*/ 77 h 130"/>
                <a:gd name="T10" fmla="*/ 107 w 120"/>
                <a:gd name="T11" fmla="*/ 7 h 130"/>
                <a:gd name="T12" fmla="*/ 100 w 120"/>
                <a:gd name="T13" fmla="*/ 9 h 130"/>
                <a:gd name="T14" fmla="*/ 100 w 120"/>
                <a:gd name="T15" fmla="*/ 12 h 130"/>
                <a:gd name="T16" fmla="*/ 107 w 120"/>
                <a:gd name="T17" fmla="*/ 10 h 130"/>
                <a:gd name="T18" fmla="*/ 107 w 120"/>
                <a:gd name="T19" fmla="*/ 7 h 130"/>
                <a:gd name="T20" fmla="*/ 100 w 120"/>
                <a:gd name="T21" fmla="*/ 9 h 130"/>
                <a:gd name="T22" fmla="*/ 78 w 120"/>
                <a:gd name="T23" fmla="*/ 114 h 130"/>
                <a:gd name="T24" fmla="*/ 8 w 120"/>
                <a:gd name="T25" fmla="*/ 79 h 130"/>
                <a:gd name="T26" fmla="*/ 15 w 120"/>
                <a:gd name="T27" fmla="*/ 5 h 130"/>
                <a:gd name="T28" fmla="*/ 8 w 120"/>
                <a:gd name="T29"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30">
                  <a:moveTo>
                    <a:pt x="8" y="9"/>
                  </a:moveTo>
                  <a:cubicBezTo>
                    <a:pt x="11" y="29"/>
                    <a:pt x="0" y="47"/>
                    <a:pt x="0" y="67"/>
                  </a:cubicBezTo>
                  <a:cubicBezTo>
                    <a:pt x="0" y="80"/>
                    <a:pt x="4" y="92"/>
                    <a:pt x="11" y="103"/>
                  </a:cubicBezTo>
                  <a:cubicBezTo>
                    <a:pt x="26" y="126"/>
                    <a:pt x="58" y="130"/>
                    <a:pt x="81" y="119"/>
                  </a:cubicBezTo>
                  <a:cubicBezTo>
                    <a:pt x="98" y="112"/>
                    <a:pt x="106" y="94"/>
                    <a:pt x="110" y="77"/>
                  </a:cubicBezTo>
                  <a:cubicBezTo>
                    <a:pt x="115" y="53"/>
                    <a:pt x="107" y="31"/>
                    <a:pt x="107" y="7"/>
                  </a:cubicBezTo>
                  <a:cubicBezTo>
                    <a:pt x="107" y="2"/>
                    <a:pt x="100" y="6"/>
                    <a:pt x="100" y="9"/>
                  </a:cubicBezTo>
                  <a:cubicBezTo>
                    <a:pt x="100" y="10"/>
                    <a:pt x="100" y="11"/>
                    <a:pt x="100" y="12"/>
                  </a:cubicBezTo>
                  <a:cubicBezTo>
                    <a:pt x="100" y="17"/>
                    <a:pt x="107" y="13"/>
                    <a:pt x="107" y="10"/>
                  </a:cubicBezTo>
                  <a:cubicBezTo>
                    <a:pt x="107" y="9"/>
                    <a:pt x="107" y="8"/>
                    <a:pt x="107" y="7"/>
                  </a:cubicBezTo>
                  <a:cubicBezTo>
                    <a:pt x="107" y="2"/>
                    <a:pt x="100" y="6"/>
                    <a:pt x="100" y="9"/>
                  </a:cubicBezTo>
                  <a:cubicBezTo>
                    <a:pt x="100" y="43"/>
                    <a:pt x="120" y="95"/>
                    <a:pt x="78" y="114"/>
                  </a:cubicBezTo>
                  <a:cubicBezTo>
                    <a:pt x="48" y="127"/>
                    <a:pt x="17" y="108"/>
                    <a:pt x="8" y="79"/>
                  </a:cubicBezTo>
                  <a:cubicBezTo>
                    <a:pt x="1" y="55"/>
                    <a:pt x="19" y="30"/>
                    <a:pt x="15" y="5"/>
                  </a:cubicBezTo>
                  <a:cubicBezTo>
                    <a:pt x="14" y="0"/>
                    <a:pt x="8" y="5"/>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26"/>
            <p:cNvSpPr/>
            <p:nvPr/>
          </p:nvSpPr>
          <p:spPr bwMode="auto">
            <a:xfrm>
              <a:off x="7965600" y="2818729"/>
              <a:ext cx="30349" cy="289703"/>
            </a:xfrm>
            <a:custGeom>
              <a:avLst/>
              <a:gdLst>
                <a:gd name="T0" fmla="*/ 5 w 14"/>
                <a:gd name="T1" fmla="*/ 7 h 132"/>
                <a:gd name="T2" fmla="*/ 4 w 14"/>
                <a:gd name="T3" fmla="*/ 82 h 132"/>
                <a:gd name="T4" fmla="*/ 6 w 14"/>
                <a:gd name="T5" fmla="*/ 128 h 132"/>
                <a:gd name="T6" fmla="*/ 12 w 14"/>
                <a:gd name="T7" fmla="*/ 124 h 132"/>
                <a:gd name="T8" fmla="*/ 11 w 14"/>
                <a:gd name="T9" fmla="*/ 76 h 132"/>
                <a:gd name="T10" fmla="*/ 12 w 14"/>
                <a:gd name="T11" fmla="*/ 5 h 132"/>
                <a:gd name="T12" fmla="*/ 5 w 14"/>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14" h="132">
                  <a:moveTo>
                    <a:pt x="5" y="7"/>
                  </a:moveTo>
                  <a:cubicBezTo>
                    <a:pt x="7" y="32"/>
                    <a:pt x="6" y="57"/>
                    <a:pt x="4" y="82"/>
                  </a:cubicBezTo>
                  <a:cubicBezTo>
                    <a:pt x="3" y="97"/>
                    <a:pt x="0" y="113"/>
                    <a:pt x="6" y="128"/>
                  </a:cubicBezTo>
                  <a:cubicBezTo>
                    <a:pt x="7" y="132"/>
                    <a:pt x="13" y="127"/>
                    <a:pt x="12" y="124"/>
                  </a:cubicBezTo>
                  <a:cubicBezTo>
                    <a:pt x="6" y="108"/>
                    <a:pt x="10" y="91"/>
                    <a:pt x="11" y="76"/>
                  </a:cubicBezTo>
                  <a:cubicBezTo>
                    <a:pt x="13" y="52"/>
                    <a:pt x="14" y="2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27"/>
            <p:cNvSpPr/>
            <p:nvPr/>
          </p:nvSpPr>
          <p:spPr bwMode="auto">
            <a:xfrm>
              <a:off x="8094356" y="2856436"/>
              <a:ext cx="25751" cy="229922"/>
            </a:xfrm>
            <a:custGeom>
              <a:avLst/>
              <a:gdLst>
                <a:gd name="T0" fmla="*/ 5 w 12"/>
                <a:gd name="T1" fmla="*/ 7 h 105"/>
                <a:gd name="T2" fmla="*/ 0 w 12"/>
                <a:gd name="T3" fmla="*/ 51 h 105"/>
                <a:gd name="T4" fmla="*/ 1 w 12"/>
                <a:gd name="T5" fmla="*/ 100 h 105"/>
                <a:gd name="T6" fmla="*/ 8 w 12"/>
                <a:gd name="T7" fmla="*/ 98 h 105"/>
                <a:gd name="T8" fmla="*/ 8 w 12"/>
                <a:gd name="T9" fmla="*/ 44 h 105"/>
                <a:gd name="T10" fmla="*/ 12 w 12"/>
                <a:gd name="T11" fmla="*/ 5 h 105"/>
                <a:gd name="T12" fmla="*/ 5 w 12"/>
                <a:gd name="T13" fmla="*/ 7 h 105"/>
              </a:gdLst>
              <a:ahLst/>
              <a:cxnLst>
                <a:cxn ang="0">
                  <a:pos x="T0" y="T1"/>
                </a:cxn>
                <a:cxn ang="0">
                  <a:pos x="T2" y="T3"/>
                </a:cxn>
                <a:cxn ang="0">
                  <a:pos x="T4" y="T5"/>
                </a:cxn>
                <a:cxn ang="0">
                  <a:pos x="T6" y="T7"/>
                </a:cxn>
                <a:cxn ang="0">
                  <a:pos x="T8" y="T9"/>
                </a:cxn>
                <a:cxn ang="0">
                  <a:pos x="T10" y="T11"/>
                </a:cxn>
                <a:cxn ang="0">
                  <a:pos x="T12" y="T13"/>
                </a:cxn>
              </a:cxnLst>
              <a:rect l="0" t="0" r="r" b="b"/>
              <a:pathLst>
                <a:path w="12" h="105">
                  <a:moveTo>
                    <a:pt x="5" y="7"/>
                  </a:moveTo>
                  <a:cubicBezTo>
                    <a:pt x="5" y="22"/>
                    <a:pt x="1" y="36"/>
                    <a:pt x="0" y="51"/>
                  </a:cubicBezTo>
                  <a:cubicBezTo>
                    <a:pt x="0" y="67"/>
                    <a:pt x="1" y="84"/>
                    <a:pt x="1" y="100"/>
                  </a:cubicBezTo>
                  <a:cubicBezTo>
                    <a:pt x="1" y="105"/>
                    <a:pt x="8" y="101"/>
                    <a:pt x="8" y="98"/>
                  </a:cubicBezTo>
                  <a:cubicBezTo>
                    <a:pt x="8" y="80"/>
                    <a:pt x="6" y="62"/>
                    <a:pt x="8" y="44"/>
                  </a:cubicBezTo>
                  <a:cubicBezTo>
                    <a:pt x="9" y="31"/>
                    <a:pt x="11" y="1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28"/>
            <p:cNvSpPr/>
            <p:nvPr/>
          </p:nvSpPr>
          <p:spPr bwMode="auto">
            <a:xfrm>
              <a:off x="7539783" y="2849998"/>
              <a:ext cx="34948" cy="258433"/>
            </a:xfrm>
            <a:custGeom>
              <a:avLst/>
              <a:gdLst>
                <a:gd name="T0" fmla="*/ 0 w 16"/>
                <a:gd name="T1" fmla="*/ 8 h 118"/>
                <a:gd name="T2" fmla="*/ 9 w 16"/>
                <a:gd name="T3" fmla="*/ 114 h 118"/>
                <a:gd name="T4" fmla="*/ 15 w 16"/>
                <a:gd name="T5" fmla="*/ 110 h 118"/>
                <a:gd name="T6" fmla="*/ 7 w 16"/>
                <a:gd name="T7" fmla="*/ 5 h 118"/>
                <a:gd name="T8" fmla="*/ 0 w 16"/>
                <a:gd name="T9" fmla="*/ 8 h 118"/>
              </a:gdLst>
              <a:ahLst/>
              <a:cxnLst>
                <a:cxn ang="0">
                  <a:pos x="T0" y="T1"/>
                </a:cxn>
                <a:cxn ang="0">
                  <a:pos x="T2" y="T3"/>
                </a:cxn>
                <a:cxn ang="0">
                  <a:pos x="T4" y="T5"/>
                </a:cxn>
                <a:cxn ang="0">
                  <a:pos x="T6" y="T7"/>
                </a:cxn>
                <a:cxn ang="0">
                  <a:pos x="T8" y="T9"/>
                </a:cxn>
              </a:cxnLst>
              <a:rect l="0" t="0" r="r" b="b"/>
              <a:pathLst>
                <a:path w="16" h="118">
                  <a:moveTo>
                    <a:pt x="0" y="8"/>
                  </a:moveTo>
                  <a:cubicBezTo>
                    <a:pt x="1" y="43"/>
                    <a:pt x="3" y="79"/>
                    <a:pt x="9" y="114"/>
                  </a:cubicBezTo>
                  <a:cubicBezTo>
                    <a:pt x="9" y="118"/>
                    <a:pt x="16" y="113"/>
                    <a:pt x="15" y="110"/>
                  </a:cubicBezTo>
                  <a:cubicBezTo>
                    <a:pt x="9" y="75"/>
                    <a:pt x="7" y="40"/>
                    <a:pt x="7" y="5"/>
                  </a:cubicBezTo>
                  <a:cubicBezTo>
                    <a:pt x="7"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29"/>
            <p:cNvSpPr/>
            <p:nvPr/>
          </p:nvSpPr>
          <p:spPr bwMode="auto">
            <a:xfrm>
              <a:off x="7515871" y="3062447"/>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4 h 63"/>
                <a:gd name="T36" fmla="*/ 9 w 64"/>
                <a:gd name="T37" fmla="*/ 51 h 63"/>
                <a:gd name="T38" fmla="*/ 16 w 64"/>
                <a:gd name="T39" fmla="*/ 36 h 63"/>
                <a:gd name="T40" fmla="*/ 21 w 64"/>
                <a:gd name="T41" fmla="*/ 19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60"/>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4" y="54"/>
                    <a:pt x="50" y="54"/>
                    <a:pt x="47" y="55"/>
                  </a:cubicBezTo>
                  <a:cubicBezTo>
                    <a:pt x="35" y="57"/>
                    <a:pt x="35" y="37"/>
                    <a:pt x="35" y="30"/>
                  </a:cubicBezTo>
                  <a:cubicBezTo>
                    <a:pt x="33" y="30"/>
                    <a:pt x="30" y="31"/>
                    <a:pt x="28" y="32"/>
                  </a:cubicBezTo>
                  <a:cubicBezTo>
                    <a:pt x="29" y="38"/>
                    <a:pt x="36" y="52"/>
                    <a:pt x="28" y="54"/>
                  </a:cubicBezTo>
                  <a:cubicBezTo>
                    <a:pt x="22" y="55"/>
                    <a:pt x="14" y="54"/>
                    <a:pt x="9" y="51"/>
                  </a:cubicBezTo>
                  <a:cubicBezTo>
                    <a:pt x="8" y="51"/>
                    <a:pt x="15" y="38"/>
                    <a:pt x="16" y="36"/>
                  </a:cubicBezTo>
                  <a:cubicBezTo>
                    <a:pt x="19" y="30"/>
                    <a:pt x="20" y="25"/>
                    <a:pt x="21" y="19"/>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30"/>
            <p:cNvSpPr/>
            <p:nvPr/>
          </p:nvSpPr>
          <p:spPr bwMode="auto">
            <a:xfrm>
              <a:off x="7941688" y="3056009"/>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3 h 63"/>
                <a:gd name="T36" fmla="*/ 9 w 64"/>
                <a:gd name="T37" fmla="*/ 51 h 63"/>
                <a:gd name="T38" fmla="*/ 16 w 64"/>
                <a:gd name="T39" fmla="*/ 36 h 63"/>
                <a:gd name="T40" fmla="*/ 21 w 64"/>
                <a:gd name="T41" fmla="*/ 18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59"/>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3" y="53"/>
                    <a:pt x="50" y="54"/>
                    <a:pt x="47" y="55"/>
                  </a:cubicBezTo>
                  <a:cubicBezTo>
                    <a:pt x="35" y="57"/>
                    <a:pt x="35" y="37"/>
                    <a:pt x="35" y="30"/>
                  </a:cubicBezTo>
                  <a:cubicBezTo>
                    <a:pt x="33" y="30"/>
                    <a:pt x="30" y="31"/>
                    <a:pt x="28" y="32"/>
                  </a:cubicBezTo>
                  <a:cubicBezTo>
                    <a:pt x="29" y="38"/>
                    <a:pt x="36" y="52"/>
                    <a:pt x="28" y="53"/>
                  </a:cubicBezTo>
                  <a:cubicBezTo>
                    <a:pt x="22" y="54"/>
                    <a:pt x="14" y="54"/>
                    <a:pt x="9" y="51"/>
                  </a:cubicBezTo>
                  <a:cubicBezTo>
                    <a:pt x="8" y="51"/>
                    <a:pt x="15" y="37"/>
                    <a:pt x="16" y="36"/>
                  </a:cubicBezTo>
                  <a:cubicBezTo>
                    <a:pt x="19" y="30"/>
                    <a:pt x="20" y="24"/>
                    <a:pt x="21" y="18"/>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31"/>
            <p:cNvSpPr/>
            <p:nvPr/>
          </p:nvSpPr>
          <p:spPr bwMode="auto">
            <a:xfrm>
              <a:off x="8059408" y="3042213"/>
              <a:ext cx="130596" cy="127837"/>
            </a:xfrm>
            <a:custGeom>
              <a:avLst/>
              <a:gdLst>
                <a:gd name="T0" fmla="*/ 13 w 60"/>
                <a:gd name="T1" fmla="*/ 18 h 58"/>
                <a:gd name="T2" fmla="*/ 3 w 60"/>
                <a:gd name="T3" fmla="*/ 46 h 58"/>
                <a:gd name="T4" fmla="*/ 11 w 60"/>
                <a:gd name="T5" fmla="*/ 56 h 58"/>
                <a:gd name="T6" fmla="*/ 32 w 60"/>
                <a:gd name="T7" fmla="*/ 54 h 58"/>
                <a:gd name="T8" fmla="*/ 33 w 60"/>
                <a:gd name="T9" fmla="*/ 28 h 58"/>
                <a:gd name="T10" fmla="*/ 26 w 60"/>
                <a:gd name="T11" fmla="*/ 30 h 58"/>
                <a:gd name="T12" fmla="*/ 39 w 60"/>
                <a:gd name="T13" fmla="*/ 58 h 58"/>
                <a:gd name="T14" fmla="*/ 56 w 60"/>
                <a:gd name="T15" fmla="*/ 53 h 58"/>
                <a:gd name="T16" fmla="*/ 56 w 60"/>
                <a:gd name="T17" fmla="*/ 41 h 58"/>
                <a:gd name="T18" fmla="*/ 16 w 60"/>
                <a:gd name="T19" fmla="*/ 15 h 58"/>
                <a:gd name="T20" fmla="*/ 21 w 60"/>
                <a:gd name="T21" fmla="*/ 18 h 58"/>
                <a:gd name="T22" fmla="*/ 47 w 60"/>
                <a:gd name="T23" fmla="*/ 42 h 58"/>
                <a:gd name="T24" fmla="*/ 51 w 60"/>
                <a:gd name="T25" fmla="*/ 48 h 58"/>
                <a:gd name="T26" fmla="*/ 52 w 60"/>
                <a:gd name="T27" fmla="*/ 48 h 58"/>
                <a:gd name="T28" fmla="*/ 44 w 60"/>
                <a:gd name="T29" fmla="*/ 51 h 58"/>
                <a:gd name="T30" fmla="*/ 33 w 60"/>
                <a:gd name="T31" fmla="*/ 28 h 58"/>
                <a:gd name="T32" fmla="*/ 26 w 60"/>
                <a:gd name="T33" fmla="*/ 30 h 58"/>
                <a:gd name="T34" fmla="*/ 26 w 60"/>
                <a:gd name="T35" fmla="*/ 49 h 58"/>
                <a:gd name="T36" fmla="*/ 9 w 60"/>
                <a:gd name="T37" fmla="*/ 47 h 58"/>
                <a:gd name="T38" fmla="*/ 15 w 60"/>
                <a:gd name="T39" fmla="*/ 34 h 58"/>
                <a:gd name="T40" fmla="*/ 20 w 60"/>
                <a:gd name="T41" fmla="*/ 18 h 58"/>
                <a:gd name="T42" fmla="*/ 13 w 60"/>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8">
                  <a:moveTo>
                    <a:pt x="13" y="18"/>
                  </a:moveTo>
                  <a:cubicBezTo>
                    <a:pt x="12" y="29"/>
                    <a:pt x="7" y="36"/>
                    <a:pt x="3" y="46"/>
                  </a:cubicBezTo>
                  <a:cubicBezTo>
                    <a:pt x="0" y="53"/>
                    <a:pt x="6" y="55"/>
                    <a:pt x="11" y="56"/>
                  </a:cubicBezTo>
                  <a:cubicBezTo>
                    <a:pt x="17" y="57"/>
                    <a:pt x="28" y="58"/>
                    <a:pt x="32" y="54"/>
                  </a:cubicBezTo>
                  <a:cubicBezTo>
                    <a:pt x="40" y="45"/>
                    <a:pt x="34" y="38"/>
                    <a:pt x="33" y="28"/>
                  </a:cubicBezTo>
                  <a:cubicBezTo>
                    <a:pt x="32" y="23"/>
                    <a:pt x="26" y="26"/>
                    <a:pt x="26" y="30"/>
                  </a:cubicBezTo>
                  <a:cubicBezTo>
                    <a:pt x="26" y="38"/>
                    <a:pt x="27" y="58"/>
                    <a:pt x="39" y="58"/>
                  </a:cubicBezTo>
                  <a:cubicBezTo>
                    <a:pt x="45" y="58"/>
                    <a:pt x="52" y="57"/>
                    <a:pt x="56" y="53"/>
                  </a:cubicBezTo>
                  <a:cubicBezTo>
                    <a:pt x="60" y="50"/>
                    <a:pt x="58" y="45"/>
                    <a:pt x="56" y="41"/>
                  </a:cubicBezTo>
                  <a:cubicBezTo>
                    <a:pt x="53" y="32"/>
                    <a:pt x="26" y="0"/>
                    <a:pt x="16" y="15"/>
                  </a:cubicBezTo>
                  <a:cubicBezTo>
                    <a:pt x="13" y="19"/>
                    <a:pt x="18" y="22"/>
                    <a:pt x="21" y="18"/>
                  </a:cubicBezTo>
                  <a:cubicBezTo>
                    <a:pt x="24" y="14"/>
                    <a:pt x="46" y="39"/>
                    <a:pt x="47" y="42"/>
                  </a:cubicBezTo>
                  <a:cubicBezTo>
                    <a:pt x="49" y="44"/>
                    <a:pt x="50" y="45"/>
                    <a:pt x="51" y="48"/>
                  </a:cubicBezTo>
                  <a:cubicBezTo>
                    <a:pt x="51" y="50"/>
                    <a:pt x="51" y="50"/>
                    <a:pt x="52" y="48"/>
                  </a:cubicBezTo>
                  <a:cubicBezTo>
                    <a:pt x="49" y="49"/>
                    <a:pt x="47" y="50"/>
                    <a:pt x="44" y="51"/>
                  </a:cubicBezTo>
                  <a:cubicBezTo>
                    <a:pt x="33" y="53"/>
                    <a:pt x="33" y="34"/>
                    <a:pt x="33" y="28"/>
                  </a:cubicBezTo>
                  <a:cubicBezTo>
                    <a:pt x="30" y="28"/>
                    <a:pt x="28" y="29"/>
                    <a:pt x="26" y="30"/>
                  </a:cubicBezTo>
                  <a:cubicBezTo>
                    <a:pt x="26" y="35"/>
                    <a:pt x="33" y="48"/>
                    <a:pt x="26" y="49"/>
                  </a:cubicBezTo>
                  <a:cubicBezTo>
                    <a:pt x="21" y="50"/>
                    <a:pt x="14" y="50"/>
                    <a:pt x="9" y="47"/>
                  </a:cubicBezTo>
                  <a:cubicBezTo>
                    <a:pt x="8" y="47"/>
                    <a:pt x="15" y="35"/>
                    <a:pt x="15" y="34"/>
                  </a:cubicBezTo>
                  <a:cubicBezTo>
                    <a:pt x="18" y="28"/>
                    <a:pt x="19" y="23"/>
                    <a:pt x="20" y="18"/>
                  </a:cubicBezTo>
                  <a:cubicBezTo>
                    <a:pt x="20" y="12"/>
                    <a:pt x="14" y="14"/>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32"/>
            <p:cNvSpPr/>
            <p:nvPr/>
          </p:nvSpPr>
          <p:spPr bwMode="auto">
            <a:xfrm>
              <a:off x="7666700" y="2932771"/>
              <a:ext cx="21153" cy="153589"/>
            </a:xfrm>
            <a:custGeom>
              <a:avLst/>
              <a:gdLst>
                <a:gd name="T0" fmla="*/ 1 w 10"/>
                <a:gd name="T1" fmla="*/ 8 h 70"/>
                <a:gd name="T2" fmla="*/ 2 w 10"/>
                <a:gd name="T3" fmla="*/ 66 h 70"/>
                <a:gd name="T4" fmla="*/ 9 w 10"/>
                <a:gd name="T5" fmla="*/ 63 h 70"/>
                <a:gd name="T6" fmla="*/ 8 w 10"/>
                <a:gd name="T7" fmla="*/ 5 h 70"/>
                <a:gd name="T8" fmla="*/ 1 w 10"/>
                <a:gd name="T9" fmla="*/ 8 h 70"/>
              </a:gdLst>
              <a:ahLst/>
              <a:cxnLst>
                <a:cxn ang="0">
                  <a:pos x="T0" y="T1"/>
                </a:cxn>
                <a:cxn ang="0">
                  <a:pos x="T2" y="T3"/>
                </a:cxn>
                <a:cxn ang="0">
                  <a:pos x="T4" y="T5"/>
                </a:cxn>
                <a:cxn ang="0">
                  <a:pos x="T6" y="T7"/>
                </a:cxn>
                <a:cxn ang="0">
                  <a:pos x="T8" y="T9"/>
                </a:cxn>
              </a:cxnLst>
              <a:rect l="0" t="0" r="r" b="b"/>
              <a:pathLst>
                <a:path w="10" h="70">
                  <a:moveTo>
                    <a:pt x="1" y="8"/>
                  </a:moveTo>
                  <a:cubicBezTo>
                    <a:pt x="0" y="27"/>
                    <a:pt x="3" y="46"/>
                    <a:pt x="2" y="66"/>
                  </a:cubicBezTo>
                  <a:cubicBezTo>
                    <a:pt x="2" y="70"/>
                    <a:pt x="9" y="67"/>
                    <a:pt x="9" y="63"/>
                  </a:cubicBezTo>
                  <a:cubicBezTo>
                    <a:pt x="10" y="44"/>
                    <a:pt x="7" y="25"/>
                    <a:pt x="8" y="5"/>
                  </a:cubicBezTo>
                  <a:cubicBezTo>
                    <a:pt x="8" y="0"/>
                    <a:pt x="2" y="4"/>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33"/>
            <p:cNvSpPr/>
            <p:nvPr/>
          </p:nvSpPr>
          <p:spPr bwMode="auto">
            <a:xfrm>
              <a:off x="7635431" y="3042213"/>
              <a:ext cx="128757" cy="129677"/>
            </a:xfrm>
            <a:custGeom>
              <a:avLst/>
              <a:gdLst>
                <a:gd name="T0" fmla="*/ 13 w 59"/>
                <a:gd name="T1" fmla="*/ 19 h 59"/>
                <a:gd name="T2" fmla="*/ 2 w 59"/>
                <a:gd name="T3" fmla="*/ 47 h 59"/>
                <a:gd name="T4" fmla="*/ 11 w 59"/>
                <a:gd name="T5" fmla="*/ 57 h 59"/>
                <a:gd name="T6" fmla="*/ 31 w 59"/>
                <a:gd name="T7" fmla="*/ 54 h 59"/>
                <a:gd name="T8" fmla="*/ 32 w 59"/>
                <a:gd name="T9" fmla="*/ 28 h 59"/>
                <a:gd name="T10" fmla="*/ 25 w 59"/>
                <a:gd name="T11" fmla="*/ 31 h 59"/>
                <a:gd name="T12" fmla="*/ 39 w 59"/>
                <a:gd name="T13" fmla="*/ 59 h 59"/>
                <a:gd name="T14" fmla="*/ 55 w 59"/>
                <a:gd name="T15" fmla="*/ 54 h 59"/>
                <a:gd name="T16" fmla="*/ 56 w 59"/>
                <a:gd name="T17" fmla="*/ 42 h 59"/>
                <a:gd name="T18" fmla="*/ 15 w 59"/>
                <a:gd name="T19" fmla="*/ 16 h 59"/>
                <a:gd name="T20" fmla="*/ 20 w 59"/>
                <a:gd name="T21" fmla="*/ 19 h 59"/>
                <a:gd name="T22" fmla="*/ 47 w 59"/>
                <a:gd name="T23" fmla="*/ 42 h 59"/>
                <a:gd name="T24" fmla="*/ 50 w 59"/>
                <a:gd name="T25" fmla="*/ 48 h 59"/>
                <a:gd name="T26" fmla="*/ 51 w 59"/>
                <a:gd name="T27" fmla="*/ 49 h 59"/>
                <a:gd name="T28" fmla="*/ 43 w 59"/>
                <a:gd name="T29" fmla="*/ 51 h 59"/>
                <a:gd name="T30" fmla="*/ 32 w 59"/>
                <a:gd name="T31" fmla="*/ 28 h 59"/>
                <a:gd name="T32" fmla="*/ 25 w 59"/>
                <a:gd name="T33" fmla="*/ 31 h 59"/>
                <a:gd name="T34" fmla="*/ 25 w 59"/>
                <a:gd name="T35" fmla="*/ 50 h 59"/>
                <a:gd name="T36" fmla="*/ 9 w 59"/>
                <a:gd name="T37" fmla="*/ 48 h 59"/>
                <a:gd name="T38" fmla="*/ 15 w 59"/>
                <a:gd name="T39" fmla="*/ 34 h 59"/>
                <a:gd name="T40" fmla="*/ 19 w 59"/>
                <a:gd name="T41" fmla="*/ 18 h 59"/>
                <a:gd name="T42" fmla="*/ 13 w 59"/>
                <a:gd name="T43"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9">
                  <a:moveTo>
                    <a:pt x="13" y="19"/>
                  </a:moveTo>
                  <a:cubicBezTo>
                    <a:pt x="11" y="29"/>
                    <a:pt x="6" y="37"/>
                    <a:pt x="2" y="47"/>
                  </a:cubicBezTo>
                  <a:cubicBezTo>
                    <a:pt x="0" y="53"/>
                    <a:pt x="5" y="56"/>
                    <a:pt x="11" y="57"/>
                  </a:cubicBezTo>
                  <a:cubicBezTo>
                    <a:pt x="16" y="58"/>
                    <a:pt x="27" y="59"/>
                    <a:pt x="31" y="54"/>
                  </a:cubicBezTo>
                  <a:cubicBezTo>
                    <a:pt x="40" y="45"/>
                    <a:pt x="33" y="39"/>
                    <a:pt x="32" y="28"/>
                  </a:cubicBezTo>
                  <a:cubicBezTo>
                    <a:pt x="31" y="23"/>
                    <a:pt x="25" y="27"/>
                    <a:pt x="25" y="31"/>
                  </a:cubicBezTo>
                  <a:cubicBezTo>
                    <a:pt x="25" y="39"/>
                    <a:pt x="26" y="59"/>
                    <a:pt x="39" y="59"/>
                  </a:cubicBezTo>
                  <a:cubicBezTo>
                    <a:pt x="44" y="59"/>
                    <a:pt x="51" y="57"/>
                    <a:pt x="55" y="54"/>
                  </a:cubicBezTo>
                  <a:cubicBezTo>
                    <a:pt x="59" y="50"/>
                    <a:pt x="57" y="46"/>
                    <a:pt x="56" y="42"/>
                  </a:cubicBezTo>
                  <a:cubicBezTo>
                    <a:pt x="52" y="33"/>
                    <a:pt x="25" y="0"/>
                    <a:pt x="15" y="16"/>
                  </a:cubicBezTo>
                  <a:cubicBezTo>
                    <a:pt x="12" y="20"/>
                    <a:pt x="17" y="23"/>
                    <a:pt x="20" y="19"/>
                  </a:cubicBezTo>
                  <a:cubicBezTo>
                    <a:pt x="23" y="15"/>
                    <a:pt x="45" y="40"/>
                    <a:pt x="47" y="42"/>
                  </a:cubicBezTo>
                  <a:cubicBezTo>
                    <a:pt x="48" y="44"/>
                    <a:pt x="49" y="46"/>
                    <a:pt x="50" y="48"/>
                  </a:cubicBezTo>
                  <a:cubicBezTo>
                    <a:pt x="50" y="50"/>
                    <a:pt x="51" y="51"/>
                    <a:pt x="51" y="49"/>
                  </a:cubicBezTo>
                  <a:cubicBezTo>
                    <a:pt x="49" y="50"/>
                    <a:pt x="46" y="51"/>
                    <a:pt x="43" y="51"/>
                  </a:cubicBezTo>
                  <a:cubicBezTo>
                    <a:pt x="32" y="53"/>
                    <a:pt x="32" y="35"/>
                    <a:pt x="32" y="28"/>
                  </a:cubicBezTo>
                  <a:cubicBezTo>
                    <a:pt x="30" y="29"/>
                    <a:pt x="27" y="30"/>
                    <a:pt x="25" y="31"/>
                  </a:cubicBezTo>
                  <a:cubicBezTo>
                    <a:pt x="26" y="36"/>
                    <a:pt x="33" y="49"/>
                    <a:pt x="25" y="50"/>
                  </a:cubicBezTo>
                  <a:cubicBezTo>
                    <a:pt x="20" y="51"/>
                    <a:pt x="13" y="51"/>
                    <a:pt x="9" y="48"/>
                  </a:cubicBezTo>
                  <a:cubicBezTo>
                    <a:pt x="8" y="47"/>
                    <a:pt x="14" y="36"/>
                    <a:pt x="15" y="34"/>
                  </a:cubicBezTo>
                  <a:cubicBezTo>
                    <a:pt x="17" y="29"/>
                    <a:pt x="18" y="24"/>
                    <a:pt x="19" y="18"/>
                  </a:cubicBezTo>
                  <a:cubicBezTo>
                    <a:pt x="20" y="13"/>
                    <a:pt x="13" y="15"/>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34"/>
            <p:cNvSpPr/>
            <p:nvPr/>
          </p:nvSpPr>
          <p:spPr bwMode="auto">
            <a:xfrm>
              <a:off x="8094356" y="2650425"/>
              <a:ext cx="89210" cy="55181"/>
            </a:xfrm>
            <a:custGeom>
              <a:avLst/>
              <a:gdLst>
                <a:gd name="T0" fmla="*/ 24 w 41"/>
                <a:gd name="T1" fmla="*/ 20 h 25"/>
                <a:gd name="T2" fmla="*/ 25 w 41"/>
                <a:gd name="T3" fmla="*/ 20 h 25"/>
                <a:gd name="T4" fmla="*/ 30 w 41"/>
                <a:gd name="T5" fmla="*/ 17 h 25"/>
                <a:gd name="T6" fmla="*/ 38 w 41"/>
                <a:gd name="T7" fmla="*/ 11 h 25"/>
                <a:gd name="T8" fmla="*/ 38 w 41"/>
                <a:gd name="T9" fmla="*/ 5 h 25"/>
                <a:gd name="T10" fmla="*/ 7 w 41"/>
                <a:gd name="T11" fmla="*/ 4 h 25"/>
                <a:gd name="T12" fmla="*/ 2 w 41"/>
                <a:gd name="T13" fmla="*/ 14 h 25"/>
                <a:gd name="T14" fmla="*/ 17 w 41"/>
                <a:gd name="T15" fmla="*/ 24 h 25"/>
                <a:gd name="T16" fmla="*/ 22 w 41"/>
                <a:gd name="T17" fmla="*/ 17 h 25"/>
                <a:gd name="T18" fmla="*/ 10 w 41"/>
                <a:gd name="T19" fmla="*/ 12 h 25"/>
                <a:gd name="T20" fmla="*/ 8 w 41"/>
                <a:gd name="T21" fmla="*/ 10 h 25"/>
                <a:gd name="T22" fmla="*/ 8 w 41"/>
                <a:gd name="T23" fmla="*/ 10 h 25"/>
                <a:gd name="T24" fmla="*/ 13 w 41"/>
                <a:gd name="T25" fmla="*/ 9 h 25"/>
                <a:gd name="T26" fmla="*/ 35 w 41"/>
                <a:gd name="T27" fmla="*/ 12 h 25"/>
                <a:gd name="T28" fmla="*/ 35 w 41"/>
                <a:gd name="T29" fmla="*/ 6 h 25"/>
                <a:gd name="T30" fmla="*/ 18 w 41"/>
                <a:gd name="T31" fmla="*/ 18 h 25"/>
                <a:gd name="T32" fmla="*/ 24 w 4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5">
                  <a:moveTo>
                    <a:pt x="24" y="20"/>
                  </a:moveTo>
                  <a:cubicBezTo>
                    <a:pt x="23" y="22"/>
                    <a:pt x="24" y="21"/>
                    <a:pt x="25" y="20"/>
                  </a:cubicBezTo>
                  <a:cubicBezTo>
                    <a:pt x="27" y="19"/>
                    <a:pt x="28" y="18"/>
                    <a:pt x="30" y="17"/>
                  </a:cubicBezTo>
                  <a:cubicBezTo>
                    <a:pt x="33" y="15"/>
                    <a:pt x="36" y="13"/>
                    <a:pt x="38" y="11"/>
                  </a:cubicBezTo>
                  <a:cubicBezTo>
                    <a:pt x="40" y="9"/>
                    <a:pt x="41" y="6"/>
                    <a:pt x="38" y="5"/>
                  </a:cubicBezTo>
                  <a:cubicBezTo>
                    <a:pt x="30" y="1"/>
                    <a:pt x="15" y="0"/>
                    <a:pt x="7" y="4"/>
                  </a:cubicBezTo>
                  <a:cubicBezTo>
                    <a:pt x="3" y="6"/>
                    <a:pt x="0" y="10"/>
                    <a:pt x="2" y="14"/>
                  </a:cubicBezTo>
                  <a:cubicBezTo>
                    <a:pt x="4" y="19"/>
                    <a:pt x="12" y="22"/>
                    <a:pt x="17" y="24"/>
                  </a:cubicBezTo>
                  <a:cubicBezTo>
                    <a:pt x="21" y="25"/>
                    <a:pt x="25" y="19"/>
                    <a:pt x="22" y="17"/>
                  </a:cubicBezTo>
                  <a:cubicBezTo>
                    <a:pt x="18" y="15"/>
                    <a:pt x="14" y="14"/>
                    <a:pt x="10" y="12"/>
                  </a:cubicBezTo>
                  <a:cubicBezTo>
                    <a:pt x="10" y="11"/>
                    <a:pt x="9" y="11"/>
                    <a:pt x="8" y="10"/>
                  </a:cubicBezTo>
                  <a:cubicBezTo>
                    <a:pt x="7" y="9"/>
                    <a:pt x="7" y="10"/>
                    <a:pt x="8" y="10"/>
                  </a:cubicBezTo>
                  <a:cubicBezTo>
                    <a:pt x="9" y="9"/>
                    <a:pt x="11" y="9"/>
                    <a:pt x="13" y="9"/>
                  </a:cubicBezTo>
                  <a:cubicBezTo>
                    <a:pt x="20" y="8"/>
                    <a:pt x="29" y="9"/>
                    <a:pt x="35" y="12"/>
                  </a:cubicBezTo>
                  <a:cubicBezTo>
                    <a:pt x="35" y="10"/>
                    <a:pt x="35" y="8"/>
                    <a:pt x="35" y="6"/>
                  </a:cubicBezTo>
                  <a:cubicBezTo>
                    <a:pt x="30" y="10"/>
                    <a:pt x="21" y="12"/>
                    <a:pt x="18" y="18"/>
                  </a:cubicBezTo>
                  <a:cubicBezTo>
                    <a:pt x="16" y="23"/>
                    <a:pt x="22" y="24"/>
                    <a:pt x="2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35"/>
            <p:cNvSpPr/>
            <p:nvPr/>
          </p:nvSpPr>
          <p:spPr bwMode="auto">
            <a:xfrm>
              <a:off x="8081481" y="2518910"/>
              <a:ext cx="41386" cy="26671"/>
            </a:xfrm>
            <a:custGeom>
              <a:avLst/>
              <a:gdLst>
                <a:gd name="T0" fmla="*/ 15 w 19"/>
                <a:gd name="T1" fmla="*/ 0 h 12"/>
                <a:gd name="T2" fmla="*/ 2 w 19"/>
                <a:gd name="T3" fmla="*/ 6 h 12"/>
                <a:gd name="T4" fmla="*/ 1 w 19"/>
                <a:gd name="T5" fmla="*/ 11 h 12"/>
                <a:gd name="T6" fmla="*/ 5 w 19"/>
                <a:gd name="T7" fmla="*/ 11 h 12"/>
                <a:gd name="T8" fmla="*/ 13 w 19"/>
                <a:gd name="T9" fmla="*/ 7 h 12"/>
                <a:gd name="T10" fmla="*/ 15 w 19"/>
                <a:gd name="T11" fmla="*/ 0 h 12"/>
              </a:gdLst>
              <a:ahLst/>
              <a:cxnLst>
                <a:cxn ang="0">
                  <a:pos x="T0" y="T1"/>
                </a:cxn>
                <a:cxn ang="0">
                  <a:pos x="T2" y="T3"/>
                </a:cxn>
                <a:cxn ang="0">
                  <a:pos x="T4" y="T5"/>
                </a:cxn>
                <a:cxn ang="0">
                  <a:pos x="T6" y="T7"/>
                </a:cxn>
                <a:cxn ang="0">
                  <a:pos x="T8" y="T9"/>
                </a:cxn>
                <a:cxn ang="0">
                  <a:pos x="T10" y="T11"/>
                </a:cxn>
              </a:cxnLst>
              <a:rect l="0" t="0" r="r" b="b"/>
              <a:pathLst>
                <a:path w="19" h="12">
                  <a:moveTo>
                    <a:pt x="15" y="0"/>
                  </a:moveTo>
                  <a:cubicBezTo>
                    <a:pt x="10" y="0"/>
                    <a:pt x="5" y="2"/>
                    <a:pt x="2" y="6"/>
                  </a:cubicBezTo>
                  <a:cubicBezTo>
                    <a:pt x="1" y="7"/>
                    <a:pt x="0" y="9"/>
                    <a:pt x="1" y="11"/>
                  </a:cubicBezTo>
                  <a:cubicBezTo>
                    <a:pt x="2" y="12"/>
                    <a:pt x="4" y="12"/>
                    <a:pt x="5" y="11"/>
                  </a:cubicBezTo>
                  <a:cubicBezTo>
                    <a:pt x="8" y="8"/>
                    <a:pt x="10" y="7"/>
                    <a:pt x="13" y="7"/>
                  </a:cubicBezTo>
                  <a:cubicBezTo>
                    <a:pt x="17" y="7"/>
                    <a:pt x="19"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36"/>
            <p:cNvSpPr/>
            <p:nvPr/>
          </p:nvSpPr>
          <p:spPr bwMode="auto">
            <a:xfrm>
              <a:off x="8157815" y="2514311"/>
              <a:ext cx="58860" cy="35868"/>
            </a:xfrm>
            <a:custGeom>
              <a:avLst/>
              <a:gdLst>
                <a:gd name="T0" fmla="*/ 4 w 27"/>
                <a:gd name="T1" fmla="*/ 8 h 16"/>
                <a:gd name="T2" fmla="*/ 20 w 27"/>
                <a:gd name="T3" fmla="*/ 15 h 16"/>
                <a:gd name="T4" fmla="*/ 23 w 27"/>
                <a:gd name="T5" fmla="*/ 8 h 16"/>
                <a:gd name="T6" fmla="*/ 7 w 27"/>
                <a:gd name="T7" fmla="*/ 1 h 16"/>
                <a:gd name="T8" fmla="*/ 4 w 27"/>
                <a:gd name="T9" fmla="*/ 8 h 16"/>
              </a:gdLst>
              <a:ahLst/>
              <a:cxnLst>
                <a:cxn ang="0">
                  <a:pos x="T0" y="T1"/>
                </a:cxn>
                <a:cxn ang="0">
                  <a:pos x="T2" y="T3"/>
                </a:cxn>
                <a:cxn ang="0">
                  <a:pos x="T4" y="T5"/>
                </a:cxn>
                <a:cxn ang="0">
                  <a:pos x="T6" y="T7"/>
                </a:cxn>
                <a:cxn ang="0">
                  <a:pos x="T8" y="T9"/>
                </a:cxn>
              </a:cxnLst>
              <a:rect l="0" t="0" r="r" b="b"/>
              <a:pathLst>
                <a:path w="27" h="16">
                  <a:moveTo>
                    <a:pt x="4" y="8"/>
                  </a:moveTo>
                  <a:cubicBezTo>
                    <a:pt x="9" y="10"/>
                    <a:pt x="14" y="13"/>
                    <a:pt x="20" y="15"/>
                  </a:cubicBezTo>
                  <a:cubicBezTo>
                    <a:pt x="23" y="16"/>
                    <a:pt x="27" y="9"/>
                    <a:pt x="23" y="8"/>
                  </a:cubicBezTo>
                  <a:cubicBezTo>
                    <a:pt x="18" y="6"/>
                    <a:pt x="13" y="3"/>
                    <a:pt x="7" y="1"/>
                  </a:cubicBezTo>
                  <a:cubicBezTo>
                    <a:pt x="3" y="0"/>
                    <a:pt x="0"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Freeform 66"/>
          <p:cNvSpPr>
            <a:spLocks noEditPoints="1"/>
          </p:cNvSpPr>
          <p:nvPr/>
        </p:nvSpPr>
        <p:spPr bwMode="auto">
          <a:xfrm rot="218059">
            <a:off x="1502562" y="5001554"/>
            <a:ext cx="358841" cy="362580"/>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p>
            <a:endParaRPr lang="zh-CN" altLang="en-US"/>
          </a:p>
        </p:txBody>
      </p:sp>
      <p:cxnSp>
        <p:nvCxnSpPr>
          <p:cNvPr id="3" name="直接连接符 2"/>
          <p:cNvCxnSpPr/>
          <p:nvPr/>
        </p:nvCxnSpPr>
        <p:spPr>
          <a:xfrm flipV="1">
            <a:off x="1614860" y="6147881"/>
            <a:ext cx="8227005" cy="27928"/>
          </a:xfrm>
          <a:prstGeom prst="line">
            <a:avLst/>
          </a:prstGeom>
          <a:ln w="38100" cap="rnd">
            <a:solidFill>
              <a:srgbClr val="32578C"/>
            </a:solidFill>
            <a:roun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8593003" y="5080154"/>
            <a:ext cx="1400781" cy="1090129"/>
            <a:chOff x="7297905" y="2319337"/>
            <a:chExt cx="1132138" cy="881063"/>
          </a:xfrm>
          <a:solidFill>
            <a:srgbClr val="1F4E79"/>
          </a:solidFill>
        </p:grpSpPr>
        <p:sp>
          <p:nvSpPr>
            <p:cNvPr id="5" name="Freeform 120"/>
            <p:cNvSpPr/>
            <p:nvPr/>
          </p:nvSpPr>
          <p:spPr bwMode="auto">
            <a:xfrm>
              <a:off x="7297905" y="2319337"/>
              <a:ext cx="966594" cy="679651"/>
            </a:xfrm>
            <a:custGeom>
              <a:avLst/>
              <a:gdLst>
                <a:gd name="T0" fmla="*/ 332 w 443"/>
                <a:gd name="T1" fmla="*/ 54 h 310"/>
                <a:gd name="T2" fmla="*/ 210 w 443"/>
                <a:gd name="T3" fmla="*/ 43 h 310"/>
                <a:gd name="T4" fmla="*/ 215 w 443"/>
                <a:gd name="T5" fmla="*/ 42 h 310"/>
                <a:gd name="T6" fmla="*/ 92 w 443"/>
                <a:gd name="T7" fmla="*/ 87 h 310"/>
                <a:gd name="T8" fmla="*/ 96 w 443"/>
                <a:gd name="T9" fmla="*/ 81 h 310"/>
                <a:gd name="T10" fmla="*/ 30 w 443"/>
                <a:gd name="T11" fmla="*/ 122 h 310"/>
                <a:gd name="T12" fmla="*/ 21 w 443"/>
                <a:gd name="T13" fmla="*/ 150 h 310"/>
                <a:gd name="T14" fmla="*/ 27 w 443"/>
                <a:gd name="T15" fmla="*/ 160 h 310"/>
                <a:gd name="T16" fmla="*/ 30 w 443"/>
                <a:gd name="T17" fmla="*/ 172 h 310"/>
                <a:gd name="T18" fmla="*/ 136 w 443"/>
                <a:gd name="T19" fmla="*/ 262 h 310"/>
                <a:gd name="T20" fmla="*/ 132 w 443"/>
                <a:gd name="T21" fmla="*/ 262 h 310"/>
                <a:gd name="T22" fmla="*/ 247 w 443"/>
                <a:gd name="T23" fmla="*/ 261 h 310"/>
                <a:gd name="T24" fmla="*/ 242 w 443"/>
                <a:gd name="T25" fmla="*/ 264 h 310"/>
                <a:gd name="T26" fmla="*/ 328 w 443"/>
                <a:gd name="T27" fmla="*/ 284 h 310"/>
                <a:gd name="T28" fmla="*/ 358 w 443"/>
                <a:gd name="T29" fmla="*/ 250 h 310"/>
                <a:gd name="T30" fmla="*/ 354 w 443"/>
                <a:gd name="T31" fmla="*/ 255 h 310"/>
                <a:gd name="T32" fmla="*/ 416 w 443"/>
                <a:gd name="T33" fmla="*/ 191 h 310"/>
                <a:gd name="T34" fmla="*/ 410 w 443"/>
                <a:gd name="T35" fmla="*/ 196 h 310"/>
                <a:gd name="T36" fmla="*/ 397 w 443"/>
                <a:gd name="T37" fmla="*/ 240 h 310"/>
                <a:gd name="T38" fmla="*/ 356 w 443"/>
                <a:gd name="T39" fmla="*/ 248 h 310"/>
                <a:gd name="T40" fmla="*/ 352 w 443"/>
                <a:gd name="T41" fmla="*/ 254 h 310"/>
                <a:gd name="T42" fmla="*/ 312 w 443"/>
                <a:gd name="T43" fmla="*/ 279 h 310"/>
                <a:gd name="T44" fmla="*/ 246 w 443"/>
                <a:gd name="T45" fmla="*/ 258 h 310"/>
                <a:gd name="T46" fmla="*/ 241 w 443"/>
                <a:gd name="T47" fmla="*/ 261 h 310"/>
                <a:gd name="T48" fmla="*/ 138 w 443"/>
                <a:gd name="T49" fmla="*/ 258 h 310"/>
                <a:gd name="T50" fmla="*/ 133 w 443"/>
                <a:gd name="T51" fmla="*/ 257 h 310"/>
                <a:gd name="T52" fmla="*/ 40 w 443"/>
                <a:gd name="T53" fmla="*/ 162 h 310"/>
                <a:gd name="T54" fmla="*/ 39 w 443"/>
                <a:gd name="T55" fmla="*/ 157 h 310"/>
                <a:gd name="T56" fmla="*/ 93 w 443"/>
                <a:gd name="T57" fmla="*/ 89 h 310"/>
                <a:gd name="T58" fmla="*/ 98 w 443"/>
                <a:gd name="T59" fmla="*/ 83 h 310"/>
                <a:gd name="T60" fmla="*/ 209 w 443"/>
                <a:gd name="T61" fmla="*/ 48 h 310"/>
                <a:gd name="T62" fmla="*/ 215 w 443"/>
                <a:gd name="T63" fmla="*/ 47 h 310"/>
                <a:gd name="T64" fmla="*/ 326 w 443"/>
                <a:gd name="T65" fmla="*/ 59 h 310"/>
                <a:gd name="T66" fmla="*/ 332 w 443"/>
                <a:gd name="T67" fmla="*/ 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310">
                  <a:moveTo>
                    <a:pt x="332" y="54"/>
                  </a:moveTo>
                  <a:cubicBezTo>
                    <a:pt x="308" y="12"/>
                    <a:pt x="238" y="0"/>
                    <a:pt x="210" y="43"/>
                  </a:cubicBezTo>
                  <a:cubicBezTo>
                    <a:pt x="211" y="43"/>
                    <a:pt x="213" y="43"/>
                    <a:pt x="215" y="42"/>
                  </a:cubicBezTo>
                  <a:cubicBezTo>
                    <a:pt x="182" y="8"/>
                    <a:pt x="70" y="26"/>
                    <a:pt x="92" y="87"/>
                  </a:cubicBezTo>
                  <a:cubicBezTo>
                    <a:pt x="93" y="85"/>
                    <a:pt x="95" y="83"/>
                    <a:pt x="96" y="81"/>
                  </a:cubicBezTo>
                  <a:cubicBezTo>
                    <a:pt x="70" y="79"/>
                    <a:pt x="44" y="102"/>
                    <a:pt x="30" y="122"/>
                  </a:cubicBezTo>
                  <a:cubicBezTo>
                    <a:pt x="24" y="129"/>
                    <a:pt x="18" y="141"/>
                    <a:pt x="21" y="150"/>
                  </a:cubicBezTo>
                  <a:cubicBezTo>
                    <a:pt x="22" y="154"/>
                    <a:pt x="24" y="157"/>
                    <a:pt x="27" y="160"/>
                  </a:cubicBezTo>
                  <a:cubicBezTo>
                    <a:pt x="33" y="166"/>
                    <a:pt x="33" y="163"/>
                    <a:pt x="30" y="172"/>
                  </a:cubicBezTo>
                  <a:cubicBezTo>
                    <a:pt x="15" y="226"/>
                    <a:pt x="85" y="309"/>
                    <a:pt x="136" y="262"/>
                  </a:cubicBezTo>
                  <a:cubicBezTo>
                    <a:pt x="135" y="262"/>
                    <a:pt x="133" y="262"/>
                    <a:pt x="132" y="262"/>
                  </a:cubicBezTo>
                  <a:cubicBezTo>
                    <a:pt x="148" y="300"/>
                    <a:pt x="239" y="310"/>
                    <a:pt x="247" y="261"/>
                  </a:cubicBezTo>
                  <a:cubicBezTo>
                    <a:pt x="246" y="262"/>
                    <a:pt x="244" y="263"/>
                    <a:pt x="242" y="264"/>
                  </a:cubicBezTo>
                  <a:cubicBezTo>
                    <a:pt x="267" y="281"/>
                    <a:pt x="298" y="291"/>
                    <a:pt x="328" y="284"/>
                  </a:cubicBezTo>
                  <a:cubicBezTo>
                    <a:pt x="345" y="281"/>
                    <a:pt x="365" y="269"/>
                    <a:pt x="358" y="250"/>
                  </a:cubicBezTo>
                  <a:cubicBezTo>
                    <a:pt x="357" y="252"/>
                    <a:pt x="355" y="254"/>
                    <a:pt x="354" y="255"/>
                  </a:cubicBezTo>
                  <a:cubicBezTo>
                    <a:pt x="393" y="252"/>
                    <a:pt x="443" y="239"/>
                    <a:pt x="416" y="191"/>
                  </a:cubicBezTo>
                  <a:cubicBezTo>
                    <a:pt x="414" y="187"/>
                    <a:pt x="409" y="193"/>
                    <a:pt x="410" y="196"/>
                  </a:cubicBezTo>
                  <a:cubicBezTo>
                    <a:pt x="421" y="216"/>
                    <a:pt x="419" y="232"/>
                    <a:pt x="397" y="240"/>
                  </a:cubicBezTo>
                  <a:cubicBezTo>
                    <a:pt x="384" y="246"/>
                    <a:pt x="369" y="247"/>
                    <a:pt x="356" y="248"/>
                  </a:cubicBezTo>
                  <a:cubicBezTo>
                    <a:pt x="353" y="248"/>
                    <a:pt x="351" y="251"/>
                    <a:pt x="352" y="254"/>
                  </a:cubicBezTo>
                  <a:cubicBezTo>
                    <a:pt x="359" y="275"/>
                    <a:pt x="323" y="279"/>
                    <a:pt x="312" y="279"/>
                  </a:cubicBezTo>
                  <a:cubicBezTo>
                    <a:pt x="288" y="279"/>
                    <a:pt x="266" y="270"/>
                    <a:pt x="246" y="258"/>
                  </a:cubicBezTo>
                  <a:cubicBezTo>
                    <a:pt x="244" y="256"/>
                    <a:pt x="241" y="259"/>
                    <a:pt x="241" y="261"/>
                  </a:cubicBezTo>
                  <a:cubicBezTo>
                    <a:pt x="234" y="302"/>
                    <a:pt x="151" y="289"/>
                    <a:pt x="138" y="258"/>
                  </a:cubicBezTo>
                  <a:cubicBezTo>
                    <a:pt x="137" y="256"/>
                    <a:pt x="135" y="256"/>
                    <a:pt x="133" y="257"/>
                  </a:cubicBezTo>
                  <a:cubicBezTo>
                    <a:pt x="82" y="303"/>
                    <a:pt x="18" y="209"/>
                    <a:pt x="40" y="162"/>
                  </a:cubicBezTo>
                  <a:cubicBezTo>
                    <a:pt x="41" y="160"/>
                    <a:pt x="41" y="158"/>
                    <a:pt x="39" y="157"/>
                  </a:cubicBezTo>
                  <a:cubicBezTo>
                    <a:pt x="0" y="143"/>
                    <a:pt x="68" y="86"/>
                    <a:pt x="93" y="89"/>
                  </a:cubicBezTo>
                  <a:cubicBezTo>
                    <a:pt x="96" y="89"/>
                    <a:pt x="99" y="86"/>
                    <a:pt x="98" y="83"/>
                  </a:cubicBezTo>
                  <a:cubicBezTo>
                    <a:pt x="80" y="30"/>
                    <a:pt x="182" y="20"/>
                    <a:pt x="209" y="48"/>
                  </a:cubicBezTo>
                  <a:cubicBezTo>
                    <a:pt x="211" y="49"/>
                    <a:pt x="213" y="49"/>
                    <a:pt x="215" y="47"/>
                  </a:cubicBezTo>
                  <a:cubicBezTo>
                    <a:pt x="241" y="6"/>
                    <a:pt x="305" y="23"/>
                    <a:pt x="326" y="59"/>
                  </a:cubicBezTo>
                  <a:cubicBezTo>
                    <a:pt x="328" y="63"/>
                    <a:pt x="333" y="57"/>
                    <a:pt x="33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 name="Freeform 121"/>
            <p:cNvSpPr/>
            <p:nvPr/>
          </p:nvSpPr>
          <p:spPr bwMode="auto">
            <a:xfrm>
              <a:off x="7932491" y="2352446"/>
              <a:ext cx="270389" cy="183938"/>
            </a:xfrm>
            <a:custGeom>
              <a:avLst/>
              <a:gdLst>
                <a:gd name="T0" fmla="*/ 123 w 124"/>
                <a:gd name="T1" fmla="*/ 25 h 84"/>
                <a:gd name="T2" fmla="*/ 78 w 124"/>
                <a:gd name="T3" fmla="*/ 19 h 84"/>
                <a:gd name="T4" fmla="*/ 68 w 124"/>
                <a:gd name="T5" fmla="*/ 21 h 84"/>
                <a:gd name="T6" fmla="*/ 50 w 124"/>
                <a:gd name="T7" fmla="*/ 23 h 84"/>
                <a:gd name="T8" fmla="*/ 34 w 124"/>
                <a:gd name="T9" fmla="*/ 50 h 84"/>
                <a:gd name="T10" fmla="*/ 38 w 124"/>
                <a:gd name="T11" fmla="*/ 45 h 84"/>
                <a:gd name="T12" fmla="*/ 16 w 124"/>
                <a:gd name="T13" fmla="*/ 81 h 84"/>
                <a:gd name="T14" fmla="*/ 21 w 124"/>
                <a:gd name="T15" fmla="*/ 75 h 84"/>
                <a:gd name="T16" fmla="*/ 36 w 124"/>
                <a:gd name="T17" fmla="*/ 52 h 84"/>
                <a:gd name="T18" fmla="*/ 40 w 124"/>
                <a:gd name="T19" fmla="*/ 48 h 84"/>
                <a:gd name="T20" fmla="*/ 72 w 124"/>
                <a:gd name="T21" fmla="*/ 32 h 84"/>
                <a:gd name="T22" fmla="*/ 77 w 124"/>
                <a:gd name="T23" fmla="*/ 30 h 84"/>
                <a:gd name="T24" fmla="*/ 116 w 124"/>
                <a:gd name="T25" fmla="*/ 27 h 84"/>
                <a:gd name="T26" fmla="*/ 123 w 124"/>
                <a:gd name="T27"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4">
                  <a:moveTo>
                    <a:pt x="123" y="25"/>
                  </a:moveTo>
                  <a:cubicBezTo>
                    <a:pt x="120" y="0"/>
                    <a:pt x="93" y="7"/>
                    <a:pt x="78" y="19"/>
                  </a:cubicBezTo>
                  <a:cubicBezTo>
                    <a:pt x="72" y="24"/>
                    <a:pt x="76" y="24"/>
                    <a:pt x="68" y="21"/>
                  </a:cubicBezTo>
                  <a:cubicBezTo>
                    <a:pt x="62" y="19"/>
                    <a:pt x="55" y="21"/>
                    <a:pt x="50" y="23"/>
                  </a:cubicBezTo>
                  <a:cubicBezTo>
                    <a:pt x="39" y="28"/>
                    <a:pt x="34" y="39"/>
                    <a:pt x="34" y="50"/>
                  </a:cubicBezTo>
                  <a:cubicBezTo>
                    <a:pt x="35" y="48"/>
                    <a:pt x="36" y="47"/>
                    <a:pt x="38" y="45"/>
                  </a:cubicBezTo>
                  <a:cubicBezTo>
                    <a:pt x="20" y="46"/>
                    <a:pt x="0" y="64"/>
                    <a:pt x="16" y="81"/>
                  </a:cubicBezTo>
                  <a:cubicBezTo>
                    <a:pt x="18" y="84"/>
                    <a:pt x="24" y="78"/>
                    <a:pt x="21" y="75"/>
                  </a:cubicBezTo>
                  <a:cubicBezTo>
                    <a:pt x="17" y="59"/>
                    <a:pt x="22" y="52"/>
                    <a:pt x="36" y="52"/>
                  </a:cubicBezTo>
                  <a:cubicBezTo>
                    <a:pt x="39" y="52"/>
                    <a:pt x="40" y="50"/>
                    <a:pt x="40" y="48"/>
                  </a:cubicBezTo>
                  <a:cubicBezTo>
                    <a:pt x="41" y="27"/>
                    <a:pt x="60" y="24"/>
                    <a:pt x="72" y="32"/>
                  </a:cubicBezTo>
                  <a:cubicBezTo>
                    <a:pt x="74" y="33"/>
                    <a:pt x="76" y="32"/>
                    <a:pt x="77" y="30"/>
                  </a:cubicBezTo>
                  <a:cubicBezTo>
                    <a:pt x="84" y="18"/>
                    <a:pt x="113" y="4"/>
                    <a:pt x="116" y="27"/>
                  </a:cubicBezTo>
                  <a:cubicBezTo>
                    <a:pt x="117" y="32"/>
                    <a:pt x="124" y="29"/>
                    <a:pt x="1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122"/>
            <p:cNvSpPr/>
            <p:nvPr/>
          </p:nvSpPr>
          <p:spPr bwMode="auto">
            <a:xfrm>
              <a:off x="8183566" y="2369920"/>
              <a:ext cx="144391" cy="148990"/>
            </a:xfrm>
            <a:custGeom>
              <a:avLst/>
              <a:gdLst>
                <a:gd name="T0" fmla="*/ 6 w 66"/>
                <a:gd name="T1" fmla="*/ 21 h 68"/>
                <a:gd name="T2" fmla="*/ 28 w 66"/>
                <a:gd name="T3" fmla="*/ 36 h 68"/>
                <a:gd name="T4" fmla="*/ 31 w 66"/>
                <a:gd name="T5" fmla="*/ 39 h 68"/>
                <a:gd name="T6" fmla="*/ 45 w 66"/>
                <a:gd name="T7" fmla="*/ 45 h 68"/>
                <a:gd name="T8" fmla="*/ 43 w 66"/>
                <a:gd name="T9" fmla="*/ 60 h 68"/>
                <a:gd name="T10" fmla="*/ 41 w 66"/>
                <a:gd name="T11" fmla="*/ 67 h 68"/>
                <a:gd name="T12" fmla="*/ 32 w 66"/>
                <a:gd name="T13" fmla="*/ 32 h 68"/>
                <a:gd name="T14" fmla="*/ 35 w 66"/>
                <a:gd name="T15" fmla="*/ 35 h 68"/>
                <a:gd name="T16" fmla="*/ 3 w 66"/>
                <a:gd name="T17" fmla="*/ 16 h 68"/>
                <a:gd name="T18" fmla="*/ 6 w 66"/>
                <a:gd name="T1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8">
                  <a:moveTo>
                    <a:pt x="6" y="21"/>
                  </a:moveTo>
                  <a:cubicBezTo>
                    <a:pt x="18" y="9"/>
                    <a:pt x="32" y="22"/>
                    <a:pt x="28" y="36"/>
                  </a:cubicBezTo>
                  <a:cubicBezTo>
                    <a:pt x="28" y="37"/>
                    <a:pt x="29" y="39"/>
                    <a:pt x="31" y="39"/>
                  </a:cubicBezTo>
                  <a:cubicBezTo>
                    <a:pt x="37" y="39"/>
                    <a:pt x="41" y="41"/>
                    <a:pt x="45" y="45"/>
                  </a:cubicBezTo>
                  <a:cubicBezTo>
                    <a:pt x="49" y="50"/>
                    <a:pt x="51" y="58"/>
                    <a:pt x="43" y="60"/>
                  </a:cubicBezTo>
                  <a:cubicBezTo>
                    <a:pt x="39" y="60"/>
                    <a:pt x="37" y="68"/>
                    <a:pt x="41" y="67"/>
                  </a:cubicBezTo>
                  <a:cubicBezTo>
                    <a:pt x="66" y="62"/>
                    <a:pt x="54" y="30"/>
                    <a:pt x="32" y="32"/>
                  </a:cubicBezTo>
                  <a:cubicBezTo>
                    <a:pt x="33" y="33"/>
                    <a:pt x="34" y="34"/>
                    <a:pt x="35" y="35"/>
                  </a:cubicBezTo>
                  <a:cubicBezTo>
                    <a:pt x="41" y="15"/>
                    <a:pt x="19" y="0"/>
                    <a:pt x="3" y="16"/>
                  </a:cubicBezTo>
                  <a:cubicBezTo>
                    <a:pt x="0" y="19"/>
                    <a:pt x="3" y="24"/>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123"/>
            <p:cNvSpPr/>
            <p:nvPr/>
          </p:nvSpPr>
          <p:spPr bwMode="auto">
            <a:xfrm>
              <a:off x="7836843" y="2514311"/>
              <a:ext cx="202332" cy="169223"/>
            </a:xfrm>
            <a:custGeom>
              <a:avLst/>
              <a:gdLst>
                <a:gd name="T0" fmla="*/ 63 w 93"/>
                <a:gd name="T1" fmla="*/ 0 h 77"/>
                <a:gd name="T2" fmla="*/ 13 w 93"/>
                <a:gd name="T3" fmla="*/ 47 h 77"/>
                <a:gd name="T4" fmla="*/ 90 w 93"/>
                <a:gd name="T5" fmla="*/ 22 h 77"/>
                <a:gd name="T6" fmla="*/ 85 w 93"/>
                <a:gd name="T7" fmla="*/ 19 h 77"/>
                <a:gd name="T8" fmla="*/ 23 w 93"/>
                <a:gd name="T9" fmla="*/ 47 h 77"/>
                <a:gd name="T10" fmla="*/ 62 w 93"/>
                <a:gd name="T11" fmla="*/ 8 h 77"/>
                <a:gd name="T12" fmla="*/ 63 w 9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93" h="77">
                  <a:moveTo>
                    <a:pt x="63" y="0"/>
                  </a:moveTo>
                  <a:cubicBezTo>
                    <a:pt x="46" y="1"/>
                    <a:pt x="0" y="24"/>
                    <a:pt x="13" y="47"/>
                  </a:cubicBezTo>
                  <a:cubicBezTo>
                    <a:pt x="29" y="77"/>
                    <a:pt x="78" y="39"/>
                    <a:pt x="90" y="22"/>
                  </a:cubicBezTo>
                  <a:cubicBezTo>
                    <a:pt x="93" y="18"/>
                    <a:pt x="88" y="15"/>
                    <a:pt x="85" y="19"/>
                  </a:cubicBezTo>
                  <a:cubicBezTo>
                    <a:pt x="74" y="34"/>
                    <a:pt x="43" y="59"/>
                    <a:pt x="23" y="47"/>
                  </a:cubicBezTo>
                  <a:cubicBezTo>
                    <a:pt x="0" y="33"/>
                    <a:pt x="50" y="8"/>
                    <a:pt x="62" y="8"/>
                  </a:cubicBezTo>
                  <a:cubicBezTo>
                    <a:pt x="65" y="8"/>
                    <a:pt x="6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124"/>
            <p:cNvSpPr/>
            <p:nvPr/>
          </p:nvSpPr>
          <p:spPr bwMode="auto">
            <a:xfrm>
              <a:off x="8229551" y="2499596"/>
              <a:ext cx="200492" cy="148990"/>
            </a:xfrm>
            <a:custGeom>
              <a:avLst/>
              <a:gdLst>
                <a:gd name="T0" fmla="*/ 23 w 92"/>
                <a:gd name="T1" fmla="*/ 8 h 68"/>
                <a:gd name="T2" fmla="*/ 61 w 92"/>
                <a:gd name="T3" fmla="*/ 19 h 68"/>
                <a:gd name="T4" fmla="*/ 78 w 92"/>
                <a:gd name="T5" fmla="*/ 31 h 68"/>
                <a:gd name="T6" fmla="*/ 70 w 92"/>
                <a:gd name="T7" fmla="*/ 48 h 68"/>
                <a:gd name="T8" fmla="*/ 8 w 92"/>
                <a:gd name="T9" fmla="*/ 25 h 68"/>
                <a:gd name="T10" fmla="*/ 3 w 92"/>
                <a:gd name="T11" fmla="*/ 30 h 68"/>
                <a:gd name="T12" fmla="*/ 82 w 92"/>
                <a:gd name="T13" fmla="*/ 49 h 68"/>
                <a:gd name="T14" fmla="*/ 78 w 92"/>
                <a:gd name="T15" fmla="*/ 19 h 68"/>
                <a:gd name="T16" fmla="*/ 25 w 92"/>
                <a:gd name="T17" fmla="*/ 1 h 68"/>
                <a:gd name="T18" fmla="*/ 23 w 92"/>
                <a:gd name="T19"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8">
                  <a:moveTo>
                    <a:pt x="23" y="8"/>
                  </a:moveTo>
                  <a:cubicBezTo>
                    <a:pt x="36" y="8"/>
                    <a:pt x="50" y="13"/>
                    <a:pt x="61" y="19"/>
                  </a:cubicBezTo>
                  <a:cubicBezTo>
                    <a:pt x="68" y="22"/>
                    <a:pt x="74" y="25"/>
                    <a:pt x="78" y="31"/>
                  </a:cubicBezTo>
                  <a:cubicBezTo>
                    <a:pt x="85" y="38"/>
                    <a:pt x="79" y="47"/>
                    <a:pt x="70" y="48"/>
                  </a:cubicBezTo>
                  <a:cubicBezTo>
                    <a:pt x="51" y="51"/>
                    <a:pt x="21" y="39"/>
                    <a:pt x="8" y="25"/>
                  </a:cubicBezTo>
                  <a:cubicBezTo>
                    <a:pt x="5" y="22"/>
                    <a:pt x="0" y="28"/>
                    <a:pt x="3" y="30"/>
                  </a:cubicBezTo>
                  <a:cubicBezTo>
                    <a:pt x="18" y="46"/>
                    <a:pt x="63" y="68"/>
                    <a:pt x="82" y="49"/>
                  </a:cubicBezTo>
                  <a:cubicBezTo>
                    <a:pt x="92" y="40"/>
                    <a:pt x="87" y="26"/>
                    <a:pt x="78" y="19"/>
                  </a:cubicBezTo>
                  <a:cubicBezTo>
                    <a:pt x="64" y="8"/>
                    <a:pt x="42" y="0"/>
                    <a:pt x="25" y="1"/>
                  </a:cubicBezTo>
                  <a:cubicBezTo>
                    <a:pt x="21" y="1"/>
                    <a:pt x="18"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125"/>
            <p:cNvSpPr/>
            <p:nvPr/>
          </p:nvSpPr>
          <p:spPr bwMode="auto">
            <a:xfrm>
              <a:off x="8008825" y="2496837"/>
              <a:ext cx="262111" cy="285104"/>
            </a:xfrm>
            <a:custGeom>
              <a:avLst/>
              <a:gdLst>
                <a:gd name="T0" fmla="*/ 8 w 120"/>
                <a:gd name="T1" fmla="*/ 9 h 130"/>
                <a:gd name="T2" fmla="*/ 0 w 120"/>
                <a:gd name="T3" fmla="*/ 67 h 130"/>
                <a:gd name="T4" fmla="*/ 11 w 120"/>
                <a:gd name="T5" fmla="*/ 103 h 130"/>
                <a:gd name="T6" fmla="*/ 81 w 120"/>
                <a:gd name="T7" fmla="*/ 119 h 130"/>
                <a:gd name="T8" fmla="*/ 110 w 120"/>
                <a:gd name="T9" fmla="*/ 77 h 130"/>
                <a:gd name="T10" fmla="*/ 107 w 120"/>
                <a:gd name="T11" fmla="*/ 7 h 130"/>
                <a:gd name="T12" fmla="*/ 100 w 120"/>
                <a:gd name="T13" fmla="*/ 9 h 130"/>
                <a:gd name="T14" fmla="*/ 100 w 120"/>
                <a:gd name="T15" fmla="*/ 12 h 130"/>
                <a:gd name="T16" fmla="*/ 107 w 120"/>
                <a:gd name="T17" fmla="*/ 10 h 130"/>
                <a:gd name="T18" fmla="*/ 107 w 120"/>
                <a:gd name="T19" fmla="*/ 7 h 130"/>
                <a:gd name="T20" fmla="*/ 100 w 120"/>
                <a:gd name="T21" fmla="*/ 9 h 130"/>
                <a:gd name="T22" fmla="*/ 78 w 120"/>
                <a:gd name="T23" fmla="*/ 114 h 130"/>
                <a:gd name="T24" fmla="*/ 8 w 120"/>
                <a:gd name="T25" fmla="*/ 79 h 130"/>
                <a:gd name="T26" fmla="*/ 15 w 120"/>
                <a:gd name="T27" fmla="*/ 5 h 130"/>
                <a:gd name="T28" fmla="*/ 8 w 120"/>
                <a:gd name="T29"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30">
                  <a:moveTo>
                    <a:pt x="8" y="9"/>
                  </a:moveTo>
                  <a:cubicBezTo>
                    <a:pt x="11" y="29"/>
                    <a:pt x="0" y="47"/>
                    <a:pt x="0" y="67"/>
                  </a:cubicBezTo>
                  <a:cubicBezTo>
                    <a:pt x="0" y="80"/>
                    <a:pt x="4" y="92"/>
                    <a:pt x="11" y="103"/>
                  </a:cubicBezTo>
                  <a:cubicBezTo>
                    <a:pt x="26" y="126"/>
                    <a:pt x="58" y="130"/>
                    <a:pt x="81" y="119"/>
                  </a:cubicBezTo>
                  <a:cubicBezTo>
                    <a:pt x="98" y="112"/>
                    <a:pt x="106" y="94"/>
                    <a:pt x="110" y="77"/>
                  </a:cubicBezTo>
                  <a:cubicBezTo>
                    <a:pt x="115" y="53"/>
                    <a:pt x="107" y="31"/>
                    <a:pt x="107" y="7"/>
                  </a:cubicBezTo>
                  <a:cubicBezTo>
                    <a:pt x="107" y="2"/>
                    <a:pt x="100" y="6"/>
                    <a:pt x="100" y="9"/>
                  </a:cubicBezTo>
                  <a:cubicBezTo>
                    <a:pt x="100" y="10"/>
                    <a:pt x="100" y="11"/>
                    <a:pt x="100" y="12"/>
                  </a:cubicBezTo>
                  <a:cubicBezTo>
                    <a:pt x="100" y="17"/>
                    <a:pt x="107" y="13"/>
                    <a:pt x="107" y="10"/>
                  </a:cubicBezTo>
                  <a:cubicBezTo>
                    <a:pt x="107" y="9"/>
                    <a:pt x="107" y="8"/>
                    <a:pt x="107" y="7"/>
                  </a:cubicBezTo>
                  <a:cubicBezTo>
                    <a:pt x="107" y="2"/>
                    <a:pt x="100" y="6"/>
                    <a:pt x="100" y="9"/>
                  </a:cubicBezTo>
                  <a:cubicBezTo>
                    <a:pt x="100" y="43"/>
                    <a:pt x="120" y="95"/>
                    <a:pt x="78" y="114"/>
                  </a:cubicBezTo>
                  <a:cubicBezTo>
                    <a:pt x="48" y="127"/>
                    <a:pt x="17" y="108"/>
                    <a:pt x="8" y="79"/>
                  </a:cubicBezTo>
                  <a:cubicBezTo>
                    <a:pt x="1" y="55"/>
                    <a:pt x="19" y="30"/>
                    <a:pt x="15" y="5"/>
                  </a:cubicBezTo>
                  <a:cubicBezTo>
                    <a:pt x="14" y="0"/>
                    <a:pt x="8" y="5"/>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26"/>
            <p:cNvSpPr/>
            <p:nvPr/>
          </p:nvSpPr>
          <p:spPr bwMode="auto">
            <a:xfrm>
              <a:off x="7965600" y="2818729"/>
              <a:ext cx="30349" cy="289703"/>
            </a:xfrm>
            <a:custGeom>
              <a:avLst/>
              <a:gdLst>
                <a:gd name="T0" fmla="*/ 5 w 14"/>
                <a:gd name="T1" fmla="*/ 7 h 132"/>
                <a:gd name="T2" fmla="*/ 4 w 14"/>
                <a:gd name="T3" fmla="*/ 82 h 132"/>
                <a:gd name="T4" fmla="*/ 6 w 14"/>
                <a:gd name="T5" fmla="*/ 128 h 132"/>
                <a:gd name="T6" fmla="*/ 12 w 14"/>
                <a:gd name="T7" fmla="*/ 124 h 132"/>
                <a:gd name="T8" fmla="*/ 11 w 14"/>
                <a:gd name="T9" fmla="*/ 76 h 132"/>
                <a:gd name="T10" fmla="*/ 12 w 14"/>
                <a:gd name="T11" fmla="*/ 5 h 132"/>
                <a:gd name="T12" fmla="*/ 5 w 14"/>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14" h="132">
                  <a:moveTo>
                    <a:pt x="5" y="7"/>
                  </a:moveTo>
                  <a:cubicBezTo>
                    <a:pt x="7" y="32"/>
                    <a:pt x="6" y="57"/>
                    <a:pt x="4" y="82"/>
                  </a:cubicBezTo>
                  <a:cubicBezTo>
                    <a:pt x="3" y="97"/>
                    <a:pt x="0" y="113"/>
                    <a:pt x="6" y="128"/>
                  </a:cubicBezTo>
                  <a:cubicBezTo>
                    <a:pt x="7" y="132"/>
                    <a:pt x="13" y="127"/>
                    <a:pt x="12" y="124"/>
                  </a:cubicBezTo>
                  <a:cubicBezTo>
                    <a:pt x="6" y="108"/>
                    <a:pt x="10" y="91"/>
                    <a:pt x="11" y="76"/>
                  </a:cubicBezTo>
                  <a:cubicBezTo>
                    <a:pt x="13" y="52"/>
                    <a:pt x="14" y="2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27"/>
            <p:cNvSpPr/>
            <p:nvPr/>
          </p:nvSpPr>
          <p:spPr bwMode="auto">
            <a:xfrm>
              <a:off x="8094356" y="2856436"/>
              <a:ext cx="25751" cy="229922"/>
            </a:xfrm>
            <a:custGeom>
              <a:avLst/>
              <a:gdLst>
                <a:gd name="T0" fmla="*/ 5 w 12"/>
                <a:gd name="T1" fmla="*/ 7 h 105"/>
                <a:gd name="T2" fmla="*/ 0 w 12"/>
                <a:gd name="T3" fmla="*/ 51 h 105"/>
                <a:gd name="T4" fmla="*/ 1 w 12"/>
                <a:gd name="T5" fmla="*/ 100 h 105"/>
                <a:gd name="T6" fmla="*/ 8 w 12"/>
                <a:gd name="T7" fmla="*/ 98 h 105"/>
                <a:gd name="T8" fmla="*/ 8 w 12"/>
                <a:gd name="T9" fmla="*/ 44 h 105"/>
                <a:gd name="T10" fmla="*/ 12 w 12"/>
                <a:gd name="T11" fmla="*/ 5 h 105"/>
                <a:gd name="T12" fmla="*/ 5 w 12"/>
                <a:gd name="T13" fmla="*/ 7 h 105"/>
              </a:gdLst>
              <a:ahLst/>
              <a:cxnLst>
                <a:cxn ang="0">
                  <a:pos x="T0" y="T1"/>
                </a:cxn>
                <a:cxn ang="0">
                  <a:pos x="T2" y="T3"/>
                </a:cxn>
                <a:cxn ang="0">
                  <a:pos x="T4" y="T5"/>
                </a:cxn>
                <a:cxn ang="0">
                  <a:pos x="T6" y="T7"/>
                </a:cxn>
                <a:cxn ang="0">
                  <a:pos x="T8" y="T9"/>
                </a:cxn>
                <a:cxn ang="0">
                  <a:pos x="T10" y="T11"/>
                </a:cxn>
                <a:cxn ang="0">
                  <a:pos x="T12" y="T13"/>
                </a:cxn>
              </a:cxnLst>
              <a:rect l="0" t="0" r="r" b="b"/>
              <a:pathLst>
                <a:path w="12" h="105">
                  <a:moveTo>
                    <a:pt x="5" y="7"/>
                  </a:moveTo>
                  <a:cubicBezTo>
                    <a:pt x="5" y="22"/>
                    <a:pt x="1" y="36"/>
                    <a:pt x="0" y="51"/>
                  </a:cubicBezTo>
                  <a:cubicBezTo>
                    <a:pt x="0" y="67"/>
                    <a:pt x="1" y="84"/>
                    <a:pt x="1" y="100"/>
                  </a:cubicBezTo>
                  <a:cubicBezTo>
                    <a:pt x="1" y="105"/>
                    <a:pt x="8" y="101"/>
                    <a:pt x="8" y="98"/>
                  </a:cubicBezTo>
                  <a:cubicBezTo>
                    <a:pt x="8" y="80"/>
                    <a:pt x="6" y="62"/>
                    <a:pt x="8" y="44"/>
                  </a:cubicBezTo>
                  <a:cubicBezTo>
                    <a:pt x="9" y="31"/>
                    <a:pt x="11" y="1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8"/>
            <p:cNvSpPr/>
            <p:nvPr/>
          </p:nvSpPr>
          <p:spPr bwMode="auto">
            <a:xfrm>
              <a:off x="7539783" y="2849998"/>
              <a:ext cx="34948" cy="258433"/>
            </a:xfrm>
            <a:custGeom>
              <a:avLst/>
              <a:gdLst>
                <a:gd name="T0" fmla="*/ 0 w 16"/>
                <a:gd name="T1" fmla="*/ 8 h 118"/>
                <a:gd name="T2" fmla="*/ 9 w 16"/>
                <a:gd name="T3" fmla="*/ 114 h 118"/>
                <a:gd name="T4" fmla="*/ 15 w 16"/>
                <a:gd name="T5" fmla="*/ 110 h 118"/>
                <a:gd name="T6" fmla="*/ 7 w 16"/>
                <a:gd name="T7" fmla="*/ 5 h 118"/>
                <a:gd name="T8" fmla="*/ 0 w 16"/>
                <a:gd name="T9" fmla="*/ 8 h 118"/>
              </a:gdLst>
              <a:ahLst/>
              <a:cxnLst>
                <a:cxn ang="0">
                  <a:pos x="T0" y="T1"/>
                </a:cxn>
                <a:cxn ang="0">
                  <a:pos x="T2" y="T3"/>
                </a:cxn>
                <a:cxn ang="0">
                  <a:pos x="T4" y="T5"/>
                </a:cxn>
                <a:cxn ang="0">
                  <a:pos x="T6" y="T7"/>
                </a:cxn>
                <a:cxn ang="0">
                  <a:pos x="T8" y="T9"/>
                </a:cxn>
              </a:cxnLst>
              <a:rect l="0" t="0" r="r" b="b"/>
              <a:pathLst>
                <a:path w="16" h="118">
                  <a:moveTo>
                    <a:pt x="0" y="8"/>
                  </a:moveTo>
                  <a:cubicBezTo>
                    <a:pt x="1" y="43"/>
                    <a:pt x="3" y="79"/>
                    <a:pt x="9" y="114"/>
                  </a:cubicBezTo>
                  <a:cubicBezTo>
                    <a:pt x="9" y="118"/>
                    <a:pt x="16" y="113"/>
                    <a:pt x="15" y="110"/>
                  </a:cubicBezTo>
                  <a:cubicBezTo>
                    <a:pt x="9" y="75"/>
                    <a:pt x="7" y="40"/>
                    <a:pt x="7" y="5"/>
                  </a:cubicBezTo>
                  <a:cubicBezTo>
                    <a:pt x="7"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29"/>
            <p:cNvSpPr/>
            <p:nvPr/>
          </p:nvSpPr>
          <p:spPr bwMode="auto">
            <a:xfrm>
              <a:off x="7515871" y="3062447"/>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4 h 63"/>
                <a:gd name="T36" fmla="*/ 9 w 64"/>
                <a:gd name="T37" fmla="*/ 51 h 63"/>
                <a:gd name="T38" fmla="*/ 16 w 64"/>
                <a:gd name="T39" fmla="*/ 36 h 63"/>
                <a:gd name="T40" fmla="*/ 21 w 64"/>
                <a:gd name="T41" fmla="*/ 19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60"/>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4" y="54"/>
                    <a:pt x="50" y="54"/>
                    <a:pt x="47" y="55"/>
                  </a:cubicBezTo>
                  <a:cubicBezTo>
                    <a:pt x="35" y="57"/>
                    <a:pt x="35" y="37"/>
                    <a:pt x="35" y="30"/>
                  </a:cubicBezTo>
                  <a:cubicBezTo>
                    <a:pt x="33" y="30"/>
                    <a:pt x="30" y="31"/>
                    <a:pt x="28" y="32"/>
                  </a:cubicBezTo>
                  <a:cubicBezTo>
                    <a:pt x="29" y="38"/>
                    <a:pt x="36" y="52"/>
                    <a:pt x="28" y="54"/>
                  </a:cubicBezTo>
                  <a:cubicBezTo>
                    <a:pt x="22" y="55"/>
                    <a:pt x="14" y="54"/>
                    <a:pt x="9" y="51"/>
                  </a:cubicBezTo>
                  <a:cubicBezTo>
                    <a:pt x="8" y="51"/>
                    <a:pt x="15" y="38"/>
                    <a:pt x="16" y="36"/>
                  </a:cubicBezTo>
                  <a:cubicBezTo>
                    <a:pt x="19" y="30"/>
                    <a:pt x="20" y="25"/>
                    <a:pt x="21" y="19"/>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130"/>
            <p:cNvSpPr/>
            <p:nvPr/>
          </p:nvSpPr>
          <p:spPr bwMode="auto">
            <a:xfrm>
              <a:off x="7941688" y="3056009"/>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3 h 63"/>
                <a:gd name="T36" fmla="*/ 9 w 64"/>
                <a:gd name="T37" fmla="*/ 51 h 63"/>
                <a:gd name="T38" fmla="*/ 16 w 64"/>
                <a:gd name="T39" fmla="*/ 36 h 63"/>
                <a:gd name="T40" fmla="*/ 21 w 64"/>
                <a:gd name="T41" fmla="*/ 18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59"/>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3" y="53"/>
                    <a:pt x="50" y="54"/>
                    <a:pt x="47" y="55"/>
                  </a:cubicBezTo>
                  <a:cubicBezTo>
                    <a:pt x="35" y="57"/>
                    <a:pt x="35" y="37"/>
                    <a:pt x="35" y="30"/>
                  </a:cubicBezTo>
                  <a:cubicBezTo>
                    <a:pt x="33" y="30"/>
                    <a:pt x="30" y="31"/>
                    <a:pt x="28" y="32"/>
                  </a:cubicBezTo>
                  <a:cubicBezTo>
                    <a:pt x="29" y="38"/>
                    <a:pt x="36" y="52"/>
                    <a:pt x="28" y="53"/>
                  </a:cubicBezTo>
                  <a:cubicBezTo>
                    <a:pt x="22" y="54"/>
                    <a:pt x="14" y="54"/>
                    <a:pt x="9" y="51"/>
                  </a:cubicBezTo>
                  <a:cubicBezTo>
                    <a:pt x="8" y="51"/>
                    <a:pt x="15" y="37"/>
                    <a:pt x="16" y="36"/>
                  </a:cubicBezTo>
                  <a:cubicBezTo>
                    <a:pt x="19" y="30"/>
                    <a:pt x="20" y="24"/>
                    <a:pt x="21" y="18"/>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131"/>
            <p:cNvSpPr/>
            <p:nvPr/>
          </p:nvSpPr>
          <p:spPr bwMode="auto">
            <a:xfrm>
              <a:off x="8059408" y="3042213"/>
              <a:ext cx="130596" cy="127837"/>
            </a:xfrm>
            <a:custGeom>
              <a:avLst/>
              <a:gdLst>
                <a:gd name="T0" fmla="*/ 13 w 60"/>
                <a:gd name="T1" fmla="*/ 18 h 58"/>
                <a:gd name="T2" fmla="*/ 3 w 60"/>
                <a:gd name="T3" fmla="*/ 46 h 58"/>
                <a:gd name="T4" fmla="*/ 11 w 60"/>
                <a:gd name="T5" fmla="*/ 56 h 58"/>
                <a:gd name="T6" fmla="*/ 32 w 60"/>
                <a:gd name="T7" fmla="*/ 54 h 58"/>
                <a:gd name="T8" fmla="*/ 33 w 60"/>
                <a:gd name="T9" fmla="*/ 28 h 58"/>
                <a:gd name="T10" fmla="*/ 26 w 60"/>
                <a:gd name="T11" fmla="*/ 30 h 58"/>
                <a:gd name="T12" fmla="*/ 39 w 60"/>
                <a:gd name="T13" fmla="*/ 58 h 58"/>
                <a:gd name="T14" fmla="*/ 56 w 60"/>
                <a:gd name="T15" fmla="*/ 53 h 58"/>
                <a:gd name="T16" fmla="*/ 56 w 60"/>
                <a:gd name="T17" fmla="*/ 41 h 58"/>
                <a:gd name="T18" fmla="*/ 16 w 60"/>
                <a:gd name="T19" fmla="*/ 15 h 58"/>
                <a:gd name="T20" fmla="*/ 21 w 60"/>
                <a:gd name="T21" fmla="*/ 18 h 58"/>
                <a:gd name="T22" fmla="*/ 47 w 60"/>
                <a:gd name="T23" fmla="*/ 42 h 58"/>
                <a:gd name="T24" fmla="*/ 51 w 60"/>
                <a:gd name="T25" fmla="*/ 48 h 58"/>
                <a:gd name="T26" fmla="*/ 52 w 60"/>
                <a:gd name="T27" fmla="*/ 48 h 58"/>
                <a:gd name="T28" fmla="*/ 44 w 60"/>
                <a:gd name="T29" fmla="*/ 51 h 58"/>
                <a:gd name="T30" fmla="*/ 33 w 60"/>
                <a:gd name="T31" fmla="*/ 28 h 58"/>
                <a:gd name="T32" fmla="*/ 26 w 60"/>
                <a:gd name="T33" fmla="*/ 30 h 58"/>
                <a:gd name="T34" fmla="*/ 26 w 60"/>
                <a:gd name="T35" fmla="*/ 49 h 58"/>
                <a:gd name="T36" fmla="*/ 9 w 60"/>
                <a:gd name="T37" fmla="*/ 47 h 58"/>
                <a:gd name="T38" fmla="*/ 15 w 60"/>
                <a:gd name="T39" fmla="*/ 34 h 58"/>
                <a:gd name="T40" fmla="*/ 20 w 60"/>
                <a:gd name="T41" fmla="*/ 18 h 58"/>
                <a:gd name="T42" fmla="*/ 13 w 60"/>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8">
                  <a:moveTo>
                    <a:pt x="13" y="18"/>
                  </a:moveTo>
                  <a:cubicBezTo>
                    <a:pt x="12" y="29"/>
                    <a:pt x="7" y="36"/>
                    <a:pt x="3" y="46"/>
                  </a:cubicBezTo>
                  <a:cubicBezTo>
                    <a:pt x="0" y="53"/>
                    <a:pt x="6" y="55"/>
                    <a:pt x="11" y="56"/>
                  </a:cubicBezTo>
                  <a:cubicBezTo>
                    <a:pt x="17" y="57"/>
                    <a:pt x="28" y="58"/>
                    <a:pt x="32" y="54"/>
                  </a:cubicBezTo>
                  <a:cubicBezTo>
                    <a:pt x="40" y="45"/>
                    <a:pt x="34" y="38"/>
                    <a:pt x="33" y="28"/>
                  </a:cubicBezTo>
                  <a:cubicBezTo>
                    <a:pt x="32" y="23"/>
                    <a:pt x="26" y="26"/>
                    <a:pt x="26" y="30"/>
                  </a:cubicBezTo>
                  <a:cubicBezTo>
                    <a:pt x="26" y="38"/>
                    <a:pt x="27" y="58"/>
                    <a:pt x="39" y="58"/>
                  </a:cubicBezTo>
                  <a:cubicBezTo>
                    <a:pt x="45" y="58"/>
                    <a:pt x="52" y="57"/>
                    <a:pt x="56" y="53"/>
                  </a:cubicBezTo>
                  <a:cubicBezTo>
                    <a:pt x="60" y="50"/>
                    <a:pt x="58" y="45"/>
                    <a:pt x="56" y="41"/>
                  </a:cubicBezTo>
                  <a:cubicBezTo>
                    <a:pt x="53" y="32"/>
                    <a:pt x="26" y="0"/>
                    <a:pt x="16" y="15"/>
                  </a:cubicBezTo>
                  <a:cubicBezTo>
                    <a:pt x="13" y="19"/>
                    <a:pt x="18" y="22"/>
                    <a:pt x="21" y="18"/>
                  </a:cubicBezTo>
                  <a:cubicBezTo>
                    <a:pt x="24" y="14"/>
                    <a:pt x="46" y="39"/>
                    <a:pt x="47" y="42"/>
                  </a:cubicBezTo>
                  <a:cubicBezTo>
                    <a:pt x="49" y="44"/>
                    <a:pt x="50" y="45"/>
                    <a:pt x="51" y="48"/>
                  </a:cubicBezTo>
                  <a:cubicBezTo>
                    <a:pt x="51" y="50"/>
                    <a:pt x="51" y="50"/>
                    <a:pt x="52" y="48"/>
                  </a:cubicBezTo>
                  <a:cubicBezTo>
                    <a:pt x="49" y="49"/>
                    <a:pt x="47" y="50"/>
                    <a:pt x="44" y="51"/>
                  </a:cubicBezTo>
                  <a:cubicBezTo>
                    <a:pt x="33" y="53"/>
                    <a:pt x="33" y="34"/>
                    <a:pt x="33" y="28"/>
                  </a:cubicBezTo>
                  <a:cubicBezTo>
                    <a:pt x="30" y="28"/>
                    <a:pt x="28" y="29"/>
                    <a:pt x="26" y="30"/>
                  </a:cubicBezTo>
                  <a:cubicBezTo>
                    <a:pt x="26" y="35"/>
                    <a:pt x="33" y="48"/>
                    <a:pt x="26" y="49"/>
                  </a:cubicBezTo>
                  <a:cubicBezTo>
                    <a:pt x="21" y="50"/>
                    <a:pt x="14" y="50"/>
                    <a:pt x="9" y="47"/>
                  </a:cubicBezTo>
                  <a:cubicBezTo>
                    <a:pt x="8" y="47"/>
                    <a:pt x="15" y="35"/>
                    <a:pt x="15" y="34"/>
                  </a:cubicBezTo>
                  <a:cubicBezTo>
                    <a:pt x="18" y="28"/>
                    <a:pt x="19" y="23"/>
                    <a:pt x="20" y="18"/>
                  </a:cubicBezTo>
                  <a:cubicBezTo>
                    <a:pt x="20" y="12"/>
                    <a:pt x="14" y="14"/>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132"/>
            <p:cNvSpPr/>
            <p:nvPr/>
          </p:nvSpPr>
          <p:spPr bwMode="auto">
            <a:xfrm>
              <a:off x="7666700" y="2932771"/>
              <a:ext cx="21153" cy="153589"/>
            </a:xfrm>
            <a:custGeom>
              <a:avLst/>
              <a:gdLst>
                <a:gd name="T0" fmla="*/ 1 w 10"/>
                <a:gd name="T1" fmla="*/ 8 h 70"/>
                <a:gd name="T2" fmla="*/ 2 w 10"/>
                <a:gd name="T3" fmla="*/ 66 h 70"/>
                <a:gd name="T4" fmla="*/ 9 w 10"/>
                <a:gd name="T5" fmla="*/ 63 h 70"/>
                <a:gd name="T6" fmla="*/ 8 w 10"/>
                <a:gd name="T7" fmla="*/ 5 h 70"/>
                <a:gd name="T8" fmla="*/ 1 w 10"/>
                <a:gd name="T9" fmla="*/ 8 h 70"/>
              </a:gdLst>
              <a:ahLst/>
              <a:cxnLst>
                <a:cxn ang="0">
                  <a:pos x="T0" y="T1"/>
                </a:cxn>
                <a:cxn ang="0">
                  <a:pos x="T2" y="T3"/>
                </a:cxn>
                <a:cxn ang="0">
                  <a:pos x="T4" y="T5"/>
                </a:cxn>
                <a:cxn ang="0">
                  <a:pos x="T6" y="T7"/>
                </a:cxn>
                <a:cxn ang="0">
                  <a:pos x="T8" y="T9"/>
                </a:cxn>
              </a:cxnLst>
              <a:rect l="0" t="0" r="r" b="b"/>
              <a:pathLst>
                <a:path w="10" h="70">
                  <a:moveTo>
                    <a:pt x="1" y="8"/>
                  </a:moveTo>
                  <a:cubicBezTo>
                    <a:pt x="0" y="27"/>
                    <a:pt x="3" y="46"/>
                    <a:pt x="2" y="66"/>
                  </a:cubicBezTo>
                  <a:cubicBezTo>
                    <a:pt x="2" y="70"/>
                    <a:pt x="9" y="67"/>
                    <a:pt x="9" y="63"/>
                  </a:cubicBezTo>
                  <a:cubicBezTo>
                    <a:pt x="10" y="44"/>
                    <a:pt x="7" y="25"/>
                    <a:pt x="8" y="5"/>
                  </a:cubicBezTo>
                  <a:cubicBezTo>
                    <a:pt x="8" y="0"/>
                    <a:pt x="2" y="4"/>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133"/>
            <p:cNvSpPr/>
            <p:nvPr/>
          </p:nvSpPr>
          <p:spPr bwMode="auto">
            <a:xfrm>
              <a:off x="7635431" y="3042213"/>
              <a:ext cx="128757" cy="129677"/>
            </a:xfrm>
            <a:custGeom>
              <a:avLst/>
              <a:gdLst>
                <a:gd name="T0" fmla="*/ 13 w 59"/>
                <a:gd name="T1" fmla="*/ 19 h 59"/>
                <a:gd name="T2" fmla="*/ 2 w 59"/>
                <a:gd name="T3" fmla="*/ 47 h 59"/>
                <a:gd name="T4" fmla="*/ 11 w 59"/>
                <a:gd name="T5" fmla="*/ 57 h 59"/>
                <a:gd name="T6" fmla="*/ 31 w 59"/>
                <a:gd name="T7" fmla="*/ 54 h 59"/>
                <a:gd name="T8" fmla="*/ 32 w 59"/>
                <a:gd name="T9" fmla="*/ 28 h 59"/>
                <a:gd name="T10" fmla="*/ 25 w 59"/>
                <a:gd name="T11" fmla="*/ 31 h 59"/>
                <a:gd name="T12" fmla="*/ 39 w 59"/>
                <a:gd name="T13" fmla="*/ 59 h 59"/>
                <a:gd name="T14" fmla="*/ 55 w 59"/>
                <a:gd name="T15" fmla="*/ 54 h 59"/>
                <a:gd name="T16" fmla="*/ 56 w 59"/>
                <a:gd name="T17" fmla="*/ 42 h 59"/>
                <a:gd name="T18" fmla="*/ 15 w 59"/>
                <a:gd name="T19" fmla="*/ 16 h 59"/>
                <a:gd name="T20" fmla="*/ 20 w 59"/>
                <a:gd name="T21" fmla="*/ 19 h 59"/>
                <a:gd name="T22" fmla="*/ 47 w 59"/>
                <a:gd name="T23" fmla="*/ 42 h 59"/>
                <a:gd name="T24" fmla="*/ 50 w 59"/>
                <a:gd name="T25" fmla="*/ 48 h 59"/>
                <a:gd name="T26" fmla="*/ 51 w 59"/>
                <a:gd name="T27" fmla="*/ 49 h 59"/>
                <a:gd name="T28" fmla="*/ 43 w 59"/>
                <a:gd name="T29" fmla="*/ 51 h 59"/>
                <a:gd name="T30" fmla="*/ 32 w 59"/>
                <a:gd name="T31" fmla="*/ 28 h 59"/>
                <a:gd name="T32" fmla="*/ 25 w 59"/>
                <a:gd name="T33" fmla="*/ 31 h 59"/>
                <a:gd name="T34" fmla="*/ 25 w 59"/>
                <a:gd name="T35" fmla="*/ 50 h 59"/>
                <a:gd name="T36" fmla="*/ 9 w 59"/>
                <a:gd name="T37" fmla="*/ 48 h 59"/>
                <a:gd name="T38" fmla="*/ 15 w 59"/>
                <a:gd name="T39" fmla="*/ 34 h 59"/>
                <a:gd name="T40" fmla="*/ 19 w 59"/>
                <a:gd name="T41" fmla="*/ 18 h 59"/>
                <a:gd name="T42" fmla="*/ 13 w 59"/>
                <a:gd name="T43"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9">
                  <a:moveTo>
                    <a:pt x="13" y="19"/>
                  </a:moveTo>
                  <a:cubicBezTo>
                    <a:pt x="11" y="29"/>
                    <a:pt x="6" y="37"/>
                    <a:pt x="2" y="47"/>
                  </a:cubicBezTo>
                  <a:cubicBezTo>
                    <a:pt x="0" y="53"/>
                    <a:pt x="5" y="56"/>
                    <a:pt x="11" y="57"/>
                  </a:cubicBezTo>
                  <a:cubicBezTo>
                    <a:pt x="16" y="58"/>
                    <a:pt x="27" y="59"/>
                    <a:pt x="31" y="54"/>
                  </a:cubicBezTo>
                  <a:cubicBezTo>
                    <a:pt x="40" y="45"/>
                    <a:pt x="33" y="39"/>
                    <a:pt x="32" y="28"/>
                  </a:cubicBezTo>
                  <a:cubicBezTo>
                    <a:pt x="31" y="23"/>
                    <a:pt x="25" y="27"/>
                    <a:pt x="25" y="31"/>
                  </a:cubicBezTo>
                  <a:cubicBezTo>
                    <a:pt x="25" y="39"/>
                    <a:pt x="26" y="59"/>
                    <a:pt x="39" y="59"/>
                  </a:cubicBezTo>
                  <a:cubicBezTo>
                    <a:pt x="44" y="59"/>
                    <a:pt x="51" y="57"/>
                    <a:pt x="55" y="54"/>
                  </a:cubicBezTo>
                  <a:cubicBezTo>
                    <a:pt x="59" y="50"/>
                    <a:pt x="57" y="46"/>
                    <a:pt x="56" y="42"/>
                  </a:cubicBezTo>
                  <a:cubicBezTo>
                    <a:pt x="52" y="33"/>
                    <a:pt x="25" y="0"/>
                    <a:pt x="15" y="16"/>
                  </a:cubicBezTo>
                  <a:cubicBezTo>
                    <a:pt x="12" y="20"/>
                    <a:pt x="17" y="23"/>
                    <a:pt x="20" y="19"/>
                  </a:cubicBezTo>
                  <a:cubicBezTo>
                    <a:pt x="23" y="15"/>
                    <a:pt x="45" y="40"/>
                    <a:pt x="47" y="42"/>
                  </a:cubicBezTo>
                  <a:cubicBezTo>
                    <a:pt x="48" y="44"/>
                    <a:pt x="49" y="46"/>
                    <a:pt x="50" y="48"/>
                  </a:cubicBezTo>
                  <a:cubicBezTo>
                    <a:pt x="50" y="50"/>
                    <a:pt x="51" y="51"/>
                    <a:pt x="51" y="49"/>
                  </a:cubicBezTo>
                  <a:cubicBezTo>
                    <a:pt x="49" y="50"/>
                    <a:pt x="46" y="51"/>
                    <a:pt x="43" y="51"/>
                  </a:cubicBezTo>
                  <a:cubicBezTo>
                    <a:pt x="32" y="53"/>
                    <a:pt x="32" y="35"/>
                    <a:pt x="32" y="28"/>
                  </a:cubicBezTo>
                  <a:cubicBezTo>
                    <a:pt x="30" y="29"/>
                    <a:pt x="27" y="30"/>
                    <a:pt x="25" y="31"/>
                  </a:cubicBezTo>
                  <a:cubicBezTo>
                    <a:pt x="26" y="36"/>
                    <a:pt x="33" y="49"/>
                    <a:pt x="25" y="50"/>
                  </a:cubicBezTo>
                  <a:cubicBezTo>
                    <a:pt x="20" y="51"/>
                    <a:pt x="13" y="51"/>
                    <a:pt x="9" y="48"/>
                  </a:cubicBezTo>
                  <a:cubicBezTo>
                    <a:pt x="8" y="47"/>
                    <a:pt x="14" y="36"/>
                    <a:pt x="15" y="34"/>
                  </a:cubicBezTo>
                  <a:cubicBezTo>
                    <a:pt x="17" y="29"/>
                    <a:pt x="18" y="24"/>
                    <a:pt x="19" y="18"/>
                  </a:cubicBezTo>
                  <a:cubicBezTo>
                    <a:pt x="20" y="13"/>
                    <a:pt x="13" y="15"/>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134"/>
            <p:cNvSpPr/>
            <p:nvPr/>
          </p:nvSpPr>
          <p:spPr bwMode="auto">
            <a:xfrm>
              <a:off x="8094356" y="2650425"/>
              <a:ext cx="89210" cy="55181"/>
            </a:xfrm>
            <a:custGeom>
              <a:avLst/>
              <a:gdLst>
                <a:gd name="T0" fmla="*/ 24 w 41"/>
                <a:gd name="T1" fmla="*/ 20 h 25"/>
                <a:gd name="T2" fmla="*/ 25 w 41"/>
                <a:gd name="T3" fmla="*/ 20 h 25"/>
                <a:gd name="T4" fmla="*/ 30 w 41"/>
                <a:gd name="T5" fmla="*/ 17 h 25"/>
                <a:gd name="T6" fmla="*/ 38 w 41"/>
                <a:gd name="T7" fmla="*/ 11 h 25"/>
                <a:gd name="T8" fmla="*/ 38 w 41"/>
                <a:gd name="T9" fmla="*/ 5 h 25"/>
                <a:gd name="T10" fmla="*/ 7 w 41"/>
                <a:gd name="T11" fmla="*/ 4 h 25"/>
                <a:gd name="T12" fmla="*/ 2 w 41"/>
                <a:gd name="T13" fmla="*/ 14 h 25"/>
                <a:gd name="T14" fmla="*/ 17 w 41"/>
                <a:gd name="T15" fmla="*/ 24 h 25"/>
                <a:gd name="T16" fmla="*/ 22 w 41"/>
                <a:gd name="T17" fmla="*/ 17 h 25"/>
                <a:gd name="T18" fmla="*/ 10 w 41"/>
                <a:gd name="T19" fmla="*/ 12 h 25"/>
                <a:gd name="T20" fmla="*/ 8 w 41"/>
                <a:gd name="T21" fmla="*/ 10 h 25"/>
                <a:gd name="T22" fmla="*/ 8 w 41"/>
                <a:gd name="T23" fmla="*/ 10 h 25"/>
                <a:gd name="T24" fmla="*/ 13 w 41"/>
                <a:gd name="T25" fmla="*/ 9 h 25"/>
                <a:gd name="T26" fmla="*/ 35 w 41"/>
                <a:gd name="T27" fmla="*/ 12 h 25"/>
                <a:gd name="T28" fmla="*/ 35 w 41"/>
                <a:gd name="T29" fmla="*/ 6 h 25"/>
                <a:gd name="T30" fmla="*/ 18 w 41"/>
                <a:gd name="T31" fmla="*/ 18 h 25"/>
                <a:gd name="T32" fmla="*/ 24 w 4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5">
                  <a:moveTo>
                    <a:pt x="24" y="20"/>
                  </a:moveTo>
                  <a:cubicBezTo>
                    <a:pt x="23" y="22"/>
                    <a:pt x="24" y="21"/>
                    <a:pt x="25" y="20"/>
                  </a:cubicBezTo>
                  <a:cubicBezTo>
                    <a:pt x="27" y="19"/>
                    <a:pt x="28" y="18"/>
                    <a:pt x="30" y="17"/>
                  </a:cubicBezTo>
                  <a:cubicBezTo>
                    <a:pt x="33" y="15"/>
                    <a:pt x="36" y="13"/>
                    <a:pt x="38" y="11"/>
                  </a:cubicBezTo>
                  <a:cubicBezTo>
                    <a:pt x="40" y="9"/>
                    <a:pt x="41" y="6"/>
                    <a:pt x="38" y="5"/>
                  </a:cubicBezTo>
                  <a:cubicBezTo>
                    <a:pt x="30" y="1"/>
                    <a:pt x="15" y="0"/>
                    <a:pt x="7" y="4"/>
                  </a:cubicBezTo>
                  <a:cubicBezTo>
                    <a:pt x="3" y="6"/>
                    <a:pt x="0" y="10"/>
                    <a:pt x="2" y="14"/>
                  </a:cubicBezTo>
                  <a:cubicBezTo>
                    <a:pt x="4" y="19"/>
                    <a:pt x="12" y="22"/>
                    <a:pt x="17" y="24"/>
                  </a:cubicBezTo>
                  <a:cubicBezTo>
                    <a:pt x="21" y="25"/>
                    <a:pt x="25" y="19"/>
                    <a:pt x="22" y="17"/>
                  </a:cubicBezTo>
                  <a:cubicBezTo>
                    <a:pt x="18" y="15"/>
                    <a:pt x="14" y="14"/>
                    <a:pt x="10" y="12"/>
                  </a:cubicBezTo>
                  <a:cubicBezTo>
                    <a:pt x="10" y="11"/>
                    <a:pt x="9" y="11"/>
                    <a:pt x="8" y="10"/>
                  </a:cubicBezTo>
                  <a:cubicBezTo>
                    <a:pt x="7" y="9"/>
                    <a:pt x="7" y="10"/>
                    <a:pt x="8" y="10"/>
                  </a:cubicBezTo>
                  <a:cubicBezTo>
                    <a:pt x="9" y="9"/>
                    <a:pt x="11" y="9"/>
                    <a:pt x="13" y="9"/>
                  </a:cubicBezTo>
                  <a:cubicBezTo>
                    <a:pt x="20" y="8"/>
                    <a:pt x="29" y="9"/>
                    <a:pt x="35" y="12"/>
                  </a:cubicBezTo>
                  <a:cubicBezTo>
                    <a:pt x="35" y="10"/>
                    <a:pt x="35" y="8"/>
                    <a:pt x="35" y="6"/>
                  </a:cubicBezTo>
                  <a:cubicBezTo>
                    <a:pt x="30" y="10"/>
                    <a:pt x="21" y="12"/>
                    <a:pt x="18" y="18"/>
                  </a:cubicBezTo>
                  <a:cubicBezTo>
                    <a:pt x="16" y="23"/>
                    <a:pt x="22" y="24"/>
                    <a:pt x="2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135"/>
            <p:cNvSpPr/>
            <p:nvPr/>
          </p:nvSpPr>
          <p:spPr bwMode="auto">
            <a:xfrm>
              <a:off x="8081481" y="2518910"/>
              <a:ext cx="41386" cy="26671"/>
            </a:xfrm>
            <a:custGeom>
              <a:avLst/>
              <a:gdLst>
                <a:gd name="T0" fmla="*/ 15 w 19"/>
                <a:gd name="T1" fmla="*/ 0 h 12"/>
                <a:gd name="T2" fmla="*/ 2 w 19"/>
                <a:gd name="T3" fmla="*/ 6 h 12"/>
                <a:gd name="T4" fmla="*/ 1 w 19"/>
                <a:gd name="T5" fmla="*/ 11 h 12"/>
                <a:gd name="T6" fmla="*/ 5 w 19"/>
                <a:gd name="T7" fmla="*/ 11 h 12"/>
                <a:gd name="T8" fmla="*/ 13 w 19"/>
                <a:gd name="T9" fmla="*/ 7 h 12"/>
                <a:gd name="T10" fmla="*/ 15 w 19"/>
                <a:gd name="T11" fmla="*/ 0 h 12"/>
              </a:gdLst>
              <a:ahLst/>
              <a:cxnLst>
                <a:cxn ang="0">
                  <a:pos x="T0" y="T1"/>
                </a:cxn>
                <a:cxn ang="0">
                  <a:pos x="T2" y="T3"/>
                </a:cxn>
                <a:cxn ang="0">
                  <a:pos x="T4" y="T5"/>
                </a:cxn>
                <a:cxn ang="0">
                  <a:pos x="T6" y="T7"/>
                </a:cxn>
                <a:cxn ang="0">
                  <a:pos x="T8" y="T9"/>
                </a:cxn>
                <a:cxn ang="0">
                  <a:pos x="T10" y="T11"/>
                </a:cxn>
              </a:cxnLst>
              <a:rect l="0" t="0" r="r" b="b"/>
              <a:pathLst>
                <a:path w="19" h="12">
                  <a:moveTo>
                    <a:pt x="15" y="0"/>
                  </a:moveTo>
                  <a:cubicBezTo>
                    <a:pt x="10" y="0"/>
                    <a:pt x="5" y="2"/>
                    <a:pt x="2" y="6"/>
                  </a:cubicBezTo>
                  <a:cubicBezTo>
                    <a:pt x="1" y="7"/>
                    <a:pt x="0" y="9"/>
                    <a:pt x="1" y="11"/>
                  </a:cubicBezTo>
                  <a:cubicBezTo>
                    <a:pt x="2" y="12"/>
                    <a:pt x="4" y="12"/>
                    <a:pt x="5" y="11"/>
                  </a:cubicBezTo>
                  <a:cubicBezTo>
                    <a:pt x="8" y="8"/>
                    <a:pt x="10" y="7"/>
                    <a:pt x="13" y="7"/>
                  </a:cubicBezTo>
                  <a:cubicBezTo>
                    <a:pt x="17" y="7"/>
                    <a:pt x="19"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136"/>
            <p:cNvSpPr/>
            <p:nvPr/>
          </p:nvSpPr>
          <p:spPr bwMode="auto">
            <a:xfrm>
              <a:off x="8157815" y="2514311"/>
              <a:ext cx="58860" cy="35868"/>
            </a:xfrm>
            <a:custGeom>
              <a:avLst/>
              <a:gdLst>
                <a:gd name="T0" fmla="*/ 4 w 27"/>
                <a:gd name="T1" fmla="*/ 8 h 16"/>
                <a:gd name="T2" fmla="*/ 20 w 27"/>
                <a:gd name="T3" fmla="*/ 15 h 16"/>
                <a:gd name="T4" fmla="*/ 23 w 27"/>
                <a:gd name="T5" fmla="*/ 8 h 16"/>
                <a:gd name="T6" fmla="*/ 7 w 27"/>
                <a:gd name="T7" fmla="*/ 1 h 16"/>
                <a:gd name="T8" fmla="*/ 4 w 27"/>
                <a:gd name="T9" fmla="*/ 8 h 16"/>
              </a:gdLst>
              <a:ahLst/>
              <a:cxnLst>
                <a:cxn ang="0">
                  <a:pos x="T0" y="T1"/>
                </a:cxn>
                <a:cxn ang="0">
                  <a:pos x="T2" y="T3"/>
                </a:cxn>
                <a:cxn ang="0">
                  <a:pos x="T4" y="T5"/>
                </a:cxn>
                <a:cxn ang="0">
                  <a:pos x="T6" y="T7"/>
                </a:cxn>
                <a:cxn ang="0">
                  <a:pos x="T8" y="T9"/>
                </a:cxn>
              </a:cxnLst>
              <a:rect l="0" t="0" r="r" b="b"/>
              <a:pathLst>
                <a:path w="27" h="16">
                  <a:moveTo>
                    <a:pt x="4" y="8"/>
                  </a:moveTo>
                  <a:cubicBezTo>
                    <a:pt x="9" y="10"/>
                    <a:pt x="14" y="13"/>
                    <a:pt x="20" y="15"/>
                  </a:cubicBezTo>
                  <a:cubicBezTo>
                    <a:pt x="23" y="16"/>
                    <a:pt x="27" y="9"/>
                    <a:pt x="23" y="8"/>
                  </a:cubicBezTo>
                  <a:cubicBezTo>
                    <a:pt x="18" y="6"/>
                    <a:pt x="13" y="3"/>
                    <a:pt x="7" y="1"/>
                  </a:cubicBezTo>
                  <a:cubicBezTo>
                    <a:pt x="3" y="0"/>
                    <a:pt x="0"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2" name="文本框 21"/>
          <p:cNvSpPr txBox="1"/>
          <p:nvPr/>
        </p:nvSpPr>
        <p:spPr>
          <a:xfrm>
            <a:off x="1962785" y="4990465"/>
            <a:ext cx="1407160" cy="460375"/>
          </a:xfrm>
          <a:prstGeom prst="rect">
            <a:avLst/>
          </a:prstGeom>
          <a:noFill/>
        </p:spPr>
        <p:txBody>
          <a:bodyPr wrap="none" rtlCol="0" anchor="t">
            <a:spAutoFit/>
          </a:bodyPr>
          <a:p>
            <a:r>
              <a:rPr lang="zh-CN" altLang="en-US" sz="2400" b="1" dirty="0">
                <a:solidFill>
                  <a:srgbClr val="1F4E79"/>
                </a:solidFill>
                <a:latin typeface="方正静蕾简体" panose="02000000000000000000" pitchFamily="2" charset="-122"/>
                <a:ea typeface="方正静蕾简体" panose="02000000000000000000" pitchFamily="2" charset="-122"/>
                <a:sym typeface="+mn-ea"/>
              </a:rPr>
              <a:t>更新</a:t>
            </a:r>
            <a:r>
              <a:rPr lang="zh-CN" altLang="en-US" sz="2400" b="1" dirty="0">
                <a:solidFill>
                  <a:srgbClr val="1F4E79"/>
                </a:solidFill>
                <a:latin typeface="方正静蕾简体" panose="02000000000000000000" pitchFamily="2" charset="-122"/>
                <a:ea typeface="方正静蕾简体" panose="02000000000000000000" pitchFamily="2" charset="-122"/>
                <a:sym typeface="+mn-ea"/>
              </a:rPr>
              <a:t>需求</a:t>
            </a:r>
            <a:endParaRPr lang="zh-CN" altLang="en-US" sz="2400" b="1" dirty="0">
              <a:solidFill>
                <a:srgbClr val="1F4E79"/>
              </a:solidFill>
              <a:latin typeface="方正静蕾简体" panose="02000000000000000000" pitchFamily="2" charset="-122"/>
              <a:ea typeface="方正静蕾简体" panose="02000000000000000000"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2020"/>
          </a:xfrm>
          <a:prstGeom prst="rect">
            <a:avLst/>
          </a:prstGeom>
          <a:noFill/>
        </p:spPr>
        <p:txBody>
          <a:bodyPr wrap="square" rtlCol="0">
            <a:spAutoFit/>
          </a:bodyPr>
          <a:lstStyle/>
          <a:p>
            <a:r>
              <a:rPr lang="zh-CN" altLang="en-US" sz="5400" dirty="0">
                <a:solidFill>
                  <a:srgbClr val="1F4E79"/>
                </a:solidFill>
                <a:latin typeface="方正静蕾简体" panose="02000000000000000000" pitchFamily="2" charset="-122"/>
                <a:ea typeface="方正静蕾简体" panose="02000000000000000000" pitchFamily="2" charset="-122"/>
              </a:rPr>
              <a:t>性能需求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250" name="文本框 249"/>
          <p:cNvSpPr txBox="1"/>
          <p:nvPr/>
        </p:nvSpPr>
        <p:spPr>
          <a:xfrm>
            <a:off x="1279202" y="301617"/>
            <a:ext cx="2470996" cy="521970"/>
          </a:xfrm>
          <a:prstGeom prst="rect">
            <a:avLst/>
          </a:prstGeom>
          <a:noFill/>
        </p:spPr>
        <p:txBody>
          <a:bodyPr wrap="square" rtlCol="0">
            <a:spAutoFit/>
          </a:bodyPr>
          <a:lstStyle/>
          <a:p>
            <a:r>
              <a:rPr lang="zh-CN" altLang="en-US" sz="2800" b="1" dirty="0">
                <a:solidFill>
                  <a:srgbClr val="1F4E79"/>
                </a:solidFill>
                <a:latin typeface="方正静蕾简体" panose="02000000000000000000" pitchFamily="2" charset="-122"/>
                <a:ea typeface="方正静蕾简体" panose="02000000000000000000" pitchFamily="2" charset="-122"/>
              </a:rPr>
              <a:t>性能需求</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84" name="Group 44"/>
          <p:cNvGrpSpPr/>
          <p:nvPr/>
        </p:nvGrpSpPr>
        <p:grpSpPr>
          <a:xfrm>
            <a:off x="3270544" y="2512465"/>
            <a:ext cx="611401" cy="686705"/>
            <a:chOff x="0" y="0"/>
            <a:chExt cx="807366" cy="906807"/>
          </a:xfrm>
        </p:grpSpPr>
        <p:sp>
          <p:nvSpPr>
            <p:cNvPr id="85"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FFC00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86"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FC000"/>
            </a:solidFill>
            <a:ln w="38100" cap="flat">
              <a:solidFill>
                <a:srgbClr val="FFC00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87" name="组 47"/>
          <p:cNvGrpSpPr/>
          <p:nvPr/>
        </p:nvGrpSpPr>
        <p:grpSpPr>
          <a:xfrm>
            <a:off x="1650202" y="1993391"/>
            <a:ext cx="3605434" cy="3857235"/>
            <a:chOff x="829100" y="2206816"/>
            <a:chExt cx="4556482" cy="4874704"/>
          </a:xfrm>
        </p:grpSpPr>
        <p:grpSp>
          <p:nvGrpSpPr>
            <p:cNvPr id="88" name="Group 32"/>
            <p:cNvGrpSpPr/>
            <p:nvPr/>
          </p:nvGrpSpPr>
          <p:grpSpPr>
            <a:xfrm rot="20904357">
              <a:off x="829100" y="2206816"/>
              <a:ext cx="4556482" cy="4874704"/>
              <a:chOff x="88900" y="0"/>
              <a:chExt cx="2639505" cy="2823847"/>
            </a:xfrm>
          </p:grpSpPr>
          <p:sp>
            <p:nvSpPr>
              <p:cNvPr id="165" name="Shape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66" name="Shape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sp>
          <p:nvSpPr>
            <p:cNvPr id="159"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endParaRPr>
            </a:p>
          </p:txBody>
        </p:sp>
        <p:sp>
          <p:nvSpPr>
            <p:cNvPr id="160"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endParaRPr>
            </a:p>
          </p:txBody>
        </p:sp>
        <p:sp>
          <p:nvSpPr>
            <p:cNvPr id="161"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endParaRPr>
            </a:p>
          </p:txBody>
        </p:sp>
        <p:sp>
          <p:nvSpPr>
            <p:cNvPr id="162"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endParaRPr>
            </a:p>
          </p:txBody>
        </p:sp>
        <p:sp>
          <p:nvSpPr>
            <p:cNvPr id="163"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endParaRPr>
            </a:p>
          </p:txBody>
        </p:sp>
        <p:sp>
          <p:nvSpPr>
            <p:cNvPr id="164"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endParaRPr>
            </a:p>
          </p:txBody>
        </p:sp>
      </p:grpSp>
      <p:sp>
        <p:nvSpPr>
          <p:cNvPr id="167" name="Shape 109"/>
          <p:cNvSpPr/>
          <p:nvPr/>
        </p:nvSpPr>
        <p:spPr>
          <a:xfrm>
            <a:off x="6436426" y="2102280"/>
            <a:ext cx="642784" cy="612126"/>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FFC000"/>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p>
        </p:txBody>
      </p:sp>
      <p:sp>
        <p:nvSpPr>
          <p:cNvPr id="168" name="Shape 109"/>
          <p:cNvSpPr/>
          <p:nvPr/>
        </p:nvSpPr>
        <p:spPr>
          <a:xfrm>
            <a:off x="6436426" y="3454088"/>
            <a:ext cx="642784" cy="612126"/>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FFC000"/>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p>
        </p:txBody>
      </p:sp>
      <p:sp>
        <p:nvSpPr>
          <p:cNvPr id="169" name="Shape 109"/>
          <p:cNvSpPr/>
          <p:nvPr/>
        </p:nvSpPr>
        <p:spPr>
          <a:xfrm>
            <a:off x="6436426" y="4805896"/>
            <a:ext cx="642784" cy="612126"/>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FFC000"/>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p>
        </p:txBody>
      </p:sp>
      <p:sp>
        <p:nvSpPr>
          <p:cNvPr id="170" name="文本框 169"/>
          <p:cNvSpPr txBox="1"/>
          <p:nvPr/>
        </p:nvSpPr>
        <p:spPr>
          <a:xfrm>
            <a:off x="7286318" y="2102280"/>
            <a:ext cx="3284146" cy="78359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800" dirty="0">
                <a:solidFill>
                  <a:srgbClr val="1F4E79"/>
                </a:solidFill>
                <a:latin typeface="微软雅黑" panose="020B0503020204020204" pitchFamily="34" charset="-122"/>
                <a:ea typeface="微软雅黑" panose="020B0503020204020204" pitchFamily="34" charset="-122"/>
              </a:rPr>
              <a:t>林业害虫种类识别结果的top3正确率达到90%</a:t>
            </a:r>
            <a:endParaRPr lang="zh-CN" altLang="en-US" sz="1800" dirty="0">
              <a:solidFill>
                <a:srgbClr val="1F4E79"/>
              </a:solidFill>
              <a:latin typeface="微软雅黑" panose="020B0503020204020204" pitchFamily="34" charset="-122"/>
              <a:ea typeface="微软雅黑" panose="020B0503020204020204" pitchFamily="34" charset="-122"/>
            </a:endParaRPr>
          </a:p>
        </p:txBody>
      </p:sp>
      <p:sp>
        <p:nvSpPr>
          <p:cNvPr id="171" name="文本框 170"/>
          <p:cNvSpPr txBox="1"/>
          <p:nvPr/>
        </p:nvSpPr>
        <p:spPr>
          <a:xfrm>
            <a:off x="7286318" y="3421389"/>
            <a:ext cx="3284146" cy="78359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800" dirty="0">
                <a:solidFill>
                  <a:srgbClr val="1F4E79"/>
                </a:solidFill>
                <a:latin typeface="微软雅黑" panose="020B0503020204020204" pitchFamily="34" charset="-122"/>
                <a:ea typeface="微软雅黑" panose="020B0503020204020204" pitchFamily="34" charset="-122"/>
              </a:rPr>
              <a:t>害虫数量的识别结果正确率达到90%</a:t>
            </a:r>
            <a:endParaRPr lang="zh-CN" altLang="en-US" sz="1800" dirty="0">
              <a:solidFill>
                <a:srgbClr val="1F4E79"/>
              </a:solidFill>
              <a:latin typeface="微软雅黑" panose="020B0503020204020204" pitchFamily="34" charset="-122"/>
              <a:ea typeface="微软雅黑" panose="020B0503020204020204" pitchFamily="34" charset="-122"/>
            </a:endParaRPr>
          </a:p>
        </p:txBody>
      </p:sp>
      <p:sp>
        <p:nvSpPr>
          <p:cNvPr id="172" name="文本框 171"/>
          <p:cNvSpPr txBox="1"/>
          <p:nvPr/>
        </p:nvSpPr>
        <p:spPr>
          <a:xfrm>
            <a:off x="7286318" y="4705349"/>
            <a:ext cx="3284146" cy="437515"/>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800" dirty="0">
                <a:solidFill>
                  <a:srgbClr val="1F4E79"/>
                </a:solidFill>
                <a:latin typeface="微软雅黑" panose="020B0503020204020204" pitchFamily="34" charset="-122"/>
                <a:ea typeface="微软雅黑" panose="020B0503020204020204" pitchFamily="34" charset="-122"/>
              </a:rPr>
              <a:t>识别性能达到200ms以内</a:t>
            </a:r>
            <a:endParaRPr lang="zh-CN" altLang="en-US" sz="1800" dirty="0">
              <a:solidFill>
                <a:srgbClr val="1F4E7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2020"/>
          </a:xfrm>
          <a:prstGeom prst="rect">
            <a:avLst/>
          </a:prstGeom>
          <a:noFill/>
        </p:spPr>
        <p:txBody>
          <a:bodyPr wrap="square" rtlCol="0">
            <a:spAutoFit/>
          </a:bodyPr>
          <a:lstStyle/>
          <a:p>
            <a:r>
              <a:rPr lang="zh-CN" altLang="en-US" sz="5400" dirty="0">
                <a:solidFill>
                  <a:srgbClr val="1F4E79"/>
                </a:solidFill>
                <a:latin typeface="方正静蕾简体" panose="02000000000000000000" pitchFamily="2" charset="-122"/>
                <a:ea typeface="方正静蕾简体" panose="02000000000000000000" pitchFamily="2" charset="-122"/>
              </a:rPr>
              <a:t>其他需求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250" name="文本框 249"/>
          <p:cNvSpPr txBox="1"/>
          <p:nvPr/>
        </p:nvSpPr>
        <p:spPr>
          <a:xfrm>
            <a:off x="1279202" y="301617"/>
            <a:ext cx="2470996" cy="521970"/>
          </a:xfrm>
          <a:prstGeom prst="rect">
            <a:avLst/>
          </a:prstGeom>
          <a:noFill/>
        </p:spPr>
        <p:txBody>
          <a:bodyPr wrap="square" rtlCol="0">
            <a:spAutoFit/>
          </a:bodyPr>
          <a:lstStyle/>
          <a:p>
            <a:r>
              <a:rPr lang="zh-CN" altLang="en-US" sz="2800" b="1" dirty="0">
                <a:solidFill>
                  <a:srgbClr val="1F4E79"/>
                </a:solidFill>
                <a:latin typeface="方正静蕾简体" panose="02000000000000000000" pitchFamily="2" charset="-122"/>
                <a:ea typeface="方正静蕾简体" panose="02000000000000000000" pitchFamily="2" charset="-122"/>
              </a:rPr>
              <a:t>其他需求</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73" name="文本框 72"/>
          <p:cNvSpPr txBox="1"/>
          <p:nvPr/>
        </p:nvSpPr>
        <p:spPr>
          <a:xfrm>
            <a:off x="1660525" y="2169795"/>
            <a:ext cx="4681220" cy="1383665"/>
          </a:xfrm>
          <a:prstGeom prst="rect">
            <a:avLst/>
          </a:prstGeom>
          <a:noFill/>
        </p:spPr>
        <p:txBody>
          <a:bodyPr wrap="square" rtlCol="0">
            <a:spAutoFit/>
          </a:bodyPr>
          <a:lstStyle/>
          <a:p>
            <a:r>
              <a:rPr lang="zh-CN" altLang="en-US" sz="2800" dirty="0">
                <a:solidFill>
                  <a:srgbClr val="1F4E79"/>
                </a:solidFill>
                <a:latin typeface="微软雅黑" panose="020B0503020204020204" pitchFamily="34" charset="-122"/>
                <a:ea typeface="微软雅黑" panose="020B0503020204020204" pitchFamily="34" charset="-122"/>
              </a:rPr>
              <a:t>程序通过微信小程序即可访问，用户通过使用微信小程序就可进行害虫智能识别。</a:t>
            </a:r>
            <a:endParaRPr lang="zh-CN" altLang="en-US" sz="2800" dirty="0">
              <a:solidFill>
                <a:srgbClr val="1F4E79"/>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8318912" y="1709661"/>
            <a:ext cx="1577348" cy="2873007"/>
            <a:chOff x="5235889" y="972576"/>
            <a:chExt cx="1577348" cy="2873007"/>
          </a:xfrm>
        </p:grpSpPr>
        <p:sp>
          <p:nvSpPr>
            <p:cNvPr id="75" name="任意多边形 74"/>
            <p:cNvSpPr/>
            <p:nvPr/>
          </p:nvSpPr>
          <p:spPr>
            <a:xfrm>
              <a:off x="5565497" y="972576"/>
              <a:ext cx="918133" cy="2152659"/>
            </a:xfrm>
            <a:custGeom>
              <a:avLst/>
              <a:gdLst>
                <a:gd name="connsiteX0" fmla="*/ 3857 w 201098"/>
                <a:gd name="connsiteY0" fmla="*/ 700296 h 786721"/>
                <a:gd name="connsiteX1" fmla="*/ 79685 w 201098"/>
                <a:gd name="connsiteY1" fmla="*/ 0 h 786721"/>
                <a:gd name="connsiteX2" fmla="*/ 200118 w 201098"/>
                <a:gd name="connsiteY2" fmla="*/ 700296 h 786721"/>
                <a:gd name="connsiteX3" fmla="*/ 3857 w 201098"/>
                <a:gd name="connsiteY3" fmla="*/ 700296 h 786721"/>
                <a:gd name="connsiteX0-1" fmla="*/ 3857 w 241954"/>
                <a:gd name="connsiteY0-2" fmla="*/ 700296 h 786721"/>
                <a:gd name="connsiteX1-3" fmla="*/ 79685 w 241954"/>
                <a:gd name="connsiteY1-4" fmla="*/ 0 h 786721"/>
                <a:gd name="connsiteX2-5" fmla="*/ 200118 w 241954"/>
                <a:gd name="connsiteY2-6" fmla="*/ 700296 h 786721"/>
                <a:gd name="connsiteX3-7" fmla="*/ 3857 w 241954"/>
                <a:gd name="connsiteY3-8" fmla="*/ 700296 h 786721"/>
                <a:gd name="connsiteX0-9" fmla="*/ 42294 w 280391"/>
                <a:gd name="connsiteY0-10" fmla="*/ 700517 h 786942"/>
                <a:gd name="connsiteX1-11" fmla="*/ 118122 w 280391"/>
                <a:gd name="connsiteY1-12" fmla="*/ 221 h 786942"/>
                <a:gd name="connsiteX2-13" fmla="*/ 238555 w 280391"/>
                <a:gd name="connsiteY2-14" fmla="*/ 700517 h 786942"/>
                <a:gd name="connsiteX3-15" fmla="*/ 42294 w 280391"/>
                <a:gd name="connsiteY3-16" fmla="*/ 700517 h 786942"/>
                <a:gd name="connsiteX0-17" fmla="*/ 34573 w 280778"/>
                <a:gd name="connsiteY0-18" fmla="*/ 678222 h 762971"/>
                <a:gd name="connsiteX1-19" fmla="*/ 123783 w 280778"/>
                <a:gd name="connsiteY1-20" fmla="*/ 229 h 762971"/>
                <a:gd name="connsiteX2-21" fmla="*/ 230834 w 280778"/>
                <a:gd name="connsiteY2-22" fmla="*/ 678222 h 762971"/>
                <a:gd name="connsiteX3-23" fmla="*/ 34573 w 280778"/>
                <a:gd name="connsiteY3-24" fmla="*/ 678222 h 762971"/>
                <a:gd name="connsiteX0-25" fmla="*/ 43194 w 289399"/>
                <a:gd name="connsiteY0-26" fmla="*/ 678188 h 730803"/>
                <a:gd name="connsiteX1-27" fmla="*/ 132404 w 289399"/>
                <a:gd name="connsiteY1-28" fmla="*/ 195 h 730803"/>
                <a:gd name="connsiteX2-29" fmla="*/ 239455 w 289399"/>
                <a:gd name="connsiteY2-30" fmla="*/ 678188 h 730803"/>
                <a:gd name="connsiteX3-31" fmla="*/ 43194 w 289399"/>
                <a:gd name="connsiteY3-32" fmla="*/ 678188 h 730803"/>
                <a:gd name="connsiteX0-33" fmla="*/ 43194 w 292584"/>
                <a:gd name="connsiteY0-34" fmla="*/ 678188 h 685994"/>
                <a:gd name="connsiteX1-35" fmla="*/ 132404 w 292584"/>
                <a:gd name="connsiteY1-36" fmla="*/ 195 h 685994"/>
                <a:gd name="connsiteX2-37" fmla="*/ 239455 w 292584"/>
                <a:gd name="connsiteY2-38" fmla="*/ 678188 h 685994"/>
                <a:gd name="connsiteX3-39" fmla="*/ 43194 w 292584"/>
                <a:gd name="connsiteY3-40" fmla="*/ 678188 h 685994"/>
              </a:gdLst>
              <a:ahLst/>
              <a:cxnLst>
                <a:cxn ang="0">
                  <a:pos x="connsiteX0-1" y="connsiteY0-2"/>
                </a:cxn>
                <a:cxn ang="0">
                  <a:pos x="connsiteX1-3" y="connsiteY1-4"/>
                </a:cxn>
                <a:cxn ang="0">
                  <a:pos x="connsiteX2-5" y="connsiteY2-6"/>
                </a:cxn>
                <a:cxn ang="0">
                  <a:pos x="connsiteX3-7" y="connsiteY3-8"/>
                </a:cxn>
              </a:cxnLst>
              <a:rect l="l" t="t" r="r" b="b"/>
              <a:pathLst>
                <a:path w="292584" h="685994">
                  <a:moveTo>
                    <a:pt x="43194" y="678188"/>
                  </a:moveTo>
                  <a:cubicBezTo>
                    <a:pt x="3049" y="667780"/>
                    <a:pt x="-60883" y="-13187"/>
                    <a:pt x="132404" y="195"/>
                  </a:cubicBezTo>
                  <a:cubicBezTo>
                    <a:pt x="392599" y="62642"/>
                    <a:pt x="263244" y="667780"/>
                    <a:pt x="239455" y="678188"/>
                  </a:cubicBezTo>
                  <a:cubicBezTo>
                    <a:pt x="215666" y="688596"/>
                    <a:pt x="83339" y="688596"/>
                    <a:pt x="43194" y="678188"/>
                  </a:cubicBezTo>
                  <a:close/>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5235889" y="2246924"/>
              <a:ext cx="367170" cy="1030750"/>
            </a:xfrm>
            <a:custGeom>
              <a:avLst/>
              <a:gdLst>
                <a:gd name="connsiteX0" fmla="*/ 109145 w 109145"/>
                <a:gd name="connsiteY0" fmla="*/ 249787 h 325615"/>
                <a:gd name="connsiteX1" fmla="*/ 33317 w 109145"/>
                <a:gd name="connsiteY1" fmla="*/ 325615 h 325615"/>
                <a:gd name="connsiteX2" fmla="*/ 2094 w 109145"/>
                <a:gd name="connsiteY2" fmla="*/ 115972 h 325615"/>
                <a:gd name="connsiteX3" fmla="*/ 95764 w 109145"/>
                <a:gd name="connsiteY3" fmla="*/ 0 h 325615"/>
                <a:gd name="connsiteX0-1" fmla="*/ 117007 w 117007"/>
                <a:gd name="connsiteY0-2" fmla="*/ 249787 h 328472"/>
                <a:gd name="connsiteX1-3" fmla="*/ 9747 w 117007"/>
                <a:gd name="connsiteY1-4" fmla="*/ 328472 h 328472"/>
                <a:gd name="connsiteX2-5" fmla="*/ 9956 w 117007"/>
                <a:gd name="connsiteY2-6" fmla="*/ 115972 h 328472"/>
                <a:gd name="connsiteX3-7" fmla="*/ 103626 w 117007"/>
                <a:gd name="connsiteY3-8" fmla="*/ 0 h 328472"/>
              </a:gdLst>
              <a:ahLst/>
              <a:cxnLst>
                <a:cxn ang="0">
                  <a:pos x="connsiteX0-1" y="connsiteY0-2"/>
                </a:cxn>
                <a:cxn ang="0">
                  <a:pos x="connsiteX1-3" y="connsiteY1-4"/>
                </a:cxn>
                <a:cxn ang="0">
                  <a:pos x="connsiteX2-5" y="connsiteY2-6"/>
                </a:cxn>
                <a:cxn ang="0">
                  <a:pos x="connsiteX3-7" y="connsiteY3-8"/>
                </a:cxn>
              </a:cxnLst>
              <a:rect l="l" t="t" r="r" b="b"/>
              <a:pathLst>
                <a:path w="117007" h="328472">
                  <a:moveTo>
                    <a:pt x="117007" y="249787"/>
                  </a:moveTo>
                  <a:lnTo>
                    <a:pt x="9747" y="328472"/>
                  </a:lnTo>
                  <a:cubicBezTo>
                    <a:pt x="-661" y="258591"/>
                    <a:pt x="-5690" y="170717"/>
                    <a:pt x="9956" y="115972"/>
                  </a:cubicBezTo>
                  <a:cubicBezTo>
                    <a:pt x="25602" y="61227"/>
                    <a:pt x="61995" y="30851"/>
                    <a:pt x="103626"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flipH="1">
              <a:off x="6446067" y="2246924"/>
              <a:ext cx="367170" cy="1030750"/>
            </a:xfrm>
            <a:custGeom>
              <a:avLst/>
              <a:gdLst>
                <a:gd name="connsiteX0" fmla="*/ 109145 w 109145"/>
                <a:gd name="connsiteY0" fmla="*/ 249787 h 325615"/>
                <a:gd name="connsiteX1" fmla="*/ 33317 w 109145"/>
                <a:gd name="connsiteY1" fmla="*/ 325615 h 325615"/>
                <a:gd name="connsiteX2" fmla="*/ 2094 w 109145"/>
                <a:gd name="connsiteY2" fmla="*/ 115972 h 325615"/>
                <a:gd name="connsiteX3" fmla="*/ 95764 w 109145"/>
                <a:gd name="connsiteY3" fmla="*/ 0 h 325615"/>
                <a:gd name="connsiteX0-1" fmla="*/ 117007 w 117007"/>
                <a:gd name="connsiteY0-2" fmla="*/ 249787 h 328472"/>
                <a:gd name="connsiteX1-3" fmla="*/ 9747 w 117007"/>
                <a:gd name="connsiteY1-4" fmla="*/ 328472 h 328472"/>
                <a:gd name="connsiteX2-5" fmla="*/ 9956 w 117007"/>
                <a:gd name="connsiteY2-6" fmla="*/ 115972 h 328472"/>
                <a:gd name="connsiteX3-7" fmla="*/ 103626 w 117007"/>
                <a:gd name="connsiteY3-8" fmla="*/ 0 h 328472"/>
              </a:gdLst>
              <a:ahLst/>
              <a:cxnLst>
                <a:cxn ang="0">
                  <a:pos x="connsiteX0-1" y="connsiteY0-2"/>
                </a:cxn>
                <a:cxn ang="0">
                  <a:pos x="connsiteX1-3" y="connsiteY1-4"/>
                </a:cxn>
                <a:cxn ang="0">
                  <a:pos x="connsiteX2-5" y="connsiteY2-6"/>
                </a:cxn>
                <a:cxn ang="0">
                  <a:pos x="connsiteX3-7" y="connsiteY3-8"/>
                </a:cxn>
              </a:cxnLst>
              <a:rect l="l" t="t" r="r" b="b"/>
              <a:pathLst>
                <a:path w="117007" h="328472">
                  <a:moveTo>
                    <a:pt x="117007" y="249787"/>
                  </a:moveTo>
                  <a:lnTo>
                    <a:pt x="9747" y="328472"/>
                  </a:lnTo>
                  <a:cubicBezTo>
                    <a:pt x="-661" y="258591"/>
                    <a:pt x="-5690" y="170717"/>
                    <a:pt x="9956" y="115972"/>
                  </a:cubicBezTo>
                  <a:cubicBezTo>
                    <a:pt x="25602" y="61227"/>
                    <a:pt x="61995" y="30851"/>
                    <a:pt x="103626"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5807060" y="1904257"/>
              <a:ext cx="439865" cy="467131"/>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173" h="148862">
                  <a:moveTo>
                    <a:pt x="9" y="71451"/>
                  </a:moveTo>
                  <a:cubicBezTo>
                    <a:pt x="-467" y="46686"/>
                    <a:pt x="19535" y="-938"/>
                    <a:pt x="71446" y="14"/>
                  </a:cubicBezTo>
                  <a:cubicBezTo>
                    <a:pt x="123357" y="966"/>
                    <a:pt x="138121" y="34304"/>
                    <a:pt x="140026" y="77166"/>
                  </a:cubicBezTo>
                  <a:cubicBezTo>
                    <a:pt x="141931" y="102883"/>
                    <a:pt x="125739" y="152890"/>
                    <a:pt x="74304" y="148604"/>
                  </a:cubicBezTo>
                  <a:cubicBezTo>
                    <a:pt x="22869" y="144318"/>
                    <a:pt x="485" y="96216"/>
                    <a:pt x="9" y="71451"/>
                  </a:cubicBezTo>
                  <a:close/>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5806927" y="3250228"/>
              <a:ext cx="435271" cy="595355"/>
              <a:chOff x="5765799" y="3407688"/>
              <a:chExt cx="476532" cy="651791"/>
            </a:xfrm>
          </p:grpSpPr>
          <p:sp>
            <p:nvSpPr>
              <p:cNvPr id="80" name="任意多边形 79"/>
              <p:cNvSpPr/>
              <p:nvPr/>
            </p:nvSpPr>
            <p:spPr>
              <a:xfrm>
                <a:off x="5765799" y="3407688"/>
                <a:ext cx="441346" cy="651791"/>
              </a:xfrm>
              <a:custGeom>
                <a:avLst/>
                <a:gdLst>
                  <a:gd name="connsiteX0" fmla="*/ 77768 w 149233"/>
                  <a:gd name="connsiteY0" fmla="*/ 205852 h 205992"/>
                  <a:gd name="connsiteX1" fmla="*/ 37763 w 149233"/>
                  <a:gd name="connsiteY1" fmla="*/ 88695 h 205992"/>
                  <a:gd name="connsiteX2" fmla="*/ 616 w 149233"/>
                  <a:gd name="connsiteY2" fmla="*/ 48690 h 205992"/>
                  <a:gd name="connsiteX3" fmla="*/ 69196 w 149233"/>
                  <a:gd name="connsiteY3" fmla="*/ 112 h 205992"/>
                  <a:gd name="connsiteX4" fmla="*/ 149206 w 149233"/>
                  <a:gd name="connsiteY4" fmla="*/ 62977 h 205992"/>
                  <a:gd name="connsiteX5" fmla="*/ 77768 w 149233"/>
                  <a:gd name="connsiteY5" fmla="*/ 205852 h 205992"/>
                  <a:gd name="connsiteX0-1" fmla="*/ 77633 w 149098"/>
                  <a:gd name="connsiteY0-2" fmla="*/ 205867 h 206653"/>
                  <a:gd name="connsiteX1-3" fmla="*/ 40486 w 149098"/>
                  <a:gd name="connsiteY1-4" fmla="*/ 117285 h 206653"/>
                  <a:gd name="connsiteX2-5" fmla="*/ 481 w 149098"/>
                  <a:gd name="connsiteY2-6" fmla="*/ 48705 h 206653"/>
                  <a:gd name="connsiteX3-7" fmla="*/ 69061 w 149098"/>
                  <a:gd name="connsiteY3-8" fmla="*/ 127 h 206653"/>
                  <a:gd name="connsiteX4-9" fmla="*/ 149071 w 149098"/>
                  <a:gd name="connsiteY4-10" fmla="*/ 62992 h 206653"/>
                  <a:gd name="connsiteX5-11" fmla="*/ 77633 w 149098"/>
                  <a:gd name="connsiteY5-12" fmla="*/ 205867 h 206653"/>
                  <a:gd name="connsiteX0-13" fmla="*/ 77633 w 149098"/>
                  <a:gd name="connsiteY0-14" fmla="*/ 205867 h 206653"/>
                  <a:gd name="connsiteX1-15" fmla="*/ 40486 w 149098"/>
                  <a:gd name="connsiteY1-16" fmla="*/ 117285 h 206653"/>
                  <a:gd name="connsiteX2-17" fmla="*/ 481 w 149098"/>
                  <a:gd name="connsiteY2-18" fmla="*/ 48705 h 206653"/>
                  <a:gd name="connsiteX3-19" fmla="*/ 69061 w 149098"/>
                  <a:gd name="connsiteY3-20" fmla="*/ 127 h 206653"/>
                  <a:gd name="connsiteX4-21" fmla="*/ 149071 w 149098"/>
                  <a:gd name="connsiteY4-22" fmla="*/ 62992 h 206653"/>
                  <a:gd name="connsiteX5-23" fmla="*/ 77633 w 149098"/>
                  <a:gd name="connsiteY5-24" fmla="*/ 205867 h 206653"/>
                  <a:gd name="connsiteX0-25" fmla="*/ 78231 w 149696"/>
                  <a:gd name="connsiteY0-26" fmla="*/ 205993 h 206779"/>
                  <a:gd name="connsiteX1-27" fmla="*/ 41084 w 149696"/>
                  <a:gd name="connsiteY1-28" fmla="*/ 117411 h 206779"/>
                  <a:gd name="connsiteX2-29" fmla="*/ 1079 w 149696"/>
                  <a:gd name="connsiteY2-30" fmla="*/ 48831 h 206779"/>
                  <a:gd name="connsiteX3-31" fmla="*/ 69659 w 149696"/>
                  <a:gd name="connsiteY3-32" fmla="*/ 253 h 206779"/>
                  <a:gd name="connsiteX4-33" fmla="*/ 149669 w 149696"/>
                  <a:gd name="connsiteY4-34" fmla="*/ 63118 h 206779"/>
                  <a:gd name="connsiteX5-35" fmla="*/ 78231 w 149696"/>
                  <a:gd name="connsiteY5-36" fmla="*/ 205993 h 206779"/>
                  <a:gd name="connsiteX0-37" fmla="*/ 77769 w 149234"/>
                  <a:gd name="connsiteY0-38" fmla="*/ 205882 h 207678"/>
                  <a:gd name="connsiteX1-39" fmla="*/ 37765 w 149234"/>
                  <a:gd name="connsiteY1-40" fmla="*/ 137302 h 207678"/>
                  <a:gd name="connsiteX2-41" fmla="*/ 617 w 149234"/>
                  <a:gd name="connsiteY2-42" fmla="*/ 48720 h 207678"/>
                  <a:gd name="connsiteX3-43" fmla="*/ 69197 w 149234"/>
                  <a:gd name="connsiteY3-44" fmla="*/ 142 h 207678"/>
                  <a:gd name="connsiteX4-45" fmla="*/ 149207 w 149234"/>
                  <a:gd name="connsiteY4-46" fmla="*/ 63007 h 207678"/>
                  <a:gd name="connsiteX5-47" fmla="*/ 77769 w 149234"/>
                  <a:gd name="connsiteY5-48" fmla="*/ 205882 h 207678"/>
                  <a:gd name="connsiteX0-49" fmla="*/ 77633 w 149098"/>
                  <a:gd name="connsiteY0-50" fmla="*/ 205872 h 206885"/>
                  <a:gd name="connsiteX1-51" fmla="*/ 40486 w 149098"/>
                  <a:gd name="connsiteY1-52" fmla="*/ 123004 h 206885"/>
                  <a:gd name="connsiteX2-53" fmla="*/ 481 w 149098"/>
                  <a:gd name="connsiteY2-54" fmla="*/ 48710 h 206885"/>
                  <a:gd name="connsiteX3-55" fmla="*/ 69061 w 149098"/>
                  <a:gd name="connsiteY3-56" fmla="*/ 132 h 206885"/>
                  <a:gd name="connsiteX4-57" fmla="*/ 149071 w 149098"/>
                  <a:gd name="connsiteY4-58" fmla="*/ 62997 h 206885"/>
                  <a:gd name="connsiteX5-59" fmla="*/ 77633 w 149098"/>
                  <a:gd name="connsiteY5-60" fmla="*/ 205872 h 206885"/>
                  <a:gd name="connsiteX0-61" fmla="*/ 77633 w 149095"/>
                  <a:gd name="connsiteY0-62" fmla="*/ 205872 h 207708"/>
                  <a:gd name="connsiteX1-63" fmla="*/ 40486 w 149095"/>
                  <a:gd name="connsiteY1-64" fmla="*/ 123004 h 207708"/>
                  <a:gd name="connsiteX2-65" fmla="*/ 481 w 149095"/>
                  <a:gd name="connsiteY2-66" fmla="*/ 48710 h 207708"/>
                  <a:gd name="connsiteX3-67" fmla="*/ 69061 w 149095"/>
                  <a:gd name="connsiteY3-68" fmla="*/ 132 h 207708"/>
                  <a:gd name="connsiteX4-69" fmla="*/ 149071 w 149095"/>
                  <a:gd name="connsiteY4-70" fmla="*/ 62997 h 207708"/>
                  <a:gd name="connsiteX5-71" fmla="*/ 77633 w 149095"/>
                  <a:gd name="connsiteY5-72" fmla="*/ 205872 h 207708"/>
                  <a:gd name="connsiteX0-73" fmla="*/ 77633 w 149091"/>
                  <a:gd name="connsiteY0-74" fmla="*/ 205872 h 207708"/>
                  <a:gd name="connsiteX1-75" fmla="*/ 40486 w 149091"/>
                  <a:gd name="connsiteY1-76" fmla="*/ 123004 h 207708"/>
                  <a:gd name="connsiteX2-77" fmla="*/ 481 w 149091"/>
                  <a:gd name="connsiteY2-78" fmla="*/ 48710 h 207708"/>
                  <a:gd name="connsiteX3-79" fmla="*/ 69061 w 149091"/>
                  <a:gd name="connsiteY3-80" fmla="*/ 132 h 207708"/>
                  <a:gd name="connsiteX4-81" fmla="*/ 149071 w 149091"/>
                  <a:gd name="connsiteY4-82" fmla="*/ 62997 h 207708"/>
                  <a:gd name="connsiteX5-83" fmla="*/ 77633 w 149091"/>
                  <a:gd name="connsiteY5-84" fmla="*/ 205872 h 2077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49091" h="207708">
                    <a:moveTo>
                      <a:pt x="77633" y="205872"/>
                    </a:moveTo>
                    <a:cubicBezTo>
                      <a:pt x="79539" y="187298"/>
                      <a:pt x="53345" y="149198"/>
                      <a:pt x="40486" y="123004"/>
                    </a:cubicBezTo>
                    <a:cubicBezTo>
                      <a:pt x="27627" y="96810"/>
                      <a:pt x="-4281" y="69189"/>
                      <a:pt x="481" y="48710"/>
                    </a:cubicBezTo>
                    <a:cubicBezTo>
                      <a:pt x="5243" y="28231"/>
                      <a:pt x="44296" y="-2249"/>
                      <a:pt x="69061" y="132"/>
                    </a:cubicBezTo>
                    <a:cubicBezTo>
                      <a:pt x="93826" y="2513"/>
                      <a:pt x="147642" y="29183"/>
                      <a:pt x="149071" y="62997"/>
                    </a:cubicBezTo>
                    <a:cubicBezTo>
                      <a:pt x="150500" y="96811"/>
                      <a:pt x="75727" y="224446"/>
                      <a:pt x="77633" y="205872"/>
                    </a:cubicBezTo>
                    <a:close/>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5771194" y="3451489"/>
                <a:ext cx="471137" cy="462364"/>
                <a:chOff x="10050600" y="805581"/>
                <a:chExt cx="310461" cy="304681"/>
              </a:xfrm>
            </p:grpSpPr>
            <p:sp>
              <p:nvSpPr>
                <p:cNvPr id="82" name="任意多边形 81"/>
                <p:cNvSpPr/>
                <p:nvPr/>
              </p:nvSpPr>
              <p:spPr>
                <a:xfrm rot="20279529">
                  <a:off x="10107126" y="904789"/>
                  <a:ext cx="253935" cy="10747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rot="20279529">
                  <a:off x="10178670" y="1042909"/>
                  <a:ext cx="148789" cy="6735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rot="20279529">
                  <a:off x="10092241" y="877189"/>
                  <a:ext cx="213272" cy="8744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84"/>
                <p:cNvSpPr/>
                <p:nvPr/>
              </p:nvSpPr>
              <p:spPr>
                <a:xfrm rot="20279529">
                  <a:off x="10065285" y="842709"/>
                  <a:ext cx="190971" cy="9271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rot="20279529">
                  <a:off x="10050600" y="805581"/>
                  <a:ext cx="142706" cy="8878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rot="20279529">
                  <a:off x="10141920" y="965166"/>
                  <a:ext cx="204503" cy="8507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88" name="组合 87"/>
          <p:cNvGrpSpPr/>
          <p:nvPr/>
        </p:nvGrpSpPr>
        <p:grpSpPr>
          <a:xfrm>
            <a:off x="7466352" y="4959746"/>
            <a:ext cx="3162474" cy="844093"/>
            <a:chOff x="3034998" y="4110451"/>
            <a:chExt cx="5672328" cy="1513996"/>
          </a:xfrm>
        </p:grpSpPr>
        <p:sp>
          <p:nvSpPr>
            <p:cNvPr id="89" name="任意多边形 88"/>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nvGrpSpPr>
          <p:cNvPr id="166" name="Group 131"/>
          <p:cNvGrpSpPr/>
          <p:nvPr/>
        </p:nvGrpSpPr>
        <p:grpSpPr>
          <a:xfrm rot="10800000" flipV="1">
            <a:off x="2113237" y="2453061"/>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p>
            </p:txBody>
          </p:sp>
        </p:grpSp>
      </p:grpSp>
      <p:sp>
        <p:nvSpPr>
          <p:cNvPr id="173" name="文本框 172"/>
          <p:cNvSpPr txBox="1"/>
          <p:nvPr/>
        </p:nvSpPr>
        <p:spPr>
          <a:xfrm>
            <a:off x="5609569" y="1837385"/>
            <a:ext cx="3877985" cy="2308324"/>
          </a:xfrm>
          <a:prstGeom prst="rect">
            <a:avLst/>
          </a:prstGeom>
          <a:noFill/>
        </p:spPr>
        <p:txBody>
          <a:bodyPr wrap="none" rtlCol="0">
            <a:spAutoFit/>
          </a:bodyPr>
          <a:lstStyle/>
          <a:p>
            <a:r>
              <a:rPr kumimoji="1" lang="zh-CN" altLang="en-US" sz="7200" smtClean="0">
                <a:solidFill>
                  <a:srgbClr val="1F4E79"/>
                </a:solidFill>
                <a:latin typeface="方正静蕾简体" panose="02000000000000000000" pitchFamily="2" charset="-122"/>
                <a:ea typeface="方正静蕾简体" panose="02000000000000000000" pitchFamily="2" charset="-122"/>
                <a:cs typeface="DFPShaoNvW5-GB" charset="-122"/>
              </a:rPr>
              <a:t>感谢各位</a:t>
            </a:r>
            <a:endParaRPr kumimoji="1" lang="en-US" altLang="zh-CN" sz="7200">
              <a:solidFill>
                <a:srgbClr val="1F4E79"/>
              </a:solidFill>
              <a:latin typeface="方正静蕾简体" panose="02000000000000000000" pitchFamily="2" charset="-122"/>
              <a:ea typeface="方正静蕾简体" panose="02000000000000000000" pitchFamily="2" charset="-122"/>
              <a:cs typeface="DFPShaoNvW5-GB" charset="-122"/>
            </a:endParaRPr>
          </a:p>
          <a:p>
            <a:r>
              <a:rPr kumimoji="1" lang="zh-CN" altLang="en-US" sz="7200" smtClean="0">
                <a:solidFill>
                  <a:srgbClr val="1F4E79"/>
                </a:solidFill>
                <a:latin typeface="方正静蕾简体" panose="02000000000000000000" pitchFamily="2" charset="-122"/>
                <a:ea typeface="方正静蕾简体" panose="02000000000000000000" pitchFamily="2" charset="-122"/>
                <a:cs typeface="DFPShaoNvW5-GB" charset="-122"/>
              </a:rPr>
              <a:t>耐心倾听</a:t>
            </a:r>
            <a:endParaRPr kumimoji="1" lang="zh-CN" altLang="en-US" sz="7200">
              <a:solidFill>
                <a:srgbClr val="1F4E79"/>
              </a:solidFill>
              <a:latin typeface="方正静蕾简体" panose="02000000000000000000" pitchFamily="2" charset="-122"/>
              <a:ea typeface="方正静蕾简体" panose="02000000000000000000" pitchFamily="2" charset="-122"/>
              <a:cs typeface="DFPShaoNvW5-GB" charset="-122"/>
            </a:endParaRPr>
          </a:p>
        </p:txBody>
      </p:sp>
      <p:grpSp>
        <p:nvGrpSpPr>
          <p:cNvPr id="174" name="组合 173"/>
          <p:cNvGrpSpPr/>
          <p:nvPr/>
        </p:nvGrpSpPr>
        <p:grpSpPr>
          <a:xfrm>
            <a:off x="9800231" y="1261875"/>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p:cTn id="7" dur="500" fill="hold"/>
                                        <p:tgtEl>
                                          <p:spTgt spid="157"/>
                                        </p:tgtEl>
                                        <p:attrNameLst>
                                          <p:attrName>ppt_w</p:attrName>
                                        </p:attrNameLst>
                                      </p:cBhvr>
                                      <p:tavLst>
                                        <p:tav tm="0">
                                          <p:val>
                                            <p:fltVal val="0"/>
                                          </p:val>
                                        </p:tav>
                                        <p:tav tm="100000">
                                          <p:val>
                                            <p:strVal val="#ppt_w"/>
                                          </p:val>
                                        </p:tav>
                                      </p:tavLst>
                                    </p:anim>
                                    <p:anim calcmode="lin" valueType="num">
                                      <p:cBhvr>
                                        <p:cTn id="8" dur="500" fill="hold"/>
                                        <p:tgtEl>
                                          <p:spTgt spid="157"/>
                                        </p:tgtEl>
                                        <p:attrNameLst>
                                          <p:attrName>ppt_h</p:attrName>
                                        </p:attrNameLst>
                                      </p:cBhvr>
                                      <p:tavLst>
                                        <p:tav tm="0">
                                          <p:val>
                                            <p:fltVal val="0"/>
                                          </p:val>
                                        </p:tav>
                                        <p:tav tm="100000">
                                          <p:val>
                                            <p:strVal val="#ppt_h"/>
                                          </p:val>
                                        </p:tav>
                                      </p:tavLst>
                                    </p:anim>
                                    <p:animEffect transition="in" filter="fade">
                                      <p:cBhvr>
                                        <p:cTn id="9" dur="500"/>
                                        <p:tgtEl>
                                          <p:spTgt spid="157"/>
                                        </p:tgtEl>
                                      </p:cBhvr>
                                    </p:animEffect>
                                  </p:childTnLst>
                                </p:cTn>
                              </p:par>
                              <p:par>
                                <p:cTn id="10" presetID="53" presetClass="entr" presetSubtype="16"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 calcmode="lin" valueType="num">
                                      <p:cBhvr>
                                        <p:cTn id="12" dur="500" fill="hold"/>
                                        <p:tgtEl>
                                          <p:spTgt spid="160"/>
                                        </p:tgtEl>
                                        <p:attrNameLst>
                                          <p:attrName>ppt_w</p:attrName>
                                        </p:attrNameLst>
                                      </p:cBhvr>
                                      <p:tavLst>
                                        <p:tav tm="0">
                                          <p:val>
                                            <p:fltVal val="0"/>
                                          </p:val>
                                        </p:tav>
                                        <p:tav tm="100000">
                                          <p:val>
                                            <p:strVal val="#ppt_w"/>
                                          </p:val>
                                        </p:tav>
                                      </p:tavLst>
                                    </p:anim>
                                    <p:anim calcmode="lin" valueType="num">
                                      <p:cBhvr>
                                        <p:cTn id="13" dur="500" fill="hold"/>
                                        <p:tgtEl>
                                          <p:spTgt spid="160"/>
                                        </p:tgtEl>
                                        <p:attrNameLst>
                                          <p:attrName>ppt_h</p:attrName>
                                        </p:attrNameLst>
                                      </p:cBhvr>
                                      <p:tavLst>
                                        <p:tav tm="0">
                                          <p:val>
                                            <p:fltVal val="0"/>
                                          </p:val>
                                        </p:tav>
                                        <p:tav tm="100000">
                                          <p:val>
                                            <p:strVal val="#ppt_h"/>
                                          </p:val>
                                        </p:tav>
                                      </p:tavLst>
                                    </p:anim>
                                    <p:animEffect transition="in" filter="fade">
                                      <p:cBhvr>
                                        <p:cTn id="14" dur="500"/>
                                        <p:tgtEl>
                                          <p:spTgt spid="160"/>
                                        </p:tgtEl>
                                      </p:cBhvr>
                                    </p:animEffect>
                                  </p:childTnLst>
                                </p:cTn>
                              </p:par>
                              <p:par>
                                <p:cTn id="15" presetID="2" presetClass="entr" presetSubtype="12" fill="hold" nodeType="withEffect">
                                  <p:stCondLst>
                                    <p:cond delay="500"/>
                                  </p:stCondLst>
                                  <p:childTnLst>
                                    <p:set>
                                      <p:cBhvr>
                                        <p:cTn id="16" dur="1" fill="hold">
                                          <p:stCondLst>
                                            <p:cond delay="0"/>
                                          </p:stCondLst>
                                        </p:cTn>
                                        <p:tgtEl>
                                          <p:spTgt spid="166"/>
                                        </p:tgtEl>
                                        <p:attrNameLst>
                                          <p:attrName>style.visibility</p:attrName>
                                        </p:attrNameLst>
                                      </p:cBhvr>
                                      <p:to>
                                        <p:strVal val="visible"/>
                                      </p:to>
                                    </p:set>
                                    <p:anim calcmode="lin" valueType="num">
                                      <p:cBhvr additive="base">
                                        <p:cTn id="17" dur="500" fill="hold"/>
                                        <p:tgtEl>
                                          <p:spTgt spid="166"/>
                                        </p:tgtEl>
                                        <p:attrNameLst>
                                          <p:attrName>ppt_x</p:attrName>
                                        </p:attrNameLst>
                                      </p:cBhvr>
                                      <p:tavLst>
                                        <p:tav tm="0">
                                          <p:val>
                                            <p:strVal val="0-#ppt_w/2"/>
                                          </p:val>
                                        </p:tav>
                                        <p:tav tm="100000">
                                          <p:val>
                                            <p:strVal val="#ppt_x"/>
                                          </p:val>
                                        </p:tav>
                                      </p:tavLst>
                                    </p:anim>
                                    <p:anim calcmode="lin" valueType="num">
                                      <p:cBhvr additive="base">
                                        <p:cTn id="18" dur="500" fill="hold"/>
                                        <p:tgtEl>
                                          <p:spTgt spid="166"/>
                                        </p:tgtEl>
                                        <p:attrNameLst>
                                          <p:attrName>ppt_y</p:attrName>
                                        </p:attrNameLst>
                                      </p:cBhvr>
                                      <p:tavLst>
                                        <p:tav tm="0">
                                          <p:val>
                                            <p:strVal val="1+#ppt_h/2"/>
                                          </p:val>
                                        </p:tav>
                                        <p:tav tm="100000">
                                          <p:val>
                                            <p:strVal val="#ppt_y"/>
                                          </p:val>
                                        </p:tav>
                                      </p:tavLst>
                                    </p:anim>
                                  </p:childTnLst>
                                </p:cTn>
                              </p:par>
                              <p:par>
                                <p:cTn id="19" presetID="22" presetClass="entr" presetSubtype="4" fill="hold" nodeType="withEffect">
                                  <p:stCondLst>
                                    <p:cond delay="1000"/>
                                  </p:stCondLst>
                                  <p:childTnLst>
                                    <p:set>
                                      <p:cBhvr>
                                        <p:cTn id="20" dur="1" fill="hold">
                                          <p:stCondLst>
                                            <p:cond delay="0"/>
                                          </p:stCondLst>
                                        </p:cTn>
                                        <p:tgtEl>
                                          <p:spTgt spid="163"/>
                                        </p:tgtEl>
                                        <p:attrNameLst>
                                          <p:attrName>style.visibility</p:attrName>
                                        </p:attrNameLst>
                                      </p:cBhvr>
                                      <p:to>
                                        <p:strVal val="visible"/>
                                      </p:to>
                                    </p:set>
                                    <p:animEffect transition="in" filter="wipe(down)">
                                      <p:cBhvr>
                                        <p:cTn id="21" dur="500"/>
                                        <p:tgtEl>
                                          <p:spTgt spid="163"/>
                                        </p:tgtEl>
                                      </p:cBhvr>
                                    </p:animEffect>
                                  </p:childTnLst>
                                </p:cTn>
                              </p:par>
                              <p:par>
                                <p:cTn id="22" presetID="2" presetClass="entr" presetSubtype="2" fill="hold" grpId="0" nodeType="withEffect">
                                  <p:stCondLst>
                                    <p:cond delay="1000"/>
                                  </p:stCondLst>
                                  <p:iterate type="lt">
                                    <p:tmPct val="10000"/>
                                  </p:iterate>
                                  <p:childTnLst>
                                    <p:set>
                                      <p:cBhvr>
                                        <p:cTn id="23" dur="1" fill="hold">
                                          <p:stCondLst>
                                            <p:cond delay="0"/>
                                          </p:stCondLst>
                                        </p:cTn>
                                        <p:tgtEl>
                                          <p:spTgt spid="173"/>
                                        </p:tgtEl>
                                        <p:attrNameLst>
                                          <p:attrName>style.visibility</p:attrName>
                                        </p:attrNameLst>
                                      </p:cBhvr>
                                      <p:to>
                                        <p:strVal val="visible"/>
                                      </p:to>
                                    </p:set>
                                    <p:anim calcmode="lin" valueType="num">
                                      <p:cBhvr additive="base">
                                        <p:cTn id="24" dur="500" fill="hold"/>
                                        <p:tgtEl>
                                          <p:spTgt spid="173"/>
                                        </p:tgtEl>
                                        <p:attrNameLst>
                                          <p:attrName>ppt_x</p:attrName>
                                        </p:attrNameLst>
                                      </p:cBhvr>
                                      <p:tavLst>
                                        <p:tav tm="0">
                                          <p:val>
                                            <p:strVal val="1+#ppt_w/2"/>
                                          </p:val>
                                        </p:tav>
                                        <p:tav tm="100000">
                                          <p:val>
                                            <p:strVal val="#ppt_x"/>
                                          </p:val>
                                        </p:tav>
                                      </p:tavLst>
                                    </p:anim>
                                    <p:anim calcmode="lin" valueType="num">
                                      <p:cBhvr additive="base">
                                        <p:cTn id="25"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Words>
  <Application>WPS 演示</Application>
  <PresentationFormat>宽屏</PresentationFormat>
  <Paragraphs>52</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方正静蕾简体</vt:lpstr>
      <vt:lpstr>DFPShaoNvW5-GB</vt:lpstr>
      <vt:lpstr>微软雅黑</vt:lpstr>
      <vt:lpstr>华文细黑</vt:lpstr>
      <vt:lpstr>Calibri</vt:lpstr>
      <vt:lpstr>Arial Unicode MS</vt:lpstr>
      <vt:lpstr>Calibri Light</vt:lpstr>
      <vt:lpstr>新蒂下午茶基本版</vt:lpstr>
      <vt:lpstr>汉仪乐喵体W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里维</cp:lastModifiedBy>
  <cp:revision>12</cp:revision>
  <dcterms:created xsi:type="dcterms:W3CDTF">2017-01-08T03:34:00Z</dcterms:created>
  <dcterms:modified xsi:type="dcterms:W3CDTF">2021-04-08T03:56:44Z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