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4" r:id="rId3"/>
    <p:sldId id="257" r:id="rId4"/>
    <p:sldId id="258" r:id="rId5"/>
    <p:sldId id="259" r:id="rId6"/>
    <p:sldId id="260" r:id="rId7"/>
    <p:sldId id="264" r:id="rId8"/>
    <p:sldId id="261" r:id="rId9"/>
    <p:sldId id="262" r:id="rId10"/>
    <p:sldId id="263"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ỳnh Anh Nhựt" initials="NH" lastIdx="1" clrIdx="0">
    <p:extLst>
      <p:ext uri="{19B8F6BF-5375-455C-9EA6-DF929625EA0E}">
        <p15:presenceInfo xmlns:p15="http://schemas.microsoft.com/office/powerpoint/2012/main" userId="S::3123410256@sv.sgu.edu.vn::b357a06f-ab75-42bd-94f9-c8d48473557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57030C1-F127-D7AF-F95C-B7AEB8A7D4CD}"/>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1BD346E2-CBB1-E1C0-CF87-B27480206E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12AA0B6F-FCA3-36DC-3EF1-C83DEE1844C9}"/>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49855C7E-9DD9-BD51-95B0-3CC263E54BD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C01A0D4-EEE9-3A7A-470F-9AF0B323D146}"/>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42183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38E7416-6091-20F1-13B3-A18B0AFB938B}"/>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92024C8D-3E5F-1F2F-7B10-86B4CA3A6A0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0CFD83A-24DB-2654-2461-5056D7AB294B}"/>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ADEA08D4-A6F3-978B-8C74-D04C24EA7E59}"/>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7C4D3DC0-14C7-1661-4259-74200B8AA55B}"/>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401390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46A66E26-1F84-299A-A709-FAF70EE3AFB2}"/>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EBBE7ED0-57DE-55DD-2D7C-95B052A56401}"/>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CFB1D45-F66C-D353-4E49-D407C5BBC881}"/>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B515FC60-B8D8-8AB6-C2D7-249C77C9E617}"/>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C450DB3-E0AA-AE5C-CA98-5B9C4CEE8932}"/>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63655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63689DF-2FF0-724A-FCB8-AF66D25A7703}"/>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FDCCC91F-B5E4-E0F4-0481-D6D450A6A257}"/>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928F8BED-8F71-32A0-68AA-463756FC1E40}"/>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0E11CDC0-1A76-654F-7B55-C5588D747BE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1E819F8F-3648-FE67-9114-741FEF0F670F}"/>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344352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D83E1BB-E673-A1FA-06C5-863E186ADA98}"/>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2F482CDA-53CB-D55A-33AD-205DE7DFB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AB8BAE3-E700-4756-0525-D3F89B7AD14F}"/>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750BE243-40B1-9CBD-469F-104A500C6AE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DD77C702-B5F8-CE8A-4164-41D4898F68F8}"/>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478182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8D23AC9-D329-4B4B-75A6-20806A05EAB1}"/>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6DFFC1F9-0ADD-AD5B-3C1E-D41477A0BBD3}"/>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6B64493F-A12A-1AD2-EDE0-05C56606AE16}"/>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C4741117-7765-8FFE-4EF9-8C487506BF46}"/>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6" name="Chỗ dành sẵn cho Chân trang 5">
            <a:extLst>
              <a:ext uri="{FF2B5EF4-FFF2-40B4-BE49-F238E27FC236}">
                <a16:creationId xmlns:a16="http://schemas.microsoft.com/office/drawing/2014/main" id="{CF01FF0B-8900-F8C2-1899-95FF90BF4D45}"/>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BCDD6451-3EDE-23E7-DA81-894FB8A28614}"/>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945434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A878314-8346-A87C-92F7-60C96946084B}"/>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51D991B4-A5F3-7611-1D9C-469925D8D3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73684C04-4201-BAF6-8B14-5DA07B7986B3}"/>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B7F5EAE8-244E-CBF0-C1BF-D6570218EC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068DF4F3-6C48-BF49-542C-249EA61E28BB}"/>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451DD162-B3F0-D27B-D59F-5F1F840CBBEC}"/>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8" name="Chỗ dành sẵn cho Chân trang 7">
            <a:extLst>
              <a:ext uri="{FF2B5EF4-FFF2-40B4-BE49-F238E27FC236}">
                <a16:creationId xmlns:a16="http://schemas.microsoft.com/office/drawing/2014/main" id="{9BB1EFE3-B4DA-60E9-7A61-FA761E0CA324}"/>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13339498-3850-E98D-3BEA-2ADCBBF552F9}"/>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19157595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AE14F28-84B8-A22E-0359-43D0071E4888}"/>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C3C3A4D2-1E4A-5271-2C78-75A1539E3FD9}"/>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4" name="Chỗ dành sẵn cho Chân trang 3">
            <a:extLst>
              <a:ext uri="{FF2B5EF4-FFF2-40B4-BE49-F238E27FC236}">
                <a16:creationId xmlns:a16="http://schemas.microsoft.com/office/drawing/2014/main" id="{FC32F420-C43C-078D-98D6-AECB06819684}"/>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87CDEC3C-86B8-2BBB-2B0B-33AF10E7290D}"/>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912641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055CA70A-F2BB-C6B8-98DB-E158350B7320}"/>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3" name="Chỗ dành sẵn cho Chân trang 2">
            <a:extLst>
              <a:ext uri="{FF2B5EF4-FFF2-40B4-BE49-F238E27FC236}">
                <a16:creationId xmlns:a16="http://schemas.microsoft.com/office/drawing/2014/main" id="{6C5B5349-C758-451C-D114-D2A5AE90680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050857E5-4484-2554-7BD6-77C5A52EB31A}"/>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805651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AF5253C-82A2-9AD1-7422-47B34FABBCCE}"/>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8E93E422-FB85-BC7B-805B-6C6DB1F14F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E91481ED-B2D7-384A-8B1A-4E70735AD4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F11D1F05-018E-0704-D45D-84518F00B1CD}"/>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6" name="Chỗ dành sẵn cho Chân trang 5">
            <a:extLst>
              <a:ext uri="{FF2B5EF4-FFF2-40B4-BE49-F238E27FC236}">
                <a16:creationId xmlns:a16="http://schemas.microsoft.com/office/drawing/2014/main" id="{8ADD390C-4B97-718A-5F1A-97B61CE30B1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FCF75ABB-1768-52C2-1630-E40A29130E86}"/>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1760495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50687BE-1BCD-D90B-756A-7F5C3CB141D7}"/>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8D47E7DB-4DB9-08FA-F3F0-6A99D20819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F26EBB41-4552-6BFC-5A10-3F8CE6D028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CCADA9A6-BB4C-19AD-F4B5-5C50D3DE2F89}"/>
              </a:ext>
            </a:extLst>
          </p:cNvPr>
          <p:cNvSpPr>
            <a:spLocks noGrp="1"/>
          </p:cNvSpPr>
          <p:nvPr>
            <p:ph type="dt" sz="half" idx="10"/>
          </p:nvPr>
        </p:nvSpPr>
        <p:spPr/>
        <p:txBody>
          <a:bodyPr/>
          <a:lstStyle/>
          <a:p>
            <a:fld id="{49B3FEF6-6683-4B62-B667-8F35D1B4DC81}" type="datetimeFigureOut">
              <a:rPr lang="en-US" smtClean="0"/>
              <a:t>9/24/2025</a:t>
            </a:fld>
            <a:endParaRPr lang="en-US"/>
          </a:p>
        </p:txBody>
      </p:sp>
      <p:sp>
        <p:nvSpPr>
          <p:cNvPr id="6" name="Chỗ dành sẵn cho Chân trang 5">
            <a:extLst>
              <a:ext uri="{FF2B5EF4-FFF2-40B4-BE49-F238E27FC236}">
                <a16:creationId xmlns:a16="http://schemas.microsoft.com/office/drawing/2014/main" id="{90F72006-FB52-A5B1-EEF2-900E0E0C0BA7}"/>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7F7DA5E6-D4E6-2C25-18B1-78F000C49BD1}"/>
              </a:ext>
            </a:extLst>
          </p:cNvPr>
          <p:cNvSpPr>
            <a:spLocks noGrp="1"/>
          </p:cNvSpPr>
          <p:nvPr>
            <p:ph type="sldNum" sz="quarter" idx="12"/>
          </p:nvPr>
        </p:nvSpPr>
        <p:spPr/>
        <p:txBody>
          <a:bodyPr/>
          <a:lstStyle/>
          <a:p>
            <a:fld id="{4F68B969-114F-4D9A-8712-135EF385C576}" type="slidenum">
              <a:rPr lang="en-US" smtClean="0"/>
              <a:t>‹#›</a:t>
            </a:fld>
            <a:endParaRPr lang="en-US"/>
          </a:p>
        </p:txBody>
      </p:sp>
    </p:spTree>
    <p:extLst>
      <p:ext uri="{BB962C8B-B14F-4D97-AF65-F5344CB8AC3E}">
        <p14:creationId xmlns:p14="http://schemas.microsoft.com/office/powerpoint/2010/main" val="2143913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5D8DF3DC-13E5-FA4D-8233-B66A64A29D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E7314044-03AA-3C29-396C-5CC8F26919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F47EA957-67FD-8575-FB35-B6D890449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3FEF6-6683-4B62-B667-8F35D1B4DC81}" type="datetimeFigureOut">
              <a:rPr lang="en-US" smtClean="0"/>
              <a:t>9/24/2025</a:t>
            </a:fld>
            <a:endParaRPr lang="en-US"/>
          </a:p>
        </p:txBody>
      </p:sp>
      <p:sp>
        <p:nvSpPr>
          <p:cNvPr id="5" name="Chỗ dành sẵn cho Chân trang 4">
            <a:extLst>
              <a:ext uri="{FF2B5EF4-FFF2-40B4-BE49-F238E27FC236}">
                <a16:creationId xmlns:a16="http://schemas.microsoft.com/office/drawing/2014/main" id="{DBDF9486-911B-C1FE-6C26-133B797F52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541416DE-5BDC-E12C-3DB6-69E7109A64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68B969-114F-4D9A-8712-135EF385C576}" type="slidenum">
              <a:rPr lang="en-US" smtClean="0"/>
              <a:t>‹#›</a:t>
            </a:fld>
            <a:endParaRPr lang="en-US"/>
          </a:p>
        </p:txBody>
      </p:sp>
    </p:spTree>
    <p:extLst>
      <p:ext uri="{BB962C8B-B14F-4D97-AF65-F5344CB8AC3E}">
        <p14:creationId xmlns:p14="http://schemas.microsoft.com/office/powerpoint/2010/main" val="3805110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FB50C5D-6DB2-819E-1579-3EDF08E57147}"/>
              </a:ext>
            </a:extLst>
          </p:cNvPr>
          <p:cNvSpPr>
            <a:spLocks noGrp="1"/>
          </p:cNvSpPr>
          <p:nvPr>
            <p:ph type="ctrTitle"/>
          </p:nvPr>
        </p:nvSpPr>
        <p:spPr>
          <a:xfrm>
            <a:off x="1524000" y="2163762"/>
            <a:ext cx="9144000" cy="2387600"/>
          </a:xfrm>
          <a:ln>
            <a:solidFill>
              <a:schemeClr val="bg1"/>
            </a:solidFill>
          </a:ln>
        </p:spPr>
        <p:txBody>
          <a:bodyPr>
            <a:normAutofit fontScale="90000"/>
          </a:bodyPr>
          <a:lstStyle/>
          <a:p>
            <a:br>
              <a:rPr lang="vi-VN" sz="3600" dirty="0">
                <a:solidFill>
                  <a:srgbClr val="FF0000"/>
                </a:solidFill>
                <a:latin typeface="Bahnschrift SemiBold Condensed" panose="020B0502040204020203" pitchFamily="34" charset="0"/>
              </a:rPr>
            </a:br>
            <a:br>
              <a:rPr lang="vi-VN" sz="3600" dirty="0">
                <a:solidFill>
                  <a:srgbClr val="FF0000"/>
                </a:solidFill>
                <a:latin typeface="Bahnschrift SemiBold Condensed" panose="020B0502040204020203" pitchFamily="34" charset="0"/>
              </a:rPr>
            </a:br>
            <a:r>
              <a:rPr lang="en-US" sz="4900" dirty="0">
                <a:solidFill>
                  <a:schemeClr val="tx2"/>
                </a:solidFill>
                <a:latin typeface="Bahnschrift SemiBold Condensed" panose="020B0502040204020203" pitchFamily="34" charset="0"/>
              </a:rPr>
              <a:t>PIMA </a:t>
            </a:r>
            <a:r>
              <a:rPr lang="vi-VN" sz="4900" dirty="0">
                <a:solidFill>
                  <a:schemeClr val="tx2"/>
                </a:solidFill>
                <a:latin typeface="Bahnschrift SemiBold Condensed" panose="020B0502040204020203" pitchFamily="34" charset="0"/>
              </a:rPr>
              <a:t>INDIANS</a:t>
            </a:r>
            <a:r>
              <a:rPr lang="en-US" sz="4900" dirty="0">
                <a:solidFill>
                  <a:schemeClr val="tx2"/>
                </a:solidFill>
                <a:latin typeface="Bahnschrift SemiBold Condensed" panose="020B0502040204020203" pitchFamily="34" charset="0"/>
              </a:rPr>
              <a:t> DIABETES ANALYSIS</a:t>
            </a:r>
            <a:br>
              <a:rPr lang="en-US" dirty="0">
                <a:solidFill>
                  <a:srgbClr val="FF0000"/>
                </a:solidFill>
                <a:latin typeface="Bahnschrift SemiBold Condensed" panose="020B0502040204020203" pitchFamily="34" charset="0"/>
              </a:rPr>
            </a:br>
            <a:br>
              <a:rPr lang="en-US" dirty="0">
                <a:solidFill>
                  <a:srgbClr val="FF0000"/>
                </a:solidFill>
                <a:latin typeface="Bahnschrift SemiBold Condensed" panose="020B0502040204020203" pitchFamily="34" charset="0"/>
              </a:rPr>
            </a:br>
            <a:br>
              <a:rPr lang="en-US" dirty="0">
                <a:solidFill>
                  <a:srgbClr val="FF0000"/>
                </a:solidFill>
                <a:latin typeface="Bahnschrift SemiBold Condensed" panose="020B0502040204020203" pitchFamily="34" charset="0"/>
              </a:rPr>
            </a:br>
            <a:endParaRPr lang="en-US" dirty="0">
              <a:solidFill>
                <a:srgbClr val="FF0000"/>
              </a:solidFill>
              <a:latin typeface="Bahnschrift SemiBold Condensed" panose="020B0502040204020203" pitchFamily="34" charset="0"/>
            </a:endParaRPr>
          </a:p>
        </p:txBody>
      </p:sp>
      <p:sp>
        <p:nvSpPr>
          <p:cNvPr id="3" name="Tiêu đề phụ 2">
            <a:extLst>
              <a:ext uri="{FF2B5EF4-FFF2-40B4-BE49-F238E27FC236}">
                <a16:creationId xmlns:a16="http://schemas.microsoft.com/office/drawing/2014/main" id="{3F1D80E8-7A44-AC65-22DB-0B2DDF477B7A}"/>
              </a:ext>
            </a:extLst>
          </p:cNvPr>
          <p:cNvSpPr>
            <a:spLocks noGrp="1"/>
          </p:cNvSpPr>
          <p:nvPr>
            <p:ph type="subTitle" idx="1"/>
          </p:nvPr>
        </p:nvSpPr>
        <p:spPr/>
        <p:txBody>
          <a:bodyPr/>
          <a:lstStyle/>
          <a:p>
            <a:r>
              <a:rPr lang="vi-VN" dirty="0">
                <a:solidFill>
                  <a:srgbClr val="0070C0"/>
                </a:solidFill>
                <a:latin typeface="Bahnschrift SemiBold" panose="020B0502040204020203" pitchFamily="34" charset="0"/>
              </a:rPr>
              <a:t>Huỳnh Anh Nhựt</a:t>
            </a:r>
          </a:p>
          <a:p>
            <a:r>
              <a:rPr lang="vi-VN" dirty="0">
                <a:solidFill>
                  <a:srgbClr val="0070C0"/>
                </a:solidFill>
                <a:latin typeface="Bahnschrift SemiBold" panose="020B0502040204020203" pitchFamily="34" charset="0"/>
              </a:rPr>
              <a:t>Nguyễn Tiến Minh</a:t>
            </a:r>
            <a:endParaRPr lang="en-US" dirty="0">
              <a:solidFill>
                <a:srgbClr val="0070C0"/>
              </a:solidFill>
              <a:latin typeface="Bahnschrift SemiBold" panose="020B0502040204020203" pitchFamily="34" charset="0"/>
            </a:endParaRPr>
          </a:p>
        </p:txBody>
      </p:sp>
    </p:spTree>
    <p:extLst>
      <p:ext uri="{BB962C8B-B14F-4D97-AF65-F5344CB8AC3E}">
        <p14:creationId xmlns:p14="http://schemas.microsoft.com/office/powerpoint/2010/main" val="327595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a:extLst>
              <a:ext uri="{FF2B5EF4-FFF2-40B4-BE49-F238E27FC236}">
                <a16:creationId xmlns:a16="http://schemas.microsoft.com/office/drawing/2014/main" id="{B8EF604B-F96E-6999-1BFF-9867A3FAE5C2}"/>
              </a:ext>
            </a:extLst>
          </p:cNvPr>
          <p:cNvPicPr>
            <a:picLocks noGrp="1" noChangeAspect="1"/>
          </p:cNvPicPr>
          <p:nvPr>
            <p:ph idx="1"/>
          </p:nvPr>
        </p:nvPicPr>
        <p:blipFill>
          <a:blip r:embed="rId2"/>
          <a:stretch>
            <a:fillRect/>
          </a:stretch>
        </p:blipFill>
        <p:spPr>
          <a:xfrm>
            <a:off x="838200" y="519344"/>
            <a:ext cx="10515600" cy="2909656"/>
          </a:xfrm>
          <a:prstGeom prst="rect">
            <a:avLst/>
          </a:prstGeom>
        </p:spPr>
      </p:pic>
      <p:sp>
        <p:nvSpPr>
          <p:cNvPr id="3" name="TextBox 2">
            <a:extLst>
              <a:ext uri="{FF2B5EF4-FFF2-40B4-BE49-F238E27FC236}">
                <a16:creationId xmlns:a16="http://schemas.microsoft.com/office/drawing/2014/main" id="{2FF2C767-2335-0713-FBE3-D942595876FA}"/>
              </a:ext>
            </a:extLst>
          </p:cNvPr>
          <p:cNvSpPr txBox="1"/>
          <p:nvPr/>
        </p:nvSpPr>
        <p:spPr>
          <a:xfrm>
            <a:off x="838200" y="4420163"/>
            <a:ext cx="11044059" cy="2031325"/>
          </a:xfrm>
          <a:prstGeom prst="rect">
            <a:avLst/>
          </a:prstGeom>
          <a:noFill/>
        </p:spPr>
        <p:txBody>
          <a:bodyPr wrap="square" rtlCol="0">
            <a:spAutoFit/>
          </a:bodyPr>
          <a:lstStyle/>
          <a:p>
            <a:pPr marL="285750" indent="-285750">
              <a:buFont typeface="Arial" panose="020B0604020202020204" pitchFamily="34" charset="0"/>
              <a:buChar char="•"/>
            </a:pPr>
            <a:r>
              <a:rPr lang="vi-VN" dirty="0"/>
              <a:t>Hầu hết =&lt; 1.0 và số ít &gt;= 2</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Số tuổi trung bình từ 20-40 tuổi, số ít trên 60 tuổi</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Số người không bệnh nhiều hơn số người bị bệnh, dữ liệu không cân bằng có thể ảnh hưởng đến mô hình</a:t>
            </a:r>
          </a:p>
          <a:p>
            <a:endParaRPr lang="en-US" dirty="0"/>
          </a:p>
        </p:txBody>
      </p:sp>
      <p:sp>
        <p:nvSpPr>
          <p:cNvPr id="4" name="TextBox 3">
            <a:extLst>
              <a:ext uri="{FF2B5EF4-FFF2-40B4-BE49-F238E27FC236}">
                <a16:creationId xmlns:a16="http://schemas.microsoft.com/office/drawing/2014/main" id="{2FA6AD84-C9F1-ECCC-AA3D-55325DABE650}"/>
              </a:ext>
            </a:extLst>
          </p:cNvPr>
          <p:cNvSpPr txBox="1"/>
          <p:nvPr/>
        </p:nvSpPr>
        <p:spPr>
          <a:xfrm>
            <a:off x="923925" y="3705225"/>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2096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76693-0299-6A68-BFE2-8D034E574A63}"/>
              </a:ext>
            </a:extLst>
          </p:cNvPr>
          <p:cNvSpPr>
            <a:spLocks noGrp="1"/>
          </p:cNvSpPr>
          <p:nvPr>
            <p:ph type="title"/>
          </p:nvPr>
        </p:nvSpPr>
        <p:spPr/>
        <p:txBody>
          <a:bodyPr/>
          <a:lstStyle/>
          <a:p>
            <a:r>
              <a:rPr lang="en-US" b="1" dirty="0">
                <a:solidFill>
                  <a:srgbClr val="FF0000"/>
                </a:solidFill>
                <a:latin typeface="Bahnschrift Light Condensed" panose="020B0502040204020203" pitchFamily="34" charset="0"/>
                <a:cs typeface="Arial" panose="020B0604020202020204" pitchFamily="34" charset="0"/>
              </a:rPr>
              <a:t>Multivariate analysis</a:t>
            </a:r>
            <a:br>
              <a:rPr lang="vi-VN" dirty="0">
                <a:latin typeface="Arial" panose="020B0604020202020204" pitchFamily="34" charset="0"/>
                <a:cs typeface="Arial" panose="020B0604020202020204" pitchFamily="34" charset="0"/>
              </a:rPr>
            </a:br>
            <a:endParaRPr lang="en-US" dirty="0"/>
          </a:p>
        </p:txBody>
      </p:sp>
      <p:pic>
        <p:nvPicPr>
          <p:cNvPr id="5" name="Content Placeholder 4">
            <a:extLst>
              <a:ext uri="{FF2B5EF4-FFF2-40B4-BE49-F238E27FC236}">
                <a16:creationId xmlns:a16="http://schemas.microsoft.com/office/drawing/2014/main" id="{ECBCAE2F-11FC-4163-797B-25F0D69F0967}"/>
              </a:ext>
            </a:extLst>
          </p:cNvPr>
          <p:cNvPicPr>
            <a:picLocks noGrp="1" noChangeAspect="1"/>
          </p:cNvPicPr>
          <p:nvPr>
            <p:ph idx="1"/>
          </p:nvPr>
        </p:nvPicPr>
        <p:blipFill>
          <a:blip r:embed="rId2"/>
          <a:stretch>
            <a:fillRect/>
          </a:stretch>
        </p:blipFill>
        <p:spPr>
          <a:xfrm>
            <a:off x="1733550" y="933450"/>
            <a:ext cx="8420100" cy="2914650"/>
          </a:xfrm>
          <a:prstGeom prst="rect">
            <a:avLst/>
          </a:prstGeom>
        </p:spPr>
      </p:pic>
      <p:sp>
        <p:nvSpPr>
          <p:cNvPr id="7" name="TextBox 6">
            <a:extLst>
              <a:ext uri="{FF2B5EF4-FFF2-40B4-BE49-F238E27FC236}">
                <a16:creationId xmlns:a16="http://schemas.microsoft.com/office/drawing/2014/main" id="{504E7CE5-3FDF-F403-7CC3-135C250E71F0}"/>
              </a:ext>
            </a:extLst>
          </p:cNvPr>
          <p:cNvSpPr txBox="1"/>
          <p:nvPr/>
        </p:nvSpPr>
        <p:spPr>
          <a:xfrm>
            <a:off x="1733550" y="4683125"/>
            <a:ext cx="9525000" cy="2031325"/>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Trung bình, những người không mắc tiểu đường có khoảng 3 lần mang thai, trong khi những người có tiểu đường thì trung bình gần 5 lần</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Đây là khác biệt rõ nhất. Người không tiểu đường có mức đường huyết trung bình khoảng 109 mg/dL, còn người có tiểu đường thì lên tới 141 mg/dL.</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Ở </a:t>
            </a:r>
            <a:r>
              <a:rPr lang="en-US" dirty="0" err="1">
                <a:latin typeface="Arial" panose="020B0604020202020204" pitchFamily="34" charset="0"/>
                <a:cs typeface="Arial" panose="020B0604020202020204" pitchFamily="34" charset="0"/>
              </a:rPr>
              <a:t>đây</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sự</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khác</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biệt</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lớn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không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trung</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bình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70 mmHg, </a:t>
            </a:r>
            <a:r>
              <a:rPr lang="en-US" dirty="0" err="1">
                <a:latin typeface="Arial" panose="020B0604020202020204" pitchFamily="34" charset="0"/>
                <a:cs typeface="Arial" panose="020B0604020202020204" pitchFamily="34" charset="0"/>
              </a:rPr>
              <a:t>còn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nhóm</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có</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bệnh</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khoảng</a:t>
            </a:r>
            <a:r>
              <a:rPr lang="en-US" dirty="0">
                <a:latin typeface="Arial" panose="020B0604020202020204" pitchFamily="34" charset="0"/>
                <a:cs typeface="Arial" panose="020B0604020202020204" pitchFamily="34" charset="0"/>
              </a:rPr>
              <a:t> 72 mmHg.</a:t>
            </a:r>
          </a:p>
          <a:p>
            <a:endParaRPr lang="en-US" dirty="0"/>
          </a:p>
        </p:txBody>
      </p:sp>
      <p:sp>
        <p:nvSpPr>
          <p:cNvPr id="10" name="TextBox 9">
            <a:extLst>
              <a:ext uri="{FF2B5EF4-FFF2-40B4-BE49-F238E27FC236}">
                <a16:creationId xmlns:a16="http://schemas.microsoft.com/office/drawing/2014/main" id="{DABC6CCA-64FC-2449-0653-8E999BC7CCB1}"/>
              </a:ext>
            </a:extLst>
          </p:cNvPr>
          <p:cNvSpPr txBox="1"/>
          <p:nvPr/>
        </p:nvSpPr>
        <p:spPr>
          <a:xfrm>
            <a:off x="1733550" y="4047093"/>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44867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7F287-600D-4309-CB0F-7DECFF3B7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0A4366-60AF-9CBA-8D58-D21B716C19D1}"/>
              </a:ext>
            </a:extLst>
          </p:cNvPr>
          <p:cNvSpPr>
            <a:spLocks noGrp="1"/>
          </p:cNvSpPr>
          <p:nvPr>
            <p:ph type="title"/>
          </p:nvPr>
        </p:nvSpPr>
        <p:spPr/>
        <p:txBody>
          <a:bodyPr/>
          <a:lstStyle/>
          <a:p>
            <a:r>
              <a:rPr lang="en-US" b="1" dirty="0">
                <a:solidFill>
                  <a:srgbClr val="FF0000"/>
                </a:solidFill>
                <a:latin typeface="Bahnschrift Light Condensed" panose="020B0502040204020203" pitchFamily="34" charset="0"/>
                <a:cs typeface="Arial" panose="020B0604020202020204" pitchFamily="34" charset="0"/>
              </a:rPr>
              <a:t>Multivariate analysis</a:t>
            </a:r>
            <a:br>
              <a:rPr lang="vi-VN" dirty="0">
                <a:latin typeface="Arial" panose="020B0604020202020204" pitchFamily="34" charset="0"/>
                <a:cs typeface="Arial" panose="020B0604020202020204" pitchFamily="34" charset="0"/>
              </a:rPr>
            </a:br>
            <a:endParaRPr lang="en-US" dirty="0"/>
          </a:p>
        </p:txBody>
      </p:sp>
      <p:sp>
        <p:nvSpPr>
          <p:cNvPr id="7" name="TextBox 6">
            <a:extLst>
              <a:ext uri="{FF2B5EF4-FFF2-40B4-BE49-F238E27FC236}">
                <a16:creationId xmlns:a16="http://schemas.microsoft.com/office/drawing/2014/main" id="{99FE02D0-46C5-E194-F491-C9F2C56F8378}"/>
              </a:ext>
            </a:extLst>
          </p:cNvPr>
          <p:cNvSpPr txBox="1"/>
          <p:nvPr/>
        </p:nvSpPr>
        <p:spPr>
          <a:xfrm>
            <a:off x="1733550" y="4683125"/>
            <a:ext cx="9525000" cy="2031325"/>
          </a:xfrm>
          <a:prstGeom prst="rect">
            <a:avLst/>
          </a:prstGeom>
          <a:noFill/>
        </p:spPr>
        <p:txBody>
          <a:bodyPr wrap="square" rtlCol="0">
            <a:spAutoFit/>
          </a:bodyPr>
          <a:lstStyle/>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Người không tiểu đường trung bình dày khoảng 20 mm, còn người có tiểu đường thì khoảng 22 mm. Có chênh lệch, nhưng không rõ ràng lắm.</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Nhóm không mắc bệnh có nồng độ insulin trung bình khoảng 69 µU/mL, trong khi nhóm mắc bệnh cao hơn, khoảng 100 µU/mL. Tuy vậy, dữ liệu insulin khá biến động, có thể có những giá trị ngoại lai.</a:t>
            </a: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vi-VN" dirty="0">
                <a:latin typeface="Arial" panose="020B0604020202020204" pitchFamily="34" charset="0"/>
                <a:cs typeface="Arial" panose="020B0604020202020204" pitchFamily="34" charset="0"/>
              </a:rPr>
              <a:t>Người không mắc bệnh có BMI trung bình 30.3, trong khi người có bệnh lên tới 35.1. Điều này phù hợp với thực tế: béo phì là một yếu tố nguy cơ lớn của tiểu đường type 2.</a:t>
            </a:r>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4534FB67-569D-D639-8A0A-D17D26AC394D}"/>
              </a:ext>
            </a:extLst>
          </p:cNvPr>
          <p:cNvSpPr txBox="1"/>
          <p:nvPr/>
        </p:nvSpPr>
        <p:spPr>
          <a:xfrm>
            <a:off x="1733550" y="4047093"/>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4A1210D6-0680-72FD-2CB5-A6B1F916C4EE}"/>
              </a:ext>
            </a:extLst>
          </p:cNvPr>
          <p:cNvPicPr>
            <a:picLocks noChangeAspect="1"/>
          </p:cNvPicPr>
          <p:nvPr/>
        </p:nvPicPr>
        <p:blipFill>
          <a:blip r:embed="rId2"/>
          <a:stretch>
            <a:fillRect/>
          </a:stretch>
        </p:blipFill>
        <p:spPr>
          <a:xfrm>
            <a:off x="1624012" y="1172230"/>
            <a:ext cx="9525000" cy="2752069"/>
          </a:xfrm>
          <a:prstGeom prst="rect">
            <a:avLst/>
          </a:prstGeom>
        </p:spPr>
      </p:pic>
    </p:spTree>
    <p:extLst>
      <p:ext uri="{BB962C8B-B14F-4D97-AF65-F5344CB8AC3E}">
        <p14:creationId xmlns:p14="http://schemas.microsoft.com/office/powerpoint/2010/main" val="526512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8672-7D46-414F-60F4-9684117BF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62E32-C6BB-327E-62B7-A8B3C9F773B9}"/>
              </a:ext>
            </a:extLst>
          </p:cNvPr>
          <p:cNvSpPr>
            <a:spLocks noGrp="1"/>
          </p:cNvSpPr>
          <p:nvPr>
            <p:ph type="title"/>
          </p:nvPr>
        </p:nvSpPr>
        <p:spPr/>
        <p:txBody>
          <a:bodyPr/>
          <a:lstStyle/>
          <a:p>
            <a:r>
              <a:rPr lang="en-US" b="1" dirty="0">
                <a:solidFill>
                  <a:srgbClr val="FF0000"/>
                </a:solidFill>
                <a:latin typeface="Bahnschrift Light Condensed" panose="020B0502040204020203" pitchFamily="34" charset="0"/>
                <a:cs typeface="Arial" panose="020B0604020202020204" pitchFamily="34" charset="0"/>
              </a:rPr>
              <a:t>Multivariate analysis</a:t>
            </a:r>
            <a:br>
              <a:rPr lang="vi-VN" dirty="0">
                <a:latin typeface="Arial" panose="020B0604020202020204" pitchFamily="34" charset="0"/>
                <a:cs typeface="Arial" panose="020B0604020202020204" pitchFamily="34" charset="0"/>
              </a:rPr>
            </a:br>
            <a:endParaRPr lang="en-US" dirty="0"/>
          </a:p>
        </p:txBody>
      </p:sp>
      <p:sp>
        <p:nvSpPr>
          <p:cNvPr id="10" name="TextBox 9">
            <a:extLst>
              <a:ext uri="{FF2B5EF4-FFF2-40B4-BE49-F238E27FC236}">
                <a16:creationId xmlns:a16="http://schemas.microsoft.com/office/drawing/2014/main" id="{FF4B31FC-3F40-8EF8-8256-40E853A3F90C}"/>
              </a:ext>
            </a:extLst>
          </p:cNvPr>
          <p:cNvSpPr txBox="1"/>
          <p:nvPr/>
        </p:nvSpPr>
        <p:spPr>
          <a:xfrm>
            <a:off x="1733550" y="4047093"/>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3CA84B63-E20F-1211-6A26-96CF54AB0526}"/>
              </a:ext>
            </a:extLst>
          </p:cNvPr>
          <p:cNvPicPr>
            <a:picLocks noChangeAspect="1"/>
          </p:cNvPicPr>
          <p:nvPr/>
        </p:nvPicPr>
        <p:blipFill>
          <a:blip r:embed="rId2"/>
          <a:stretch>
            <a:fillRect/>
          </a:stretch>
        </p:blipFill>
        <p:spPr>
          <a:xfrm>
            <a:off x="1733550" y="1038225"/>
            <a:ext cx="7924800" cy="3008868"/>
          </a:xfrm>
          <a:prstGeom prst="rect">
            <a:avLst/>
          </a:prstGeom>
        </p:spPr>
      </p:pic>
      <p:sp>
        <p:nvSpPr>
          <p:cNvPr id="14" name="Rectangle 6">
            <a:extLst>
              <a:ext uri="{FF2B5EF4-FFF2-40B4-BE49-F238E27FC236}">
                <a16:creationId xmlns:a16="http://schemas.microsoft.com/office/drawing/2014/main" id="{F7086897-6E03-22CC-0CC6-511A3418A665}"/>
              </a:ext>
            </a:extLst>
          </p:cNvPr>
          <p:cNvSpPr>
            <a:spLocks noChangeArrowheads="1"/>
          </p:cNvSpPr>
          <p:nvPr/>
        </p:nvSpPr>
        <p:spPr bwMode="auto">
          <a:xfrm>
            <a:off x="1733550" y="4588476"/>
            <a:ext cx="846557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Người</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mắc</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bệnh</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chỉ</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số</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này</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trung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bình</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khoảng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0.43,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còn</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người</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có</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bệnh</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khoảng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0.55.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Điều</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này</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cho</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thấy</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yếu</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tố</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digóp</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phần</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không</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nhỏ</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lvl="0" indent="-285750" eaLnBrk="0" fontAlgn="base" hangingPunct="0">
              <a:spcBef>
                <a:spcPct val="0"/>
              </a:spcBef>
              <a:spcAft>
                <a:spcPct val="0"/>
              </a:spcAft>
              <a:buFont typeface="Arial" panose="020B0604020202020204" pitchFamily="34" charset="0"/>
              <a:buChar char="•"/>
            </a:pPr>
            <a:r>
              <a:rPr lang="vi-VN" dirty="0">
                <a:latin typeface="Arial" panose="020B0604020202020204" pitchFamily="34" charset="0"/>
                <a:cs typeface="Arial" panose="020B0604020202020204" pitchFamily="34" charset="0"/>
              </a:rPr>
              <a:t>Người không mắc bệnh có tuổi trung bình 31, trong khi người mắc bệnh trung bình 37 tuổi. Tuổi càng cao thì nguy cơ mắc tiểu đường càng lớn.</a:t>
            </a:r>
            <a:endPar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3996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9238D-2CFE-49E1-7D4D-B41431C0D757}"/>
              </a:ext>
            </a:extLst>
          </p:cNvPr>
          <p:cNvSpPr>
            <a:spLocks noGrp="1"/>
          </p:cNvSpPr>
          <p:nvPr>
            <p:ph type="title"/>
          </p:nvPr>
        </p:nvSpPr>
        <p:spPr/>
        <p:txBody>
          <a:bodyPr/>
          <a:lstStyle/>
          <a:p>
            <a:r>
              <a:rPr lang="en-US" b="1" dirty="0">
                <a:solidFill>
                  <a:srgbClr val="FF0000"/>
                </a:solidFill>
                <a:latin typeface="Bahnschrift SemiBold Condensed" panose="020B0502040204020203" pitchFamily="34" charset="0"/>
              </a:rPr>
              <a:t>Heatmap</a:t>
            </a:r>
          </a:p>
        </p:txBody>
      </p:sp>
      <p:pic>
        <p:nvPicPr>
          <p:cNvPr id="5" name="Content Placeholder 4">
            <a:extLst>
              <a:ext uri="{FF2B5EF4-FFF2-40B4-BE49-F238E27FC236}">
                <a16:creationId xmlns:a16="http://schemas.microsoft.com/office/drawing/2014/main" id="{1E093F46-1AE9-50E5-4941-7C417FFD0337}"/>
              </a:ext>
            </a:extLst>
          </p:cNvPr>
          <p:cNvPicPr>
            <a:picLocks noGrp="1" noChangeAspect="1"/>
          </p:cNvPicPr>
          <p:nvPr>
            <p:ph idx="1"/>
          </p:nvPr>
        </p:nvPicPr>
        <p:blipFill>
          <a:blip r:embed="rId2"/>
          <a:stretch>
            <a:fillRect/>
          </a:stretch>
        </p:blipFill>
        <p:spPr>
          <a:xfrm>
            <a:off x="0" y="1499631"/>
            <a:ext cx="4807670" cy="4231866"/>
          </a:xfrm>
          <a:prstGeom prst="rect">
            <a:avLst/>
          </a:prstGeom>
        </p:spPr>
      </p:pic>
      <p:sp>
        <p:nvSpPr>
          <p:cNvPr id="6" name="TextBox 5">
            <a:extLst>
              <a:ext uri="{FF2B5EF4-FFF2-40B4-BE49-F238E27FC236}">
                <a16:creationId xmlns:a16="http://schemas.microsoft.com/office/drawing/2014/main" id="{ABB95283-76B8-DCC1-3F52-84F3D5FB0E7A}"/>
              </a:ext>
            </a:extLst>
          </p:cNvPr>
          <p:cNvSpPr txBox="1"/>
          <p:nvPr/>
        </p:nvSpPr>
        <p:spPr>
          <a:xfrm>
            <a:off x="5269584" y="1027906"/>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4F290A66-BC15-BF47-8A57-E46380496342}"/>
              </a:ext>
            </a:extLst>
          </p:cNvPr>
          <p:cNvSpPr txBox="1"/>
          <p:nvPr/>
        </p:nvSpPr>
        <p:spPr>
          <a:xfrm>
            <a:off x="5269584" y="1582215"/>
            <a:ext cx="6922416" cy="5355312"/>
          </a:xfrm>
          <a:prstGeom prst="rect">
            <a:avLst/>
          </a:prstGeom>
          <a:noFill/>
        </p:spPr>
        <p:txBody>
          <a:bodyPr wrap="square" rtlCol="0">
            <a:spAutoFit/>
          </a:bodyPr>
          <a:lstStyle/>
          <a:p>
            <a:pPr marL="285750" indent="-285750">
              <a:buFont typeface="Arial" panose="020B0604020202020204" pitchFamily="34" charset="0"/>
              <a:buChar char="•"/>
            </a:pPr>
            <a:r>
              <a:rPr lang="vi-VN" dirty="0"/>
              <a:t>Số lần mang thai có tương quan với mức Outcome</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Mức Glucose tương quan mạnh với Outcome cho thấy Mức glucose càng cao thì có tỉ lệ bệnh cao hơn</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BloodPressure và SkinThickness = 0.07 hầu như không tương quan mạnh với Outcome </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Insulin = 0.13 tương quan khá yếu với Outcome nhưng lại tương quan mạnh với mức Glucose</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BMI = 0.29 cũng tương quan với Outcome </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Chỉ số DiabetesPedigreeFunction = 0.17 tương quan khá yếu với Outcome và cũng tương quan yếu với chỉ số khác</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Age = 0.24 tương quan với Outcome và cũng tương quan với 2 chỉ số glucose và BloodPressure, còn lại thì tương quan yếu</a:t>
            </a:r>
          </a:p>
          <a:p>
            <a:endParaRPr lang="en-US" dirty="0"/>
          </a:p>
        </p:txBody>
      </p:sp>
    </p:spTree>
    <p:extLst>
      <p:ext uri="{BB962C8B-B14F-4D97-AF65-F5344CB8AC3E}">
        <p14:creationId xmlns:p14="http://schemas.microsoft.com/office/powerpoint/2010/main" val="1307291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BD646-0D5E-E1A8-37A4-5B2ED1DA966F}"/>
              </a:ext>
            </a:extLst>
          </p:cNvPr>
          <p:cNvSpPr>
            <a:spLocks noGrp="1"/>
          </p:cNvSpPr>
          <p:nvPr>
            <p:ph type="title"/>
          </p:nvPr>
        </p:nvSpPr>
        <p:spPr>
          <a:xfrm>
            <a:off x="404567" y="223722"/>
            <a:ext cx="10515600" cy="1325563"/>
          </a:xfrm>
        </p:spPr>
        <p:txBody>
          <a:bodyPr/>
          <a:lstStyle/>
          <a:p>
            <a:r>
              <a:rPr lang="vi-VN" b="1" dirty="0">
                <a:solidFill>
                  <a:srgbClr val="FF0000"/>
                </a:solidFill>
                <a:latin typeface="Bahnschrift SemiBold Condensed" panose="020B0502040204020203" pitchFamily="34" charset="0"/>
                <a:cs typeface="Arial" panose="020B0604020202020204" pitchFamily="34" charset="0"/>
              </a:rPr>
              <a:t>Outliers analysis</a:t>
            </a:r>
            <a:br>
              <a:rPr lang="vi-VN" dirty="0">
                <a:latin typeface="Arial" panose="020B0604020202020204" pitchFamily="34" charset="0"/>
                <a:cs typeface="Arial" panose="020B0604020202020204" pitchFamily="34" charset="0"/>
              </a:rPr>
            </a:br>
            <a:endParaRPr lang="en-US" dirty="0"/>
          </a:p>
        </p:txBody>
      </p:sp>
      <p:pic>
        <p:nvPicPr>
          <p:cNvPr id="9" name="Content Placeholder 8">
            <a:extLst>
              <a:ext uri="{FF2B5EF4-FFF2-40B4-BE49-F238E27FC236}">
                <a16:creationId xmlns:a16="http://schemas.microsoft.com/office/drawing/2014/main" id="{F6A6C54E-8D91-38FB-41B9-D64F630BFF71}"/>
              </a:ext>
            </a:extLst>
          </p:cNvPr>
          <p:cNvPicPr>
            <a:picLocks noGrp="1" noChangeAspect="1"/>
          </p:cNvPicPr>
          <p:nvPr>
            <p:ph idx="1"/>
          </p:nvPr>
        </p:nvPicPr>
        <p:blipFill>
          <a:blip r:embed="rId2"/>
          <a:stretch>
            <a:fillRect/>
          </a:stretch>
        </p:blipFill>
        <p:spPr>
          <a:xfrm>
            <a:off x="838200" y="985474"/>
            <a:ext cx="10515600" cy="2311551"/>
          </a:xfrm>
          <a:prstGeom prst="rect">
            <a:avLst/>
          </a:prstGeom>
        </p:spPr>
      </p:pic>
      <p:sp>
        <p:nvSpPr>
          <p:cNvPr id="10" name="TextBox 9">
            <a:extLst>
              <a:ext uri="{FF2B5EF4-FFF2-40B4-BE49-F238E27FC236}">
                <a16:creationId xmlns:a16="http://schemas.microsoft.com/office/drawing/2014/main" id="{9E7A01C0-E25A-AB5D-CC8A-D1C718B5D706}"/>
              </a:ext>
            </a:extLst>
          </p:cNvPr>
          <p:cNvSpPr txBox="1"/>
          <p:nvPr/>
        </p:nvSpPr>
        <p:spPr>
          <a:xfrm>
            <a:off x="904973" y="4440025"/>
            <a:ext cx="7966925" cy="1754326"/>
          </a:xfrm>
          <a:prstGeom prst="rect">
            <a:avLst/>
          </a:prstGeom>
          <a:noFill/>
        </p:spPr>
        <p:txBody>
          <a:bodyPr wrap="none" rtlCol="0">
            <a:spAutoFit/>
          </a:bodyPr>
          <a:lstStyle/>
          <a:p>
            <a:pPr marL="285750" indent="-285750">
              <a:buFont typeface="Arial" panose="020B0604020202020204" pitchFamily="34" charset="0"/>
              <a:buChar char="•"/>
            </a:pPr>
            <a:r>
              <a:rPr lang="en-US" dirty="0" err="1"/>
              <a:t>Số</a:t>
            </a:r>
            <a:r>
              <a:rPr lang="en-US" dirty="0"/>
              <a:t> </a:t>
            </a:r>
            <a:r>
              <a:rPr lang="en-US" dirty="0" err="1"/>
              <a:t>lần</a:t>
            </a:r>
            <a:r>
              <a:rPr lang="en-US" dirty="0"/>
              <a:t> </a:t>
            </a:r>
            <a:r>
              <a:rPr lang="en-US" dirty="0" err="1"/>
              <a:t>mang</a:t>
            </a:r>
            <a:r>
              <a:rPr lang="en-US" dirty="0"/>
              <a:t> </a:t>
            </a:r>
            <a:r>
              <a:rPr lang="en-US" dirty="0" err="1"/>
              <a:t>thai</a:t>
            </a:r>
            <a:r>
              <a:rPr lang="en-US" dirty="0"/>
              <a:t> </a:t>
            </a:r>
            <a:r>
              <a:rPr lang="en-US" dirty="0" err="1"/>
              <a:t>có</a:t>
            </a:r>
            <a:r>
              <a:rPr lang="en-US" dirty="0"/>
              <a:t> </a:t>
            </a:r>
            <a:r>
              <a:rPr lang="en-US" dirty="0" err="1"/>
              <a:t>vài</a:t>
            </a:r>
            <a:r>
              <a:rPr lang="en-US" dirty="0"/>
              <a:t> </a:t>
            </a:r>
            <a:r>
              <a:rPr lang="en-US" dirty="0" err="1"/>
              <a:t>mẫu</a:t>
            </a:r>
            <a:r>
              <a:rPr lang="en-US" dirty="0"/>
              <a:t> &gt;= 10 (</a:t>
            </a:r>
            <a:r>
              <a:rPr lang="en-US" dirty="0" err="1"/>
              <a:t>Trên</a:t>
            </a:r>
            <a:r>
              <a:rPr lang="en-US" dirty="0"/>
              <a:t> </a:t>
            </a:r>
            <a:r>
              <a:rPr lang="en-US" dirty="0" err="1"/>
              <a:t>thực</a:t>
            </a:r>
            <a:r>
              <a:rPr lang="en-US" dirty="0"/>
              <a:t> </a:t>
            </a:r>
            <a:r>
              <a:rPr lang="en-US" dirty="0" err="1"/>
              <a:t>tế</a:t>
            </a:r>
            <a:r>
              <a:rPr lang="en-US" dirty="0"/>
              <a:t> </a:t>
            </a:r>
            <a:r>
              <a:rPr lang="en-US" dirty="0" err="1"/>
              <a:t>vẫn</a:t>
            </a:r>
            <a:r>
              <a:rPr lang="en-US" dirty="0"/>
              <a:t> </a:t>
            </a:r>
            <a:r>
              <a:rPr lang="en-US" dirty="0" err="1"/>
              <a:t>có</a:t>
            </a:r>
            <a:r>
              <a:rPr lang="en-US" dirty="0"/>
              <a:t> </a:t>
            </a:r>
            <a:r>
              <a:rPr lang="en-US" dirty="0" err="1"/>
              <a:t>thể</a:t>
            </a:r>
            <a:r>
              <a:rPr lang="en-US" dirty="0"/>
              <a:t> </a:t>
            </a:r>
            <a:r>
              <a:rPr lang="en-US" dirty="0" err="1"/>
              <a:t>xảy</a:t>
            </a:r>
            <a:r>
              <a:rPr lang="en-US" dirty="0"/>
              <a:t> </a:t>
            </a:r>
            <a:r>
              <a:rPr lang="en-US" dirty="0" err="1"/>
              <a:t>ra</a:t>
            </a:r>
            <a:r>
              <a:rPr lang="en-US"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Có</a:t>
            </a:r>
            <a:r>
              <a:rPr lang="en-US" dirty="0"/>
              <a:t> </a:t>
            </a:r>
            <a:r>
              <a:rPr lang="en-US" dirty="0" err="1"/>
              <a:t>vài</a:t>
            </a:r>
            <a:r>
              <a:rPr lang="en-US" dirty="0"/>
              <a:t> </a:t>
            </a:r>
            <a:r>
              <a:rPr lang="en-US" dirty="0" err="1"/>
              <a:t>mẫu</a:t>
            </a:r>
            <a:r>
              <a:rPr lang="en-US" dirty="0"/>
              <a:t> glucose = 0  (</a:t>
            </a:r>
            <a:r>
              <a:rPr lang="en-US" dirty="0" err="1"/>
              <a:t>Đây</a:t>
            </a:r>
            <a:r>
              <a:rPr lang="en-US" dirty="0"/>
              <a:t> </a:t>
            </a:r>
            <a:r>
              <a:rPr lang="en-US" dirty="0" err="1"/>
              <a:t>là</a:t>
            </a:r>
            <a:r>
              <a:rPr lang="en-US" dirty="0"/>
              <a:t> </a:t>
            </a:r>
            <a:r>
              <a:rPr lang="en-US" dirty="0" err="1"/>
              <a:t>giá</a:t>
            </a:r>
            <a:r>
              <a:rPr lang="en-US" dirty="0"/>
              <a:t> </a:t>
            </a:r>
            <a:r>
              <a:rPr lang="en-US" dirty="0" err="1"/>
              <a:t>trị</a:t>
            </a:r>
            <a:r>
              <a:rPr lang="en-US" dirty="0"/>
              <a:t> missing), </a:t>
            </a:r>
            <a:r>
              <a:rPr lang="en-US" dirty="0" err="1"/>
              <a:t>còn</a:t>
            </a:r>
            <a:r>
              <a:rPr lang="en-US" dirty="0"/>
              <a:t> </a:t>
            </a:r>
            <a:r>
              <a:rPr lang="en-US" dirty="0" err="1"/>
              <a:t>lại</a:t>
            </a:r>
            <a:r>
              <a:rPr lang="en-US" dirty="0"/>
              <a:t> </a:t>
            </a:r>
            <a:r>
              <a:rPr lang="en-US" dirty="0" err="1"/>
              <a:t>vẫn</a:t>
            </a:r>
            <a:r>
              <a:rPr lang="en-US" dirty="0"/>
              <a:t> </a:t>
            </a:r>
            <a:r>
              <a:rPr lang="en-US" dirty="0" err="1"/>
              <a:t>trong</a:t>
            </a:r>
            <a:r>
              <a:rPr lang="en-US" dirty="0"/>
              <a:t> </a:t>
            </a:r>
            <a:r>
              <a:rPr lang="en-US" dirty="0" err="1"/>
              <a:t>giới</a:t>
            </a:r>
            <a:r>
              <a:rPr lang="en-US" dirty="0"/>
              <a:t> </a:t>
            </a:r>
            <a:r>
              <a:rPr lang="en-US" dirty="0" err="1"/>
              <a:t>hạn</a:t>
            </a:r>
            <a:r>
              <a:rPr lang="en-US" dirty="0"/>
              <a:t> </a:t>
            </a:r>
            <a:r>
              <a:rPr lang="en-US" dirty="0" err="1"/>
              <a:t>thực</a:t>
            </a:r>
            <a:r>
              <a:rPr lang="en-US" dirty="0"/>
              <a:t> </a:t>
            </a:r>
            <a:r>
              <a:rPr lang="en-US" dirty="0" err="1"/>
              <a:t>tế</a:t>
            </a: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Có</a:t>
            </a:r>
            <a:r>
              <a:rPr lang="en-US" dirty="0"/>
              <a:t> </a:t>
            </a:r>
            <a:r>
              <a:rPr lang="en-US" dirty="0" err="1"/>
              <a:t>vài</a:t>
            </a:r>
            <a:r>
              <a:rPr lang="en-US" dirty="0"/>
              <a:t> </a:t>
            </a:r>
            <a:r>
              <a:rPr lang="en-US" dirty="0" err="1"/>
              <a:t>mẫu</a:t>
            </a:r>
            <a:r>
              <a:rPr lang="en-US" dirty="0"/>
              <a:t> </a:t>
            </a:r>
            <a:r>
              <a:rPr lang="en-US" dirty="0" err="1"/>
              <a:t>BloodPressure</a:t>
            </a:r>
            <a:r>
              <a:rPr lang="en-US" dirty="0"/>
              <a:t> = 0 (</a:t>
            </a:r>
            <a:r>
              <a:rPr lang="en-US" dirty="0" err="1"/>
              <a:t>Có</a:t>
            </a:r>
            <a:r>
              <a:rPr lang="en-US" dirty="0"/>
              <a:t> </a:t>
            </a:r>
            <a:r>
              <a:rPr lang="en-US" dirty="0" err="1"/>
              <a:t>thể</a:t>
            </a:r>
            <a:r>
              <a:rPr lang="en-US" dirty="0"/>
              <a:t> </a:t>
            </a:r>
            <a:r>
              <a:rPr lang="en-US" dirty="0" err="1"/>
              <a:t>là</a:t>
            </a:r>
            <a:r>
              <a:rPr lang="en-US" dirty="0"/>
              <a:t> </a:t>
            </a:r>
            <a:r>
              <a:rPr lang="en-US" dirty="0" err="1"/>
              <a:t>giá</a:t>
            </a:r>
            <a:r>
              <a:rPr lang="en-US" dirty="0"/>
              <a:t> </a:t>
            </a:r>
            <a:r>
              <a:rPr lang="en-US" dirty="0" err="1"/>
              <a:t>trị</a:t>
            </a:r>
            <a:r>
              <a:rPr lang="en-US" dirty="0"/>
              <a:t> missing), </a:t>
            </a:r>
            <a:r>
              <a:rPr lang="en-US" dirty="0" err="1"/>
              <a:t>và</a:t>
            </a:r>
            <a:r>
              <a:rPr lang="en-US" dirty="0"/>
              <a:t> </a:t>
            </a:r>
            <a:r>
              <a:rPr lang="en-US" dirty="0" err="1"/>
              <a:t>vài</a:t>
            </a:r>
            <a:r>
              <a:rPr lang="en-US" dirty="0"/>
              <a:t> </a:t>
            </a:r>
            <a:r>
              <a:rPr lang="en-US" dirty="0" err="1"/>
              <a:t>ngoại</a:t>
            </a:r>
            <a:r>
              <a:rPr lang="en-US" dirty="0"/>
              <a:t> </a:t>
            </a:r>
            <a:r>
              <a:rPr lang="en-US" dirty="0" err="1"/>
              <a:t>lệ</a:t>
            </a:r>
            <a:r>
              <a:rPr lang="en-US" dirty="0"/>
              <a:t> &gt;= 120</a:t>
            </a:r>
          </a:p>
          <a:p>
            <a:endParaRPr lang="en-US" dirty="0"/>
          </a:p>
        </p:txBody>
      </p:sp>
      <p:sp>
        <p:nvSpPr>
          <p:cNvPr id="11" name="TextBox 10">
            <a:extLst>
              <a:ext uri="{FF2B5EF4-FFF2-40B4-BE49-F238E27FC236}">
                <a16:creationId xmlns:a16="http://schemas.microsoft.com/office/drawing/2014/main" id="{706DE053-FD00-24B6-6B21-6C9E3658E042}"/>
              </a:ext>
            </a:extLst>
          </p:cNvPr>
          <p:cNvSpPr txBox="1"/>
          <p:nvPr/>
        </p:nvSpPr>
        <p:spPr>
          <a:xfrm>
            <a:off x="904973" y="3701361"/>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9151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F24E1-382B-9193-B994-DAD7A3E9EB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E8CAE3-84BB-5F04-52BC-C58C56ABAC6E}"/>
              </a:ext>
            </a:extLst>
          </p:cNvPr>
          <p:cNvSpPr>
            <a:spLocks noGrp="1"/>
          </p:cNvSpPr>
          <p:nvPr>
            <p:ph type="title"/>
          </p:nvPr>
        </p:nvSpPr>
        <p:spPr>
          <a:xfrm>
            <a:off x="404567" y="223722"/>
            <a:ext cx="10515600" cy="1325563"/>
          </a:xfrm>
        </p:spPr>
        <p:txBody>
          <a:bodyPr/>
          <a:lstStyle/>
          <a:p>
            <a:r>
              <a:rPr lang="vi-VN" b="1" dirty="0">
                <a:solidFill>
                  <a:srgbClr val="FF0000"/>
                </a:solidFill>
                <a:latin typeface="Bahnschrift SemiBold Condensed" panose="020B0502040204020203" pitchFamily="34" charset="0"/>
                <a:cs typeface="Arial" panose="020B0604020202020204" pitchFamily="34" charset="0"/>
              </a:rPr>
              <a:t>Outliers analysis</a:t>
            </a:r>
            <a:br>
              <a:rPr lang="vi-VN" dirty="0">
                <a:latin typeface="Arial" panose="020B0604020202020204" pitchFamily="34" charset="0"/>
                <a:cs typeface="Arial" panose="020B0604020202020204" pitchFamily="34" charset="0"/>
              </a:rPr>
            </a:br>
            <a:endParaRPr lang="en-US" dirty="0"/>
          </a:p>
        </p:txBody>
      </p:sp>
      <p:sp>
        <p:nvSpPr>
          <p:cNvPr id="10" name="TextBox 9">
            <a:extLst>
              <a:ext uri="{FF2B5EF4-FFF2-40B4-BE49-F238E27FC236}">
                <a16:creationId xmlns:a16="http://schemas.microsoft.com/office/drawing/2014/main" id="{D3429A90-FEC9-483B-D39E-C3FFA9A034C6}"/>
              </a:ext>
            </a:extLst>
          </p:cNvPr>
          <p:cNvSpPr txBox="1"/>
          <p:nvPr/>
        </p:nvSpPr>
        <p:spPr>
          <a:xfrm>
            <a:off x="904973" y="4440025"/>
            <a:ext cx="8869929" cy="1754326"/>
          </a:xfrm>
          <a:prstGeom prst="rect">
            <a:avLst/>
          </a:prstGeom>
          <a:noFill/>
        </p:spPr>
        <p:txBody>
          <a:bodyPr wrap="none" rtlCol="0">
            <a:spAutoFit/>
          </a:bodyPr>
          <a:lstStyle/>
          <a:p>
            <a:pPr marL="285750" indent="-285750">
              <a:buFont typeface="Arial" panose="020B0604020202020204" pitchFamily="34" charset="0"/>
              <a:buChar char="•"/>
            </a:pPr>
            <a:r>
              <a:rPr lang="en-US" dirty="0" err="1"/>
              <a:t>Có</a:t>
            </a:r>
            <a:r>
              <a:rPr lang="en-US" dirty="0"/>
              <a:t> </a:t>
            </a:r>
            <a:r>
              <a:rPr lang="en-US" dirty="0" err="1"/>
              <a:t>vài</a:t>
            </a:r>
            <a:r>
              <a:rPr lang="en-US" dirty="0"/>
              <a:t> </a:t>
            </a:r>
            <a:r>
              <a:rPr lang="en-US" dirty="0" err="1"/>
              <a:t>mẫu</a:t>
            </a:r>
            <a:r>
              <a:rPr lang="en-US" dirty="0"/>
              <a:t> </a:t>
            </a:r>
            <a:r>
              <a:rPr lang="en-US" dirty="0" err="1"/>
              <a:t>SkinThickness</a:t>
            </a:r>
            <a:r>
              <a:rPr lang="en-US" dirty="0"/>
              <a:t> </a:t>
            </a:r>
            <a:r>
              <a:rPr lang="en-US" dirty="0" err="1"/>
              <a:t>cực</a:t>
            </a:r>
            <a:r>
              <a:rPr lang="en-US" dirty="0"/>
              <a:t> </a:t>
            </a:r>
            <a:r>
              <a:rPr lang="en-US" dirty="0" err="1"/>
              <a:t>lớn</a:t>
            </a:r>
            <a:r>
              <a:rPr lang="en-US" dirty="0"/>
              <a:t> (~100)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Rất</a:t>
            </a:r>
            <a:r>
              <a:rPr lang="en-US" dirty="0"/>
              <a:t> </a:t>
            </a:r>
            <a:r>
              <a:rPr lang="en-US" dirty="0" err="1"/>
              <a:t>nhiều</a:t>
            </a:r>
            <a:r>
              <a:rPr lang="en-US" dirty="0"/>
              <a:t> Insulin </a:t>
            </a:r>
            <a:r>
              <a:rPr lang="en-US" dirty="0" err="1"/>
              <a:t>giá</a:t>
            </a:r>
            <a:r>
              <a:rPr lang="en-US" dirty="0"/>
              <a:t> </a:t>
            </a:r>
            <a:r>
              <a:rPr lang="en-US" dirty="0" err="1"/>
              <a:t>trị</a:t>
            </a:r>
            <a:r>
              <a:rPr lang="en-US" dirty="0"/>
              <a:t> 0 </a:t>
            </a:r>
            <a:r>
              <a:rPr lang="en-US" dirty="0" err="1"/>
              <a:t>và</a:t>
            </a:r>
            <a:r>
              <a:rPr lang="en-US" dirty="0"/>
              <a:t> </a:t>
            </a:r>
            <a:r>
              <a:rPr lang="en-US" dirty="0" err="1"/>
              <a:t>rất</a:t>
            </a:r>
            <a:r>
              <a:rPr lang="en-US" dirty="0"/>
              <a:t> </a:t>
            </a:r>
            <a:r>
              <a:rPr lang="en-US" dirty="0" err="1"/>
              <a:t>nhiều</a:t>
            </a:r>
            <a:r>
              <a:rPr lang="en-US" dirty="0"/>
              <a:t> </a:t>
            </a:r>
            <a:r>
              <a:rPr lang="en-US" dirty="0" err="1"/>
              <a:t>giá</a:t>
            </a:r>
            <a:r>
              <a:rPr lang="en-US" dirty="0"/>
              <a:t> </a:t>
            </a:r>
            <a:r>
              <a:rPr lang="en-US" dirty="0" err="1"/>
              <a:t>trị</a:t>
            </a:r>
            <a:r>
              <a:rPr lang="en-US" dirty="0"/>
              <a:t> outlier ở </a:t>
            </a:r>
            <a:r>
              <a:rPr lang="en-US" dirty="0" err="1"/>
              <a:t>mức</a:t>
            </a:r>
            <a:r>
              <a:rPr lang="en-US" dirty="0"/>
              <a:t> &gt;= 400</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Có</a:t>
            </a:r>
            <a:r>
              <a:rPr lang="en-US" dirty="0"/>
              <a:t> </a:t>
            </a:r>
            <a:r>
              <a:rPr lang="en-US" dirty="0" err="1"/>
              <a:t>một</a:t>
            </a:r>
            <a:r>
              <a:rPr lang="en-US" dirty="0"/>
              <a:t> </a:t>
            </a:r>
            <a:r>
              <a:rPr lang="en-US" dirty="0" err="1"/>
              <a:t>vài</a:t>
            </a:r>
            <a:r>
              <a:rPr lang="en-US" dirty="0"/>
              <a:t> </a:t>
            </a:r>
            <a:r>
              <a:rPr lang="en-US" dirty="0" err="1"/>
              <a:t>mẫu</a:t>
            </a:r>
            <a:r>
              <a:rPr lang="en-US" dirty="0"/>
              <a:t> </a:t>
            </a:r>
            <a:r>
              <a:rPr lang="en-US" dirty="0" err="1"/>
              <a:t>có</a:t>
            </a:r>
            <a:r>
              <a:rPr lang="en-US" dirty="0"/>
              <a:t> </a:t>
            </a:r>
            <a:r>
              <a:rPr lang="en-US" dirty="0" err="1"/>
              <a:t>giá</a:t>
            </a:r>
            <a:r>
              <a:rPr lang="en-US" dirty="0"/>
              <a:t> </a:t>
            </a:r>
            <a:r>
              <a:rPr lang="en-US" dirty="0" err="1"/>
              <a:t>trị</a:t>
            </a:r>
            <a:r>
              <a:rPr lang="en-US" dirty="0"/>
              <a:t> BMI = 0 (</a:t>
            </a:r>
            <a:r>
              <a:rPr lang="en-US" dirty="0" err="1"/>
              <a:t>Đây</a:t>
            </a:r>
            <a:r>
              <a:rPr lang="en-US" dirty="0"/>
              <a:t> </a:t>
            </a:r>
            <a:r>
              <a:rPr lang="en-US" dirty="0" err="1"/>
              <a:t>có</a:t>
            </a:r>
            <a:r>
              <a:rPr lang="en-US" dirty="0"/>
              <a:t> </a:t>
            </a:r>
            <a:r>
              <a:rPr lang="en-US" dirty="0" err="1"/>
              <a:t>thể</a:t>
            </a:r>
            <a:r>
              <a:rPr lang="en-US" dirty="0"/>
              <a:t> </a:t>
            </a:r>
            <a:r>
              <a:rPr lang="en-US" dirty="0" err="1"/>
              <a:t>là</a:t>
            </a:r>
            <a:r>
              <a:rPr lang="en-US" dirty="0"/>
              <a:t> </a:t>
            </a:r>
            <a:r>
              <a:rPr lang="en-US" dirty="0" err="1"/>
              <a:t>giá</a:t>
            </a:r>
            <a:r>
              <a:rPr lang="en-US" dirty="0"/>
              <a:t> </a:t>
            </a:r>
            <a:r>
              <a:rPr lang="en-US" dirty="0" err="1"/>
              <a:t>trị</a:t>
            </a:r>
            <a:r>
              <a:rPr lang="en-US" dirty="0"/>
              <a:t> missing), </a:t>
            </a:r>
            <a:r>
              <a:rPr lang="en-US" dirty="0" err="1"/>
              <a:t>có</a:t>
            </a:r>
            <a:r>
              <a:rPr lang="en-US" dirty="0"/>
              <a:t> outliers ở </a:t>
            </a:r>
            <a:r>
              <a:rPr lang="en-US" dirty="0" err="1"/>
              <a:t>mức</a:t>
            </a:r>
            <a:r>
              <a:rPr lang="en-US" dirty="0"/>
              <a:t> 55–70</a:t>
            </a:r>
          </a:p>
          <a:p>
            <a:endParaRPr lang="en-US" dirty="0"/>
          </a:p>
        </p:txBody>
      </p:sp>
      <p:sp>
        <p:nvSpPr>
          <p:cNvPr id="11" name="TextBox 10">
            <a:extLst>
              <a:ext uri="{FF2B5EF4-FFF2-40B4-BE49-F238E27FC236}">
                <a16:creationId xmlns:a16="http://schemas.microsoft.com/office/drawing/2014/main" id="{A3BFAC0E-4414-CF17-ED86-39F819966B79}"/>
              </a:ext>
            </a:extLst>
          </p:cNvPr>
          <p:cNvSpPr txBox="1"/>
          <p:nvPr/>
        </p:nvSpPr>
        <p:spPr>
          <a:xfrm>
            <a:off x="904973" y="3701361"/>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6" name="Picture 5">
            <a:extLst>
              <a:ext uri="{FF2B5EF4-FFF2-40B4-BE49-F238E27FC236}">
                <a16:creationId xmlns:a16="http://schemas.microsoft.com/office/drawing/2014/main" id="{E34381D9-53D0-3626-8C21-747C51B2103C}"/>
              </a:ext>
            </a:extLst>
          </p:cNvPr>
          <p:cNvPicPr>
            <a:picLocks noChangeAspect="1"/>
          </p:cNvPicPr>
          <p:nvPr/>
        </p:nvPicPr>
        <p:blipFill>
          <a:blip r:embed="rId2"/>
          <a:stretch>
            <a:fillRect/>
          </a:stretch>
        </p:blipFill>
        <p:spPr>
          <a:xfrm>
            <a:off x="838200" y="886503"/>
            <a:ext cx="10200588" cy="2682058"/>
          </a:xfrm>
          <a:prstGeom prst="rect">
            <a:avLst/>
          </a:prstGeom>
        </p:spPr>
      </p:pic>
    </p:spTree>
    <p:extLst>
      <p:ext uri="{BB962C8B-B14F-4D97-AF65-F5344CB8AC3E}">
        <p14:creationId xmlns:p14="http://schemas.microsoft.com/office/powerpoint/2010/main" val="1232162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04D92-C124-195F-5DFF-BABE3D9A8F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52F757-18E1-FBCF-ADF3-2D03B9FE1F18}"/>
              </a:ext>
            </a:extLst>
          </p:cNvPr>
          <p:cNvSpPr>
            <a:spLocks noGrp="1"/>
          </p:cNvSpPr>
          <p:nvPr>
            <p:ph type="title"/>
          </p:nvPr>
        </p:nvSpPr>
        <p:spPr>
          <a:xfrm>
            <a:off x="404567" y="223722"/>
            <a:ext cx="10515600" cy="1325563"/>
          </a:xfrm>
        </p:spPr>
        <p:txBody>
          <a:bodyPr/>
          <a:lstStyle/>
          <a:p>
            <a:r>
              <a:rPr lang="vi-VN" b="1" dirty="0">
                <a:solidFill>
                  <a:srgbClr val="FF0000"/>
                </a:solidFill>
                <a:latin typeface="Bahnschrift SemiBold Condensed" panose="020B0502040204020203" pitchFamily="34" charset="0"/>
                <a:cs typeface="Arial" panose="020B0604020202020204" pitchFamily="34" charset="0"/>
              </a:rPr>
              <a:t>Outliers analysis</a:t>
            </a:r>
            <a:br>
              <a:rPr lang="vi-VN" dirty="0">
                <a:latin typeface="Arial" panose="020B0604020202020204" pitchFamily="34" charset="0"/>
                <a:cs typeface="Arial" panose="020B0604020202020204" pitchFamily="34" charset="0"/>
              </a:rPr>
            </a:br>
            <a:endParaRPr lang="en-US" dirty="0"/>
          </a:p>
        </p:txBody>
      </p:sp>
      <p:sp>
        <p:nvSpPr>
          <p:cNvPr id="10" name="TextBox 9">
            <a:extLst>
              <a:ext uri="{FF2B5EF4-FFF2-40B4-BE49-F238E27FC236}">
                <a16:creationId xmlns:a16="http://schemas.microsoft.com/office/drawing/2014/main" id="{3E60B5A6-D349-A0A4-8252-FC88124401DE}"/>
              </a:ext>
            </a:extLst>
          </p:cNvPr>
          <p:cNvSpPr txBox="1"/>
          <p:nvPr/>
        </p:nvSpPr>
        <p:spPr>
          <a:xfrm>
            <a:off x="904973" y="4440025"/>
            <a:ext cx="7001019" cy="1200329"/>
          </a:xfrm>
          <a:prstGeom prst="rect">
            <a:avLst/>
          </a:prstGeom>
          <a:noFill/>
        </p:spPr>
        <p:txBody>
          <a:bodyPr wrap="none" rtlCol="0">
            <a:spAutoFit/>
          </a:bodyPr>
          <a:lstStyle/>
          <a:p>
            <a:pPr marL="285750" indent="-285750">
              <a:buFont typeface="Arial" panose="020B0604020202020204" pitchFamily="34" charset="0"/>
              <a:buChar char="•"/>
            </a:pPr>
            <a:r>
              <a:rPr lang="en-US" dirty="0" err="1"/>
              <a:t>Có</a:t>
            </a:r>
            <a:r>
              <a:rPr lang="en-US" dirty="0"/>
              <a:t> </a:t>
            </a:r>
            <a:r>
              <a:rPr lang="en-US" dirty="0" err="1"/>
              <a:t>khá</a:t>
            </a:r>
            <a:r>
              <a:rPr lang="en-US" dirty="0"/>
              <a:t> </a:t>
            </a:r>
            <a:r>
              <a:rPr lang="en-US" dirty="0" err="1"/>
              <a:t>nhiều</a:t>
            </a:r>
            <a:r>
              <a:rPr lang="en-US" dirty="0"/>
              <a:t> </a:t>
            </a:r>
            <a:r>
              <a:rPr lang="en-US" dirty="0" err="1"/>
              <a:t>mẫu</a:t>
            </a:r>
            <a:r>
              <a:rPr lang="en-US" dirty="0"/>
              <a:t> </a:t>
            </a:r>
            <a:r>
              <a:rPr lang="en-US" dirty="0" err="1"/>
              <a:t>DiabetesPedigreeFunction</a:t>
            </a:r>
            <a:r>
              <a:rPr lang="en-US" dirty="0"/>
              <a:t> </a:t>
            </a:r>
            <a:r>
              <a:rPr lang="en-US" dirty="0" err="1"/>
              <a:t>có</a:t>
            </a:r>
            <a:r>
              <a:rPr lang="en-US" dirty="0"/>
              <a:t> outliers ở </a:t>
            </a:r>
            <a:r>
              <a:rPr lang="en-US" dirty="0" err="1"/>
              <a:t>mức</a:t>
            </a:r>
            <a:r>
              <a:rPr lang="en-US" dirty="0"/>
              <a:t> &gt;= 1.5</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err="1"/>
              <a:t>Có</a:t>
            </a:r>
            <a:r>
              <a:rPr lang="en-US" dirty="0"/>
              <a:t> </a:t>
            </a:r>
            <a:r>
              <a:rPr lang="en-US" dirty="0" err="1"/>
              <a:t>vài</a:t>
            </a:r>
            <a:r>
              <a:rPr lang="en-US" dirty="0"/>
              <a:t> </a:t>
            </a:r>
            <a:r>
              <a:rPr lang="en-US" dirty="0" err="1"/>
              <a:t>mẫu</a:t>
            </a:r>
            <a:r>
              <a:rPr lang="en-US" dirty="0"/>
              <a:t> &gt;= 80 </a:t>
            </a:r>
            <a:r>
              <a:rPr lang="en-US" dirty="0" err="1"/>
              <a:t>tuổi</a:t>
            </a:r>
            <a:endParaRPr lang="en-US" dirty="0"/>
          </a:p>
          <a:p>
            <a:endParaRPr lang="en-US" dirty="0"/>
          </a:p>
        </p:txBody>
      </p:sp>
      <p:sp>
        <p:nvSpPr>
          <p:cNvPr id="11" name="TextBox 10">
            <a:extLst>
              <a:ext uri="{FF2B5EF4-FFF2-40B4-BE49-F238E27FC236}">
                <a16:creationId xmlns:a16="http://schemas.microsoft.com/office/drawing/2014/main" id="{6976BF4F-8837-F011-D45E-669B79230D68}"/>
              </a:ext>
            </a:extLst>
          </p:cNvPr>
          <p:cNvSpPr txBox="1"/>
          <p:nvPr/>
        </p:nvSpPr>
        <p:spPr>
          <a:xfrm>
            <a:off x="904973" y="3701361"/>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3122DFE0-3D6A-232D-E17C-39997574FA38}"/>
              </a:ext>
            </a:extLst>
          </p:cNvPr>
          <p:cNvPicPr>
            <a:picLocks noChangeAspect="1"/>
          </p:cNvPicPr>
          <p:nvPr/>
        </p:nvPicPr>
        <p:blipFill>
          <a:blip r:embed="rId2"/>
          <a:stretch>
            <a:fillRect/>
          </a:stretch>
        </p:blipFill>
        <p:spPr>
          <a:xfrm>
            <a:off x="644455" y="863835"/>
            <a:ext cx="8487960" cy="2565165"/>
          </a:xfrm>
          <a:prstGeom prst="rect">
            <a:avLst/>
          </a:prstGeom>
        </p:spPr>
      </p:pic>
    </p:spTree>
    <p:extLst>
      <p:ext uri="{BB962C8B-B14F-4D97-AF65-F5344CB8AC3E}">
        <p14:creationId xmlns:p14="http://schemas.microsoft.com/office/powerpoint/2010/main" val="9438216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3341F-93C3-71D0-53FE-4C7C741BD6B1}"/>
              </a:ext>
            </a:extLst>
          </p:cNvPr>
          <p:cNvSpPr>
            <a:spLocks noGrp="1"/>
          </p:cNvSpPr>
          <p:nvPr>
            <p:ph type="title"/>
          </p:nvPr>
        </p:nvSpPr>
        <p:spPr>
          <a:xfrm>
            <a:off x="838200" y="365125"/>
            <a:ext cx="10515600" cy="1180871"/>
          </a:xfrm>
        </p:spPr>
        <p:txBody>
          <a:bodyPr>
            <a:normAutofit fontScale="90000"/>
          </a:bodyPr>
          <a:lstStyle/>
          <a:p>
            <a:r>
              <a:rPr lang="vi-VN" b="1" dirty="0">
                <a:solidFill>
                  <a:srgbClr val="FF0000"/>
                </a:solidFill>
                <a:latin typeface="Bahnschrift SemiBold SemiConden" panose="020B0502040204020203" pitchFamily="34" charset="0"/>
                <a:cs typeface="Arial" panose="020B0604020202020204" pitchFamily="34" charset="0"/>
              </a:rPr>
              <a:t>Conclusion</a:t>
            </a:r>
            <a:br>
              <a:rPr lang="vi-VN" dirty="0">
                <a:latin typeface="Arial" panose="020B0604020202020204" pitchFamily="34" charset="0"/>
                <a:cs typeface="Arial" panose="020B0604020202020204" pitchFamily="34" charset="0"/>
              </a:rPr>
            </a:br>
            <a:endParaRPr lang="en-US" dirty="0"/>
          </a:p>
        </p:txBody>
      </p:sp>
      <p:sp>
        <p:nvSpPr>
          <p:cNvPr id="6" name="TextBox 5">
            <a:extLst>
              <a:ext uri="{FF2B5EF4-FFF2-40B4-BE49-F238E27FC236}">
                <a16:creationId xmlns:a16="http://schemas.microsoft.com/office/drawing/2014/main" id="{A6A73FD3-D99B-858A-36ED-B5D2E22C9A03}"/>
              </a:ext>
            </a:extLst>
          </p:cNvPr>
          <p:cNvSpPr txBox="1"/>
          <p:nvPr/>
        </p:nvSpPr>
        <p:spPr>
          <a:xfrm>
            <a:off x="838201" y="1121791"/>
            <a:ext cx="10515599" cy="5293757"/>
          </a:xfrm>
          <a:prstGeom prst="rect">
            <a:avLst/>
          </a:prstGeom>
          <a:noFill/>
        </p:spPr>
        <p:txBody>
          <a:bodyPr wrap="square" rtlCol="0">
            <a:spAutoFit/>
          </a:bodyPr>
          <a:lstStyle/>
          <a:p>
            <a:pPr marL="285750" indent="-285750">
              <a:buFont typeface="Arial" panose="020B0604020202020204" pitchFamily="34" charset="0"/>
              <a:buChar char="•"/>
            </a:pPr>
            <a:r>
              <a:rPr lang="vi-VN" sz="2000" dirty="0"/>
              <a:t>Dữ liệu có nhiều giá trị bất thường (0) ở các cột Glucose, BloodPressure, SkinThickness, Insulin, BMI – đây là các giá trị không thực tế và nên được coi là missing value để xử lý tiếp.</a:t>
            </a:r>
          </a:p>
          <a:p>
            <a:pPr marL="285750" indent="-285750">
              <a:buFont typeface="Arial" panose="020B0604020202020204" pitchFamily="34" charset="0"/>
              <a:buChar char="•"/>
            </a:pPr>
            <a:r>
              <a:rPr lang="vi-VN" sz="2000" dirty="0"/>
              <a:t>Một số thuộc tính như Glucose, BMI, Age có sự khác biệt rõ rệt giữa hai nhóm Outcome (có và không mắc tiểu đường), cho thấy chúng là các đặc trưng quan trọng cho mô hình dự đoán.</a:t>
            </a:r>
          </a:p>
          <a:p>
            <a:pPr marL="285750" indent="-285750">
              <a:buFont typeface="Arial" panose="020B0604020202020204" pitchFamily="34" charset="0"/>
              <a:buChar char="•"/>
            </a:pPr>
            <a:r>
              <a:rPr lang="vi-VN" sz="2000" dirty="0"/>
              <a:t>Các thuộc tính như BloodPressure, SkinThickness, Insulin, DiabetesPedigreeFunction có tương quan yếu với Outcome, có thể cân nhắc loại bỏ hoặc giảm trọng số khi xây dựng mô hình.</a:t>
            </a:r>
          </a:p>
          <a:p>
            <a:pPr marL="285750" indent="-285750">
              <a:buFont typeface="Arial" panose="020B0604020202020204" pitchFamily="34" charset="0"/>
              <a:buChar char="•"/>
            </a:pPr>
            <a:r>
              <a:rPr lang="vi-VN" sz="2000" dirty="0"/>
              <a:t>Dữ liệu có nhiều outlier ở các cột Insulin, BMI, SkinThickness, DiabetesPedigreeFunction, cần xử lý để tránh ảnh hưởng đến mô hình.</a:t>
            </a:r>
          </a:p>
          <a:p>
            <a:pPr marL="285750" indent="-285750">
              <a:buFont typeface="Arial" panose="020B0604020202020204" pitchFamily="34" charset="0"/>
              <a:buChar char="•"/>
            </a:pPr>
            <a:r>
              <a:rPr lang="vi-VN" sz="2000" dirty="0"/>
              <a:t>Tập dữ liệu bị mất cân bằng: số người không mắc bệnh nhiều hơn số người mắc bệnh, điều này có thể ảnh hưởng đến hiệu quả dự đoán và cần xem xét các kỹ thuật cân bằng dữ liệu.</a:t>
            </a:r>
          </a:p>
          <a:p>
            <a:pPr marL="285750" indent="-285750">
              <a:buFont typeface="Arial" panose="020B0604020202020204" pitchFamily="34" charset="0"/>
              <a:buChar char="•"/>
            </a:pPr>
            <a:r>
              <a:rPr lang="vi-VN" sz="2000" dirty="0"/>
              <a:t>Không phát hiện giá trị null/NaN hoặc dòng trùng lặp, nhưng cần xử lý các giá trị 0 bất thường như đã nêu trên.</a:t>
            </a:r>
          </a:p>
          <a:p>
            <a:endParaRPr lang="en-US" dirty="0"/>
          </a:p>
        </p:txBody>
      </p:sp>
    </p:spTree>
    <p:extLst>
      <p:ext uri="{BB962C8B-B14F-4D97-AF65-F5344CB8AC3E}">
        <p14:creationId xmlns:p14="http://schemas.microsoft.com/office/powerpoint/2010/main" val="17786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63062-FD15-6B4E-A40D-32F432192727}"/>
              </a:ext>
            </a:extLst>
          </p:cNvPr>
          <p:cNvSpPr>
            <a:spLocks noGrp="1"/>
          </p:cNvSpPr>
          <p:nvPr>
            <p:ph type="title"/>
          </p:nvPr>
        </p:nvSpPr>
        <p:spPr>
          <a:xfrm>
            <a:off x="3967900" y="2766218"/>
            <a:ext cx="3922335" cy="1325563"/>
          </a:xfrm>
        </p:spPr>
        <p:txBody>
          <a:bodyPr>
            <a:normAutofit fontScale="90000"/>
          </a:bodyPr>
          <a:lstStyle/>
          <a:p>
            <a:r>
              <a:rPr lang="en-US" sz="8000" b="1" dirty="0">
                <a:solidFill>
                  <a:srgbClr val="FF0000"/>
                </a:solidFill>
                <a:latin typeface="Bahnschrift SemiBold SemiConden" panose="020B0502040204020203" pitchFamily="34" charset="0"/>
              </a:rPr>
              <a:t>Thank You</a:t>
            </a:r>
            <a:br>
              <a:rPr lang="en-US" dirty="0">
                <a:solidFill>
                  <a:srgbClr val="FF0000"/>
                </a:solidFill>
                <a:latin typeface="Bahnschrift SemiBold SemiConden" panose="020B0502040204020203" pitchFamily="34" charset="0"/>
              </a:rPr>
            </a:br>
            <a:endParaRPr lang="en-US" dirty="0"/>
          </a:p>
        </p:txBody>
      </p:sp>
    </p:spTree>
    <p:extLst>
      <p:ext uri="{BB962C8B-B14F-4D97-AF65-F5344CB8AC3E}">
        <p14:creationId xmlns:p14="http://schemas.microsoft.com/office/powerpoint/2010/main" val="609669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8384A-B2DE-262C-A382-F0C1A0C0E26C}"/>
              </a:ext>
            </a:extLst>
          </p:cNvPr>
          <p:cNvSpPr>
            <a:spLocks noGrp="1"/>
          </p:cNvSpPr>
          <p:nvPr>
            <p:ph type="title"/>
          </p:nvPr>
        </p:nvSpPr>
        <p:spPr/>
        <p:txBody>
          <a:bodyPr/>
          <a:lstStyle/>
          <a:p>
            <a:r>
              <a:rPr lang="en-US" b="1" dirty="0">
                <a:solidFill>
                  <a:srgbClr val="FF0000"/>
                </a:solidFill>
                <a:latin typeface="Bahnschrift SemiBold Condensed" panose="020B0502040204020203" pitchFamily="34" charset="0"/>
              </a:rPr>
              <a:t>Members</a:t>
            </a:r>
          </a:p>
        </p:txBody>
      </p:sp>
      <p:graphicFrame>
        <p:nvGraphicFramePr>
          <p:cNvPr id="5" name="Content Placeholder 4">
            <a:extLst>
              <a:ext uri="{FF2B5EF4-FFF2-40B4-BE49-F238E27FC236}">
                <a16:creationId xmlns:a16="http://schemas.microsoft.com/office/drawing/2014/main" id="{388739B4-934D-1F05-7F76-69EF1B23C609}"/>
              </a:ext>
            </a:extLst>
          </p:cNvPr>
          <p:cNvGraphicFramePr>
            <a:graphicFrameLocks noGrp="1"/>
          </p:cNvGraphicFramePr>
          <p:nvPr>
            <p:ph idx="1"/>
            <p:extLst>
              <p:ext uri="{D42A27DB-BD31-4B8C-83A1-F6EECF244321}">
                <p14:modId xmlns:p14="http://schemas.microsoft.com/office/powerpoint/2010/main" val="1699629183"/>
              </p:ext>
            </p:extLst>
          </p:nvPr>
        </p:nvGraphicFramePr>
        <p:xfrm>
          <a:off x="838200" y="1857080"/>
          <a:ext cx="10515600" cy="1252759"/>
        </p:xfrm>
        <a:graphic>
          <a:graphicData uri="http://schemas.openxmlformats.org/drawingml/2006/table">
            <a:tbl>
              <a:tblPr firstRow="1" bandRow="1">
                <a:tableStyleId>{93296810-A885-4BE3-A3E7-6D5BEEA58F35}</a:tableStyleId>
              </a:tblPr>
              <a:tblGrid>
                <a:gridCol w="2555449">
                  <a:extLst>
                    <a:ext uri="{9D8B030D-6E8A-4147-A177-3AD203B41FA5}">
                      <a16:colId xmlns:a16="http://schemas.microsoft.com/office/drawing/2014/main" val="2586268163"/>
                    </a:ext>
                  </a:extLst>
                </a:gridCol>
                <a:gridCol w="7960151">
                  <a:extLst>
                    <a:ext uri="{9D8B030D-6E8A-4147-A177-3AD203B41FA5}">
                      <a16:colId xmlns:a16="http://schemas.microsoft.com/office/drawing/2014/main" val="2483542119"/>
                    </a:ext>
                  </a:extLst>
                </a:gridCol>
              </a:tblGrid>
              <a:tr h="328932">
                <a:tc>
                  <a:txBody>
                    <a:bodyPr/>
                    <a:lstStyle/>
                    <a:p>
                      <a:pPr algn="ctr"/>
                      <a:r>
                        <a:rPr lang="en-US" dirty="0"/>
                        <a:t>Name</a:t>
                      </a:r>
                    </a:p>
                  </a:txBody>
                  <a:tcPr/>
                </a:tc>
                <a:tc>
                  <a:txBody>
                    <a:bodyPr/>
                    <a:lstStyle/>
                    <a:p>
                      <a:pPr algn="ctr"/>
                      <a:r>
                        <a:rPr lang="en-US" dirty="0"/>
                        <a:t>Job Description</a:t>
                      </a:r>
                    </a:p>
                  </a:txBody>
                  <a:tcPr/>
                </a:tc>
                <a:extLst>
                  <a:ext uri="{0D108BD9-81ED-4DB2-BD59-A6C34878D82A}">
                    <a16:rowId xmlns:a16="http://schemas.microsoft.com/office/drawing/2014/main" val="83817110"/>
                  </a:ext>
                </a:extLst>
              </a:tr>
              <a:tr h="510933">
                <a:tc>
                  <a:txBody>
                    <a:bodyPr/>
                    <a:lstStyle/>
                    <a:p>
                      <a:pPr algn="ctr"/>
                      <a:r>
                        <a:rPr lang="en-US" dirty="0"/>
                        <a:t>Huỳnh Anh Nhựt</a:t>
                      </a:r>
                    </a:p>
                  </a:txBody>
                  <a:tcPr/>
                </a:tc>
                <a:tc>
                  <a:txBody>
                    <a:bodyPr/>
                    <a:lstStyle/>
                    <a:p>
                      <a:pPr algn="ctr"/>
                      <a:r>
                        <a:rPr lang="en-US" dirty="0" err="1"/>
                        <a:t>Phân</a:t>
                      </a:r>
                      <a:r>
                        <a:rPr lang="en-US" dirty="0"/>
                        <a:t> </a:t>
                      </a:r>
                      <a:r>
                        <a:rPr lang="en-US" dirty="0" err="1"/>
                        <a:t>tích</a:t>
                      </a:r>
                      <a:r>
                        <a:rPr lang="en-US" dirty="0"/>
                        <a:t> </a:t>
                      </a:r>
                      <a:r>
                        <a:rPr lang="en-US" dirty="0" err="1"/>
                        <a:t>biểu</a:t>
                      </a:r>
                      <a:r>
                        <a:rPr lang="en-US" dirty="0"/>
                        <a:t> </a:t>
                      </a:r>
                      <a:r>
                        <a:rPr lang="en-US" dirty="0" err="1"/>
                        <a:t>đồ</a:t>
                      </a:r>
                      <a:r>
                        <a:rPr lang="en-US" dirty="0"/>
                        <a:t> </a:t>
                      </a:r>
                      <a:r>
                        <a:rPr lang="en-US" dirty="0" err="1"/>
                        <a:t>và</a:t>
                      </a:r>
                      <a:r>
                        <a:rPr lang="en-US" dirty="0"/>
                        <a:t> </a:t>
                      </a:r>
                      <a:r>
                        <a:rPr lang="en-US" dirty="0" err="1"/>
                        <a:t>làm</a:t>
                      </a:r>
                      <a:r>
                        <a:rPr lang="en-US" dirty="0"/>
                        <a:t> slide </a:t>
                      </a:r>
                      <a:r>
                        <a:rPr lang="en-US" dirty="0" err="1"/>
                        <a:t>báo</a:t>
                      </a:r>
                      <a:r>
                        <a:rPr lang="en-US" dirty="0"/>
                        <a:t> </a:t>
                      </a:r>
                      <a:r>
                        <a:rPr lang="en-US" dirty="0" err="1"/>
                        <a:t>cáo</a:t>
                      </a:r>
                      <a:endParaRPr lang="en-US" dirty="0"/>
                    </a:p>
                  </a:txBody>
                  <a:tcPr/>
                </a:tc>
                <a:extLst>
                  <a:ext uri="{0D108BD9-81ED-4DB2-BD59-A6C34878D82A}">
                    <a16:rowId xmlns:a16="http://schemas.microsoft.com/office/drawing/2014/main" val="140962208"/>
                  </a:ext>
                </a:extLst>
              </a:tr>
              <a:tr h="376066">
                <a:tc>
                  <a:txBody>
                    <a:bodyPr/>
                    <a:lstStyle/>
                    <a:p>
                      <a:pPr algn="ctr"/>
                      <a:r>
                        <a:rPr lang="en-US" dirty="0"/>
                        <a:t>Nguyễn Tiến Minh</a:t>
                      </a:r>
                    </a:p>
                  </a:txBody>
                  <a:tcPr/>
                </a:tc>
                <a:tc>
                  <a:txBody>
                    <a:bodyPr/>
                    <a:lstStyle/>
                    <a:p>
                      <a:pPr algn="ctr"/>
                      <a:r>
                        <a:rPr lang="en-US" dirty="0"/>
                        <a:t>Code </a:t>
                      </a:r>
                      <a:r>
                        <a:rPr lang="en-US" dirty="0" err="1"/>
                        <a:t>và</a:t>
                      </a:r>
                      <a:r>
                        <a:rPr lang="en-US" dirty="0"/>
                        <a:t> </a:t>
                      </a:r>
                      <a:r>
                        <a:rPr lang="en-US" dirty="0" err="1"/>
                        <a:t>phân</a:t>
                      </a:r>
                      <a:r>
                        <a:rPr lang="en-US" dirty="0"/>
                        <a:t> </a:t>
                      </a:r>
                      <a:r>
                        <a:rPr lang="en-US" dirty="0" err="1"/>
                        <a:t>tích</a:t>
                      </a:r>
                      <a:r>
                        <a:rPr lang="en-US" dirty="0"/>
                        <a:t> </a:t>
                      </a:r>
                      <a:r>
                        <a:rPr lang="en-US" dirty="0" err="1"/>
                        <a:t>tổng</a:t>
                      </a:r>
                      <a:r>
                        <a:rPr lang="en-US" dirty="0"/>
                        <a:t> </a:t>
                      </a:r>
                      <a:r>
                        <a:rPr lang="en-US" dirty="0" err="1"/>
                        <a:t>quan</a:t>
                      </a:r>
                      <a:r>
                        <a:rPr lang="en-US" dirty="0"/>
                        <a:t> </a:t>
                      </a:r>
                      <a:r>
                        <a:rPr lang="en-US" dirty="0" err="1"/>
                        <a:t>dữ</a:t>
                      </a:r>
                      <a:r>
                        <a:rPr lang="en-US" dirty="0"/>
                        <a:t> </a:t>
                      </a:r>
                      <a:r>
                        <a:rPr lang="en-US" dirty="0" err="1"/>
                        <a:t>liệu</a:t>
                      </a:r>
                      <a:endParaRPr lang="en-US" dirty="0"/>
                    </a:p>
                  </a:txBody>
                  <a:tcPr/>
                </a:tc>
                <a:extLst>
                  <a:ext uri="{0D108BD9-81ED-4DB2-BD59-A6C34878D82A}">
                    <a16:rowId xmlns:a16="http://schemas.microsoft.com/office/drawing/2014/main" val="4038674913"/>
                  </a:ext>
                </a:extLst>
              </a:tr>
            </a:tbl>
          </a:graphicData>
        </a:graphic>
      </p:graphicFrame>
      <p:sp>
        <p:nvSpPr>
          <p:cNvPr id="7" name="TextBox 6">
            <a:extLst>
              <a:ext uri="{FF2B5EF4-FFF2-40B4-BE49-F238E27FC236}">
                <a16:creationId xmlns:a16="http://schemas.microsoft.com/office/drawing/2014/main" id="{13B80699-4C89-0952-E085-1F701EC9AD7C}"/>
              </a:ext>
            </a:extLst>
          </p:cNvPr>
          <p:cNvSpPr txBox="1"/>
          <p:nvPr/>
        </p:nvSpPr>
        <p:spPr>
          <a:xfrm>
            <a:off x="915415" y="4106381"/>
            <a:ext cx="10361170" cy="461665"/>
          </a:xfrm>
          <a:prstGeom prst="rect">
            <a:avLst/>
          </a:prstGeom>
          <a:noFill/>
        </p:spPr>
        <p:txBody>
          <a:bodyPr wrap="none" rtlCol="0">
            <a:spAutoFit/>
          </a:bodyPr>
          <a:lstStyle/>
          <a:p>
            <a:r>
              <a:rPr lang="en-US" sz="2400" b="1" dirty="0"/>
              <a:t>Link GitHub: </a:t>
            </a:r>
            <a:r>
              <a:rPr lang="en-US" sz="2400" dirty="0"/>
              <a:t>https://github.com/MinhNguyen-leo/SGU25_ML_GroupProject.git</a:t>
            </a:r>
          </a:p>
        </p:txBody>
      </p:sp>
    </p:spTree>
    <p:extLst>
      <p:ext uri="{BB962C8B-B14F-4D97-AF65-F5344CB8AC3E}">
        <p14:creationId xmlns:p14="http://schemas.microsoft.com/office/powerpoint/2010/main" val="3722267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681137D-4710-2008-DF6D-ECFC87360121}"/>
              </a:ext>
            </a:extLst>
          </p:cNvPr>
          <p:cNvSpPr>
            <a:spLocks noGrp="1"/>
          </p:cNvSpPr>
          <p:nvPr>
            <p:ph type="title"/>
          </p:nvPr>
        </p:nvSpPr>
        <p:spPr/>
        <p:txBody>
          <a:bodyPr/>
          <a:lstStyle/>
          <a:p>
            <a:r>
              <a:rPr lang="vi-VN" b="1" dirty="0" err="1">
                <a:solidFill>
                  <a:srgbClr val="FF0000"/>
                </a:solidFill>
                <a:latin typeface="Bahnschrift SemiBold Condensed" panose="020B0502040204020203" pitchFamily="34" charset="0"/>
              </a:rPr>
              <a:t>Points</a:t>
            </a:r>
            <a:r>
              <a:rPr lang="vi-VN" b="1" dirty="0">
                <a:solidFill>
                  <a:srgbClr val="FF0000"/>
                </a:solidFill>
                <a:latin typeface="Bahnschrift SemiBold Condensed" panose="020B0502040204020203" pitchFamily="34" charset="0"/>
              </a:rPr>
              <a:t> to </a:t>
            </a:r>
            <a:r>
              <a:rPr lang="vi-VN" b="1" dirty="0" err="1">
                <a:solidFill>
                  <a:srgbClr val="FF0000"/>
                </a:solidFill>
                <a:latin typeface="Bahnschrift SemiBold Condensed" panose="020B0502040204020203" pitchFamily="34" charset="0"/>
              </a:rPr>
              <a:t>discuss</a:t>
            </a:r>
            <a:endParaRPr lang="en-US" b="1" dirty="0">
              <a:solidFill>
                <a:srgbClr val="FF0000"/>
              </a:solidFill>
              <a:latin typeface="Bahnschrift SemiBold Condensed" panose="020B0502040204020203" pitchFamily="34" charset="0"/>
            </a:endParaRPr>
          </a:p>
        </p:txBody>
      </p:sp>
      <p:sp>
        <p:nvSpPr>
          <p:cNvPr id="3" name="Chỗ dành sẵn cho Nội dung 2">
            <a:extLst>
              <a:ext uri="{FF2B5EF4-FFF2-40B4-BE49-F238E27FC236}">
                <a16:creationId xmlns:a16="http://schemas.microsoft.com/office/drawing/2014/main" id="{9E481687-C10A-3124-5985-818CAE0681E9}"/>
              </a:ext>
            </a:extLst>
          </p:cNvPr>
          <p:cNvSpPr>
            <a:spLocks noGrp="1"/>
          </p:cNvSpPr>
          <p:nvPr>
            <p:ph idx="1"/>
          </p:nvPr>
        </p:nvSpPr>
        <p:spPr/>
        <p:txBody>
          <a:bodyPr>
            <a:normAutofit/>
          </a:bodyPr>
          <a:lstStyle/>
          <a:p>
            <a:r>
              <a:rPr lang="vi-VN" dirty="0" err="1"/>
              <a:t>Overview</a:t>
            </a:r>
            <a:endParaRPr lang="vi-VN" dirty="0"/>
          </a:p>
          <a:p>
            <a:r>
              <a:rPr lang="vi-VN" dirty="0"/>
              <a:t>Data summary</a:t>
            </a:r>
          </a:p>
          <a:p>
            <a:r>
              <a:rPr lang="en-US" dirty="0">
                <a:latin typeface="Arial" panose="020B0604020202020204" pitchFamily="34" charset="0"/>
                <a:cs typeface="Arial" panose="020B0604020202020204" pitchFamily="34" charset="0"/>
              </a:rPr>
              <a:t>Visualizing and summarizing the distributions of the </a:t>
            </a:r>
            <a:r>
              <a:rPr lang="vi-VN" dirty="0">
                <a:latin typeface="Arial" panose="020B0604020202020204" pitchFamily="34" charset="0"/>
                <a:cs typeface="Arial" panose="020B0604020202020204" pitchFamily="34" charset="0"/>
              </a:rPr>
              <a:t>variables</a:t>
            </a:r>
            <a:endParaRPr lang="en-US" dirty="0">
              <a:latin typeface="Arial" panose="020B0604020202020204" pitchFamily="34" charset="0"/>
              <a:cs typeface="Arial" panose="020B0604020202020204" pitchFamily="34" charset="0"/>
            </a:endParaRPr>
          </a:p>
          <a:p>
            <a:r>
              <a:rPr lang="vi-VN" dirty="0">
                <a:cs typeface="Arial" panose="020B0604020202020204" pitchFamily="34" charset="0"/>
              </a:rPr>
              <a:t>Univariate analysis</a:t>
            </a:r>
            <a:endParaRPr lang="en-US" dirty="0">
              <a:cs typeface="Arial" panose="020B0604020202020204" pitchFamily="34" charset="0"/>
            </a:endParaRPr>
          </a:p>
          <a:p>
            <a:r>
              <a:rPr lang="en-US" dirty="0">
                <a:latin typeface="Arial" panose="020B0604020202020204" pitchFamily="34" charset="0"/>
                <a:cs typeface="Arial" panose="020B0604020202020204" pitchFamily="34" charset="0"/>
              </a:rPr>
              <a:t>Multivariate analysis</a:t>
            </a:r>
            <a:endParaRPr lang="vi-VN" dirty="0">
              <a:latin typeface="Arial" panose="020B0604020202020204" pitchFamily="34" charset="0"/>
              <a:cs typeface="Arial" panose="020B0604020202020204" pitchFamily="34" charset="0"/>
            </a:endParaRPr>
          </a:p>
          <a:p>
            <a:r>
              <a:rPr lang="vi-VN" dirty="0">
                <a:latin typeface="Arial" panose="020B0604020202020204" pitchFamily="34" charset="0"/>
                <a:cs typeface="Arial" panose="020B0604020202020204" pitchFamily="34" charset="0"/>
              </a:rPr>
              <a:t>Outliers analysis</a:t>
            </a:r>
          </a:p>
          <a:p>
            <a:r>
              <a:rPr lang="vi-VN" dirty="0" err="1">
                <a:latin typeface="Arial" panose="020B0604020202020204" pitchFamily="34" charset="0"/>
                <a:cs typeface="Arial" panose="020B0604020202020204" pitchFamily="34" charset="0"/>
              </a:rPr>
              <a:t>Conclusion</a:t>
            </a:r>
            <a:endParaRPr lang="vi-VN"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1288709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627CE0D-AD75-D86D-CDD5-0CDE9E51CDC7}"/>
              </a:ext>
            </a:extLst>
          </p:cNvPr>
          <p:cNvSpPr>
            <a:spLocks noGrp="1"/>
          </p:cNvSpPr>
          <p:nvPr>
            <p:ph type="title"/>
          </p:nvPr>
        </p:nvSpPr>
        <p:spPr/>
        <p:txBody>
          <a:bodyPr/>
          <a:lstStyle/>
          <a:p>
            <a:r>
              <a:rPr lang="vi-VN" b="1" dirty="0" err="1">
                <a:solidFill>
                  <a:srgbClr val="FF0000"/>
                </a:solidFill>
                <a:latin typeface="Bahnschrift SemiBold Condensed" panose="020B0502040204020203" pitchFamily="34" charset="0"/>
              </a:rPr>
              <a:t>Overview</a:t>
            </a:r>
            <a:endParaRPr lang="en-US" b="1" dirty="0">
              <a:solidFill>
                <a:srgbClr val="FF0000"/>
              </a:solidFill>
              <a:latin typeface="Bahnschrift SemiBold Condensed" panose="020B0502040204020203" pitchFamily="34" charset="0"/>
            </a:endParaRPr>
          </a:p>
        </p:txBody>
      </p:sp>
      <p:sp>
        <p:nvSpPr>
          <p:cNvPr id="3" name="Chỗ dành sẵn cho Nội dung 2">
            <a:extLst>
              <a:ext uri="{FF2B5EF4-FFF2-40B4-BE49-F238E27FC236}">
                <a16:creationId xmlns:a16="http://schemas.microsoft.com/office/drawing/2014/main" id="{F102CB33-9825-51EC-0640-9B66277D5FF8}"/>
              </a:ext>
            </a:extLst>
          </p:cNvPr>
          <p:cNvSpPr>
            <a:spLocks noGrp="1"/>
          </p:cNvSpPr>
          <p:nvPr>
            <p:ph idx="1"/>
          </p:nvPr>
        </p:nvSpPr>
        <p:spPr/>
        <p:txBody>
          <a:bodyPr>
            <a:normAutofit/>
          </a:bodyPr>
          <a:lstStyle/>
          <a:p>
            <a:r>
              <a:rPr lang="vi-VN" dirty="0" err="1"/>
              <a:t>Pima</a:t>
            </a:r>
            <a:r>
              <a:rPr lang="vi-VN" dirty="0"/>
              <a:t> </a:t>
            </a:r>
            <a:r>
              <a:rPr lang="vi-VN" dirty="0" err="1"/>
              <a:t>Indians</a:t>
            </a:r>
            <a:r>
              <a:rPr lang="vi-VN" dirty="0"/>
              <a:t> </a:t>
            </a:r>
            <a:r>
              <a:rPr lang="vi-VN" dirty="0" err="1"/>
              <a:t>Diabetes</a:t>
            </a:r>
            <a:r>
              <a:rPr lang="vi-VN" dirty="0"/>
              <a:t> thường được dùng trong học máy để xây dựng mô hình dự đoán bệnh tiểu đường </a:t>
            </a:r>
            <a:r>
              <a:rPr lang="vi-VN" dirty="0" err="1"/>
              <a:t>type</a:t>
            </a:r>
            <a:r>
              <a:rPr lang="vi-VN" dirty="0"/>
              <a:t> 2.</a:t>
            </a:r>
            <a:br>
              <a:rPr lang="vi-VN" dirty="0"/>
            </a:br>
            <a:endParaRPr lang="vi-VN" dirty="0"/>
          </a:p>
          <a:p>
            <a:r>
              <a:rPr lang="vi-VN" dirty="0"/>
              <a:t>Mục tiêu: dựa trên một số đặc trưng y tế và nhân khẩu học của phụ nữ người da đỏ Pima (trên 21 tuổi), dự đoán xem họ có mắc tiểu đường hay không.</a:t>
            </a:r>
          </a:p>
          <a:p>
            <a:endParaRPr lang="en-US" dirty="0"/>
          </a:p>
        </p:txBody>
      </p:sp>
    </p:spTree>
    <p:extLst>
      <p:ext uri="{BB962C8B-B14F-4D97-AF65-F5344CB8AC3E}">
        <p14:creationId xmlns:p14="http://schemas.microsoft.com/office/powerpoint/2010/main" val="138445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3385C90-A5A5-101C-7CC8-EDB23B7E2329}"/>
              </a:ext>
            </a:extLst>
          </p:cNvPr>
          <p:cNvSpPr>
            <a:spLocks noGrp="1"/>
          </p:cNvSpPr>
          <p:nvPr>
            <p:ph type="title"/>
          </p:nvPr>
        </p:nvSpPr>
        <p:spPr>
          <a:xfrm>
            <a:off x="838200" y="354965"/>
            <a:ext cx="10515600" cy="1325563"/>
          </a:xfrm>
        </p:spPr>
        <p:txBody>
          <a:bodyPr/>
          <a:lstStyle/>
          <a:p>
            <a:r>
              <a:rPr lang="vi-VN" b="1" dirty="0">
                <a:solidFill>
                  <a:srgbClr val="FF0000"/>
                </a:solidFill>
                <a:latin typeface="Bahnschrift SemiBold Condensed" panose="020B0502040204020203" pitchFamily="34" charset="0"/>
              </a:rPr>
              <a:t>Data </a:t>
            </a:r>
            <a:r>
              <a:rPr lang="en-US" b="1" dirty="0">
                <a:solidFill>
                  <a:srgbClr val="FF0000"/>
                </a:solidFill>
                <a:latin typeface="Bahnschrift SemiBold Condensed" panose="020B0502040204020203" pitchFamily="34" charset="0"/>
              </a:rPr>
              <a:t>summary</a:t>
            </a:r>
          </a:p>
        </p:txBody>
      </p:sp>
      <p:sp>
        <p:nvSpPr>
          <p:cNvPr id="3" name="Chỗ dành sẵn cho Nội dung 2">
            <a:extLst>
              <a:ext uri="{FF2B5EF4-FFF2-40B4-BE49-F238E27FC236}">
                <a16:creationId xmlns:a16="http://schemas.microsoft.com/office/drawing/2014/main" id="{74831BC5-26DD-9A86-CE6D-F50228A3CC0A}"/>
              </a:ext>
            </a:extLst>
          </p:cNvPr>
          <p:cNvSpPr>
            <a:spLocks noGrp="1"/>
          </p:cNvSpPr>
          <p:nvPr>
            <p:ph idx="1"/>
          </p:nvPr>
        </p:nvSpPr>
        <p:spPr/>
        <p:txBody>
          <a:bodyPr>
            <a:normAutofit fontScale="77500" lnSpcReduction="20000"/>
          </a:bodyPr>
          <a:lstStyle/>
          <a:p>
            <a:pPr marL="0" indent="0">
              <a:buNone/>
            </a:pPr>
            <a:r>
              <a:rPr lang="vi-VN" sz="3100" b="1" dirty="0"/>
              <a:t>Dữ liệu đầu vào</a:t>
            </a:r>
          </a:p>
          <a:p>
            <a:r>
              <a:rPr lang="vi-VN" dirty="0"/>
              <a:t>- </a:t>
            </a:r>
            <a:r>
              <a:rPr lang="vi-VN" dirty="0" err="1"/>
              <a:t>Pregnancies</a:t>
            </a:r>
            <a:r>
              <a:rPr lang="vi-VN" dirty="0"/>
              <a:t> – Số lần mang thai</a:t>
            </a:r>
          </a:p>
          <a:p>
            <a:r>
              <a:rPr lang="vi-VN" dirty="0"/>
              <a:t>- </a:t>
            </a:r>
            <a:r>
              <a:rPr lang="vi-VN" dirty="0" err="1"/>
              <a:t>Glucose</a:t>
            </a:r>
            <a:r>
              <a:rPr lang="vi-VN" dirty="0"/>
              <a:t> – Nồng độ đường huyết (</a:t>
            </a:r>
            <a:r>
              <a:rPr lang="vi-VN" dirty="0" err="1"/>
              <a:t>mg</a:t>
            </a:r>
            <a:r>
              <a:rPr lang="vi-VN" dirty="0"/>
              <a:t>/</a:t>
            </a:r>
            <a:r>
              <a:rPr lang="vi-VN" dirty="0" err="1"/>
              <a:t>dL</a:t>
            </a:r>
            <a:r>
              <a:rPr lang="vi-VN" dirty="0"/>
              <a:t>) sau 2 giờ </a:t>
            </a:r>
            <a:r>
              <a:rPr lang="vi-VN" dirty="0" err="1"/>
              <a:t>test</a:t>
            </a:r>
            <a:r>
              <a:rPr lang="vi-VN" dirty="0"/>
              <a:t> dung nạp </a:t>
            </a:r>
            <a:r>
              <a:rPr lang="vi-VN" dirty="0" err="1"/>
              <a:t>glucose</a:t>
            </a:r>
            <a:endParaRPr lang="vi-VN" dirty="0"/>
          </a:p>
          <a:p>
            <a:r>
              <a:rPr lang="vi-VN" dirty="0"/>
              <a:t>- </a:t>
            </a:r>
            <a:r>
              <a:rPr lang="vi-VN" dirty="0" err="1"/>
              <a:t>BloodPressure</a:t>
            </a:r>
            <a:r>
              <a:rPr lang="vi-VN" dirty="0"/>
              <a:t> – Huyết áp tâm trương (</a:t>
            </a:r>
            <a:r>
              <a:rPr lang="vi-VN" dirty="0" err="1"/>
              <a:t>mm</a:t>
            </a:r>
            <a:r>
              <a:rPr lang="vi-VN" dirty="0"/>
              <a:t> </a:t>
            </a:r>
            <a:r>
              <a:rPr lang="vi-VN" dirty="0" err="1"/>
              <a:t>Hg</a:t>
            </a:r>
            <a:r>
              <a:rPr lang="vi-VN" dirty="0"/>
              <a:t>)</a:t>
            </a:r>
          </a:p>
          <a:p>
            <a:r>
              <a:rPr lang="vi-VN" dirty="0"/>
              <a:t>- </a:t>
            </a:r>
            <a:r>
              <a:rPr lang="vi-VN" dirty="0" err="1"/>
              <a:t>SkinThickness</a:t>
            </a:r>
            <a:r>
              <a:rPr lang="vi-VN" dirty="0"/>
              <a:t> – Độ dày nếp gấp da (</a:t>
            </a:r>
            <a:r>
              <a:rPr lang="vi-VN" dirty="0" err="1"/>
              <a:t>mm</a:t>
            </a:r>
            <a:r>
              <a:rPr lang="vi-VN" dirty="0"/>
              <a:t>)</a:t>
            </a:r>
          </a:p>
          <a:p>
            <a:r>
              <a:rPr lang="vi-VN" dirty="0"/>
              <a:t>- </a:t>
            </a:r>
            <a:r>
              <a:rPr lang="vi-VN" dirty="0" err="1"/>
              <a:t>Insulin</a:t>
            </a:r>
            <a:r>
              <a:rPr lang="vi-VN" dirty="0"/>
              <a:t> – Nồng độ </a:t>
            </a:r>
            <a:r>
              <a:rPr lang="vi-VN" dirty="0" err="1"/>
              <a:t>insulin</a:t>
            </a:r>
            <a:r>
              <a:rPr lang="vi-VN" dirty="0"/>
              <a:t> huyết thanh (</a:t>
            </a:r>
            <a:r>
              <a:rPr lang="el-GR" dirty="0"/>
              <a:t>μ</a:t>
            </a:r>
            <a:r>
              <a:rPr lang="vi-VN" dirty="0"/>
              <a:t>U/</a:t>
            </a:r>
            <a:r>
              <a:rPr lang="vi-VN" dirty="0" err="1"/>
              <a:t>ml</a:t>
            </a:r>
            <a:r>
              <a:rPr lang="vi-VN" dirty="0"/>
              <a:t>)</a:t>
            </a:r>
          </a:p>
          <a:p>
            <a:r>
              <a:rPr lang="vi-VN" dirty="0"/>
              <a:t>- BMI – Chỉ số khối cơ thể (</a:t>
            </a:r>
            <a:r>
              <a:rPr lang="vi-VN" dirty="0" err="1"/>
              <a:t>kg</a:t>
            </a:r>
            <a:r>
              <a:rPr lang="vi-VN" dirty="0"/>
              <a:t>/m²)</a:t>
            </a:r>
          </a:p>
          <a:p>
            <a:r>
              <a:rPr lang="vi-VN" dirty="0"/>
              <a:t>- </a:t>
            </a:r>
            <a:r>
              <a:rPr lang="vi-VN" dirty="0" err="1"/>
              <a:t>DiabetesPedigreeFunction</a:t>
            </a:r>
            <a:r>
              <a:rPr lang="vi-VN" dirty="0"/>
              <a:t> – Chỉ số di truyền liên quan đến tiểu đường</a:t>
            </a:r>
          </a:p>
          <a:p>
            <a:r>
              <a:rPr lang="vi-VN" dirty="0"/>
              <a:t>- </a:t>
            </a:r>
            <a:r>
              <a:rPr lang="vi-VN" dirty="0" err="1"/>
              <a:t>Age</a:t>
            </a:r>
            <a:r>
              <a:rPr lang="vi-VN" dirty="0"/>
              <a:t> – Tuổi (năm)</a:t>
            </a:r>
          </a:p>
          <a:p>
            <a:pPr marL="0" indent="0">
              <a:buNone/>
            </a:pPr>
            <a:r>
              <a:rPr lang="vi-VN" sz="3100" b="1" dirty="0"/>
              <a:t>Dữ liệu đầu ra</a:t>
            </a:r>
          </a:p>
          <a:p>
            <a:r>
              <a:rPr lang="vi-VN" dirty="0"/>
              <a:t>    - 0: Không tiểu đường</a:t>
            </a:r>
          </a:p>
          <a:p>
            <a:r>
              <a:rPr lang="vi-VN" dirty="0"/>
              <a:t>    - 1: Tiểu đường</a:t>
            </a:r>
          </a:p>
          <a:p>
            <a:endParaRPr lang="en-US" dirty="0"/>
          </a:p>
        </p:txBody>
      </p:sp>
    </p:spTree>
    <p:extLst>
      <p:ext uri="{BB962C8B-B14F-4D97-AF65-F5344CB8AC3E}">
        <p14:creationId xmlns:p14="http://schemas.microsoft.com/office/powerpoint/2010/main" val="1311287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B776413-4A44-4BCA-E3EB-D45EEFFC7EDF}"/>
              </a:ext>
            </a:extLst>
          </p:cNvPr>
          <p:cNvSpPr>
            <a:spLocks noGrp="1"/>
          </p:cNvSpPr>
          <p:nvPr>
            <p:ph type="title"/>
          </p:nvPr>
        </p:nvSpPr>
        <p:spPr/>
        <p:txBody>
          <a:bodyPr>
            <a:noAutofit/>
          </a:bodyPr>
          <a:lstStyle/>
          <a:p>
            <a:r>
              <a:rPr lang="en-US" b="1" dirty="0">
                <a:solidFill>
                  <a:srgbClr val="FF0000"/>
                </a:solidFill>
                <a:latin typeface="Bahnschrift SemiBold Condensed" panose="020B0502040204020203" pitchFamily="34" charset="0"/>
                <a:cs typeface="Arial" panose="020B0604020202020204" pitchFamily="34" charset="0"/>
              </a:rPr>
              <a:t>Visualizing and summarizing the distributions of the </a:t>
            </a:r>
            <a:r>
              <a:rPr lang="vi-VN" b="1" dirty="0">
                <a:solidFill>
                  <a:srgbClr val="FF0000"/>
                </a:solidFill>
                <a:latin typeface="Bahnschrift SemiBold Condensed" panose="020B0502040204020203" pitchFamily="34" charset="0"/>
                <a:cs typeface="Arial" panose="020B0604020202020204" pitchFamily="34" charset="0"/>
              </a:rPr>
              <a:t>variables</a:t>
            </a:r>
            <a:br>
              <a:rPr lang="vi-VN" dirty="0">
                <a:solidFill>
                  <a:srgbClr val="FF0000"/>
                </a:solidFill>
                <a:latin typeface="Bahnschrift SemiBold" panose="020B0502040204020203" pitchFamily="34" charset="0"/>
                <a:cs typeface="Arial" panose="020B0604020202020204" pitchFamily="34" charset="0"/>
              </a:rPr>
            </a:br>
            <a:endParaRPr lang="en-US" b="1" dirty="0">
              <a:solidFill>
                <a:srgbClr val="FF0000"/>
              </a:solidFill>
              <a:latin typeface="Bahnschrift SemiBold" panose="020B0502040204020203" pitchFamily="34" charset="0"/>
            </a:endParaRPr>
          </a:p>
        </p:txBody>
      </p:sp>
      <p:pic>
        <p:nvPicPr>
          <p:cNvPr id="6" name="Content Placeholder 5">
            <a:extLst>
              <a:ext uri="{FF2B5EF4-FFF2-40B4-BE49-F238E27FC236}">
                <a16:creationId xmlns:a16="http://schemas.microsoft.com/office/drawing/2014/main" id="{F03DFF76-241C-F8A7-45C7-7E3F93398AAE}"/>
              </a:ext>
            </a:extLst>
          </p:cNvPr>
          <p:cNvPicPr>
            <a:picLocks noGrp="1" noChangeAspect="1"/>
          </p:cNvPicPr>
          <p:nvPr>
            <p:ph idx="1"/>
          </p:nvPr>
        </p:nvPicPr>
        <p:blipFill>
          <a:blip r:embed="rId2"/>
          <a:stretch>
            <a:fillRect/>
          </a:stretch>
        </p:blipFill>
        <p:spPr>
          <a:xfrm>
            <a:off x="838199" y="1908669"/>
            <a:ext cx="5996233" cy="3822828"/>
          </a:xfrm>
          <a:prstGeom prst="rect">
            <a:avLst/>
          </a:prstGeom>
        </p:spPr>
      </p:pic>
      <p:sp>
        <p:nvSpPr>
          <p:cNvPr id="7" name="TextBox 6">
            <a:extLst>
              <a:ext uri="{FF2B5EF4-FFF2-40B4-BE49-F238E27FC236}">
                <a16:creationId xmlns:a16="http://schemas.microsoft.com/office/drawing/2014/main" id="{3818F79D-752F-3627-98D0-02FD7CA3FA8D}"/>
              </a:ext>
            </a:extLst>
          </p:cNvPr>
          <p:cNvSpPr txBox="1"/>
          <p:nvPr/>
        </p:nvSpPr>
        <p:spPr>
          <a:xfrm>
            <a:off x="7337981" y="1894788"/>
            <a:ext cx="4445523"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t>Trong data </a:t>
            </a:r>
            <a:r>
              <a:rPr lang="en-US" sz="2000" dirty="0" err="1"/>
              <a:t>không</a:t>
            </a:r>
            <a:r>
              <a:rPr lang="en-US" sz="2000" dirty="0"/>
              <a:t> </a:t>
            </a:r>
            <a:r>
              <a:rPr lang="en-US" sz="2000" dirty="0" err="1"/>
              <a:t>có</a:t>
            </a:r>
            <a:r>
              <a:rPr lang="en-US" sz="2000" dirty="0"/>
              <a:t> </a:t>
            </a:r>
            <a:r>
              <a:rPr lang="en-US" sz="2000" dirty="0" err="1"/>
              <a:t>các</a:t>
            </a:r>
            <a:r>
              <a:rPr lang="en-US" sz="2000" dirty="0"/>
              <a:t> </a:t>
            </a:r>
            <a:r>
              <a:rPr lang="en-US" sz="2000" dirty="0" err="1"/>
              <a:t>mẫu</a:t>
            </a:r>
            <a:r>
              <a:rPr lang="en-US" sz="2000" dirty="0"/>
              <a:t> </a:t>
            </a:r>
            <a:r>
              <a:rPr lang="en-US" sz="2000" dirty="0" err="1"/>
              <a:t>chứa</a:t>
            </a:r>
            <a:r>
              <a:rPr lang="en-US" sz="2000" dirty="0"/>
              <a:t> </a:t>
            </a:r>
            <a:r>
              <a:rPr lang="en-US" sz="2000" dirty="0" err="1"/>
              <a:t>giá</a:t>
            </a:r>
            <a:r>
              <a:rPr lang="en-US" sz="2000" dirty="0"/>
              <a:t> </a:t>
            </a:r>
            <a:r>
              <a:rPr lang="en-US" sz="2000" dirty="0" err="1"/>
              <a:t>trị</a:t>
            </a:r>
            <a:r>
              <a:rPr lang="en-US" sz="2000" dirty="0"/>
              <a:t> Null </a:t>
            </a:r>
            <a:r>
              <a:rPr lang="en-US" sz="2000" dirty="0" err="1"/>
              <a:t>hoặc</a:t>
            </a:r>
            <a:r>
              <a:rPr lang="en-US" sz="2000" dirty="0"/>
              <a:t> </a:t>
            </a:r>
            <a:r>
              <a:rPr lang="en-US" sz="2000" dirty="0" err="1"/>
              <a:t>NaN</a:t>
            </a:r>
            <a:endParaRPr lang="en-US" sz="2000" dirty="0"/>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Không</a:t>
            </a:r>
            <a:r>
              <a:rPr lang="en-US" sz="2000" dirty="0"/>
              <a:t> </a:t>
            </a:r>
            <a:r>
              <a:rPr lang="en-US" sz="2000" dirty="0" err="1"/>
              <a:t>có</a:t>
            </a:r>
            <a:r>
              <a:rPr lang="en-US" sz="2000" dirty="0"/>
              <a:t> </a:t>
            </a:r>
            <a:r>
              <a:rPr lang="en-US" sz="2000" dirty="0" err="1"/>
              <a:t>dòng</a:t>
            </a:r>
            <a:r>
              <a:rPr lang="en-US" sz="2000" dirty="0"/>
              <a:t> </a:t>
            </a:r>
            <a:r>
              <a:rPr lang="en-US" sz="2000" dirty="0" err="1"/>
              <a:t>dữ</a:t>
            </a:r>
            <a:r>
              <a:rPr lang="en-US" sz="2000" dirty="0"/>
              <a:t> </a:t>
            </a:r>
            <a:r>
              <a:rPr lang="en-US" sz="2000" dirty="0" err="1"/>
              <a:t>liệu</a:t>
            </a:r>
            <a:r>
              <a:rPr lang="en-US" sz="2000" dirty="0"/>
              <a:t> </a:t>
            </a:r>
            <a:r>
              <a:rPr lang="en-US" sz="2000" dirty="0" err="1"/>
              <a:t>nào</a:t>
            </a:r>
            <a:r>
              <a:rPr lang="en-US" sz="2000" dirty="0"/>
              <a:t> </a:t>
            </a:r>
            <a:r>
              <a:rPr lang="en-US" sz="2000" dirty="0" err="1"/>
              <a:t>trùng</a:t>
            </a:r>
            <a:r>
              <a:rPr lang="en-US" sz="2000" dirty="0"/>
              <a:t> </a:t>
            </a:r>
            <a:r>
              <a:rPr lang="en-US" sz="2000" dirty="0" err="1"/>
              <a:t>lặp</a:t>
            </a:r>
            <a:r>
              <a:rPr lang="en-US" sz="2000" dirty="0"/>
              <a:t> </a:t>
            </a:r>
            <a:r>
              <a:rPr lang="en-US" sz="2000" dirty="0" err="1"/>
              <a:t>trong</a:t>
            </a:r>
            <a:r>
              <a:rPr lang="en-US" sz="2000" dirty="0"/>
              <a:t> data</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err="1"/>
              <a:t>Dữ</a:t>
            </a:r>
            <a:r>
              <a:rPr lang="en-US" sz="2000" dirty="0"/>
              <a:t> </a:t>
            </a:r>
            <a:r>
              <a:rPr lang="en-US" sz="2000" dirty="0" err="1"/>
              <a:t>liệu</a:t>
            </a:r>
            <a:r>
              <a:rPr lang="en-US" sz="2000" dirty="0"/>
              <a:t> </a:t>
            </a:r>
            <a:r>
              <a:rPr lang="en-US" sz="2000" dirty="0" err="1"/>
              <a:t>hoàn</a:t>
            </a:r>
            <a:r>
              <a:rPr lang="en-US" sz="2000" dirty="0"/>
              <a:t> </a:t>
            </a:r>
            <a:r>
              <a:rPr lang="en-US" sz="2000" dirty="0" err="1"/>
              <a:t>toàn</a:t>
            </a:r>
            <a:r>
              <a:rPr lang="en-US" sz="2000" dirty="0"/>
              <a:t> </a:t>
            </a:r>
            <a:r>
              <a:rPr lang="en-US" sz="2000" dirty="0" err="1"/>
              <a:t>sạch</a:t>
            </a:r>
            <a:r>
              <a:rPr lang="en-US" sz="2000" dirty="0"/>
              <a:t> </a:t>
            </a:r>
            <a:r>
              <a:rPr lang="en-US" sz="2000" dirty="0" err="1"/>
              <a:t>và</a:t>
            </a:r>
            <a:r>
              <a:rPr lang="en-US" sz="2000" dirty="0"/>
              <a:t> </a:t>
            </a:r>
            <a:r>
              <a:rPr lang="en-US" sz="2000" dirty="0" err="1"/>
              <a:t>có</a:t>
            </a:r>
            <a:r>
              <a:rPr lang="en-US" sz="2000" dirty="0"/>
              <a:t> </a:t>
            </a:r>
            <a:r>
              <a:rPr lang="en-US" sz="2000" dirty="0" err="1"/>
              <a:t>thể</a:t>
            </a:r>
            <a:r>
              <a:rPr lang="en-US" sz="2000" dirty="0"/>
              <a:t> </a:t>
            </a:r>
            <a:r>
              <a:rPr lang="en-US" sz="2000" dirty="0" err="1"/>
              <a:t>vào</a:t>
            </a:r>
            <a:r>
              <a:rPr lang="en-US" sz="2000" dirty="0"/>
              <a:t> </a:t>
            </a:r>
            <a:r>
              <a:rPr lang="en-US" sz="2000" dirty="0" err="1"/>
              <a:t>phân</a:t>
            </a:r>
            <a:r>
              <a:rPr lang="en-US" sz="2000" dirty="0"/>
              <a:t> </a:t>
            </a:r>
            <a:r>
              <a:rPr lang="en-US" sz="2000" dirty="0" err="1"/>
              <a:t>tích</a:t>
            </a:r>
            <a:endParaRPr lang="en-US" sz="2000" dirty="0"/>
          </a:p>
        </p:txBody>
      </p:sp>
    </p:spTree>
    <p:extLst>
      <p:ext uri="{BB962C8B-B14F-4D97-AF65-F5344CB8AC3E}">
        <p14:creationId xmlns:p14="http://schemas.microsoft.com/office/powerpoint/2010/main" val="733653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5D491-B957-3D70-05D9-2B7781E03AB6}"/>
              </a:ext>
            </a:extLst>
          </p:cNvPr>
          <p:cNvSpPr>
            <a:spLocks noGrp="1"/>
          </p:cNvSpPr>
          <p:nvPr>
            <p:ph type="title"/>
          </p:nvPr>
        </p:nvSpPr>
        <p:spPr/>
        <p:txBody>
          <a:bodyPr>
            <a:normAutofit/>
          </a:bodyPr>
          <a:lstStyle/>
          <a:p>
            <a:pPr algn="ctr"/>
            <a:r>
              <a:rPr lang="en-US" sz="3200" b="1" dirty="0" err="1">
                <a:latin typeface="Bahnschrift SemiBold" panose="020B0502040204020203" pitchFamily="34" charset="0"/>
              </a:rPr>
              <a:t>Đây</a:t>
            </a:r>
            <a:r>
              <a:rPr lang="en-US" sz="3200" b="1" dirty="0">
                <a:latin typeface="Bahnschrift SemiBold" panose="020B0502040204020203" pitchFamily="34" charset="0"/>
              </a:rPr>
              <a:t> </a:t>
            </a:r>
            <a:r>
              <a:rPr lang="en-US" sz="3200" b="1" dirty="0" err="1">
                <a:latin typeface="Bahnschrift SemiBold" panose="020B0502040204020203" pitchFamily="34" charset="0"/>
              </a:rPr>
              <a:t>là</a:t>
            </a:r>
            <a:r>
              <a:rPr lang="en-US" sz="3200" b="1" dirty="0">
                <a:latin typeface="Bahnschrift SemiBold" panose="020B0502040204020203" pitchFamily="34" charset="0"/>
              </a:rPr>
              <a:t> </a:t>
            </a:r>
            <a:r>
              <a:rPr lang="en-US" sz="3200" b="1" dirty="0" err="1">
                <a:latin typeface="Bahnschrift SemiBold" panose="020B0502040204020203" pitchFamily="34" charset="0"/>
              </a:rPr>
              <a:t>bảng</a:t>
            </a:r>
            <a:r>
              <a:rPr lang="en-US" sz="3200" b="1" dirty="0">
                <a:latin typeface="Bahnschrift SemiBold" panose="020B0502040204020203" pitchFamily="34" charset="0"/>
              </a:rPr>
              <a:t> </a:t>
            </a:r>
            <a:r>
              <a:rPr lang="en-US" sz="3200" b="1" dirty="0" err="1">
                <a:latin typeface="Bahnschrift SemiBold" panose="020B0502040204020203" pitchFamily="34" charset="0"/>
              </a:rPr>
              <a:t>thống</a:t>
            </a:r>
            <a:r>
              <a:rPr lang="en-US" sz="3200" b="1" dirty="0">
                <a:latin typeface="Bahnschrift SemiBold" panose="020B0502040204020203" pitchFamily="34" charset="0"/>
              </a:rPr>
              <a:t> </a:t>
            </a:r>
            <a:r>
              <a:rPr lang="en-US" sz="3200" b="1" dirty="0" err="1">
                <a:latin typeface="Bahnschrift SemiBold" panose="020B0502040204020203" pitchFamily="34" charset="0"/>
              </a:rPr>
              <a:t>kê</a:t>
            </a:r>
            <a:r>
              <a:rPr lang="en-US" sz="3200" b="1" dirty="0">
                <a:latin typeface="Bahnschrift SemiBold" panose="020B0502040204020203" pitchFamily="34" charset="0"/>
              </a:rPr>
              <a:t> </a:t>
            </a:r>
            <a:r>
              <a:rPr lang="en-US" sz="3200" b="1" dirty="0" err="1">
                <a:latin typeface="Bahnschrift SemiBold" panose="020B0502040204020203" pitchFamily="34" charset="0"/>
              </a:rPr>
              <a:t>của</a:t>
            </a:r>
            <a:r>
              <a:rPr lang="en-US" sz="3200" b="1" dirty="0">
                <a:latin typeface="Bahnschrift SemiBold" panose="020B0502040204020203" pitchFamily="34" charset="0"/>
              </a:rPr>
              <a:t> </a:t>
            </a:r>
            <a:r>
              <a:rPr lang="en-US" sz="3200" b="1" dirty="0" err="1">
                <a:latin typeface="Bahnschrift SemiBold" panose="020B0502040204020203" pitchFamily="34" charset="0"/>
              </a:rPr>
              <a:t>các</a:t>
            </a:r>
            <a:r>
              <a:rPr lang="en-US" sz="3200" b="1" dirty="0">
                <a:latin typeface="Bahnschrift SemiBold" panose="020B0502040204020203" pitchFamily="34" charset="0"/>
              </a:rPr>
              <a:t> </a:t>
            </a:r>
            <a:r>
              <a:rPr lang="en-US" sz="3200" b="1" dirty="0" err="1">
                <a:latin typeface="Bahnschrift SemiBold" panose="020B0502040204020203" pitchFamily="34" charset="0"/>
              </a:rPr>
              <a:t>cột</a:t>
            </a:r>
            <a:r>
              <a:rPr lang="en-US" sz="3200" b="1" dirty="0">
                <a:latin typeface="Bahnschrift SemiBold" panose="020B0502040204020203" pitchFamily="34" charset="0"/>
              </a:rPr>
              <a:t> </a:t>
            </a:r>
            <a:r>
              <a:rPr lang="en-US" sz="3200" b="1" dirty="0" err="1">
                <a:latin typeface="Bahnschrift SemiBold" panose="020B0502040204020203" pitchFamily="34" charset="0"/>
              </a:rPr>
              <a:t>trong</a:t>
            </a:r>
            <a:r>
              <a:rPr lang="en-US" sz="3200" b="1" dirty="0">
                <a:latin typeface="Bahnschrift SemiBold" panose="020B0502040204020203" pitchFamily="34" charset="0"/>
              </a:rPr>
              <a:t> </a:t>
            </a:r>
            <a:r>
              <a:rPr lang="en-US" sz="3200" b="1" dirty="0" err="1">
                <a:latin typeface="Bahnschrift SemiBold" panose="020B0502040204020203" pitchFamily="34" charset="0"/>
              </a:rPr>
              <a:t>dữ</a:t>
            </a:r>
            <a:r>
              <a:rPr lang="en-US" sz="3200" b="1" dirty="0">
                <a:latin typeface="Bahnschrift SemiBold" panose="020B0502040204020203" pitchFamily="34" charset="0"/>
              </a:rPr>
              <a:t> </a:t>
            </a:r>
            <a:r>
              <a:rPr lang="en-US" sz="3200" b="1" dirty="0" err="1">
                <a:latin typeface="Bahnschrift SemiBold" panose="020B0502040204020203" pitchFamily="34" charset="0"/>
              </a:rPr>
              <a:t>liệu</a:t>
            </a:r>
            <a:endParaRPr lang="en-US" sz="3200" b="1" dirty="0">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CAE2B7C9-BE5A-6F77-8BA1-3CA99E834E3C}"/>
              </a:ext>
            </a:extLst>
          </p:cNvPr>
          <p:cNvPicPr>
            <a:picLocks noGrp="1" noChangeAspect="1"/>
          </p:cNvPicPr>
          <p:nvPr>
            <p:ph idx="1"/>
          </p:nvPr>
        </p:nvPicPr>
        <p:blipFill>
          <a:blip r:embed="rId2"/>
          <a:stretch>
            <a:fillRect/>
          </a:stretch>
        </p:blipFill>
        <p:spPr>
          <a:xfrm>
            <a:off x="1404283" y="1876737"/>
            <a:ext cx="9383434" cy="3381847"/>
          </a:xfrm>
          <a:prstGeom prst="rect">
            <a:avLst/>
          </a:prstGeom>
        </p:spPr>
      </p:pic>
    </p:spTree>
    <p:extLst>
      <p:ext uri="{BB962C8B-B14F-4D97-AF65-F5344CB8AC3E}">
        <p14:creationId xmlns:p14="http://schemas.microsoft.com/office/powerpoint/2010/main" val="3615805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3F2E70BD-948D-E7F3-6C20-DD7F03729ECA}"/>
              </a:ext>
            </a:extLst>
          </p:cNvPr>
          <p:cNvSpPr>
            <a:spLocks noGrp="1"/>
          </p:cNvSpPr>
          <p:nvPr>
            <p:ph type="title"/>
          </p:nvPr>
        </p:nvSpPr>
        <p:spPr/>
        <p:txBody>
          <a:bodyPr/>
          <a:lstStyle/>
          <a:p>
            <a:r>
              <a:rPr lang="vi-VN" dirty="0">
                <a:solidFill>
                  <a:srgbClr val="FF0000"/>
                </a:solidFill>
                <a:latin typeface="Bahnschrift SemiBold Condensed" panose="020B0502040204020203" pitchFamily="34" charset="0"/>
                <a:cs typeface="Arial" panose="020B0604020202020204" pitchFamily="34" charset="0"/>
              </a:rPr>
              <a:t>Univariate analysis</a:t>
            </a:r>
            <a:br>
              <a:rPr lang="vi-VN" dirty="0">
                <a:latin typeface="Arial" panose="020B0604020202020204" pitchFamily="34" charset="0"/>
                <a:cs typeface="Arial" panose="020B0604020202020204" pitchFamily="34" charset="0"/>
              </a:rPr>
            </a:br>
            <a:endParaRPr lang="en-US" dirty="0"/>
          </a:p>
        </p:txBody>
      </p:sp>
      <p:pic>
        <p:nvPicPr>
          <p:cNvPr id="9" name="Chỗ dành sẵn cho Nội dung 8">
            <a:extLst>
              <a:ext uri="{FF2B5EF4-FFF2-40B4-BE49-F238E27FC236}">
                <a16:creationId xmlns:a16="http://schemas.microsoft.com/office/drawing/2014/main" id="{8D714642-B445-C42A-BA5B-C7251307BE93}"/>
              </a:ext>
            </a:extLst>
          </p:cNvPr>
          <p:cNvPicPr>
            <a:picLocks noGrp="1" noChangeAspect="1"/>
          </p:cNvPicPr>
          <p:nvPr>
            <p:ph idx="1"/>
          </p:nvPr>
        </p:nvPicPr>
        <p:blipFill>
          <a:blip r:embed="rId2"/>
          <a:stretch>
            <a:fillRect/>
          </a:stretch>
        </p:blipFill>
        <p:spPr>
          <a:xfrm>
            <a:off x="734505" y="1027906"/>
            <a:ext cx="10515600" cy="2995922"/>
          </a:xfrm>
          <a:prstGeom prst="rect">
            <a:avLst/>
          </a:prstGeom>
        </p:spPr>
      </p:pic>
      <p:sp>
        <p:nvSpPr>
          <p:cNvPr id="3" name="TextBox 2">
            <a:extLst>
              <a:ext uri="{FF2B5EF4-FFF2-40B4-BE49-F238E27FC236}">
                <a16:creationId xmlns:a16="http://schemas.microsoft.com/office/drawing/2014/main" id="{8E925EEF-98D3-DA3F-E41C-3DCD81554FCE}"/>
              </a:ext>
            </a:extLst>
          </p:cNvPr>
          <p:cNvSpPr txBox="1"/>
          <p:nvPr/>
        </p:nvSpPr>
        <p:spPr>
          <a:xfrm>
            <a:off x="838200" y="4614810"/>
            <a:ext cx="10951792" cy="2308324"/>
          </a:xfrm>
          <a:prstGeom prst="rect">
            <a:avLst/>
          </a:prstGeom>
          <a:noFill/>
        </p:spPr>
        <p:txBody>
          <a:bodyPr wrap="square" rtlCol="0">
            <a:spAutoFit/>
          </a:bodyPr>
          <a:lstStyle/>
          <a:p>
            <a:pPr marL="285750" indent="-285750">
              <a:buFont typeface="Arial" panose="020B0604020202020204" pitchFamily="34" charset="0"/>
              <a:buChar char="•"/>
            </a:pPr>
            <a:r>
              <a:rPr lang="vi-VN" dirty="0"/>
              <a:t>Đa số phụ nữ tham gia thí nghiệm có số lần mang thai =&lt; 5 lần, số ít &gt;= 10 lần</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Mức glucose tập trung ở mức từ 100-130, có vài giá trị bất thường mức glucose = 0 (Đây có thể là do lỗi đánh máy)</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Mức BloodPressure tập trung ở mức từ 60-80, có vài giá trị bất thưởng mức BloodPressure = 0 (Đây có thể là do lỗi đánh máy)</a:t>
            </a:r>
          </a:p>
          <a:p>
            <a:endParaRPr lang="en-US" dirty="0"/>
          </a:p>
        </p:txBody>
      </p:sp>
      <p:sp>
        <p:nvSpPr>
          <p:cNvPr id="4" name="TextBox 3">
            <a:extLst>
              <a:ext uri="{FF2B5EF4-FFF2-40B4-BE49-F238E27FC236}">
                <a16:creationId xmlns:a16="http://schemas.microsoft.com/office/drawing/2014/main" id="{239668E4-BA89-9B34-9133-3F63C411CB17}"/>
              </a:ext>
            </a:extLst>
          </p:cNvPr>
          <p:cNvSpPr txBox="1"/>
          <p:nvPr/>
        </p:nvSpPr>
        <p:spPr>
          <a:xfrm>
            <a:off x="941895" y="4023828"/>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740726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hỗ dành sẵn cho Nội dung 4">
            <a:extLst>
              <a:ext uri="{FF2B5EF4-FFF2-40B4-BE49-F238E27FC236}">
                <a16:creationId xmlns:a16="http://schemas.microsoft.com/office/drawing/2014/main" id="{9B4A8FD7-7F29-BFB4-3CA4-75429E5A6EA7}"/>
              </a:ext>
            </a:extLst>
          </p:cNvPr>
          <p:cNvPicPr>
            <a:picLocks noGrp="1" noChangeAspect="1"/>
          </p:cNvPicPr>
          <p:nvPr>
            <p:ph idx="1"/>
          </p:nvPr>
        </p:nvPicPr>
        <p:blipFill>
          <a:blip r:embed="rId2"/>
          <a:stretch>
            <a:fillRect/>
          </a:stretch>
        </p:blipFill>
        <p:spPr>
          <a:xfrm>
            <a:off x="696544" y="886769"/>
            <a:ext cx="10515600" cy="2930438"/>
          </a:xfrm>
          <a:prstGeom prst="rect">
            <a:avLst/>
          </a:prstGeom>
        </p:spPr>
      </p:pic>
      <p:sp>
        <p:nvSpPr>
          <p:cNvPr id="3" name="TextBox 2">
            <a:extLst>
              <a:ext uri="{FF2B5EF4-FFF2-40B4-BE49-F238E27FC236}">
                <a16:creationId xmlns:a16="http://schemas.microsoft.com/office/drawing/2014/main" id="{AF499D2B-4FA7-8DBB-C443-5B7C266D84F9}"/>
              </a:ext>
            </a:extLst>
          </p:cNvPr>
          <p:cNvSpPr txBox="1"/>
          <p:nvPr/>
        </p:nvSpPr>
        <p:spPr>
          <a:xfrm>
            <a:off x="979856" y="4628082"/>
            <a:ext cx="10168168" cy="1754326"/>
          </a:xfrm>
          <a:prstGeom prst="rect">
            <a:avLst/>
          </a:prstGeom>
          <a:noFill/>
        </p:spPr>
        <p:txBody>
          <a:bodyPr wrap="none" rtlCol="0">
            <a:spAutoFit/>
          </a:bodyPr>
          <a:lstStyle/>
          <a:p>
            <a:pPr marL="285750" indent="-285750">
              <a:buFont typeface="Arial" panose="020B0604020202020204" pitchFamily="34" charset="0"/>
              <a:buChar char="•"/>
            </a:pPr>
            <a:r>
              <a:rPr lang="vi-VN" dirty="0"/>
              <a:t>Mức SkinThickness tập trung ở mức từ 20-40, có vài giá trị bất thường mức SkinThickness = 0</a:t>
            </a:r>
            <a:endParaRPr lang="en-US" dirty="0"/>
          </a:p>
          <a:p>
            <a:pPr marL="285750" indent="-285750">
              <a:buFont typeface="Arial" panose="020B0604020202020204" pitchFamily="34" charset="0"/>
              <a:buChar char="•"/>
            </a:pPr>
            <a:r>
              <a:rPr lang="vi-VN" dirty="0"/>
              <a:t> </a:t>
            </a:r>
          </a:p>
          <a:p>
            <a:pPr marL="285750" indent="-285750">
              <a:buFont typeface="Arial" panose="020B0604020202020204" pitchFamily="34" charset="0"/>
              <a:buChar char="•"/>
            </a:pPr>
            <a:r>
              <a:rPr lang="vi-VN" dirty="0"/>
              <a:t>Có nhiều giá trị = 0 (Không thực tế), có vài giá trị mức insulin cực kì lớn</a:t>
            </a:r>
            <a:endParaRPr lang="en-US" dirty="0"/>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Mức BMI tập trung ở mức từ 25-35, có nhiều giá trị bằng 0 (Không thực tế)</a:t>
            </a:r>
          </a:p>
          <a:p>
            <a:endParaRPr lang="en-US" dirty="0"/>
          </a:p>
        </p:txBody>
      </p:sp>
      <p:sp>
        <p:nvSpPr>
          <p:cNvPr id="4" name="TextBox 3">
            <a:extLst>
              <a:ext uri="{FF2B5EF4-FFF2-40B4-BE49-F238E27FC236}">
                <a16:creationId xmlns:a16="http://schemas.microsoft.com/office/drawing/2014/main" id="{57C18443-2D63-588A-AE37-7A0BC0B5EC2B}"/>
              </a:ext>
            </a:extLst>
          </p:cNvPr>
          <p:cNvSpPr txBox="1"/>
          <p:nvPr/>
        </p:nvSpPr>
        <p:spPr>
          <a:xfrm>
            <a:off x="979856" y="3889418"/>
            <a:ext cx="4751622" cy="738664"/>
          </a:xfrm>
          <a:prstGeom prst="rect">
            <a:avLst/>
          </a:prstGeom>
          <a:noFill/>
        </p:spPr>
        <p:txBody>
          <a:bodyPr wrap="none" rtlCol="0">
            <a:spAutoFit/>
          </a:bodyPr>
          <a:lstStyle/>
          <a:p>
            <a:r>
              <a:rPr lang="en-US" sz="2400" b="1" dirty="0" err="1">
                <a:latin typeface="Times New Roman" panose="02020603050405020304" pitchFamily="18" charset="0"/>
                <a:cs typeface="Times New Roman" panose="02020603050405020304" pitchFamily="18" charset="0"/>
              </a:rPr>
              <a:t>Nhìn</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vào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biểu</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đồ</a:t>
            </a:r>
            <a:r>
              <a:rPr lang="en-US" sz="2400" b="1" dirty="0">
                <a:latin typeface="Times New Roman" panose="02020603050405020304" pitchFamily="18" charset="0"/>
                <a:cs typeface="Times New Roman" panose="02020603050405020304" pitchFamily="18" charset="0"/>
              </a:rPr>
              <a:t> ta </a:t>
            </a:r>
            <a:r>
              <a:rPr lang="en-US" sz="2400" b="1" dirty="0" err="1">
                <a:latin typeface="Times New Roman" panose="02020603050405020304" pitchFamily="18" charset="0"/>
                <a:cs typeface="Times New Roman" panose="02020603050405020304" pitchFamily="18" charset="0"/>
              </a:rPr>
              <a:t>có</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thể</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kết</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luận</a:t>
            </a:r>
            <a:endParaRPr lang="en-US" sz="2400" b="1"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8900680"/>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1348</Words>
  <Application>Microsoft Office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Bahnschrift Light Condensed</vt:lpstr>
      <vt:lpstr>Bahnschrift SemiBold</vt:lpstr>
      <vt:lpstr>Bahnschrift SemiBold Condensed</vt:lpstr>
      <vt:lpstr>Bahnschrift SemiBold SemiConden</vt:lpstr>
      <vt:lpstr>Calibri</vt:lpstr>
      <vt:lpstr>Calibri Light</vt:lpstr>
      <vt:lpstr>Times New Roman</vt:lpstr>
      <vt:lpstr>Chủ đề Office</vt:lpstr>
      <vt:lpstr>  PIMA INDIANS DIABETES ANALYSIS   </vt:lpstr>
      <vt:lpstr>Members</vt:lpstr>
      <vt:lpstr>Points to discuss</vt:lpstr>
      <vt:lpstr>Overview</vt:lpstr>
      <vt:lpstr>Data summary</vt:lpstr>
      <vt:lpstr>Visualizing and summarizing the distributions of the variables </vt:lpstr>
      <vt:lpstr>Đây là bảng thống kê của các cột trong dữ liệu</vt:lpstr>
      <vt:lpstr>Univariate analysis </vt:lpstr>
      <vt:lpstr>PowerPoint Presentation</vt:lpstr>
      <vt:lpstr>PowerPoint Presentation</vt:lpstr>
      <vt:lpstr>Multivariate analysis </vt:lpstr>
      <vt:lpstr>Multivariate analysis </vt:lpstr>
      <vt:lpstr>Multivariate analysis </vt:lpstr>
      <vt:lpstr>Heatmap</vt:lpstr>
      <vt:lpstr>Outliers analysis </vt:lpstr>
      <vt:lpstr>Outliers analysis </vt:lpstr>
      <vt:lpstr>Outliers analysis </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Minh Nguyen</dc:creator>
  <cp:lastModifiedBy>Huỳnh Anh Nhựt</cp:lastModifiedBy>
  <cp:revision>4</cp:revision>
  <dcterms:created xsi:type="dcterms:W3CDTF">2025-09-24T04:05:29Z</dcterms:created>
  <dcterms:modified xsi:type="dcterms:W3CDTF">2025-09-24T16:18:17Z</dcterms:modified>
</cp:coreProperties>
</file>