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79" r:id="rId7"/>
    <p:sldId id="274" r:id="rId8"/>
    <p:sldId id="273" r:id="rId9"/>
    <p:sldId id="275" r:id="rId10"/>
    <p:sldId id="262" r:id="rId11"/>
    <p:sldId id="263" r:id="rId12"/>
    <p:sldId id="276" r:id="rId13"/>
    <p:sldId id="277" r:id="rId14"/>
    <p:sldId id="264" r:id="rId15"/>
    <p:sldId id="265" r:id="rId16"/>
    <p:sldId id="266" r:id="rId17"/>
    <p:sldId id="280" r:id="rId18"/>
    <p:sldId id="267" r:id="rId19"/>
    <p:sldId id="278" r:id="rId20"/>
    <p:sldId id="268" r:id="rId21"/>
    <p:sldId id="269" r:id="rId22"/>
    <p:sldId id="270" r:id="rId23"/>
    <p:sldId id="271" r:id="rId24"/>
    <p:sldId id="2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79228" autoAdjust="0"/>
  </p:normalViewPr>
  <p:slideViewPr>
    <p:cSldViewPr snapToGrid="0">
      <p:cViewPr varScale="1">
        <p:scale>
          <a:sx n="57" d="100"/>
          <a:sy n="57" d="100"/>
        </p:scale>
        <p:origin x="123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方差保留率和主成分个数关系图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973079514485977"/>
          <c:y val="0.26996983906123073"/>
          <c:w val="0.70785169095242406"/>
          <c:h val="0.46480757321065203"/>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Sheet1!$B$2:$B$5</c:f>
              <c:numCache>
                <c:formatCode>General</c:formatCode>
                <c:ptCount val="4"/>
                <c:pt idx="0">
                  <c:v>29</c:v>
                </c:pt>
                <c:pt idx="1">
                  <c:v>33</c:v>
                </c:pt>
                <c:pt idx="2">
                  <c:v>41</c:v>
                </c:pt>
              </c:numCache>
            </c:numRef>
          </c:val>
          <c:smooth val="0"/>
          <c:extLst>
            <c:ext xmlns:c16="http://schemas.microsoft.com/office/drawing/2014/chart" uri="{C3380CC4-5D6E-409C-BE32-E72D297353CC}">
              <c16:uniqueId val="{00000000-9ABA-4A54-B490-21A4664ABF23}"/>
            </c:ext>
          </c:extLst>
        </c:ser>
        <c:ser>
          <c:idx val="1"/>
          <c:order val="1"/>
          <c:tx>
            <c:strRef>
              <c:f>Sheet1!$C$1</c:f>
              <c:strCache>
                <c:ptCount val="1"/>
                <c:pt idx="0">
                  <c:v>列1</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Sheet1!$C$2:$C$5</c:f>
              <c:numCache>
                <c:formatCode>General</c:formatCode>
                <c:ptCount val="4"/>
              </c:numCache>
            </c:numRef>
          </c:val>
          <c:smooth val="0"/>
          <c:extLst>
            <c:ext xmlns:c16="http://schemas.microsoft.com/office/drawing/2014/chart" uri="{C3380CC4-5D6E-409C-BE32-E72D297353CC}">
              <c16:uniqueId val="{00000001-9ABA-4A54-B490-21A4664ABF23}"/>
            </c:ext>
          </c:extLst>
        </c:ser>
        <c:ser>
          <c:idx val="2"/>
          <c:order val="2"/>
          <c:tx>
            <c:strRef>
              <c:f>Sheet1!$D$1</c:f>
              <c:strCache>
                <c:ptCount val="1"/>
                <c:pt idx="0">
                  <c:v>列2</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0%</c:formatCode>
                <c:ptCount val="4"/>
                <c:pt idx="0">
                  <c:v>0.85</c:v>
                </c:pt>
                <c:pt idx="1">
                  <c:v>0.9</c:v>
                </c:pt>
                <c:pt idx="2">
                  <c:v>0.95</c:v>
                </c:pt>
              </c:numCache>
            </c:numRef>
          </c:cat>
          <c:val>
            <c:numRef>
              <c:f>Sheet1!$D$2:$D$5</c:f>
              <c:numCache>
                <c:formatCode>General</c:formatCode>
                <c:ptCount val="4"/>
              </c:numCache>
            </c:numRef>
          </c:val>
          <c:smooth val="0"/>
          <c:extLst>
            <c:ext xmlns:c16="http://schemas.microsoft.com/office/drawing/2014/chart" uri="{C3380CC4-5D6E-409C-BE32-E72D297353CC}">
              <c16:uniqueId val="{00000002-9ABA-4A54-B490-21A4664ABF23}"/>
            </c:ext>
          </c:extLst>
        </c:ser>
        <c:dLbls>
          <c:dLblPos val="t"/>
          <c:showLegendKey val="0"/>
          <c:showVal val="1"/>
          <c:showCatName val="0"/>
          <c:showSerName val="0"/>
          <c:showPercent val="0"/>
          <c:showBubbleSize val="0"/>
        </c:dLbls>
        <c:smooth val="0"/>
        <c:axId val="880262160"/>
        <c:axId val="879944464"/>
      </c:lineChart>
      <c:catAx>
        <c:axId val="880262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方差保留率</a:t>
                </a:r>
              </a:p>
            </c:rich>
          </c:tx>
          <c:layout>
            <c:manualLayout>
              <c:xMode val="edge"/>
              <c:yMode val="edge"/>
              <c:x val="0.39975623736688082"/>
              <c:y val="0.824310520939734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79944464"/>
        <c:crosses val="autoZero"/>
        <c:auto val="1"/>
        <c:lblAlgn val="ctr"/>
        <c:lblOffset val="100"/>
        <c:noMultiLvlLbl val="0"/>
      </c:catAx>
      <c:valAx>
        <c:axId val="87994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主成分的个数</a:t>
                </a:r>
                <a:endParaRPr lang="en-US" altLang="zh-C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026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66C18-0576-4127-9A25-347F90814477}" type="datetimeFigureOut">
              <a:rPr lang="zh-CN" altLang="en-US" smtClean="0"/>
              <a:t>2016/6/13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ACFBA-3400-45F6-941D-950A60DA1B8E}" type="slidenum">
              <a:rPr lang="zh-CN" altLang="en-US" smtClean="0"/>
              <a:t>‹#›</a:t>
            </a:fld>
            <a:endParaRPr lang="zh-CN" altLang="en-US"/>
          </a:p>
        </p:txBody>
      </p:sp>
    </p:spTree>
    <p:extLst>
      <p:ext uri="{BB962C8B-B14F-4D97-AF65-F5344CB8AC3E}">
        <p14:creationId xmlns:p14="http://schemas.microsoft.com/office/powerpoint/2010/main" val="293195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各位老师、同学大家，我是计</a:t>
            </a:r>
            <a:r>
              <a:rPr lang="en-US" altLang="zh-CN" dirty="0" smtClean="0"/>
              <a:t>22</a:t>
            </a:r>
            <a:r>
              <a:rPr lang="zh-CN" altLang="en-US" dirty="0" smtClean="0"/>
              <a:t>班韩慧阳，论文题目是。。。，是在陈渝老师指导下完成的</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a:t>
            </a:fld>
            <a:endParaRPr lang="zh-CN" altLang="en-US"/>
          </a:p>
        </p:txBody>
      </p:sp>
    </p:spTree>
    <p:extLst>
      <p:ext uri="{BB962C8B-B14F-4D97-AF65-F5344CB8AC3E}">
        <p14:creationId xmlns:p14="http://schemas.microsoft.com/office/powerpoint/2010/main" val="72785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开始进行降维，难点在于主成分个数的选择上，</a:t>
            </a:r>
            <a:r>
              <a:rPr lang="en-US" altLang="zh-CN" dirty="0" smtClean="0"/>
              <a:t>15681</a:t>
            </a:r>
            <a:r>
              <a:rPr lang="zh-CN" altLang="en-US" dirty="0" smtClean="0"/>
              <a:t>个降到</a:t>
            </a:r>
            <a:r>
              <a:rPr lang="en-US" altLang="zh-CN" dirty="0" smtClean="0"/>
              <a:t>33</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10</a:t>
            </a:fld>
            <a:endParaRPr lang="zh-CN" altLang="en-US"/>
          </a:p>
        </p:txBody>
      </p:sp>
    </p:spTree>
    <p:extLst>
      <p:ext uri="{BB962C8B-B14F-4D97-AF65-F5344CB8AC3E}">
        <p14:creationId xmlns:p14="http://schemas.microsoft.com/office/powerpoint/2010/main" val="41291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这是降维的结果。</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12</a:t>
            </a:fld>
            <a:endParaRPr lang="zh-CN" altLang="en-US"/>
          </a:p>
        </p:txBody>
      </p:sp>
    </p:spTree>
    <p:extLst>
      <p:ext uri="{BB962C8B-B14F-4D97-AF65-F5344CB8AC3E}">
        <p14:creationId xmlns:p14="http://schemas.microsoft.com/office/powerpoint/2010/main" val="96760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降维结果的验证</a:t>
            </a:r>
            <a:endParaRPr lang="en-US" altLang="zh-CN" dirty="0" smtClean="0"/>
          </a:p>
          <a:p>
            <a:r>
              <a:rPr lang="zh-CN" altLang="en-US" dirty="0" smtClean="0"/>
              <a:t>当然存在不足，因此我们要进行下一步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13</a:t>
            </a:fld>
            <a:endParaRPr lang="zh-CN" altLang="en-US"/>
          </a:p>
        </p:txBody>
      </p:sp>
    </p:spTree>
    <p:extLst>
      <p:ext uri="{BB962C8B-B14F-4D97-AF65-F5344CB8AC3E}">
        <p14:creationId xmlns:p14="http://schemas.microsoft.com/office/powerpoint/2010/main" val="290021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相关性分析和从意义角度出发的减少指标冗余</a:t>
            </a:r>
            <a:endParaRPr lang="en-US" altLang="zh-CN" dirty="0" smtClean="0"/>
          </a:p>
          <a:p>
            <a:r>
              <a:rPr lang="zh-CN" altLang="en-US" dirty="0" smtClean="0"/>
              <a:t>主要的步骤如下所示为</a:t>
            </a:r>
            <a:r>
              <a:rPr lang="en-US" altLang="zh-CN" dirty="0" smtClean="0"/>
              <a:t>4</a:t>
            </a:r>
            <a:r>
              <a:rPr lang="zh-CN" altLang="en-US" dirty="0" smtClean="0"/>
              <a:t>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14</a:t>
            </a:fld>
            <a:endParaRPr lang="zh-CN" altLang="en-US"/>
          </a:p>
        </p:txBody>
      </p:sp>
    </p:spTree>
    <p:extLst>
      <p:ext uri="{BB962C8B-B14F-4D97-AF65-F5344CB8AC3E}">
        <p14:creationId xmlns:p14="http://schemas.microsoft.com/office/powerpoint/2010/main" val="327803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err="1" smtClean="0"/>
              <a:t>ebizzy</a:t>
            </a:r>
            <a:r>
              <a:rPr lang="zh-CN" altLang="en-US" dirty="0" smtClean="0"/>
              <a:t>为例，我们选出了几个准</a:t>
            </a:r>
            <a:r>
              <a:rPr lang="en-US" altLang="zh-CN" dirty="0" smtClean="0"/>
              <a:t>KPI</a:t>
            </a:r>
            <a:r>
              <a:rPr lang="zh-CN" altLang="en-US" dirty="0" smtClean="0"/>
              <a:t>，观察它们与</a:t>
            </a:r>
            <a:r>
              <a:rPr lang="en-US" altLang="zh-CN" dirty="0" smtClean="0"/>
              <a:t>KPI</a:t>
            </a:r>
            <a:r>
              <a:rPr lang="zh-CN" altLang="en-US" dirty="0" smtClean="0"/>
              <a:t>的相关性，基本上，准</a:t>
            </a:r>
            <a:r>
              <a:rPr lang="en-US" altLang="zh-CN" dirty="0" smtClean="0"/>
              <a:t>KPI</a:t>
            </a:r>
            <a:r>
              <a:rPr lang="zh-CN" altLang="en-US" dirty="0" smtClean="0"/>
              <a:t>与</a:t>
            </a:r>
            <a:r>
              <a:rPr lang="en-US" altLang="zh-CN" dirty="0" smtClean="0"/>
              <a:t>KPI</a:t>
            </a:r>
            <a:r>
              <a:rPr lang="zh-CN" altLang="en-US" dirty="0" smtClean="0"/>
              <a:t>的相关性都在一定的水平之上，而非准</a:t>
            </a:r>
            <a:r>
              <a:rPr lang="en-US" altLang="zh-CN" dirty="0" smtClean="0"/>
              <a:t>KPI</a:t>
            </a:r>
            <a:r>
              <a:rPr lang="zh-CN" altLang="en-US" dirty="0" smtClean="0"/>
              <a:t>的相关性与之相比较小，这样我们可以基本确定一个</a:t>
            </a:r>
            <a:r>
              <a:rPr lang="en-US" altLang="zh-CN" dirty="0" smtClean="0"/>
              <a:t>benchmark</a:t>
            </a:r>
            <a:r>
              <a:rPr lang="zh-CN" altLang="en-US" dirty="0" smtClean="0"/>
              <a:t>的测试重点，然后将于</a:t>
            </a:r>
            <a:r>
              <a:rPr lang="en-US" altLang="zh-CN" dirty="0" smtClean="0"/>
              <a:t>KPI</a:t>
            </a:r>
            <a:r>
              <a:rPr lang="zh-CN" altLang="en-US" dirty="0" smtClean="0"/>
              <a:t>相关性非常小的（设定阈值）指标去除，实现了指标的精简。</a:t>
            </a:r>
            <a:endParaRPr lang="en-US" altLang="zh-CN" dirty="0" smtClean="0"/>
          </a:p>
          <a:p>
            <a:r>
              <a:rPr lang="zh-CN" altLang="en-US" dirty="0" smtClean="0"/>
              <a:t>然后设置</a:t>
            </a:r>
            <a:r>
              <a:rPr lang="en-US" altLang="zh-CN" dirty="0" smtClean="0"/>
              <a:t>n</a:t>
            </a:r>
            <a:r>
              <a:rPr lang="zh-CN" altLang="en-US" dirty="0" smtClean="0"/>
              <a:t>个段位，每个段位内部进行聚类，这样比起整体的聚类复杂度要小很多，最后将每个段位内部线性相关性非常大的，设置为</a:t>
            </a:r>
            <a:r>
              <a:rPr lang="en-US" altLang="zh-CN" dirty="0" smtClean="0"/>
              <a:t>0.9</a:t>
            </a:r>
            <a:r>
              <a:rPr lang="zh-CN" altLang="en-US" dirty="0" smtClean="0"/>
              <a:t>只保留一个，就完成了从相关性出发的指标降维。</a:t>
            </a:r>
            <a:endParaRPr lang="en-US" altLang="zh-CN" dirty="0" smtClean="0"/>
          </a:p>
          <a:p>
            <a:r>
              <a:rPr lang="zh-CN" altLang="en-US" dirty="0" smtClean="0"/>
              <a:t>比如，</a:t>
            </a:r>
            <a:r>
              <a:rPr lang="en-US" altLang="zh-CN" dirty="0" err="1" smtClean="0"/>
              <a:t>ebizzy.throughput.max</a:t>
            </a:r>
            <a:r>
              <a:rPr lang="zh-CN" altLang="en-US" dirty="0" smtClean="0"/>
              <a:t>和</a:t>
            </a:r>
            <a:r>
              <a:rPr lang="en-US" altLang="zh-CN" dirty="0" smtClean="0"/>
              <a:t>min</a:t>
            </a:r>
            <a:r>
              <a:rPr lang="zh-CN" altLang="en-US" dirty="0" smtClean="0"/>
              <a:t>，两个指标与</a:t>
            </a:r>
            <a:r>
              <a:rPr lang="en-US" altLang="zh-CN" dirty="0" smtClean="0"/>
              <a:t>KPI</a:t>
            </a:r>
            <a:r>
              <a:rPr lang="zh-CN" altLang="en-US" dirty="0" smtClean="0"/>
              <a:t>的相关性非常大，说明，</a:t>
            </a:r>
            <a:r>
              <a:rPr lang="en-US" altLang="zh-CN" dirty="0" err="1" smtClean="0"/>
              <a:t>ebizzy.throughput</a:t>
            </a:r>
            <a:r>
              <a:rPr lang="zh-CN" altLang="en-US" dirty="0" smtClean="0"/>
              <a:t>的变化比较平缓，最大最小值拉不开差距，这样，可以将</a:t>
            </a:r>
            <a:r>
              <a:rPr lang="en-US" altLang="zh-CN" dirty="0" smtClean="0"/>
              <a:t>max</a:t>
            </a:r>
            <a:r>
              <a:rPr lang="zh-CN" altLang="en-US" dirty="0" smtClean="0"/>
              <a:t>和</a:t>
            </a:r>
            <a:r>
              <a:rPr lang="en-US" altLang="zh-CN" dirty="0" smtClean="0"/>
              <a:t>min</a:t>
            </a:r>
            <a:r>
              <a:rPr lang="zh-CN" altLang="en-US" dirty="0" smtClean="0"/>
              <a:t>去除掉。这是从主观角度的降维。</a:t>
            </a:r>
            <a:endParaRPr lang="en-US" altLang="zh-CN" dirty="0" smtClean="0"/>
          </a:p>
          <a:p>
            <a:r>
              <a:rPr lang="zh-CN" altLang="en-US" dirty="0" smtClean="0"/>
              <a:t>另外，与</a:t>
            </a:r>
            <a:r>
              <a:rPr lang="en-US" altLang="zh-CN" dirty="0" smtClean="0"/>
              <a:t>KPI</a:t>
            </a:r>
            <a:r>
              <a:rPr lang="zh-CN" altLang="en-US" dirty="0" smtClean="0"/>
              <a:t>线性相关性性非常大的，说明基本可以由</a:t>
            </a:r>
            <a:r>
              <a:rPr lang="en-US" altLang="zh-CN" dirty="0" smtClean="0"/>
              <a:t>KPI</a:t>
            </a:r>
            <a:r>
              <a:rPr lang="zh-CN" altLang="en-US" dirty="0" smtClean="0"/>
              <a:t>代替</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15</a:t>
            </a:fld>
            <a:endParaRPr lang="zh-CN" altLang="en-US"/>
          </a:p>
        </p:txBody>
      </p:sp>
    </p:spTree>
    <p:extLst>
      <p:ext uri="{BB962C8B-B14F-4D97-AF65-F5344CB8AC3E}">
        <p14:creationId xmlns:p14="http://schemas.microsoft.com/office/powerpoint/2010/main" val="10198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下面是配置的相关性分析，同样经过与指标相关性相似的四步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16</a:t>
            </a:fld>
            <a:endParaRPr lang="zh-CN" altLang="en-US"/>
          </a:p>
        </p:txBody>
      </p:sp>
    </p:spTree>
    <p:extLst>
      <p:ext uri="{BB962C8B-B14F-4D97-AF65-F5344CB8AC3E}">
        <p14:creationId xmlns:p14="http://schemas.microsoft.com/office/powerpoint/2010/main" val="2280083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这三个配置比较特殊，基本上一个具体的配置就占据了</a:t>
            </a:r>
            <a:r>
              <a:rPr lang="en-US" altLang="zh-CN" dirty="0" smtClean="0"/>
              <a:t>90%</a:t>
            </a:r>
            <a:r>
              <a:rPr lang="zh-CN" altLang="en-US" dirty="0" smtClean="0"/>
              <a:t>以上的测试内容，这一部分因为重叠数据太少不能进行相关性分析，基本可以由单独的配置代替。重要的相关性分析在下面</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17</a:t>
            </a:fld>
            <a:endParaRPr lang="zh-CN" altLang="en-US"/>
          </a:p>
        </p:txBody>
      </p:sp>
    </p:spTree>
    <p:extLst>
      <p:ext uri="{BB962C8B-B14F-4D97-AF65-F5344CB8AC3E}">
        <p14:creationId xmlns:p14="http://schemas.microsoft.com/office/powerpoint/2010/main" val="113242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ebizzy</a:t>
            </a:r>
            <a:r>
              <a:rPr lang="zh-CN" altLang="en-US" dirty="0" smtClean="0"/>
              <a:t>中，选定</a:t>
            </a:r>
            <a:r>
              <a:rPr lang="en-US" altLang="zh-CN" dirty="0" smtClean="0"/>
              <a:t>1000-sync_disk_rw</a:t>
            </a:r>
            <a:r>
              <a:rPr lang="zh-CN" altLang="en-US" dirty="0" smtClean="0"/>
              <a:t>和</a:t>
            </a:r>
            <a:r>
              <a:rPr lang="en-US" altLang="zh-CN" dirty="0" smtClean="0"/>
              <a:t>vm-lkp-a05</a:t>
            </a:r>
            <a:r>
              <a:rPr lang="zh-CN" altLang="en-US" dirty="0" smtClean="0"/>
              <a:t>作为衡量标准，同样与指标相关性分析部分一样，列出了五个代表性的结果</a:t>
            </a:r>
            <a:endParaRPr lang="en-US" altLang="zh-CN" dirty="0" smtClean="0"/>
          </a:p>
          <a:p>
            <a:r>
              <a:rPr lang="zh-CN" altLang="zh-CN" sz="1200" kern="1200" dirty="0" smtClean="0">
                <a:solidFill>
                  <a:schemeClr val="tx1"/>
                </a:solidFill>
                <a:effectLst/>
                <a:latin typeface="+mn-lt"/>
                <a:ea typeface="+mn-ea"/>
                <a:cs typeface="+mn-cs"/>
              </a:rPr>
              <a:t>这里同样使用了</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性系数进行评价，上面给出的五个结果是能够体现出三种不同相关性代表的意义挑选的五个代表，比如表中给出的前两位的配置在第一个参数上都是一样的，仅仅是能够容纳线程数不同，因此相关度较高，另外的几个使用的配置相差很大，所以相关性比较小。</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其后续也同样和指标相关性一样，使用分段再计算方式实现降维。</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18</a:t>
            </a:fld>
            <a:endParaRPr lang="zh-CN" altLang="en-US"/>
          </a:p>
        </p:txBody>
      </p:sp>
    </p:spTree>
    <p:extLst>
      <p:ext uri="{BB962C8B-B14F-4D97-AF65-F5344CB8AC3E}">
        <p14:creationId xmlns:p14="http://schemas.microsoft.com/office/powerpoint/2010/main" val="3233501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Commit </a:t>
            </a:r>
            <a:r>
              <a:rPr lang="zh-CN" altLang="en-US" dirty="0" smtClean="0"/>
              <a:t>其实不能算作严格的配置信息，只作为补充相关性，验证正确性，上表中</a:t>
            </a:r>
            <a:endParaRPr lang="en-US" altLang="zh-CN" dirty="0" smtClean="0"/>
          </a:p>
          <a:p>
            <a:r>
              <a:rPr lang="zh-CN" altLang="en-US" sz="1200" b="0" i="0" u="none" strike="noStrike" kern="1200" baseline="0" dirty="0" smtClean="0">
                <a:solidFill>
                  <a:schemeClr val="tx1"/>
                </a:solidFill>
                <a:latin typeface="+mn-lt"/>
                <a:ea typeface="+mn-ea"/>
                <a:cs typeface="+mn-cs"/>
              </a:rPr>
              <a:t>以上的几个示例数据是经过挑选的，前两个都是同一个开发树上前后相隔仅一代的节点，所以相关度很高，这说明，这一次更新改动比较小。中间一个是同一个开发分支上经过多代开发的，所以相关性还有很大，但是已经比较近的小了很多。最下面的两个来自不同的开发分支，而且隔得</a:t>
            </a:r>
            <a:r>
              <a:rPr lang="en-US" altLang="zh-CN" sz="1200" b="0" i="0" u="none" strike="noStrike" kern="1200" baseline="0" dirty="0" smtClean="0">
                <a:solidFill>
                  <a:schemeClr val="tx1"/>
                </a:solidFill>
                <a:latin typeface="+mn-lt"/>
                <a:ea typeface="+mn-ea"/>
                <a:cs typeface="+mn-cs"/>
              </a:rPr>
              <a:t>commit</a:t>
            </a:r>
            <a:r>
              <a:rPr lang="zh-CN" altLang="en-US" sz="1200" b="0" i="0" u="none" strike="noStrike" kern="1200" baseline="0" dirty="0" smtClean="0">
                <a:solidFill>
                  <a:schemeClr val="tx1"/>
                </a:solidFill>
                <a:latin typeface="+mn-lt"/>
                <a:ea typeface="+mn-ea"/>
                <a:cs typeface="+mn-cs"/>
              </a:rPr>
              <a:t>次数比较多，所以相关性很差，表明不同的开发分支之间的相关性已经很小了。</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19</a:t>
            </a:fld>
            <a:endParaRPr lang="zh-CN" altLang="en-US"/>
          </a:p>
        </p:txBody>
      </p:sp>
    </p:spTree>
    <p:extLst>
      <p:ext uri="{BB962C8B-B14F-4D97-AF65-F5344CB8AC3E}">
        <p14:creationId xmlns:p14="http://schemas.microsoft.com/office/powerpoint/2010/main" val="403503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21</a:t>
            </a:fld>
            <a:endParaRPr lang="zh-CN" altLang="en-US"/>
          </a:p>
        </p:txBody>
      </p:sp>
    </p:spTree>
    <p:extLst>
      <p:ext uri="{BB962C8B-B14F-4D97-AF65-F5344CB8AC3E}">
        <p14:creationId xmlns:p14="http://schemas.microsoft.com/office/powerpoint/2010/main" val="87110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今天我主要从以下几个方面介绍一下我毕设的研究工作</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a:t>
            </a:fld>
            <a:endParaRPr lang="zh-CN" altLang="en-US"/>
          </a:p>
        </p:txBody>
      </p:sp>
    </p:spTree>
    <p:extLst>
      <p:ext uri="{BB962C8B-B14F-4D97-AF65-F5344CB8AC3E}">
        <p14:creationId xmlns:p14="http://schemas.microsoft.com/office/powerpoint/2010/main" val="100607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24</a:t>
            </a:fld>
            <a:endParaRPr lang="zh-CN" altLang="en-US"/>
          </a:p>
        </p:txBody>
      </p:sp>
    </p:spTree>
    <p:extLst>
      <p:ext uri="{BB962C8B-B14F-4D97-AF65-F5344CB8AC3E}">
        <p14:creationId xmlns:p14="http://schemas.microsoft.com/office/powerpoint/2010/main" val="380433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首先，为什么要选这个题目，软件性能缺陷在现在是一个很严重的问题，对整个软件影响又很大，而且它不会直接造成系统错误和崩溃，检测器来又很难，现在主要有以下三种检测方法，不过都没有大规模使用。</a:t>
            </a:r>
            <a:endParaRPr lang="en-US" altLang="zh-CN" dirty="0" smtClean="0"/>
          </a:p>
          <a:p>
            <a:r>
              <a:rPr lang="zh-CN" altLang="en-US" dirty="0" smtClean="0"/>
              <a:t>本文研究的</a:t>
            </a:r>
            <a:r>
              <a:rPr lang="en-US" altLang="zh-CN" dirty="0" err="1" smtClean="0"/>
              <a:t>Lkp</a:t>
            </a:r>
            <a:r>
              <a:rPr lang="en-US" altLang="zh-CN" dirty="0" smtClean="0"/>
              <a:t>-tests</a:t>
            </a:r>
            <a:r>
              <a:rPr lang="zh-CN" altLang="en-US" dirty="0" smtClean="0"/>
              <a:t>是一个。。。。它是使用负载测试的典型，首先设置测试的</a:t>
            </a:r>
            <a:r>
              <a:rPr lang="en-US" altLang="zh-CN" dirty="0" smtClean="0"/>
              <a:t>benchmark</a:t>
            </a:r>
            <a:r>
              <a:rPr lang="zh-CN" altLang="en-US" dirty="0" smtClean="0"/>
              <a:t>、性能参数、内核版本、等等配置，然后根据设定大量指标重复测试几次，将结果作为测试得分</a:t>
            </a:r>
            <a:endParaRPr lang="en-US" altLang="zh-CN" dirty="0" smtClean="0"/>
          </a:p>
          <a:p>
            <a:r>
              <a:rPr lang="zh-CN" altLang="en-US" dirty="0" smtClean="0"/>
              <a:t>里面有一些基本的概念首先需要阐述一下，方便后面的理解</a:t>
            </a:r>
            <a:endParaRPr lang="en-US" altLang="zh-CN" dirty="0" smtClean="0"/>
          </a:p>
        </p:txBody>
      </p:sp>
      <p:sp>
        <p:nvSpPr>
          <p:cNvPr id="4" name="灯片编号占位符 3"/>
          <p:cNvSpPr>
            <a:spLocks noGrp="1"/>
          </p:cNvSpPr>
          <p:nvPr>
            <p:ph type="sldNum" sz="quarter" idx="10"/>
          </p:nvPr>
        </p:nvSpPr>
        <p:spPr/>
        <p:txBody>
          <a:bodyPr/>
          <a:lstStyle/>
          <a:p>
            <a:fld id="{91DACFBA-3400-45F6-941D-950A60DA1B8E}" type="slidenum">
              <a:rPr lang="zh-CN" altLang="en-US" smtClean="0"/>
              <a:t>3</a:t>
            </a:fld>
            <a:endParaRPr lang="zh-CN" altLang="en-US"/>
          </a:p>
        </p:txBody>
      </p:sp>
    </p:spTree>
    <p:extLst>
      <p:ext uri="{BB962C8B-B14F-4D97-AF65-F5344CB8AC3E}">
        <p14:creationId xmlns:p14="http://schemas.microsoft.com/office/powerpoint/2010/main" val="277197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a:t>
            </a:r>
            <a:r>
              <a:rPr lang="en-US" altLang="zh-CN" dirty="0" err="1" smtClean="0"/>
              <a:t>lkp</a:t>
            </a:r>
            <a:r>
              <a:rPr lang="en-US" altLang="zh-CN" dirty="0" smtClean="0"/>
              <a:t>-tests</a:t>
            </a:r>
            <a:r>
              <a:rPr lang="zh-CN" altLang="en-US" dirty="0" smtClean="0"/>
              <a:t>还是一个很新的框架，不可避免会有一些问题。</a:t>
            </a:r>
            <a:endParaRPr lang="en-US" altLang="zh-CN" dirty="0" smtClean="0"/>
          </a:p>
          <a:p>
            <a:r>
              <a:rPr lang="zh-CN" altLang="en-US" dirty="0" smtClean="0"/>
              <a:t>首先是冗余、然后变化模式，变化模式的问题需要阐明一下，它主要作用在于可以反映出性能缺陷存在的位置，这一点我们后面再详述</a:t>
            </a:r>
            <a:endParaRPr lang="en-US" altLang="zh-CN" dirty="0" smtClean="0"/>
          </a:p>
          <a:p>
            <a:endParaRPr lang="en-US" altLang="zh-CN" dirty="0" smtClean="0"/>
          </a:p>
          <a:p>
            <a:r>
              <a:rPr lang="zh-CN" altLang="en-US" dirty="0" smtClean="0"/>
              <a:t>那么有了问题我们就需要解决，解决这些问题的意义在于可以。。。</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4</a:t>
            </a:fld>
            <a:endParaRPr lang="zh-CN" altLang="en-US"/>
          </a:p>
        </p:txBody>
      </p:sp>
    </p:spTree>
    <p:extLst>
      <p:ext uri="{BB962C8B-B14F-4D97-AF65-F5344CB8AC3E}">
        <p14:creationId xmlns:p14="http://schemas.microsoft.com/office/powerpoint/2010/main" val="290230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那么我们就确定了研究目标</a:t>
            </a:r>
            <a:endParaRPr lang="en-US" altLang="zh-CN" dirty="0" smtClean="0"/>
          </a:p>
          <a:p>
            <a:r>
              <a:rPr lang="zh-CN" altLang="en-US" dirty="0" smtClean="0"/>
              <a:t>针对这三个主要目标，我们选定了一些方法</a:t>
            </a:r>
            <a:endParaRPr lang="en-US" altLang="zh-CN" dirty="0" smtClean="0"/>
          </a:p>
          <a:p>
            <a:r>
              <a:rPr lang="zh-CN" altLang="en-US" dirty="0" smtClean="0"/>
              <a:t>指标性冗余使用降维算法，这里选定了</a:t>
            </a:r>
            <a:r>
              <a:rPr lang="en-US" altLang="zh-CN" dirty="0" smtClean="0"/>
              <a:t>PCA</a:t>
            </a:r>
            <a:r>
              <a:rPr lang="zh-CN" altLang="en-US" dirty="0" smtClean="0"/>
              <a:t>，主要是从</a:t>
            </a:r>
            <a:r>
              <a:rPr lang="en-US" altLang="zh-CN" dirty="0" smtClean="0"/>
              <a:t>PCA</a:t>
            </a:r>
            <a:r>
              <a:rPr lang="zh-CN" altLang="en-US" dirty="0" smtClean="0"/>
              <a:t>侧重，保留数据变化，我们力求降维后还能覆盖尽量全，所以不选择其他的降维方法。</a:t>
            </a:r>
            <a:endParaRPr lang="en-US" altLang="zh-CN" dirty="0" smtClean="0"/>
          </a:p>
          <a:p>
            <a:r>
              <a:rPr lang="zh-CN" altLang="en-US" dirty="0" smtClean="0"/>
              <a:t>指标配置相关性选择</a:t>
            </a:r>
            <a:r>
              <a:rPr lang="en-US" altLang="zh-CN" dirty="0" smtClean="0"/>
              <a:t>Pearson</a:t>
            </a:r>
            <a:r>
              <a:rPr lang="zh-CN" altLang="en-US" dirty="0" smtClean="0"/>
              <a:t>相关系数，主要是它侧重于分析线性相关性，与我们的数据比较符合。</a:t>
            </a:r>
            <a:endParaRPr lang="en-US" altLang="zh-CN" dirty="0" smtClean="0"/>
          </a:p>
          <a:p>
            <a:r>
              <a:rPr lang="zh-CN" altLang="en-US" dirty="0" smtClean="0"/>
              <a:t>指标变化模式的分析则是使用了自己新实验出的一套理论。</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5</a:t>
            </a:fld>
            <a:endParaRPr lang="zh-CN" altLang="en-US"/>
          </a:p>
        </p:txBody>
      </p:sp>
    </p:spTree>
    <p:extLst>
      <p:ext uri="{BB962C8B-B14F-4D97-AF65-F5344CB8AC3E}">
        <p14:creationId xmlns:p14="http://schemas.microsoft.com/office/powerpoint/2010/main" val="77607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那么我们基本确定了论文需要研究的几个内容，其中预处理是基本</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6</a:t>
            </a:fld>
            <a:endParaRPr lang="zh-CN" altLang="en-US"/>
          </a:p>
        </p:txBody>
      </p:sp>
    </p:spTree>
    <p:extLst>
      <p:ext uri="{BB962C8B-B14F-4D97-AF65-F5344CB8AC3E}">
        <p14:creationId xmlns:p14="http://schemas.microsoft.com/office/powerpoint/2010/main" val="255348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预处理是将源数据转化为一个方便计算和整理的文本的过程，这一部分是整个文章的基础。</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7</a:t>
            </a:fld>
            <a:endParaRPr lang="zh-CN" altLang="en-US"/>
          </a:p>
        </p:txBody>
      </p:sp>
    </p:spTree>
    <p:extLst>
      <p:ext uri="{BB962C8B-B14F-4D97-AF65-F5344CB8AC3E}">
        <p14:creationId xmlns:p14="http://schemas.microsoft.com/office/powerpoint/2010/main" val="295655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主要分为提取和清洗两个步骤</a:t>
            </a:r>
            <a:endParaRPr lang="en-US" altLang="zh-CN" dirty="0" smtClean="0"/>
          </a:p>
          <a:p>
            <a:r>
              <a:rPr lang="zh-CN" altLang="en-US" dirty="0" smtClean="0"/>
              <a:t>提取这一部分，首先先确定输出文件格式，</a:t>
            </a:r>
            <a:endParaRPr lang="en-US" altLang="zh-CN" dirty="0" smtClean="0"/>
          </a:p>
          <a:p>
            <a:r>
              <a:rPr lang="zh-CN" altLang="en-US" dirty="0" smtClean="0"/>
              <a:t>选择</a:t>
            </a:r>
            <a:r>
              <a:rPr lang="en-US" altLang="zh-CN" dirty="0" smtClean="0"/>
              <a:t>csv</a:t>
            </a:r>
            <a:r>
              <a:rPr lang="zh-CN" altLang="en-US" dirty="0" smtClean="0"/>
              <a:t>，纯文本，且现存框架多</a:t>
            </a:r>
            <a:endParaRPr lang="en-US" altLang="zh-CN" dirty="0" smtClean="0"/>
          </a:p>
          <a:p>
            <a:r>
              <a:rPr lang="zh-CN" altLang="en-US" dirty="0" smtClean="0"/>
              <a:t>难点在于数据规模实在太大，提取过程消耗时间长，而且开始时不知道其中有哪些坏的数据，可能导致崩溃，</a:t>
            </a:r>
            <a:endParaRPr lang="en-US" altLang="zh-CN" dirty="0" smtClean="0"/>
          </a:p>
          <a:p>
            <a:r>
              <a:rPr lang="zh-CN" altLang="en-US" dirty="0" smtClean="0"/>
              <a:t>而且刚开始把数据提取到一整个大表格中，访问缓慢，矩阵稀疏</a:t>
            </a:r>
            <a:endParaRPr lang="en-US" altLang="zh-CN" dirty="0" smtClean="0"/>
          </a:p>
          <a:p>
            <a:r>
              <a:rPr lang="zh-CN" altLang="en-US" dirty="0" smtClean="0"/>
              <a:t>想到了多核加速，使用</a:t>
            </a:r>
            <a:r>
              <a:rPr lang="en-US" altLang="zh-CN" dirty="0" smtClean="0"/>
              <a:t>pp</a:t>
            </a:r>
            <a:r>
              <a:rPr lang="zh-CN" altLang="en-US" dirty="0" smtClean="0"/>
              <a:t>把</a:t>
            </a:r>
            <a:r>
              <a:rPr lang="en-US" altLang="zh-CN" dirty="0" smtClean="0"/>
              <a:t>78</a:t>
            </a:r>
            <a:r>
              <a:rPr lang="zh-CN" altLang="en-US" dirty="0" smtClean="0"/>
              <a:t>个</a:t>
            </a:r>
            <a:r>
              <a:rPr lang="en-US" altLang="zh-CN" dirty="0" smtClean="0"/>
              <a:t>benchmark</a:t>
            </a:r>
            <a:r>
              <a:rPr lang="zh-CN" altLang="en-US" dirty="0" smtClean="0"/>
              <a:t>分到</a:t>
            </a:r>
            <a:r>
              <a:rPr lang="en-US" altLang="zh-CN" dirty="0" smtClean="0"/>
              <a:t>40</a:t>
            </a:r>
            <a:r>
              <a:rPr lang="zh-CN" altLang="en-US" dirty="0" smtClean="0"/>
              <a:t>个核上面。</a:t>
            </a:r>
            <a:endParaRPr lang="en-US" altLang="zh-CN" dirty="0" smtClean="0"/>
          </a:p>
          <a:p>
            <a:r>
              <a:rPr lang="zh-CN" altLang="en-US" dirty="0" smtClean="0"/>
              <a:t>能把时间从</a:t>
            </a:r>
            <a:r>
              <a:rPr lang="en-US" altLang="zh-CN" dirty="0" smtClean="0"/>
              <a:t>5</a:t>
            </a:r>
            <a:r>
              <a:rPr lang="zh-CN" altLang="en-US" dirty="0" smtClean="0"/>
              <a:t>、</a:t>
            </a:r>
            <a:r>
              <a:rPr lang="en-US" altLang="zh-CN" dirty="0" smtClean="0"/>
              <a:t>60</a:t>
            </a:r>
            <a:r>
              <a:rPr lang="zh-CN" altLang="en-US" dirty="0" smtClean="0"/>
              <a:t>个小时降为一到两个小时</a:t>
            </a:r>
            <a:endParaRPr lang="en-US" altLang="zh-CN" dirty="0" smtClean="0"/>
          </a:p>
          <a:p>
            <a:endParaRPr lang="en-US" altLang="zh-CN" dirty="0" smtClean="0"/>
          </a:p>
          <a:p>
            <a:r>
              <a:rPr lang="zh-CN" altLang="en-US" dirty="0" smtClean="0"/>
              <a:t>清洗过程</a:t>
            </a:r>
            <a:endParaRPr lang="en-US" altLang="zh-CN" dirty="0" smtClean="0"/>
          </a:p>
          <a:p>
            <a:r>
              <a:rPr lang="zh-CN" altLang="en-US" dirty="0" smtClean="0"/>
              <a:t>归一方法的选择</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8</a:t>
            </a:fld>
            <a:endParaRPr lang="zh-CN" altLang="en-US"/>
          </a:p>
        </p:txBody>
      </p:sp>
    </p:spTree>
    <p:extLst>
      <p:ext uri="{BB962C8B-B14F-4D97-AF65-F5344CB8AC3E}">
        <p14:creationId xmlns:p14="http://schemas.microsoft.com/office/powerpoint/2010/main" val="3348898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预处理的结果如表，这里面的每一列是一个小配置，最后是一个归一化的指标。</a:t>
            </a:r>
            <a:endParaRPr lang="zh-CN" altLang="en-US" dirty="0"/>
          </a:p>
        </p:txBody>
      </p:sp>
      <p:sp>
        <p:nvSpPr>
          <p:cNvPr id="4" name="灯片编号占位符 3"/>
          <p:cNvSpPr>
            <a:spLocks noGrp="1"/>
          </p:cNvSpPr>
          <p:nvPr>
            <p:ph type="sldNum" sz="quarter" idx="10"/>
          </p:nvPr>
        </p:nvSpPr>
        <p:spPr/>
        <p:txBody>
          <a:bodyPr/>
          <a:lstStyle/>
          <a:p>
            <a:fld id="{91DACFBA-3400-45F6-941D-950A60DA1B8E}" type="slidenum">
              <a:rPr lang="zh-CN" altLang="en-US" smtClean="0"/>
              <a:t>9</a:t>
            </a:fld>
            <a:endParaRPr lang="zh-CN" altLang="en-US"/>
          </a:p>
        </p:txBody>
      </p:sp>
    </p:spTree>
    <p:extLst>
      <p:ext uri="{BB962C8B-B14F-4D97-AF65-F5344CB8AC3E}">
        <p14:creationId xmlns:p14="http://schemas.microsoft.com/office/powerpoint/2010/main" val="3338976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09246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9839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16316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1607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766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31069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9299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5750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137731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03248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EDF8B13-0EB8-4E9D-8234-1BBE8751FFCA}"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323204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F8B13-0EB8-4E9D-8234-1BBE8751FFCA}" type="datetimeFigureOut">
              <a:rPr lang="zh-CN" altLang="en-US" smtClean="0"/>
              <a:t>2016/6/13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D532A-ECE5-4597-B745-D86FE846818E}" type="slidenum">
              <a:rPr lang="zh-CN" altLang="en-US" smtClean="0"/>
              <a:t>‹#›</a:t>
            </a:fld>
            <a:endParaRPr lang="zh-CN" altLang="en-US"/>
          </a:p>
        </p:txBody>
      </p:sp>
    </p:spTree>
    <p:extLst>
      <p:ext uri="{BB962C8B-B14F-4D97-AF65-F5344CB8AC3E}">
        <p14:creationId xmlns:p14="http://schemas.microsoft.com/office/powerpoint/2010/main" val="267424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099139"/>
          </a:xfrm>
        </p:spPr>
        <p:txBody>
          <a:bodyPr>
            <a:normAutofit/>
          </a:bodyPr>
          <a:lstStyle/>
          <a:p>
            <a:r>
              <a:rPr lang="zh-CN" altLang="en-US" sz="4400" dirty="0" smtClean="0"/>
              <a:t>基于</a:t>
            </a:r>
            <a:r>
              <a:rPr lang="en-US" altLang="zh-CN" sz="4400" dirty="0" err="1" smtClean="0"/>
              <a:t>lkp</a:t>
            </a:r>
            <a:r>
              <a:rPr lang="en-US" altLang="zh-CN" sz="4400" dirty="0" smtClean="0"/>
              <a:t>-tests</a:t>
            </a:r>
            <a:r>
              <a:rPr lang="zh-CN" altLang="en-US" sz="4400" dirty="0" smtClean="0"/>
              <a:t>的</a:t>
            </a:r>
            <a:r>
              <a:rPr lang="en-US" altLang="zh-CN" sz="4400" dirty="0" err="1" smtClean="0"/>
              <a:t>linux</a:t>
            </a:r>
            <a:r>
              <a:rPr lang="en-US" altLang="zh-CN" sz="4400" dirty="0" smtClean="0"/>
              <a:t> kernel</a:t>
            </a:r>
            <a:r>
              <a:rPr lang="zh-CN" altLang="en-US" sz="4400" dirty="0" smtClean="0"/>
              <a:t>性能分析</a:t>
            </a:r>
            <a:br>
              <a:rPr lang="zh-CN" altLang="en-US" sz="4400" dirty="0" smtClean="0"/>
            </a:br>
            <a:endParaRPr lang="zh-CN" altLang="en-US" sz="4400" dirty="0"/>
          </a:p>
        </p:txBody>
      </p:sp>
      <p:sp>
        <p:nvSpPr>
          <p:cNvPr id="3" name="副标题 2"/>
          <p:cNvSpPr>
            <a:spLocks noGrp="1"/>
          </p:cNvSpPr>
          <p:nvPr>
            <p:ph type="subTitle" idx="1"/>
          </p:nvPr>
        </p:nvSpPr>
        <p:spPr>
          <a:xfrm>
            <a:off x="1524000" y="4164036"/>
            <a:ext cx="9144000" cy="1093763"/>
          </a:xfrm>
        </p:spPr>
        <p:txBody>
          <a:bodyPr>
            <a:normAutofit/>
          </a:bodyPr>
          <a:lstStyle/>
          <a:p>
            <a:pPr algn="r"/>
            <a:r>
              <a:rPr lang="zh-CN" altLang="en-US" dirty="0" smtClean="0"/>
              <a:t>计算机科学与技术系 韩慧阳</a:t>
            </a:r>
            <a:br>
              <a:rPr lang="zh-CN" altLang="en-US" dirty="0" smtClean="0"/>
            </a:br>
            <a:r>
              <a:rPr lang="zh-CN" altLang="en-US" dirty="0" smtClean="0"/>
              <a:t>指导老师 </a:t>
            </a:r>
            <a:r>
              <a:rPr lang="zh-CN" altLang="en-US" dirty="0" smtClean="0"/>
              <a:t>陈</a:t>
            </a:r>
            <a:r>
              <a:rPr lang="zh-CN" altLang="en-US" dirty="0" smtClean="0"/>
              <a:t>渝</a:t>
            </a:r>
            <a:br>
              <a:rPr lang="zh-CN" altLang="en-US" dirty="0" smtClean="0"/>
            </a:br>
            <a:r>
              <a:rPr lang="en-US" altLang="zh-CN" dirty="0" smtClean="0"/>
              <a:t>2016</a:t>
            </a:r>
            <a:r>
              <a:rPr lang="zh-CN" altLang="en-US" dirty="0" smtClean="0"/>
              <a:t>年</a:t>
            </a:r>
            <a:r>
              <a:rPr lang="en-US" altLang="zh-CN" dirty="0" smtClean="0"/>
              <a:t>6</a:t>
            </a:r>
            <a:r>
              <a:rPr lang="zh-CN" altLang="en-US" dirty="0" smtClean="0"/>
              <a:t>月</a:t>
            </a:r>
            <a:r>
              <a:rPr lang="en-US" altLang="zh-CN" dirty="0" smtClean="0"/>
              <a:t>13</a:t>
            </a:r>
            <a:r>
              <a:rPr lang="zh-CN" altLang="en-US" dirty="0" smtClean="0"/>
              <a:t>日</a:t>
            </a:r>
            <a:endParaRPr lang="zh-CN" altLang="en-US" dirty="0"/>
          </a:p>
        </p:txBody>
      </p:sp>
    </p:spTree>
    <p:extLst>
      <p:ext uri="{BB962C8B-B14F-4D97-AF65-F5344CB8AC3E}">
        <p14:creationId xmlns:p14="http://schemas.microsoft.com/office/powerpoint/2010/main" val="2314143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a:t>
            </a:r>
            <a:r>
              <a:rPr lang="zh-CN" altLang="en-US" sz="2000" dirty="0" smtClean="0"/>
              <a:t>（论文</a:t>
            </a:r>
            <a:r>
              <a:rPr lang="en-US" altLang="zh-CN" sz="2000" dirty="0" smtClean="0"/>
              <a:t>2.5.2</a:t>
            </a:r>
            <a:r>
              <a:rPr lang="zh-CN" altLang="en-US" sz="2000" dirty="0" smtClean="0"/>
              <a:t>及</a:t>
            </a:r>
            <a:r>
              <a:rPr lang="en-US" altLang="zh-CN" sz="2000" dirty="0" smtClean="0"/>
              <a:t>3.2.2</a:t>
            </a:r>
            <a:r>
              <a:rPr lang="zh-CN" altLang="en-US" sz="2000" dirty="0" smtClean="0"/>
              <a:t>）</a:t>
            </a:r>
            <a:endParaRPr lang="en-US" altLang="zh-CN" dirty="0" smtClean="0"/>
          </a:p>
          <a:p>
            <a:pPr lvl="1"/>
            <a:r>
              <a:rPr lang="zh-CN" altLang="en-US" dirty="0" smtClean="0"/>
              <a:t>有助于</a:t>
            </a:r>
            <a:r>
              <a:rPr lang="zh-CN" altLang="en-US" dirty="0" smtClean="0"/>
              <a:t>减少冗余、精简测试、帮助分析测试意义</a:t>
            </a:r>
            <a:endParaRPr lang="en-US" altLang="zh-CN" dirty="0" smtClean="0"/>
          </a:p>
          <a:p>
            <a:r>
              <a:rPr lang="zh-CN" altLang="en-US" dirty="0" smtClean="0"/>
              <a:t>方法论</a:t>
            </a:r>
            <a:endParaRPr lang="en-US" altLang="zh-CN" dirty="0" smtClean="0"/>
          </a:p>
          <a:p>
            <a:pPr lvl="1"/>
            <a:r>
              <a:rPr lang="zh-CN" altLang="en-US" dirty="0" smtClean="0"/>
              <a:t>根据数据特征和研究目标选择降维算法（</a:t>
            </a:r>
            <a:r>
              <a:rPr lang="en-US" altLang="zh-CN" dirty="0" smtClean="0"/>
              <a:t>PCA</a:t>
            </a:r>
            <a:r>
              <a:rPr lang="zh-CN" altLang="en-US" dirty="0" smtClean="0"/>
              <a:t>）</a:t>
            </a:r>
            <a:endParaRPr lang="en-US" altLang="zh-CN" dirty="0" smtClean="0"/>
          </a:p>
          <a:p>
            <a:pPr lvl="1"/>
            <a:r>
              <a:rPr lang="zh-CN" altLang="en-US" dirty="0" smtClean="0"/>
              <a:t>单个</a:t>
            </a:r>
            <a:r>
              <a:rPr lang="en-US" altLang="zh-CN" dirty="0" smtClean="0"/>
              <a:t>benchmark</a:t>
            </a:r>
            <a:r>
              <a:rPr lang="zh-CN" altLang="en-US" dirty="0" smtClean="0"/>
              <a:t>实施降维</a:t>
            </a:r>
            <a:endParaRPr lang="en-US" altLang="zh-CN" dirty="0" smtClean="0"/>
          </a:p>
          <a:p>
            <a:pPr lvl="1"/>
            <a:r>
              <a:rPr lang="zh-CN" altLang="en-US" dirty="0"/>
              <a:t>降</a:t>
            </a:r>
            <a:r>
              <a:rPr lang="zh-CN" altLang="en-US" dirty="0" smtClean="0"/>
              <a:t>维结果的分析与评估</a:t>
            </a:r>
            <a:endParaRPr lang="en-US" altLang="zh-CN" dirty="0" smtClean="0"/>
          </a:p>
          <a:p>
            <a:pPr lvl="1"/>
            <a:endParaRPr lang="zh-CN" altLang="en-US" dirty="0"/>
          </a:p>
        </p:txBody>
      </p:sp>
    </p:spTree>
    <p:extLst>
      <p:ext uri="{BB962C8B-B14F-4D97-AF65-F5344CB8AC3E}">
        <p14:creationId xmlns:p14="http://schemas.microsoft.com/office/powerpoint/2010/main" val="313128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指标降维的结果</a:t>
            </a:r>
            <a:r>
              <a:rPr lang="zh-CN" altLang="en-US" sz="2000" dirty="0" smtClean="0"/>
              <a:t>（以</a:t>
            </a:r>
            <a:r>
              <a:rPr lang="en-US" altLang="zh-CN" sz="2000" dirty="0" smtClean="0"/>
              <a:t>aim7</a:t>
            </a:r>
            <a:r>
              <a:rPr lang="zh-CN" altLang="en-US" sz="2000" dirty="0" smtClean="0"/>
              <a:t>为例）</a:t>
            </a:r>
            <a:endParaRPr lang="en-US" altLang="zh-CN" sz="2000" dirty="0" smtClean="0"/>
          </a:p>
          <a:p>
            <a:pPr lvl="1"/>
            <a:r>
              <a:rPr lang="zh-CN" altLang="en-US" dirty="0" smtClean="0"/>
              <a:t>选定主成分个数（</a:t>
            </a:r>
            <a:r>
              <a:rPr lang="en-US" altLang="zh-CN" dirty="0" smtClean="0"/>
              <a:t>33</a:t>
            </a:r>
            <a:r>
              <a:rPr lang="zh-CN" altLang="en-US" dirty="0" smtClean="0"/>
              <a:t>）</a:t>
            </a:r>
            <a:endParaRPr lang="en-US" altLang="zh-CN" dirty="0" smtClean="0"/>
          </a:p>
          <a:p>
            <a:pPr lvl="1"/>
            <a:endParaRPr lang="en-US" altLang="zh-CN" dirty="0" smtClean="0"/>
          </a:p>
          <a:p>
            <a:pPr lvl="1"/>
            <a:endParaRPr lang="zh-CN" altLang="en-US" dirty="0"/>
          </a:p>
        </p:txBody>
      </p:sp>
      <p:graphicFrame>
        <p:nvGraphicFramePr>
          <p:cNvPr id="5" name="图表 4"/>
          <p:cNvGraphicFramePr/>
          <p:nvPr>
            <p:extLst>
              <p:ext uri="{D42A27DB-BD31-4B8C-83A1-F6EECF244321}">
                <p14:modId xmlns:p14="http://schemas.microsoft.com/office/powerpoint/2010/main" val="3500416437"/>
              </p:ext>
            </p:extLst>
          </p:nvPr>
        </p:nvGraphicFramePr>
        <p:xfrm>
          <a:off x="838200" y="2761102"/>
          <a:ext cx="4972050" cy="3108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432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smtClean="0"/>
              <a:t>指标降维的结果</a:t>
            </a:r>
            <a:endParaRPr lang="en-US" altLang="zh-CN" dirty="0" smtClean="0"/>
          </a:p>
          <a:p>
            <a:pPr lvl="1"/>
            <a:r>
              <a:rPr lang="zh-CN" altLang="en-US" dirty="0" smtClean="0"/>
              <a:t>前五个主成分解释了</a:t>
            </a:r>
            <a:r>
              <a:rPr lang="en-US" altLang="zh-CN" dirty="0" smtClean="0"/>
              <a:t>67%</a:t>
            </a:r>
            <a:r>
              <a:rPr lang="zh-CN" altLang="en-US" dirty="0" smtClean="0"/>
              <a:t>的方差</a:t>
            </a:r>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689" y="2600923"/>
            <a:ext cx="7325747" cy="2800741"/>
          </a:xfrm>
          <a:prstGeom prst="rect">
            <a:avLst/>
          </a:prstGeom>
        </p:spPr>
      </p:pic>
    </p:spTree>
    <p:extLst>
      <p:ext uri="{BB962C8B-B14F-4D97-AF65-F5344CB8AC3E}">
        <p14:creationId xmlns:p14="http://schemas.microsoft.com/office/powerpoint/2010/main" val="1160555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指标降维结果</a:t>
            </a:r>
            <a:r>
              <a:rPr lang="zh-CN" altLang="en-US" dirty="0" smtClean="0"/>
              <a:t>分析</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PCA</a:t>
            </a:r>
            <a:r>
              <a:rPr lang="zh-CN" altLang="en-US" dirty="0" smtClean="0"/>
              <a:t>法降维的不足</a:t>
            </a:r>
            <a:endParaRPr lang="en-US" altLang="zh-CN" dirty="0" smtClean="0"/>
          </a:p>
          <a:p>
            <a:pPr lvl="1"/>
            <a:r>
              <a:rPr lang="zh-CN" altLang="en-US" dirty="0" smtClean="0"/>
              <a:t>只能从数据出发</a:t>
            </a:r>
            <a:endParaRPr lang="en-US" altLang="zh-CN" dirty="0" smtClean="0"/>
          </a:p>
          <a:p>
            <a:pPr lvl="1"/>
            <a:r>
              <a:rPr lang="zh-CN" altLang="en-US" dirty="0" smtClean="0"/>
              <a:t>无法明确表示降维的意义</a:t>
            </a:r>
            <a:endParaRPr lang="en-US" altLang="zh-CN" dirty="0" smtClean="0"/>
          </a:p>
          <a:p>
            <a:pPr lvl="1"/>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251" y="2349305"/>
            <a:ext cx="8281935" cy="1649722"/>
          </a:xfrm>
          <a:prstGeom prst="rect">
            <a:avLst/>
          </a:prstGeom>
        </p:spPr>
      </p:pic>
    </p:spTree>
    <p:extLst>
      <p:ext uri="{BB962C8B-B14F-4D97-AF65-F5344CB8AC3E}">
        <p14:creationId xmlns:p14="http://schemas.microsoft.com/office/powerpoint/2010/main" val="79711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指标相关性的分析</a:t>
            </a:r>
            <a:r>
              <a:rPr lang="zh-CN" altLang="en-US" sz="2000" dirty="0" smtClean="0"/>
              <a:t>（论文</a:t>
            </a:r>
            <a:r>
              <a:rPr lang="en-US" altLang="zh-CN" sz="2000" dirty="0" smtClean="0"/>
              <a:t>2.6.1</a:t>
            </a:r>
            <a:r>
              <a:rPr lang="zh-CN" altLang="en-US" sz="2000" dirty="0" smtClean="0"/>
              <a:t>及</a:t>
            </a:r>
            <a:r>
              <a:rPr lang="en-US" altLang="zh-CN" sz="2000" dirty="0" smtClean="0"/>
              <a:t>3.3.1</a:t>
            </a:r>
            <a:r>
              <a:rPr lang="zh-CN" altLang="en-US" sz="2000" dirty="0" smtClean="0"/>
              <a:t>）</a:t>
            </a:r>
            <a:endParaRPr lang="en-US" altLang="zh-CN" sz="2000" dirty="0" smtClean="0"/>
          </a:p>
          <a:p>
            <a:pPr lvl="1"/>
            <a:r>
              <a:rPr lang="zh-CN" altLang="en-US" dirty="0" smtClean="0"/>
              <a:t>帮助减少指标性冗余</a:t>
            </a:r>
            <a:endParaRPr lang="en-US" altLang="zh-CN" dirty="0" smtClean="0"/>
          </a:p>
          <a:p>
            <a:pPr lvl="1"/>
            <a:r>
              <a:rPr lang="zh-CN" altLang="en-US" dirty="0" smtClean="0"/>
              <a:t>分析</a:t>
            </a:r>
            <a:r>
              <a:rPr lang="en-US" altLang="zh-CN" dirty="0" smtClean="0"/>
              <a:t>benchmark</a:t>
            </a:r>
            <a:r>
              <a:rPr lang="zh-CN" altLang="en-US" dirty="0" smtClean="0"/>
              <a:t>内部指标的关系</a:t>
            </a:r>
            <a:endParaRPr lang="en-US" altLang="zh-CN" dirty="0" smtClean="0"/>
          </a:p>
          <a:p>
            <a:pPr lvl="1"/>
            <a:r>
              <a:rPr lang="zh-CN" altLang="en-US" dirty="0" smtClean="0"/>
              <a:t>分析</a:t>
            </a:r>
            <a:r>
              <a:rPr lang="en-US" altLang="zh-CN" dirty="0" smtClean="0"/>
              <a:t>benchmark</a:t>
            </a:r>
            <a:r>
              <a:rPr lang="zh-CN" altLang="en-US" dirty="0" smtClean="0"/>
              <a:t>测试的侧重点</a:t>
            </a:r>
            <a:endParaRPr lang="en-US" altLang="zh-CN" dirty="0" smtClean="0"/>
          </a:p>
          <a:p>
            <a:r>
              <a:rPr lang="zh-CN" altLang="en-US" dirty="0" smtClean="0"/>
              <a:t>方法论</a:t>
            </a:r>
            <a:endParaRPr lang="en-US" altLang="zh-CN" dirty="0" smtClean="0"/>
          </a:p>
          <a:p>
            <a:pPr lvl="1"/>
            <a:r>
              <a:rPr lang="zh-CN" altLang="en-US" dirty="0" smtClean="0"/>
              <a:t>确定相关性衡量标准（</a:t>
            </a:r>
            <a:r>
              <a:rPr lang="en-US" altLang="zh-CN" dirty="0" smtClean="0"/>
              <a:t>KPI</a:t>
            </a:r>
            <a:r>
              <a:rPr lang="zh-CN" altLang="en-US" dirty="0" smtClean="0"/>
              <a:t>）</a:t>
            </a:r>
            <a:endParaRPr lang="en-US" altLang="zh-CN" dirty="0" smtClean="0"/>
          </a:p>
          <a:p>
            <a:pPr lvl="1"/>
            <a:r>
              <a:rPr lang="zh-CN" altLang="en-US" dirty="0" smtClean="0"/>
              <a:t>考虑</a:t>
            </a:r>
            <a:r>
              <a:rPr lang="zh-CN" altLang="en-US" dirty="0"/>
              <a:t>相关性分析的置信度（数据的重叠程度）</a:t>
            </a:r>
            <a:endParaRPr lang="en-US" altLang="zh-CN" dirty="0"/>
          </a:p>
          <a:p>
            <a:pPr lvl="1"/>
            <a:r>
              <a:rPr lang="zh-CN" altLang="en-US" dirty="0"/>
              <a:t>选择单个</a:t>
            </a:r>
            <a:r>
              <a:rPr lang="en-US" altLang="zh-CN" dirty="0"/>
              <a:t>benchmark</a:t>
            </a:r>
            <a:r>
              <a:rPr lang="zh-CN" altLang="en-US" dirty="0"/>
              <a:t>内部指标相关性分析</a:t>
            </a:r>
            <a:endParaRPr lang="en-US" altLang="zh-CN" dirty="0"/>
          </a:p>
          <a:p>
            <a:pPr lvl="1"/>
            <a:r>
              <a:rPr lang="zh-CN" altLang="en-US" dirty="0"/>
              <a:t>选择相关性量度</a:t>
            </a:r>
            <a:r>
              <a:rPr lang="en-US" altLang="zh-CN" dirty="0"/>
              <a:t>——Pearson</a:t>
            </a:r>
            <a:r>
              <a:rPr lang="zh-CN" altLang="en-US" dirty="0"/>
              <a:t>相关系数</a:t>
            </a:r>
            <a:endParaRPr lang="en-US" altLang="zh-CN" dirty="0"/>
          </a:p>
          <a:p>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79503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dirty="0" smtClean="0"/>
              <a:t>指标相关性分析结果</a:t>
            </a:r>
            <a:endParaRPr lang="en-US" altLang="zh-CN" dirty="0" smtClean="0"/>
          </a:p>
          <a:p>
            <a:pPr lvl="1"/>
            <a:r>
              <a:rPr lang="zh-CN" altLang="en-US" dirty="0" smtClean="0"/>
              <a:t>结果示例：</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准</a:t>
            </a:r>
            <a:r>
              <a:rPr lang="en-US" altLang="zh-CN" dirty="0" smtClean="0"/>
              <a:t>KPI</a:t>
            </a:r>
            <a:r>
              <a:rPr lang="zh-CN" altLang="en-US" dirty="0" smtClean="0"/>
              <a:t>和</a:t>
            </a:r>
            <a:r>
              <a:rPr lang="en-US" altLang="zh-CN" dirty="0" smtClean="0"/>
              <a:t>KPI</a:t>
            </a:r>
            <a:r>
              <a:rPr lang="zh-CN" altLang="en-US" dirty="0" smtClean="0"/>
              <a:t>的相关性较大</a:t>
            </a:r>
            <a:endParaRPr lang="en-US" altLang="zh-CN" dirty="0" smtClean="0"/>
          </a:p>
          <a:p>
            <a:pPr lvl="1"/>
            <a:r>
              <a:rPr lang="en-US" altLang="zh-CN" dirty="0" smtClean="0"/>
              <a:t>KPI</a:t>
            </a:r>
            <a:r>
              <a:rPr lang="zh-CN" altLang="en-US" dirty="0" smtClean="0"/>
              <a:t>及其关系特别近的几个指标变化平缓，变化不大，可考虑删除</a:t>
            </a:r>
            <a:endParaRPr lang="en-US" altLang="zh-CN" dirty="0" smtClean="0"/>
          </a:p>
          <a:p>
            <a:pPr lvl="1"/>
            <a:r>
              <a:rPr lang="en-US" altLang="zh-CN" dirty="0" err="1" smtClean="0"/>
              <a:t>ebizzy</a:t>
            </a:r>
            <a:r>
              <a:rPr lang="zh-CN" altLang="en-US" dirty="0" smtClean="0"/>
              <a:t>测试重点是</a:t>
            </a:r>
            <a:r>
              <a:rPr lang="zh-CN" altLang="en-US" dirty="0" smtClean="0"/>
              <a:t>系统吞吐量</a:t>
            </a:r>
            <a:endParaRPr lang="en-US" altLang="zh-CN" dirty="0" smtClean="0"/>
          </a:p>
          <a:p>
            <a:pPr lvl="1"/>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287" y="2637976"/>
            <a:ext cx="7640116" cy="2229161"/>
          </a:xfrm>
          <a:prstGeom prst="rect">
            <a:avLst/>
          </a:prstGeom>
        </p:spPr>
      </p:pic>
    </p:spTree>
    <p:extLst>
      <p:ext uri="{BB962C8B-B14F-4D97-AF65-F5344CB8AC3E}">
        <p14:creationId xmlns:p14="http://schemas.microsoft.com/office/powerpoint/2010/main" val="348302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a:t>
            </a:r>
            <a:r>
              <a:rPr lang="zh-CN" altLang="en-US" sz="2000" dirty="0" smtClean="0"/>
              <a:t>（论文</a:t>
            </a:r>
            <a:r>
              <a:rPr lang="en-US" altLang="zh-CN" sz="2000" dirty="0" smtClean="0"/>
              <a:t>2.6.2</a:t>
            </a:r>
            <a:r>
              <a:rPr lang="zh-CN" altLang="en-US" sz="2000" dirty="0" smtClean="0"/>
              <a:t>及</a:t>
            </a:r>
            <a:r>
              <a:rPr lang="en-US" altLang="zh-CN" sz="2000" dirty="0" smtClean="0"/>
              <a:t>3.3.2</a:t>
            </a:r>
            <a:r>
              <a:rPr lang="zh-CN" altLang="en-US" sz="2000" dirty="0" smtClean="0"/>
              <a:t>）</a:t>
            </a:r>
            <a:endParaRPr lang="en-US" altLang="zh-CN" dirty="0"/>
          </a:p>
          <a:p>
            <a:pPr lvl="1"/>
            <a:r>
              <a:rPr lang="zh-CN" altLang="en-US" dirty="0" smtClean="0"/>
              <a:t>减少配置冗余</a:t>
            </a:r>
            <a:endParaRPr lang="en-US" altLang="zh-CN" dirty="0" smtClean="0"/>
          </a:p>
          <a:p>
            <a:r>
              <a:rPr lang="zh-CN" altLang="en-US" dirty="0" smtClean="0"/>
              <a:t>方法论</a:t>
            </a:r>
            <a:endParaRPr lang="en-US" altLang="zh-CN" dirty="0" smtClean="0"/>
          </a:p>
          <a:p>
            <a:pPr lvl="1"/>
            <a:r>
              <a:rPr lang="zh-CN" altLang="en-US" dirty="0" smtClean="0"/>
              <a:t>寻找衡量标准（主要配置）</a:t>
            </a:r>
            <a:endParaRPr lang="en-US" altLang="zh-CN" dirty="0" smtClean="0"/>
          </a:p>
          <a:p>
            <a:pPr lvl="1"/>
            <a:r>
              <a:rPr lang="zh-CN" altLang="en-US" dirty="0" smtClean="0"/>
              <a:t>判断数据重叠程度</a:t>
            </a:r>
            <a:endParaRPr lang="en-US" altLang="zh-CN" dirty="0" smtClean="0"/>
          </a:p>
          <a:p>
            <a:pPr lvl="1"/>
            <a:r>
              <a:rPr lang="zh-CN" altLang="en-US" dirty="0" smtClean="0"/>
              <a:t>选择需要测试的配置</a:t>
            </a:r>
            <a:r>
              <a:rPr lang="zh-CN" altLang="en-US" dirty="0"/>
              <a:t>（综合配置和</a:t>
            </a:r>
            <a:r>
              <a:rPr lang="en-US" altLang="zh-CN" dirty="0"/>
              <a:t>commit</a:t>
            </a:r>
            <a:r>
              <a:rPr lang="zh-CN" altLang="en-US" dirty="0" smtClean="0"/>
              <a:t>）</a:t>
            </a:r>
            <a:endParaRPr lang="en-US" altLang="zh-CN" dirty="0" smtClean="0"/>
          </a:p>
          <a:p>
            <a:pPr lvl="1"/>
            <a:r>
              <a:rPr lang="zh-CN" altLang="en-US" dirty="0" smtClean="0"/>
              <a:t>衡量相关性</a:t>
            </a:r>
            <a:endParaRPr lang="zh-CN" altLang="en-US" sz="2000" dirty="0"/>
          </a:p>
        </p:txBody>
      </p:sp>
    </p:spTree>
    <p:extLst>
      <p:ext uri="{BB962C8B-B14F-4D97-AF65-F5344CB8AC3E}">
        <p14:creationId xmlns:p14="http://schemas.microsoft.com/office/powerpoint/2010/main" val="1904175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a:t>
            </a:r>
            <a:endParaRPr lang="en-US" altLang="zh-CN" dirty="0" smtClean="0"/>
          </a:p>
          <a:p>
            <a:pPr lvl="1"/>
            <a:r>
              <a:rPr lang="zh-CN" altLang="en-US" dirty="0" smtClean="0"/>
              <a:t>配置中比较特殊的部分</a:t>
            </a:r>
            <a:endParaRPr lang="en-US" altLang="zh-CN" dirty="0" smtClean="0"/>
          </a:p>
          <a:p>
            <a:pPr lvl="1"/>
            <a:r>
              <a:rPr lang="en-US" altLang="zh-CN" dirty="0" smtClean="0"/>
              <a:t>Linux</a:t>
            </a:r>
            <a:r>
              <a:rPr lang="zh-CN" altLang="en-US" dirty="0"/>
              <a:t>发行</a:t>
            </a:r>
            <a:r>
              <a:rPr lang="zh-CN" altLang="en-US" dirty="0" smtClean="0"/>
              <a:t>版本</a:t>
            </a:r>
            <a:r>
              <a:rPr lang="en-US" altLang="zh-CN" dirty="0"/>
              <a:t>——debian-x86_64</a:t>
            </a:r>
            <a:endParaRPr lang="en-US" altLang="zh-CN" dirty="0" smtClean="0"/>
          </a:p>
          <a:p>
            <a:pPr lvl="1"/>
            <a:r>
              <a:rPr lang="zh-CN" altLang="en-US" dirty="0" smtClean="0"/>
              <a:t>内核</a:t>
            </a:r>
            <a:r>
              <a:rPr lang="en-US" altLang="zh-CN" dirty="0"/>
              <a:t>——x86_64-rhel</a:t>
            </a:r>
            <a:endParaRPr lang="en-US" altLang="zh-CN" dirty="0" smtClean="0"/>
          </a:p>
          <a:p>
            <a:pPr lvl="1"/>
            <a:r>
              <a:rPr lang="zh-CN" altLang="en-US" dirty="0" smtClean="0"/>
              <a:t>编译器</a:t>
            </a:r>
            <a:r>
              <a:rPr lang="en-US" altLang="zh-CN" dirty="0" smtClean="0"/>
              <a:t>——gcc4.9</a:t>
            </a:r>
          </a:p>
        </p:txBody>
      </p:sp>
    </p:spTree>
    <p:extLst>
      <p:ext uri="{BB962C8B-B14F-4D97-AF65-F5344CB8AC3E}">
        <p14:creationId xmlns:p14="http://schemas.microsoft.com/office/powerpoint/2010/main" val="1161095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配置相关性分析结果</a:t>
            </a:r>
            <a:endParaRPr lang="en-US" altLang="zh-CN" dirty="0" smtClean="0"/>
          </a:p>
          <a:p>
            <a:pPr lvl="1"/>
            <a:r>
              <a:rPr lang="zh-CN" altLang="en-US" dirty="0" smtClean="0"/>
              <a:t>综合</a:t>
            </a:r>
            <a:r>
              <a:rPr lang="zh-CN" altLang="en-US" smtClean="0"/>
              <a:t>配置</a:t>
            </a:r>
            <a:r>
              <a:rPr lang="zh-CN" altLang="en-US" smtClean="0"/>
              <a:t>（</a:t>
            </a:r>
            <a:r>
              <a:rPr lang="zh-CN" altLang="en-US"/>
              <a:t>负载</a:t>
            </a:r>
            <a:r>
              <a:rPr lang="zh-CN" altLang="en-US" smtClean="0"/>
              <a:t>、</a:t>
            </a:r>
            <a:r>
              <a:rPr lang="zh-CN" altLang="en-US"/>
              <a:t>文件系统</a:t>
            </a:r>
            <a:r>
              <a:rPr lang="zh-CN" altLang="en-US" smtClean="0"/>
              <a:t>）</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310" y="2686660"/>
            <a:ext cx="6932887" cy="2629267"/>
          </a:xfrm>
          <a:prstGeom prst="rect">
            <a:avLst/>
          </a:prstGeom>
        </p:spPr>
      </p:pic>
    </p:spTree>
    <p:extLst>
      <p:ext uri="{BB962C8B-B14F-4D97-AF65-F5344CB8AC3E}">
        <p14:creationId xmlns:p14="http://schemas.microsoft.com/office/powerpoint/2010/main" val="92021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配置相关性分析结果</a:t>
            </a:r>
            <a:endParaRPr lang="en-US" altLang="zh-CN" dirty="0" smtClean="0"/>
          </a:p>
          <a:p>
            <a:pPr lvl="1"/>
            <a:r>
              <a:rPr lang="en-US" altLang="zh-CN" dirty="0" smtClean="0"/>
              <a:t>Commit</a:t>
            </a:r>
            <a:r>
              <a:rPr lang="zh-CN" altLang="en-US" dirty="0" smtClean="0"/>
              <a:t>相关性（了解版本迭代之间的特点）</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553" y="2710476"/>
            <a:ext cx="7382905" cy="2581635"/>
          </a:xfrm>
          <a:prstGeom prst="rect">
            <a:avLst/>
          </a:prstGeom>
        </p:spPr>
      </p:pic>
    </p:spTree>
    <p:extLst>
      <p:ext uri="{BB962C8B-B14F-4D97-AF65-F5344CB8AC3E}">
        <p14:creationId xmlns:p14="http://schemas.microsoft.com/office/powerpoint/2010/main" val="234134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zh-CN" altLang="en-US" dirty="0" smtClean="0"/>
              <a:t>研究背景和意义</a:t>
            </a:r>
            <a:endParaRPr lang="en-US" altLang="zh-CN" dirty="0" smtClean="0"/>
          </a:p>
          <a:p>
            <a:r>
              <a:rPr lang="zh-CN" altLang="en-US" dirty="0"/>
              <a:t>研究</a:t>
            </a:r>
            <a:r>
              <a:rPr lang="zh-CN" altLang="en-US" dirty="0" smtClean="0"/>
              <a:t>目标和框架</a:t>
            </a:r>
            <a:endParaRPr lang="en-US" altLang="zh-CN" dirty="0" smtClean="0"/>
          </a:p>
          <a:p>
            <a:r>
              <a:rPr lang="zh-CN" altLang="en-US" dirty="0" smtClean="0"/>
              <a:t>研究内容</a:t>
            </a:r>
            <a:endParaRPr lang="en-US" altLang="zh-CN" dirty="0" smtClean="0"/>
          </a:p>
          <a:p>
            <a:r>
              <a:rPr lang="zh-CN" altLang="en-US" dirty="0" smtClean="0"/>
              <a:t>结论与后期工作</a:t>
            </a:r>
            <a:endParaRPr lang="en-US" altLang="zh-CN" dirty="0" smtClean="0"/>
          </a:p>
          <a:p>
            <a:r>
              <a:rPr lang="zh-CN" altLang="en-US" dirty="0"/>
              <a:t>致谢</a:t>
            </a:r>
          </a:p>
        </p:txBody>
      </p:sp>
    </p:spTree>
    <p:extLst>
      <p:ext uri="{BB962C8B-B14F-4D97-AF65-F5344CB8AC3E}">
        <p14:creationId xmlns:p14="http://schemas.microsoft.com/office/powerpoint/2010/main" val="1445018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smtClean="0"/>
              <a:t>指标变化模式检测（论文</a:t>
            </a:r>
            <a:r>
              <a:rPr lang="en-US" altLang="zh-CN" dirty="0" smtClean="0"/>
              <a:t>2.7</a:t>
            </a:r>
            <a:r>
              <a:rPr lang="zh-CN" altLang="en-US" dirty="0" smtClean="0"/>
              <a:t>及</a:t>
            </a:r>
            <a:r>
              <a:rPr lang="en-US" altLang="zh-CN" dirty="0" smtClean="0"/>
              <a:t>3.4</a:t>
            </a:r>
            <a:r>
              <a:rPr lang="zh-CN" altLang="en-US" dirty="0" smtClean="0"/>
              <a:t>）</a:t>
            </a:r>
            <a:endParaRPr lang="en-US" altLang="zh-CN" dirty="0" smtClean="0"/>
          </a:p>
          <a:p>
            <a:pPr lvl="1"/>
            <a:r>
              <a:rPr lang="zh-CN" altLang="en-US" dirty="0" smtClean="0"/>
              <a:t>分析指标本身变化模式</a:t>
            </a:r>
            <a:endParaRPr lang="en-US" altLang="zh-CN" dirty="0" smtClean="0"/>
          </a:p>
          <a:p>
            <a:pPr lvl="1"/>
            <a:r>
              <a:rPr lang="zh-CN" altLang="en-US" dirty="0" smtClean="0"/>
              <a:t>变化模式分类，重点研究跳变模式</a:t>
            </a:r>
            <a:endParaRPr lang="en-US" altLang="zh-CN" dirty="0" smtClean="0"/>
          </a:p>
          <a:p>
            <a:r>
              <a:rPr lang="zh-CN" altLang="en-US" dirty="0" smtClean="0"/>
              <a:t>方法论</a:t>
            </a:r>
            <a:endParaRPr lang="en-US" altLang="zh-CN" dirty="0" smtClean="0"/>
          </a:p>
          <a:p>
            <a:pPr lvl="1"/>
            <a:r>
              <a:rPr lang="zh-CN" altLang="en-US" dirty="0" smtClean="0"/>
              <a:t>拓扑排序</a:t>
            </a:r>
            <a:endParaRPr lang="en-US" altLang="zh-CN" dirty="0" smtClean="0"/>
          </a:p>
          <a:p>
            <a:pPr lvl="1"/>
            <a:r>
              <a:rPr lang="zh-CN" altLang="en-US" dirty="0" smtClean="0"/>
              <a:t>分析主分支上的变化</a:t>
            </a:r>
            <a:endParaRPr lang="en-US" altLang="zh-CN" dirty="0" smtClean="0"/>
          </a:p>
          <a:p>
            <a:pPr lvl="1"/>
            <a:r>
              <a:rPr lang="zh-CN" altLang="en-US" dirty="0" smtClean="0"/>
              <a:t>模式识别与匹配</a:t>
            </a:r>
            <a:endParaRPr lang="en-US" altLang="zh-CN" dirty="0" smtClean="0"/>
          </a:p>
        </p:txBody>
      </p:sp>
    </p:spTree>
    <p:extLst>
      <p:ext uri="{BB962C8B-B14F-4D97-AF65-F5344CB8AC3E}">
        <p14:creationId xmlns:p14="http://schemas.microsoft.com/office/powerpoint/2010/main" val="1358078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配置变化模式检测结果</a:t>
            </a:r>
            <a:endParaRPr lang="en-US" altLang="zh-CN" dirty="0" smtClean="0"/>
          </a:p>
          <a:p>
            <a:pPr lvl="1"/>
            <a:r>
              <a:rPr lang="zh-CN" altLang="en-US" dirty="0"/>
              <a:t>波动</a:t>
            </a:r>
            <a:r>
              <a:rPr lang="zh-CN" altLang="en-US" dirty="0" smtClean="0"/>
              <a:t>型</a:t>
            </a:r>
            <a:endParaRPr lang="en-US" altLang="zh-CN" dirty="0" smtClean="0"/>
          </a:p>
          <a:p>
            <a:pPr lvl="2"/>
            <a:r>
              <a:rPr lang="zh-CN" altLang="en-US" dirty="0" smtClean="0"/>
              <a:t>多与底层设计相关</a:t>
            </a:r>
            <a:endParaRPr lang="en-US" altLang="zh-CN" dirty="0" smtClean="0"/>
          </a:p>
          <a:p>
            <a:pPr lvl="1"/>
            <a:r>
              <a:rPr lang="zh-CN" altLang="en-US" dirty="0"/>
              <a:t>跳变型</a:t>
            </a:r>
            <a:endParaRPr lang="en-US" altLang="zh-CN" dirty="0"/>
          </a:p>
          <a:p>
            <a:pPr lvl="2"/>
            <a:r>
              <a:rPr lang="zh-CN" altLang="en-US" dirty="0"/>
              <a:t>多为迭代型指标</a:t>
            </a:r>
          </a:p>
          <a:p>
            <a:pPr lvl="1"/>
            <a:r>
              <a:rPr lang="zh-CN" altLang="en-US" dirty="0"/>
              <a:t>线性型</a:t>
            </a:r>
            <a:endParaRPr lang="en-US" altLang="zh-CN" dirty="0"/>
          </a:p>
          <a:p>
            <a:pPr lvl="2"/>
            <a:r>
              <a:rPr lang="zh-CN" altLang="en-US" dirty="0"/>
              <a:t>多为整体性指标</a:t>
            </a:r>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495890"/>
            <a:ext cx="3616659" cy="2631390"/>
          </a:xfrm>
          <a:prstGeom prst="rect">
            <a:avLst/>
          </a:prstGeom>
        </p:spPr>
      </p:pic>
    </p:spTree>
    <p:extLst>
      <p:ext uri="{BB962C8B-B14F-4D97-AF65-F5344CB8AC3E}">
        <p14:creationId xmlns:p14="http://schemas.microsoft.com/office/powerpoint/2010/main" val="2187677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r>
              <a:rPr lang="zh-CN" altLang="en-US" dirty="0" smtClean="0"/>
              <a:t>主要进行了一下四个方面的工作：</a:t>
            </a:r>
            <a:endParaRPr lang="en-US" altLang="zh-CN" dirty="0" smtClean="0"/>
          </a:p>
          <a:p>
            <a:pPr lvl="1"/>
            <a:r>
              <a:rPr lang="zh-CN" altLang="en-US" dirty="0" smtClean="0"/>
              <a:t>指标降维</a:t>
            </a:r>
            <a:endParaRPr lang="en-US" altLang="zh-CN" dirty="0" smtClean="0"/>
          </a:p>
          <a:p>
            <a:pPr lvl="1"/>
            <a:r>
              <a:rPr lang="zh-CN" altLang="en-US" dirty="0" smtClean="0"/>
              <a:t>指标相关性分析</a:t>
            </a:r>
            <a:endParaRPr lang="en-US" altLang="zh-CN" dirty="0" smtClean="0"/>
          </a:p>
          <a:p>
            <a:pPr lvl="1"/>
            <a:r>
              <a:rPr lang="zh-CN" altLang="en-US" dirty="0" smtClean="0"/>
              <a:t>配置相关性分析</a:t>
            </a:r>
            <a:endParaRPr lang="en-US" altLang="zh-CN" dirty="0" smtClean="0"/>
          </a:p>
          <a:p>
            <a:pPr lvl="1"/>
            <a:r>
              <a:rPr lang="zh-CN" altLang="en-US" dirty="0" smtClean="0"/>
              <a:t>指标变化模式的变化</a:t>
            </a:r>
            <a:endParaRPr lang="en-US" altLang="zh-CN" dirty="0" smtClean="0"/>
          </a:p>
          <a:p>
            <a:r>
              <a:rPr lang="zh-CN" altLang="en-US" dirty="0" smtClean="0"/>
              <a:t>对于帮助</a:t>
            </a:r>
            <a:r>
              <a:rPr lang="en-US" altLang="zh-CN" dirty="0" err="1" smtClean="0"/>
              <a:t>lkp</a:t>
            </a:r>
            <a:r>
              <a:rPr lang="en-US" altLang="zh-CN" dirty="0" smtClean="0"/>
              <a:t>-tests</a:t>
            </a:r>
            <a:r>
              <a:rPr lang="zh-CN" altLang="en-US" dirty="0" smtClean="0"/>
              <a:t>的精简、改进和推广有重要意义</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611592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p:txBody>
          <a:bodyPr/>
          <a:lstStyle/>
          <a:p>
            <a:r>
              <a:rPr lang="zh-CN" altLang="en-US" dirty="0"/>
              <a:t>感谢陈康、陈渝两位老师和黄瀛工程师在整个实验过程中提供的指导与帮助</a:t>
            </a:r>
            <a:r>
              <a:rPr lang="zh-CN" altLang="en-US" dirty="0" smtClean="0"/>
              <a:t>，</a:t>
            </a:r>
            <a:r>
              <a:rPr lang="zh-CN" altLang="en-US" dirty="0"/>
              <a:t>他们</a:t>
            </a:r>
            <a:r>
              <a:rPr lang="zh-CN" altLang="en-US" dirty="0" smtClean="0"/>
              <a:t>的</a:t>
            </a:r>
            <a:r>
              <a:rPr lang="zh-CN" altLang="en-US" dirty="0"/>
              <a:t>鼓励与指引给我带来了强大的动力！</a:t>
            </a:r>
          </a:p>
          <a:p>
            <a:pPr marL="0" indent="0">
              <a:buNone/>
            </a:pPr>
            <a:endParaRPr lang="zh-CN" altLang="en-US" dirty="0"/>
          </a:p>
        </p:txBody>
      </p:sp>
    </p:spTree>
    <p:extLst>
      <p:ext uri="{BB962C8B-B14F-4D97-AF65-F5344CB8AC3E}">
        <p14:creationId xmlns:p14="http://schemas.microsoft.com/office/powerpoint/2010/main" val="2502346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78968" y="1955411"/>
            <a:ext cx="7751298" cy="2215991"/>
          </a:xfrm>
          <a:prstGeom prst="rect">
            <a:avLst/>
          </a:prstGeom>
          <a:noFill/>
        </p:spPr>
        <p:txBody>
          <a:bodyPr wrap="square" rtlCol="0">
            <a:spAutoFit/>
          </a:bodyPr>
          <a:lstStyle/>
          <a:p>
            <a:pPr algn="ctr"/>
            <a:r>
              <a:rPr lang="zh-CN" altLang="en-US" sz="13800" dirty="0" smtClean="0"/>
              <a:t>谢谢！</a:t>
            </a:r>
            <a:endParaRPr lang="zh-CN" altLang="en-US" sz="1400" dirty="0"/>
          </a:p>
        </p:txBody>
      </p:sp>
    </p:spTree>
    <p:extLst>
      <p:ext uri="{BB962C8B-B14F-4D97-AF65-F5344CB8AC3E}">
        <p14:creationId xmlns:p14="http://schemas.microsoft.com/office/powerpoint/2010/main" val="144285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研究背景和意义</a:t>
            </a:r>
            <a:r>
              <a:rPr lang="zh-CN" altLang="en-US" sz="2000" dirty="0" smtClean="0"/>
              <a:t>（详见论文第</a:t>
            </a:r>
            <a:r>
              <a:rPr lang="en-US" altLang="zh-CN" sz="2000" dirty="0" smtClean="0"/>
              <a:t>1</a:t>
            </a:r>
            <a:r>
              <a:rPr lang="zh-CN" altLang="en-US" sz="2000" dirty="0" smtClean="0"/>
              <a:t>章）</a:t>
            </a:r>
            <a:endParaRPr lang="zh-CN" altLang="en-US" sz="2000" dirty="0"/>
          </a:p>
        </p:txBody>
      </p:sp>
      <p:sp>
        <p:nvSpPr>
          <p:cNvPr id="3" name="内容占位符 2"/>
          <p:cNvSpPr>
            <a:spLocks noGrp="1"/>
          </p:cNvSpPr>
          <p:nvPr>
            <p:ph idx="1"/>
          </p:nvPr>
        </p:nvSpPr>
        <p:spPr/>
        <p:txBody>
          <a:bodyPr>
            <a:normAutofit fontScale="92500" lnSpcReduction="20000"/>
          </a:bodyPr>
          <a:lstStyle/>
          <a:p>
            <a:r>
              <a:rPr lang="zh-CN" altLang="en-US" dirty="0" smtClean="0"/>
              <a:t>软件性能缺陷的广泛存在与难以检测</a:t>
            </a:r>
            <a:endParaRPr lang="en-US" altLang="zh-CN" dirty="0" smtClean="0"/>
          </a:p>
          <a:p>
            <a:pPr lvl="1"/>
            <a:r>
              <a:rPr lang="zh-CN" altLang="en-US" dirty="0" smtClean="0"/>
              <a:t>不会造成直接的系统错误或崩溃</a:t>
            </a:r>
            <a:endParaRPr lang="en-US" altLang="zh-CN" dirty="0" smtClean="0"/>
          </a:p>
          <a:p>
            <a:pPr lvl="1"/>
            <a:r>
              <a:rPr lang="zh-CN" altLang="en-US" dirty="0" smtClean="0"/>
              <a:t>检测方法的不成熟</a:t>
            </a:r>
            <a:endParaRPr lang="en-US" altLang="zh-CN" dirty="0" smtClean="0"/>
          </a:p>
          <a:p>
            <a:pPr lvl="2"/>
            <a:r>
              <a:rPr lang="zh-CN" altLang="en-US" dirty="0"/>
              <a:t>符号标记</a:t>
            </a:r>
            <a:r>
              <a:rPr lang="en-US" altLang="zh-CN" dirty="0"/>
              <a:t>[5]</a:t>
            </a:r>
            <a:r>
              <a:rPr lang="zh-CN" altLang="en-US" dirty="0"/>
              <a:t>、缺陷追踪</a:t>
            </a:r>
            <a:r>
              <a:rPr lang="en-US" altLang="zh-CN" dirty="0"/>
              <a:t>[6]</a:t>
            </a:r>
            <a:r>
              <a:rPr lang="zh-CN" altLang="en-US" dirty="0"/>
              <a:t>、负载测试</a:t>
            </a:r>
            <a:r>
              <a:rPr lang="en-US" altLang="zh-CN" dirty="0"/>
              <a:t>[</a:t>
            </a:r>
            <a:r>
              <a:rPr lang="en-US" altLang="zh-CN" dirty="0" smtClean="0"/>
              <a:t>7]</a:t>
            </a:r>
          </a:p>
          <a:p>
            <a:pPr lvl="1"/>
            <a:r>
              <a:rPr lang="zh-CN" altLang="en-US" dirty="0" smtClean="0"/>
              <a:t>检测框架的缺乏</a:t>
            </a:r>
            <a:endParaRPr lang="en-US" altLang="zh-CN" dirty="0" smtClean="0"/>
          </a:p>
          <a:p>
            <a:r>
              <a:rPr lang="en-US" altLang="zh-CN" dirty="0" err="1" smtClean="0"/>
              <a:t>lkp</a:t>
            </a:r>
            <a:r>
              <a:rPr lang="en-US" altLang="zh-CN" dirty="0" smtClean="0"/>
              <a:t>-tests</a:t>
            </a:r>
            <a:r>
              <a:rPr lang="zh-CN" altLang="en-US" dirty="0" smtClean="0"/>
              <a:t>的介绍</a:t>
            </a:r>
            <a:endParaRPr lang="en-US" altLang="zh-CN" dirty="0" smtClean="0"/>
          </a:p>
          <a:p>
            <a:pPr lvl="1"/>
            <a:r>
              <a:rPr lang="zh-CN" altLang="en-US" dirty="0"/>
              <a:t>一</a:t>
            </a:r>
            <a:r>
              <a:rPr lang="zh-CN" altLang="en-US" dirty="0" smtClean="0"/>
              <a:t>个由</a:t>
            </a:r>
            <a:r>
              <a:rPr lang="en-US" altLang="zh-CN" dirty="0" smtClean="0"/>
              <a:t>Intel</a:t>
            </a:r>
            <a:r>
              <a:rPr lang="zh-CN" altLang="en-US" dirty="0" smtClean="0"/>
              <a:t>开发的</a:t>
            </a:r>
            <a:r>
              <a:rPr lang="en-US" altLang="zh-CN" dirty="0" err="1" smtClean="0"/>
              <a:t>linux</a:t>
            </a:r>
            <a:r>
              <a:rPr lang="en-US" altLang="zh-CN" dirty="0" smtClean="0"/>
              <a:t> kernel performance</a:t>
            </a:r>
            <a:r>
              <a:rPr lang="zh-CN" altLang="en-US" dirty="0" smtClean="0"/>
              <a:t>测试</a:t>
            </a:r>
            <a:r>
              <a:rPr lang="zh-CN" altLang="en-US" dirty="0" smtClean="0"/>
              <a:t>框架</a:t>
            </a:r>
            <a:endParaRPr lang="en-US" altLang="zh-CN" dirty="0" smtClean="0"/>
          </a:p>
          <a:p>
            <a:r>
              <a:rPr lang="en-US" altLang="zh-CN" dirty="0" err="1"/>
              <a:t>l</a:t>
            </a:r>
            <a:r>
              <a:rPr lang="en-US" altLang="zh-CN" dirty="0" err="1" smtClean="0"/>
              <a:t>kp</a:t>
            </a:r>
            <a:r>
              <a:rPr lang="en-US" altLang="zh-CN" dirty="0" smtClean="0"/>
              <a:t>-tests</a:t>
            </a:r>
            <a:r>
              <a:rPr lang="zh-CN" altLang="en-US" dirty="0"/>
              <a:t>中的一些基本概念</a:t>
            </a:r>
            <a:endParaRPr lang="en-US" altLang="zh-CN" dirty="0"/>
          </a:p>
          <a:p>
            <a:pPr lvl="1"/>
            <a:r>
              <a:rPr lang="en-US" altLang="zh-CN" dirty="0"/>
              <a:t>benchmark</a:t>
            </a:r>
          </a:p>
          <a:p>
            <a:pPr lvl="1"/>
            <a:r>
              <a:rPr lang="zh-CN" altLang="en-US" dirty="0" smtClean="0"/>
              <a:t>配置</a:t>
            </a:r>
            <a:endParaRPr lang="en-US" altLang="zh-CN" dirty="0"/>
          </a:p>
          <a:p>
            <a:pPr lvl="1"/>
            <a:r>
              <a:rPr lang="en-US" altLang="zh-CN" dirty="0"/>
              <a:t>commit </a:t>
            </a:r>
            <a:r>
              <a:rPr lang="en-US" altLang="zh-CN" dirty="0" smtClean="0"/>
              <a:t>ID</a:t>
            </a:r>
          </a:p>
          <a:p>
            <a:pPr lvl="1"/>
            <a:r>
              <a:rPr lang="zh-CN" altLang="en-US" dirty="0" smtClean="0"/>
              <a:t>指标</a:t>
            </a:r>
            <a:endParaRPr lang="en-US" altLang="zh-CN" dirty="0" smtClean="0"/>
          </a:p>
          <a:p>
            <a:pPr lvl="1"/>
            <a:r>
              <a:rPr lang="en-US" altLang="zh-CN" dirty="0"/>
              <a:t>KPI</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4125957"/>
            <a:ext cx="5580894" cy="2051006"/>
          </a:xfrm>
          <a:prstGeom prst="rect">
            <a:avLst/>
          </a:prstGeom>
        </p:spPr>
      </p:pic>
    </p:spTree>
    <p:extLst>
      <p:ext uri="{BB962C8B-B14F-4D97-AF65-F5344CB8AC3E}">
        <p14:creationId xmlns:p14="http://schemas.microsoft.com/office/powerpoint/2010/main" val="201969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研究背景和意义</a:t>
            </a:r>
            <a:endParaRPr lang="zh-CN" altLang="en-US" dirty="0"/>
          </a:p>
        </p:txBody>
      </p:sp>
      <p:sp>
        <p:nvSpPr>
          <p:cNvPr id="3" name="内容占位符 2"/>
          <p:cNvSpPr>
            <a:spLocks noGrp="1"/>
          </p:cNvSpPr>
          <p:nvPr>
            <p:ph idx="1"/>
          </p:nvPr>
        </p:nvSpPr>
        <p:spPr/>
        <p:txBody>
          <a:bodyPr/>
          <a:lstStyle/>
          <a:p>
            <a:r>
              <a:rPr lang="en-US" altLang="zh-CN" dirty="0" err="1"/>
              <a:t>l</a:t>
            </a:r>
            <a:r>
              <a:rPr lang="en-US" altLang="zh-CN" dirty="0" err="1" smtClean="0"/>
              <a:t>kp</a:t>
            </a:r>
            <a:r>
              <a:rPr lang="en-US" altLang="zh-CN" dirty="0" smtClean="0"/>
              <a:t>-tests</a:t>
            </a:r>
            <a:r>
              <a:rPr lang="zh-CN" altLang="en-US" dirty="0" smtClean="0"/>
              <a:t>目前存在的问题</a:t>
            </a:r>
            <a:endParaRPr lang="en-US" altLang="zh-CN" dirty="0"/>
          </a:p>
          <a:p>
            <a:pPr lvl="1"/>
            <a:r>
              <a:rPr lang="zh-CN" altLang="en-US" dirty="0" smtClean="0"/>
              <a:t>测试</a:t>
            </a:r>
            <a:r>
              <a:rPr lang="zh-CN" altLang="en-US" dirty="0"/>
              <a:t>冗余普遍存在</a:t>
            </a:r>
            <a:endParaRPr lang="en-US" altLang="zh-CN" dirty="0"/>
          </a:p>
          <a:p>
            <a:pPr lvl="2"/>
            <a:r>
              <a:rPr lang="zh-CN" altLang="en-US" dirty="0"/>
              <a:t>测试指标冗余和测试配置冗余</a:t>
            </a:r>
            <a:endParaRPr lang="en-US" altLang="zh-CN" dirty="0"/>
          </a:p>
          <a:p>
            <a:pPr lvl="1"/>
            <a:r>
              <a:rPr lang="zh-CN" altLang="en-US" dirty="0"/>
              <a:t>测试指标本身变化模式</a:t>
            </a:r>
            <a:r>
              <a:rPr lang="zh-CN" altLang="en-US" dirty="0" smtClean="0"/>
              <a:t>不明</a:t>
            </a:r>
            <a:endParaRPr lang="en-US" altLang="zh-CN" dirty="0" smtClean="0"/>
          </a:p>
          <a:p>
            <a:r>
              <a:rPr lang="zh-CN" altLang="en-US" dirty="0" smtClean="0"/>
              <a:t>去除</a:t>
            </a:r>
            <a:r>
              <a:rPr lang="zh-CN" altLang="en-US" dirty="0" smtClean="0"/>
              <a:t>冗余测试和指标变化模式分析的意义</a:t>
            </a:r>
            <a:endParaRPr lang="en-US" altLang="zh-CN" dirty="0" smtClean="0"/>
          </a:p>
          <a:p>
            <a:pPr lvl="1"/>
            <a:r>
              <a:rPr lang="zh-CN" altLang="en-US" dirty="0" smtClean="0"/>
              <a:t>减少</a:t>
            </a:r>
            <a:r>
              <a:rPr lang="en-US" altLang="zh-CN" dirty="0" err="1" smtClean="0"/>
              <a:t>lkp</a:t>
            </a:r>
            <a:r>
              <a:rPr lang="en-US" altLang="zh-CN" dirty="0" smtClean="0"/>
              <a:t>-tests</a:t>
            </a:r>
            <a:r>
              <a:rPr lang="zh-CN" altLang="en-US" dirty="0" smtClean="0"/>
              <a:t>所需的测试量</a:t>
            </a:r>
            <a:endParaRPr lang="en-US" altLang="zh-CN" dirty="0" smtClean="0"/>
          </a:p>
          <a:p>
            <a:pPr lvl="1"/>
            <a:r>
              <a:rPr lang="zh-CN" altLang="en-US" dirty="0" smtClean="0"/>
              <a:t>缺陷追踪方法的一个重要的数据来源</a:t>
            </a:r>
            <a:endParaRPr lang="en-US" altLang="zh-CN" dirty="0" smtClean="0"/>
          </a:p>
        </p:txBody>
      </p:sp>
    </p:spTree>
    <p:extLst>
      <p:ext uri="{BB962C8B-B14F-4D97-AF65-F5344CB8AC3E}">
        <p14:creationId xmlns:p14="http://schemas.microsoft.com/office/powerpoint/2010/main" val="193829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研究目标和</a:t>
            </a:r>
            <a:r>
              <a:rPr lang="zh-CN" altLang="en-US" dirty="0"/>
              <a:t>框架</a:t>
            </a:r>
            <a:r>
              <a:rPr lang="zh-CN" altLang="en-US" sz="2000" dirty="0"/>
              <a:t>（详见论文第</a:t>
            </a:r>
            <a:r>
              <a:rPr lang="en-US" altLang="zh-CN" sz="2000" dirty="0"/>
              <a:t>2</a:t>
            </a:r>
            <a:r>
              <a:rPr lang="zh-CN" altLang="en-US" sz="2000" dirty="0"/>
              <a:t>章</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dirty="0" smtClean="0"/>
              <a:t>研究目标</a:t>
            </a:r>
            <a:endParaRPr lang="en-US" altLang="zh-CN" dirty="0" smtClean="0"/>
          </a:p>
          <a:p>
            <a:pPr lvl="1"/>
            <a:r>
              <a:rPr lang="en-US" altLang="zh-CN" dirty="0" err="1" smtClean="0"/>
              <a:t>lkp</a:t>
            </a:r>
            <a:r>
              <a:rPr lang="en-US" altLang="zh-CN" dirty="0" smtClean="0"/>
              <a:t>-tests</a:t>
            </a:r>
            <a:r>
              <a:rPr lang="zh-CN" altLang="en-US" dirty="0" smtClean="0"/>
              <a:t>测试框架的去冗余</a:t>
            </a:r>
            <a:endParaRPr lang="en-US" altLang="zh-CN" dirty="0" smtClean="0"/>
          </a:p>
          <a:p>
            <a:pPr lvl="2"/>
            <a:r>
              <a:rPr lang="zh-CN" altLang="en-US" dirty="0" smtClean="0"/>
              <a:t>指标冗余</a:t>
            </a:r>
            <a:endParaRPr lang="en-US" altLang="zh-CN" dirty="0" smtClean="0"/>
          </a:p>
          <a:p>
            <a:pPr lvl="2"/>
            <a:r>
              <a:rPr lang="zh-CN" altLang="en-US" dirty="0"/>
              <a:t>配置</a:t>
            </a:r>
            <a:r>
              <a:rPr lang="zh-CN" altLang="en-US" dirty="0" smtClean="0"/>
              <a:t>冗余</a:t>
            </a:r>
            <a:endParaRPr lang="en-US" altLang="zh-CN" dirty="0" smtClean="0"/>
          </a:p>
          <a:p>
            <a:pPr lvl="1"/>
            <a:r>
              <a:rPr lang="en-US" altLang="zh-CN" dirty="0" err="1" smtClean="0"/>
              <a:t>lkp</a:t>
            </a:r>
            <a:r>
              <a:rPr lang="en-US" altLang="zh-CN" dirty="0" smtClean="0"/>
              <a:t>-tests</a:t>
            </a:r>
            <a:r>
              <a:rPr lang="zh-CN" altLang="en-US" dirty="0" smtClean="0"/>
              <a:t>指标的变化模式分析与匹配</a:t>
            </a:r>
            <a:endParaRPr lang="en-US" altLang="zh-CN" dirty="0"/>
          </a:p>
          <a:p>
            <a:r>
              <a:rPr lang="zh-CN" altLang="en-US" dirty="0" smtClean="0"/>
              <a:t>指标性冗余</a:t>
            </a:r>
            <a:r>
              <a:rPr lang="en-US" altLang="zh-CN" dirty="0" smtClean="0"/>
              <a:t>——</a:t>
            </a:r>
            <a:r>
              <a:rPr lang="zh-CN" altLang="en-US" dirty="0" smtClean="0"/>
              <a:t>主成分分析（</a:t>
            </a:r>
            <a:r>
              <a:rPr lang="en-US" altLang="zh-CN" dirty="0" smtClean="0"/>
              <a:t>PCA</a:t>
            </a:r>
            <a:r>
              <a:rPr lang="zh-CN" altLang="en-US" dirty="0" smtClean="0"/>
              <a:t>）进行降维</a:t>
            </a:r>
            <a:endParaRPr lang="en-US" altLang="zh-CN" dirty="0" smtClean="0"/>
          </a:p>
          <a:p>
            <a:r>
              <a:rPr lang="zh-CN" altLang="en-US" dirty="0" smtClean="0"/>
              <a:t>指标和配置的相关性分析</a:t>
            </a:r>
            <a:r>
              <a:rPr lang="en-US" altLang="zh-CN" dirty="0" smtClean="0"/>
              <a:t>——Pearson</a:t>
            </a:r>
            <a:r>
              <a:rPr lang="zh-CN" altLang="en-US" dirty="0" smtClean="0"/>
              <a:t>相关系数</a:t>
            </a:r>
            <a:endParaRPr lang="en-US" altLang="zh-CN" dirty="0" smtClean="0"/>
          </a:p>
          <a:p>
            <a:r>
              <a:rPr lang="zh-CN" altLang="en-US" dirty="0" smtClean="0"/>
              <a:t>指标变化模式分析</a:t>
            </a:r>
            <a:endParaRPr lang="en-US" altLang="zh-CN" dirty="0" smtClean="0"/>
          </a:p>
          <a:p>
            <a:pPr lvl="1"/>
            <a:endParaRPr lang="en-US" altLang="zh-CN" dirty="0" smtClean="0"/>
          </a:p>
        </p:txBody>
      </p:sp>
    </p:spTree>
    <p:extLst>
      <p:ext uri="{BB962C8B-B14F-4D97-AF65-F5344CB8AC3E}">
        <p14:creationId xmlns:p14="http://schemas.microsoft.com/office/powerpoint/2010/main" val="402135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endParaRPr lang="en-US" altLang="zh-CN" dirty="0" smtClean="0"/>
          </a:p>
          <a:p>
            <a:r>
              <a:rPr lang="zh-CN" altLang="en-US" dirty="0"/>
              <a:t>指标降</a:t>
            </a:r>
            <a:r>
              <a:rPr lang="zh-CN" altLang="en-US" dirty="0" smtClean="0"/>
              <a:t>维</a:t>
            </a:r>
            <a:endParaRPr lang="en-US" altLang="zh-CN" dirty="0" smtClean="0"/>
          </a:p>
          <a:p>
            <a:r>
              <a:rPr lang="zh-CN" altLang="en-US" dirty="0" smtClean="0"/>
              <a:t>指标相关性分析</a:t>
            </a:r>
            <a:endParaRPr lang="en-US" altLang="zh-CN" dirty="0" smtClean="0"/>
          </a:p>
          <a:p>
            <a:r>
              <a:rPr lang="zh-CN" altLang="en-US" dirty="0" smtClean="0"/>
              <a:t>配置相关性分析</a:t>
            </a:r>
            <a:endParaRPr lang="en-US" altLang="zh-CN" dirty="0" smtClean="0"/>
          </a:p>
          <a:p>
            <a:r>
              <a:rPr lang="zh-CN" altLang="en-US" dirty="0" smtClean="0"/>
              <a:t>变化模式分析</a:t>
            </a:r>
            <a:endParaRPr lang="zh-CN" altLang="en-US" dirty="0"/>
          </a:p>
        </p:txBody>
      </p:sp>
    </p:spTree>
    <p:extLst>
      <p:ext uri="{BB962C8B-B14F-4D97-AF65-F5344CB8AC3E}">
        <p14:creationId xmlns:p14="http://schemas.microsoft.com/office/powerpoint/2010/main" val="590118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r>
              <a:rPr lang="zh-CN" altLang="en-US" dirty="0"/>
              <a:t>（详见论文</a:t>
            </a:r>
            <a:r>
              <a:rPr lang="en-US" altLang="zh-CN" dirty="0"/>
              <a:t>2.5.1</a:t>
            </a:r>
            <a:r>
              <a:rPr lang="zh-CN" altLang="en-US" dirty="0"/>
              <a:t>及</a:t>
            </a:r>
            <a:r>
              <a:rPr lang="en-US" altLang="zh-CN" dirty="0"/>
              <a:t>3.2.1</a:t>
            </a:r>
            <a:r>
              <a:rPr lang="zh-CN" altLang="en-US" dirty="0" smtClean="0"/>
              <a:t>）</a:t>
            </a:r>
            <a:endParaRPr lang="en-US" altLang="zh-CN" dirty="0" smtClean="0"/>
          </a:p>
          <a:p>
            <a:pPr lvl="1"/>
            <a:r>
              <a:rPr lang="zh-CN" altLang="en-US" dirty="0" smtClean="0"/>
              <a:t>输入：</a:t>
            </a:r>
            <a:r>
              <a:rPr lang="en-US" altLang="zh-CN" dirty="0" err="1" smtClean="0"/>
              <a:t>lkp</a:t>
            </a:r>
            <a:r>
              <a:rPr lang="en-US" altLang="zh-CN" dirty="0" smtClean="0"/>
              <a:t>-tests</a:t>
            </a:r>
            <a:r>
              <a:rPr lang="zh-CN" altLang="en-US" dirty="0" smtClean="0"/>
              <a:t>测试结果源数据</a:t>
            </a:r>
            <a:r>
              <a:rPr lang="zh-CN" altLang="en-US" dirty="0"/>
              <a:t>（磁盘中</a:t>
            </a:r>
            <a:r>
              <a:rPr lang="zh-CN" altLang="en-US" dirty="0" smtClean="0"/>
              <a:t>）</a:t>
            </a:r>
            <a:endParaRPr lang="en-US" altLang="zh-CN" dirty="0" smtClean="0"/>
          </a:p>
          <a:p>
            <a:pPr lvl="1"/>
            <a:r>
              <a:rPr lang="zh-CN" altLang="en-US" dirty="0" smtClean="0"/>
              <a:t>输出：方便计算、整理的文本格式的文件</a:t>
            </a:r>
            <a:endParaRPr lang="en-US" altLang="zh-CN" dirty="0" smtClean="0"/>
          </a:p>
          <a:p>
            <a:pPr lvl="1"/>
            <a:r>
              <a:rPr lang="zh-CN" altLang="en-US" dirty="0" smtClean="0"/>
              <a:t>目的：保证后续分析工作可行性和</a:t>
            </a:r>
            <a:r>
              <a:rPr lang="zh-CN" altLang="en-US" dirty="0" smtClean="0"/>
              <a:t>正确性</a:t>
            </a:r>
            <a:endParaRPr lang="en-US" altLang="zh-CN" dirty="0" smtClean="0"/>
          </a:p>
        </p:txBody>
      </p:sp>
    </p:spTree>
    <p:extLst>
      <p:ext uri="{BB962C8B-B14F-4D97-AF65-F5344CB8AC3E}">
        <p14:creationId xmlns:p14="http://schemas.microsoft.com/office/powerpoint/2010/main" val="392809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a:t>
            </a:r>
            <a:endParaRPr lang="en-US" altLang="zh-CN" dirty="0" smtClean="0"/>
          </a:p>
          <a:p>
            <a:pPr lvl="1"/>
            <a:r>
              <a:rPr lang="zh-CN" altLang="en-US" dirty="0" smtClean="0"/>
              <a:t>数据提取</a:t>
            </a:r>
            <a:endParaRPr lang="en-US" altLang="zh-CN" dirty="0" smtClean="0"/>
          </a:p>
          <a:p>
            <a:pPr lvl="2"/>
            <a:r>
              <a:rPr lang="zh-CN" altLang="en-US" dirty="0" smtClean="0"/>
              <a:t>保存文件类型及其格式的确定</a:t>
            </a:r>
            <a:endParaRPr lang="en-US" altLang="zh-CN" dirty="0" smtClean="0"/>
          </a:p>
          <a:p>
            <a:pPr lvl="2"/>
            <a:r>
              <a:rPr lang="zh-CN" altLang="en-US" dirty="0" smtClean="0"/>
              <a:t>从源数据提取到</a:t>
            </a:r>
            <a:r>
              <a:rPr lang="en-US" altLang="zh-CN" dirty="0" smtClean="0"/>
              <a:t>csv</a:t>
            </a:r>
            <a:r>
              <a:rPr lang="zh-CN" altLang="en-US" dirty="0" smtClean="0"/>
              <a:t>文件中</a:t>
            </a:r>
            <a:endParaRPr lang="en-US" altLang="zh-CN" dirty="0" smtClean="0"/>
          </a:p>
          <a:p>
            <a:pPr lvl="2"/>
            <a:r>
              <a:rPr lang="zh-CN" altLang="en-US" dirty="0" smtClean="0"/>
              <a:t>建立索引、提取规模预估和多</a:t>
            </a:r>
            <a:r>
              <a:rPr lang="zh-CN" altLang="en-US" dirty="0"/>
              <a:t>核</a:t>
            </a:r>
            <a:r>
              <a:rPr lang="zh-CN" altLang="en-US" dirty="0" smtClean="0"/>
              <a:t>加速（难点）</a:t>
            </a:r>
            <a:endParaRPr lang="en-US" altLang="zh-CN" dirty="0" smtClean="0"/>
          </a:p>
          <a:p>
            <a:pPr lvl="1"/>
            <a:r>
              <a:rPr lang="zh-CN" altLang="en-US" dirty="0" smtClean="0"/>
              <a:t>数据清洗</a:t>
            </a:r>
            <a:endParaRPr lang="en-US" altLang="zh-CN" dirty="0" smtClean="0"/>
          </a:p>
          <a:p>
            <a:pPr lvl="2"/>
            <a:r>
              <a:rPr lang="zh-CN" altLang="en-US" dirty="0" smtClean="0"/>
              <a:t>去除不完整数据</a:t>
            </a:r>
            <a:endParaRPr lang="en-US" altLang="zh-CN" dirty="0" smtClean="0"/>
          </a:p>
          <a:p>
            <a:pPr lvl="2"/>
            <a:r>
              <a:rPr lang="zh-CN" altLang="en-US" dirty="0" smtClean="0"/>
              <a:t>去除</a:t>
            </a:r>
            <a:r>
              <a:rPr lang="en-US" altLang="zh-CN" dirty="0" smtClean="0"/>
              <a:t>bool</a:t>
            </a:r>
            <a:r>
              <a:rPr lang="zh-CN" altLang="en-US" dirty="0" smtClean="0"/>
              <a:t>值</a:t>
            </a:r>
            <a:endParaRPr lang="en-US" altLang="zh-CN" dirty="0" smtClean="0"/>
          </a:p>
          <a:p>
            <a:pPr lvl="2"/>
            <a:r>
              <a:rPr lang="zh-CN" altLang="en-US" dirty="0" smtClean="0"/>
              <a:t>数据</a:t>
            </a:r>
            <a:r>
              <a:rPr lang="zh-CN" altLang="en-US" dirty="0" smtClean="0"/>
              <a:t>归一化</a:t>
            </a:r>
            <a:endParaRPr lang="zh-CN" altLang="en-US" dirty="0"/>
          </a:p>
        </p:txBody>
      </p:sp>
    </p:spTree>
    <p:extLst>
      <p:ext uri="{BB962C8B-B14F-4D97-AF65-F5344CB8AC3E}">
        <p14:creationId xmlns:p14="http://schemas.microsoft.com/office/powerpoint/2010/main" val="2346311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smtClean="0"/>
              <a:t>数据预处理结果</a:t>
            </a:r>
            <a:endParaRPr lang="en-US" altLang="zh-CN" dirty="0" smtClean="0"/>
          </a:p>
          <a:p>
            <a:pPr lvl="1"/>
            <a:r>
              <a:rPr lang="zh-CN" altLang="en-US" dirty="0" smtClean="0"/>
              <a:t>对应</a:t>
            </a:r>
            <a:r>
              <a:rPr lang="en-US" altLang="zh-CN" dirty="0" smtClean="0"/>
              <a:t>78</a:t>
            </a:r>
            <a:r>
              <a:rPr lang="zh-CN" altLang="en-US" dirty="0" smtClean="0"/>
              <a:t>个</a:t>
            </a:r>
            <a:r>
              <a:rPr lang="en-US" altLang="zh-CN" dirty="0" smtClean="0"/>
              <a:t>benchmark</a:t>
            </a:r>
            <a:r>
              <a:rPr lang="zh-CN" altLang="en-US" dirty="0" smtClean="0"/>
              <a:t>，有</a:t>
            </a:r>
            <a:r>
              <a:rPr lang="en-US" altLang="zh-CN" dirty="0" smtClean="0"/>
              <a:t>78</a:t>
            </a:r>
            <a:r>
              <a:rPr lang="zh-CN" altLang="en-US" dirty="0" smtClean="0"/>
              <a:t>个</a:t>
            </a:r>
            <a:r>
              <a:rPr lang="en-US" altLang="zh-CN" dirty="0" smtClean="0"/>
              <a:t>csv</a:t>
            </a:r>
            <a:r>
              <a:rPr lang="zh-CN" altLang="en-US" dirty="0" smtClean="0"/>
              <a:t>格式的文件</a:t>
            </a:r>
            <a:endParaRPr lang="en-US" altLang="zh-CN" dirty="0" smtClean="0"/>
          </a:p>
          <a:p>
            <a:pPr lvl="1"/>
            <a:r>
              <a:rPr lang="zh-CN" altLang="en-US" dirty="0"/>
              <a:t>格式</a:t>
            </a:r>
            <a:r>
              <a:rPr lang="zh-CN" altLang="en-US" dirty="0" smtClean="0"/>
              <a:t>如下：</a:t>
            </a:r>
            <a:endParaRPr lang="en-US" altLang="zh-CN" dirty="0" smtClean="0"/>
          </a:p>
          <a:p>
            <a:pPr lvl="1"/>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954" y="3120508"/>
            <a:ext cx="5786365" cy="2408804"/>
          </a:xfrm>
          <a:prstGeom prst="rect">
            <a:avLst/>
          </a:prstGeom>
        </p:spPr>
      </p:pic>
    </p:spTree>
    <p:extLst>
      <p:ext uri="{BB962C8B-B14F-4D97-AF65-F5344CB8AC3E}">
        <p14:creationId xmlns:p14="http://schemas.microsoft.com/office/powerpoint/2010/main" val="3556100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1903</Words>
  <Application>Microsoft Office PowerPoint</Application>
  <PresentationFormat>宽屏</PresentationFormat>
  <Paragraphs>222</Paragraphs>
  <Slides>24</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基于lkp-tests的linux kernel性能分析 </vt:lpstr>
      <vt:lpstr>提纲</vt:lpstr>
      <vt:lpstr>研究背景和意义（详见论文第1章）</vt:lpstr>
      <vt:lpstr>研究背景和意义</vt:lpstr>
      <vt:lpstr>研究目标和框架（详见论文第2章）</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结论</vt:lpstr>
      <vt:lpstr>致谢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基于lkp-tests的linux kernel性能分析 </dc:title>
  <dc:creator>Mirror Nettle</dc:creator>
  <cp:lastModifiedBy>Mirror Nettle</cp:lastModifiedBy>
  <cp:revision>412</cp:revision>
  <dcterms:created xsi:type="dcterms:W3CDTF">2016-06-07T13:44:23Z</dcterms:created>
  <dcterms:modified xsi:type="dcterms:W3CDTF">2016-06-13T02:36:15Z</dcterms:modified>
</cp:coreProperties>
</file>