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010400" cy="92964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3"/>
            <a:ext cx="3037840" cy="46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3"/>
            <a:ext cx="3037840" cy="46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150" y="695325"/>
            <a:ext cx="6199500" cy="348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0960" cy="418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182"/>
            <a:ext cx="3037840" cy="46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40" cy="46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431d5b1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f431d5b198_0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400"/>
          </a:p>
        </p:txBody>
      </p:sp>
      <p:sp>
        <p:nvSpPr>
          <p:cNvPr id="48" name="Google Shape;48;g1f431d5b198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e70cba5db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e70cba5db_0_1205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13e70cba5db_0_1205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6b7c845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6b7c84569_0_2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6b7c84569_0_2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6b5d9b7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6b5d9b743_0_36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f6b5d9b743_0_36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b5d9b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b5d9b743_0_0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f6b5d9b743_0_0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6b5d9b7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6b5d9b743_0_13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f6b5d9b743_0_13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6b5d9b7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2023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6b5d9b743_0_24:notes"/>
          <p:cNvSpPr txBox="1">
            <a:spLocks noGrp="1"/>
          </p:cNvSpPr>
          <p:nvPr>
            <p:ph type="body" idx="1"/>
          </p:nvPr>
        </p:nvSpPr>
        <p:spPr>
          <a:xfrm>
            <a:off x="934723" y="4414790"/>
            <a:ext cx="51411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f6b5d9b743_0_24:notes"/>
          <p:cNvSpPr txBox="1">
            <a:spLocks noGrp="1"/>
          </p:cNvSpPr>
          <p:nvPr>
            <p:ph type="sldNum" idx="12"/>
          </p:nvPr>
        </p:nvSpPr>
        <p:spPr>
          <a:xfrm>
            <a:off x="3972560" y="8831182"/>
            <a:ext cx="3037800" cy="465300"/>
          </a:xfrm>
          <a:prstGeom prst="rect">
            <a:avLst/>
          </a:prstGeom>
        </p:spPr>
        <p:txBody>
          <a:bodyPr spcFirstLastPara="1" wrap="square" lIns="94125" tIns="47050" rIns="94125" bIns="47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1962150"/>
            <a:ext cx="4572000" cy="15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800" y="190500"/>
            <a:ext cx="2495400" cy="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800" y="190500"/>
            <a:ext cx="2495400" cy="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552127" y="2321142"/>
            <a:ext cx="4572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CUSTOM_5">
    <p:bg>
      <p:bgPr>
        <a:gradFill>
          <a:gsLst>
            <a:gs pos="0">
              <a:schemeClr val="lt1"/>
            </a:gs>
            <a:gs pos="100000">
              <a:srgbClr val="F4F4F9"/>
            </a:gs>
          </a:gsLst>
          <a:lin ang="2700006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475" y="4775517"/>
            <a:ext cx="1324477" cy="31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11"/>
          <p:cNvCxnSpPr/>
          <p:nvPr/>
        </p:nvCxnSpPr>
        <p:spPr>
          <a:xfrm>
            <a:off x="216850" y="4735583"/>
            <a:ext cx="8697600" cy="0"/>
          </a:xfrm>
          <a:prstGeom prst="straightConnector1">
            <a:avLst/>
          </a:prstGeom>
          <a:noFill/>
          <a:ln w="9525" cap="flat" cmpd="sng">
            <a:solidFill>
              <a:srgbClr val="E3E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ONE_COLUMN_TEXT_1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88963" y="1916906"/>
            <a:ext cx="48228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88963" y="3148013"/>
            <a:ext cx="48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4B61B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6588" marR="0" lvl="1" indent="-24288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4B61B"/>
              </a:buClr>
              <a:buSzPts val="117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69963" marR="0" lvl="2" indent="-22066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74B61B"/>
              </a:buClr>
              <a:buSzPts val="91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52575" marR="0" lvl="3" indent="-180975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41500" marR="0" lvl="4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98700" marR="0" lvl="5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55900" marR="0" lvl="6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13100" marR="0" lvl="7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70300" marR="0" lvl="8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3" descr="telus_c_PM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8375" y="4852864"/>
            <a:ext cx="1206600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99716" y="269359"/>
            <a:ext cx="8583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00252" y="751285"/>
            <a:ext cx="85692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B61B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B61B"/>
              </a:buClr>
              <a:buSzPts val="104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99716" y="269359"/>
            <a:ext cx="85839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0736" y="583252"/>
            <a:ext cx="8913300" cy="1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916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4632" y="170805"/>
            <a:ext cx="8274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254595" y="4920404"/>
            <a:ext cx="2597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TELUS Confidential | </a:t>
            </a:r>
            <a:fld id="{00000000-1234-1234-1234-123412341234}" type="slidenum">
              <a:rPr lang="en-US" sz="8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916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4B61B"/>
              </a:buClr>
              <a:buSzPts val="14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4B61B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74B61B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8925" y="1120378"/>
            <a:ext cx="5730900" cy="5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977629"/>
            <a:ext cx="4067100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3800" y="190500"/>
            <a:ext cx="2495400" cy="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3800" y="190500"/>
            <a:ext cx="2495400" cy="3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289965" y="613172"/>
            <a:ext cx="8604000" cy="0"/>
          </a:xfrm>
          <a:prstGeom prst="straightConnector1">
            <a:avLst/>
          </a:prstGeom>
          <a:noFill/>
          <a:ln w="9525" cap="flat" cmpd="sng">
            <a:solidFill>
              <a:srgbClr val="74B6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1" descr="telus_c_PM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8375" y="4852864"/>
            <a:ext cx="12066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254595" y="4920404"/>
            <a:ext cx="2597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TELUS Confidential | </a:t>
            </a: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0" y="3690041"/>
            <a:ext cx="9144000" cy="63300"/>
          </a:xfrm>
          <a:prstGeom prst="rect">
            <a:avLst/>
          </a:prstGeom>
          <a:solidFill>
            <a:srgbClr val="4B286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493" y="4008451"/>
            <a:ext cx="1877277" cy="38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466375" y="1656600"/>
            <a:ext cx="42156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B286D"/>
                </a:solidFill>
              </a:rPr>
              <a:t>WNS DSC Hackathon</a:t>
            </a:r>
            <a:endParaRPr sz="3000">
              <a:solidFill>
                <a:srgbClr val="4B286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B286D"/>
                </a:solidFill>
              </a:rPr>
              <a:t>Team 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Matei Banica</a:t>
            </a: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Eric Arantes</a:t>
            </a: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Hani Abudaba</a:t>
            </a: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Lydia Martin</a:t>
            </a: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900">
                <a:solidFill>
                  <a:srgbClr val="595959"/>
                </a:solidFill>
              </a:rPr>
              <a:t>March 2</a:t>
            </a:r>
            <a:r>
              <a:rPr lang="en-US" sz="900" baseline="30000">
                <a:solidFill>
                  <a:srgbClr val="595959"/>
                </a:solidFill>
              </a:rPr>
              <a:t>nd</a:t>
            </a:r>
            <a:r>
              <a:rPr lang="en-US" sz="900">
                <a:solidFill>
                  <a:srgbClr val="595959"/>
                </a:solidFill>
              </a:rPr>
              <a:t>, 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900">
                <a:solidFill>
                  <a:srgbClr val="595959"/>
                </a:solidFill>
              </a:rPr>
              <a:t>3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 descr="New-Flower-Is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0987" y="964363"/>
            <a:ext cx="3699793" cy="356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 members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407437" y="3375896"/>
            <a:ext cx="315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2C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076900" y="4780100"/>
            <a:ext cx="1945800" cy="2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96650" y="700775"/>
            <a:ext cx="4412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E (Extraordinary)</a:t>
            </a: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Matei - RAN Capacity, Montreal</a:t>
            </a: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 - RAN Performance, Montreal</a:t>
            </a: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Hani - RF Design, Toronto</a:t>
            </a: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Lydia - PGA, Toronto</a:t>
            </a:r>
            <a:endParaRPr sz="15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35" y="1586849"/>
            <a:ext cx="2963389" cy="2221075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625" y="2827525"/>
            <a:ext cx="3037650" cy="2221075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 1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96650" y="700775"/>
            <a:ext cx="441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725" y="755800"/>
            <a:ext cx="3121845" cy="2287250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 3 Part I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407437" y="3375896"/>
            <a:ext cx="315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2C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076900" y="4780100"/>
            <a:ext cx="1945800" cy="2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10039"/>
          <a:stretch/>
        </p:blipFill>
        <p:spPr>
          <a:xfrm>
            <a:off x="1883688" y="1132125"/>
            <a:ext cx="5376624" cy="3504875"/>
          </a:xfrm>
          <a:prstGeom prst="rect">
            <a:avLst/>
          </a:prstGeom>
          <a:noFill/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 3 Part II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2100" y="989025"/>
            <a:ext cx="88338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●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look at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correlation of MDT ServingRSRP/RSRQ with physical characteristic of the site and the region, like: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Antenna height, MDT, EDT, Gain, HBW and VBW;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Cell Tx power;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 to the Site;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Clutter;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 between MDT data (RSRP/RSRQ) and PM KPIs, like Accessibility, Retainability….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●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data that could provide additional insights: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Demographics (population density, types of phone users and devices)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Seasonality (daily, weekly, yearly)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■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 patterns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Interference from Telus neighbouring sites or external factors like other operators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Helvetica Neue"/>
              <a:buChar char="○"/>
            </a:pPr>
            <a:r>
              <a:rPr lang="en-US" sz="13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outages</a:t>
            </a:r>
            <a:endParaRPr sz="13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407437" y="3375896"/>
            <a:ext cx="315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2C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076900" y="4780100"/>
            <a:ext cx="1945800" cy="2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Exploratory Data Analysis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4407437" y="3375896"/>
            <a:ext cx="315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2C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076900" y="4780100"/>
            <a:ext cx="1945800" cy="2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928" y="932691"/>
            <a:ext cx="5330476" cy="3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40550" y="1102275"/>
            <a:ext cx="30933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significant features found using Principal Component Analysis: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Antenna horizontal and vertical bandwidth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Antenna gain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UE height, polygon height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01726" y="114993"/>
            <a:ext cx="577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2147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Next Steps</a:t>
            </a:r>
            <a:endParaRPr sz="2800">
              <a:solidFill>
                <a:srgbClr val="52147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0" y="700763"/>
            <a:ext cx="8500050" cy="2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407437" y="3375896"/>
            <a:ext cx="315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2C2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076900" y="4780100"/>
            <a:ext cx="1945800" cy="26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01725" y="989025"/>
            <a:ext cx="8225100" cy="2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additional data (demographics, weather, interference, outages)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Geospatial analysis using Geopandas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different nonlinear ML models like Random Forest or neural network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importance analysis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●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and validation of models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Helvetica Neue"/>
              <a:buChar char="○"/>
            </a:pPr>
            <a:r>
              <a:rPr lang="en-US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 fast approach</a:t>
            </a:r>
            <a:endParaRPr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l="15847" t="29297" r="15518" b="5915"/>
          <a:stretch/>
        </p:blipFill>
        <p:spPr>
          <a:xfrm>
            <a:off x="764075" y="2641775"/>
            <a:ext cx="3120077" cy="21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7425" y="2713975"/>
            <a:ext cx="3983476" cy="2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E-Perks Retention Program">
  <a:themeElements>
    <a:clrScheme name="TELUS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DBD0E2"/>
      </a:hlink>
      <a:folHlink>
        <a:srgbClr val="BAE8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Helvetica Neue</vt:lpstr>
      <vt:lpstr>Noto Sans Symbols</vt:lpstr>
      <vt:lpstr>Helvetica Neue Light</vt:lpstr>
      <vt:lpstr>1_E-Perks Retention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 Abudaba</dc:creator>
  <cp:lastModifiedBy>Hani Abudaba</cp:lastModifiedBy>
  <cp:revision>1</cp:revision>
  <dcterms:modified xsi:type="dcterms:W3CDTF">2023-03-04T04:40:20Z</dcterms:modified>
</cp:coreProperties>
</file>