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27"/>
    <p:restoredTop sz="94677"/>
  </p:normalViewPr>
  <p:slideViewPr>
    <p:cSldViewPr>
      <p:cViewPr varScale="1">
        <p:scale>
          <a:sx n="84" d="100"/>
          <a:sy n="84" d="100"/>
        </p:scale>
        <p:origin x="1368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1B609-193D-7848-9DE7-583067C145E9}" type="datetimeFigureOut">
              <a:rPr lang="en-US" smtClean="0"/>
              <a:t>12/25/23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E7F2B-F7E7-0B4D-8E3E-4404A22F9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23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E7F2B-F7E7-0B4D-8E3E-4404A22F9C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16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1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1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1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1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67261" y="947696"/>
            <a:ext cx="3005454" cy="540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1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6869" y="1748038"/>
            <a:ext cx="10748010" cy="1616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jp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228600"/>
            <a:ext cx="12192000" cy="7162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2579" y="997543"/>
            <a:ext cx="3955185" cy="5315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45" dirty="0"/>
              <a:t>About</a:t>
            </a:r>
            <a:r>
              <a:rPr spc="-50" dirty="0"/>
              <a:t> </a:t>
            </a:r>
            <a:r>
              <a:rPr lang="fr-CH" spc="-275" dirty="0"/>
              <a:t>this Dashboard</a:t>
            </a:r>
            <a:endParaRPr spc="-300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875674" y="1611250"/>
            <a:ext cx="10748010" cy="18248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z="1200" spc="-100" dirty="0"/>
              <a:t>The</a:t>
            </a:r>
            <a:r>
              <a:rPr sz="1200" spc="5" dirty="0"/>
              <a:t> </a:t>
            </a:r>
            <a:r>
              <a:rPr sz="1200" spc="-40" dirty="0"/>
              <a:t>aim</a:t>
            </a:r>
            <a:r>
              <a:rPr sz="1200" dirty="0"/>
              <a:t> of</a:t>
            </a:r>
            <a:r>
              <a:rPr sz="1200" spc="-15" dirty="0"/>
              <a:t> </a:t>
            </a:r>
            <a:r>
              <a:rPr sz="1200" spc="-20" dirty="0"/>
              <a:t>this</a:t>
            </a:r>
            <a:r>
              <a:rPr sz="1200" spc="5" dirty="0"/>
              <a:t> </a:t>
            </a:r>
            <a:r>
              <a:rPr sz="1200" spc="-30" dirty="0"/>
              <a:t>project</a:t>
            </a:r>
            <a:r>
              <a:rPr sz="1200" spc="-20" dirty="0"/>
              <a:t> </a:t>
            </a:r>
            <a:r>
              <a:rPr sz="1200" spc="-60" dirty="0"/>
              <a:t>is</a:t>
            </a:r>
            <a:r>
              <a:rPr sz="1200" dirty="0"/>
              <a:t> to</a:t>
            </a:r>
            <a:r>
              <a:rPr sz="1200" spc="-10" dirty="0"/>
              <a:t> </a:t>
            </a:r>
            <a:r>
              <a:rPr sz="1200" spc="-40" dirty="0"/>
              <a:t>produce</a:t>
            </a:r>
            <a:r>
              <a:rPr sz="1200" spc="-15" dirty="0"/>
              <a:t> </a:t>
            </a:r>
            <a:r>
              <a:rPr sz="1200" spc="-120" dirty="0"/>
              <a:t>a</a:t>
            </a:r>
            <a:r>
              <a:rPr sz="1200" spc="5" dirty="0"/>
              <a:t> </a:t>
            </a:r>
            <a:r>
              <a:rPr sz="1200" spc="-20" dirty="0"/>
              <a:t>report</a:t>
            </a:r>
            <a:r>
              <a:rPr sz="1200" spc="-25" dirty="0"/>
              <a:t> </a:t>
            </a:r>
            <a:r>
              <a:rPr sz="1200" spc="-40" dirty="0"/>
              <a:t>covering</a:t>
            </a:r>
            <a:r>
              <a:rPr sz="1200" spc="-20" dirty="0"/>
              <a:t> </a:t>
            </a:r>
            <a:r>
              <a:rPr sz="1200" spc="-10" dirty="0"/>
              <a:t>the</a:t>
            </a:r>
            <a:r>
              <a:rPr sz="1200" spc="-5" dirty="0"/>
              <a:t> </a:t>
            </a:r>
            <a:r>
              <a:rPr sz="1200" spc="-30" dirty="0"/>
              <a:t>three</a:t>
            </a:r>
            <a:r>
              <a:rPr sz="1200" spc="-5" dirty="0"/>
              <a:t> </a:t>
            </a:r>
            <a:r>
              <a:rPr sz="1200" spc="-100" dirty="0"/>
              <a:t>areas</a:t>
            </a:r>
            <a:r>
              <a:rPr sz="1200" spc="15" dirty="0"/>
              <a:t> </a:t>
            </a:r>
            <a:r>
              <a:rPr sz="1200" dirty="0"/>
              <a:t>of</a:t>
            </a:r>
            <a:r>
              <a:rPr sz="1200" spc="-15" dirty="0"/>
              <a:t> </a:t>
            </a:r>
            <a:r>
              <a:rPr sz="1200" spc="-55" dirty="0"/>
              <a:t>expertise</a:t>
            </a:r>
            <a:r>
              <a:rPr sz="1200" spc="10" dirty="0"/>
              <a:t> </a:t>
            </a:r>
            <a:r>
              <a:rPr sz="1200" dirty="0"/>
              <a:t>of</a:t>
            </a:r>
            <a:r>
              <a:rPr sz="1200" spc="-15" dirty="0"/>
              <a:t> </a:t>
            </a:r>
            <a:r>
              <a:rPr sz="1200" spc="-120" dirty="0"/>
              <a:t>a</a:t>
            </a:r>
            <a:r>
              <a:rPr sz="1200" spc="15" dirty="0"/>
              <a:t> </a:t>
            </a:r>
            <a:r>
              <a:rPr sz="1200" spc="-25" dirty="0"/>
              <a:t>fictional</a:t>
            </a:r>
            <a:r>
              <a:rPr sz="1200" dirty="0"/>
              <a:t> </a:t>
            </a:r>
            <a:r>
              <a:rPr sz="1200" spc="-20" dirty="0"/>
              <a:t>NGO. </a:t>
            </a:r>
            <a:br>
              <a:rPr lang="fr-CH" sz="1200" spc="-20" dirty="0"/>
            </a:br>
            <a:r>
              <a:rPr sz="1200" spc="-110" dirty="0"/>
              <a:t>These</a:t>
            </a:r>
            <a:r>
              <a:rPr sz="1200" spc="5" dirty="0"/>
              <a:t> </a:t>
            </a:r>
            <a:r>
              <a:rPr sz="1200" spc="-35" dirty="0"/>
              <a:t>three</a:t>
            </a:r>
            <a:r>
              <a:rPr sz="1200" spc="-10" dirty="0"/>
              <a:t> </a:t>
            </a:r>
            <a:r>
              <a:rPr sz="1200" spc="-100" dirty="0"/>
              <a:t>areas</a:t>
            </a:r>
            <a:r>
              <a:rPr sz="1200" spc="15" dirty="0"/>
              <a:t> </a:t>
            </a:r>
            <a:r>
              <a:rPr sz="1200" dirty="0"/>
              <a:t>of</a:t>
            </a:r>
            <a:r>
              <a:rPr sz="1200" spc="5" dirty="0"/>
              <a:t> </a:t>
            </a:r>
            <a:r>
              <a:rPr sz="1200" spc="-30" dirty="0"/>
              <a:t>intervention</a:t>
            </a:r>
            <a:r>
              <a:rPr sz="1200" spc="15" dirty="0"/>
              <a:t> </a:t>
            </a:r>
            <a:r>
              <a:rPr sz="1200" spc="-70" dirty="0"/>
              <a:t>are</a:t>
            </a:r>
            <a:r>
              <a:rPr sz="1200" spc="20" dirty="0"/>
              <a:t> </a:t>
            </a:r>
            <a:r>
              <a:rPr sz="1200" spc="-55" dirty="0"/>
              <a:t>Creation</a:t>
            </a:r>
            <a:r>
              <a:rPr sz="1200" dirty="0"/>
              <a:t> of</a:t>
            </a:r>
            <a:r>
              <a:rPr sz="1200" spc="5" dirty="0"/>
              <a:t> </a:t>
            </a:r>
            <a:r>
              <a:rPr sz="1200" spc="-85" dirty="0"/>
              <a:t>services,</a:t>
            </a:r>
            <a:r>
              <a:rPr sz="1200" spc="25" dirty="0"/>
              <a:t> </a:t>
            </a:r>
            <a:r>
              <a:rPr sz="1200" spc="-90" dirty="0"/>
              <a:t>Service</a:t>
            </a:r>
            <a:r>
              <a:rPr sz="1200" spc="5" dirty="0"/>
              <a:t> </a:t>
            </a:r>
            <a:r>
              <a:rPr sz="1200" spc="-40" dirty="0"/>
              <a:t>Improvement</a:t>
            </a:r>
            <a:r>
              <a:rPr sz="1200" spc="-30" dirty="0"/>
              <a:t> </a:t>
            </a:r>
            <a:r>
              <a:rPr sz="1200" dirty="0"/>
              <a:t>&amp;</a:t>
            </a:r>
            <a:r>
              <a:rPr sz="1200" spc="10" dirty="0"/>
              <a:t> </a:t>
            </a:r>
            <a:r>
              <a:rPr sz="1200" spc="-10" dirty="0"/>
              <a:t>consulting.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70" dirty="0"/>
              <a:t>However,</a:t>
            </a:r>
            <a:r>
              <a:rPr sz="1200" spc="-20" dirty="0"/>
              <a:t> </a:t>
            </a:r>
            <a:r>
              <a:rPr sz="1200" spc="-30" dirty="0"/>
              <a:t>we</a:t>
            </a:r>
            <a:r>
              <a:rPr sz="1200" spc="-45" dirty="0"/>
              <a:t> </a:t>
            </a:r>
            <a:r>
              <a:rPr sz="1200" dirty="0"/>
              <a:t>will</a:t>
            </a:r>
            <a:r>
              <a:rPr sz="1200" spc="15" dirty="0"/>
              <a:t> </a:t>
            </a:r>
            <a:r>
              <a:rPr sz="1200" spc="-65" dirty="0"/>
              <a:t>focus</a:t>
            </a:r>
            <a:r>
              <a:rPr sz="1200" spc="-10" dirty="0"/>
              <a:t> our</a:t>
            </a:r>
            <a:r>
              <a:rPr sz="1200" dirty="0"/>
              <a:t> </a:t>
            </a:r>
            <a:r>
              <a:rPr sz="1200" spc="-85" dirty="0"/>
              <a:t>analysis</a:t>
            </a:r>
            <a:r>
              <a:rPr sz="1200" spc="10" dirty="0"/>
              <a:t> </a:t>
            </a:r>
            <a:r>
              <a:rPr sz="1200" dirty="0"/>
              <a:t>on</a:t>
            </a:r>
            <a:r>
              <a:rPr sz="1200" spc="-5" dirty="0"/>
              <a:t> </a:t>
            </a:r>
            <a:r>
              <a:rPr sz="1200" spc="-40" dirty="0"/>
              <a:t>three</a:t>
            </a:r>
            <a:r>
              <a:rPr sz="1200" dirty="0"/>
              <a:t> </a:t>
            </a:r>
            <a:r>
              <a:rPr sz="1200" spc="-50" dirty="0"/>
              <a:t>geographical</a:t>
            </a:r>
            <a:r>
              <a:rPr sz="1200" spc="-15" dirty="0"/>
              <a:t> </a:t>
            </a:r>
            <a:r>
              <a:rPr sz="1200" spc="-100" dirty="0"/>
              <a:t>scales,</a:t>
            </a:r>
            <a:r>
              <a:rPr sz="1200" spc="5" dirty="0"/>
              <a:t> </a:t>
            </a:r>
            <a:r>
              <a:rPr sz="1200" spc="-10" dirty="0"/>
              <a:t>from</a:t>
            </a:r>
            <a:r>
              <a:rPr sz="1200" dirty="0"/>
              <a:t> </a:t>
            </a:r>
            <a:r>
              <a:rPr sz="1200" spc="-10" dirty="0"/>
              <a:t>the</a:t>
            </a:r>
            <a:r>
              <a:rPr sz="1200" spc="-5" dirty="0"/>
              <a:t> </a:t>
            </a:r>
            <a:r>
              <a:rPr sz="1200" spc="-55" dirty="0"/>
              <a:t>broadest</a:t>
            </a:r>
            <a:r>
              <a:rPr sz="1200" dirty="0"/>
              <a:t> to the </a:t>
            </a:r>
            <a:r>
              <a:rPr sz="1200" spc="-30" dirty="0"/>
              <a:t>most</a:t>
            </a:r>
            <a:r>
              <a:rPr sz="1200" spc="-20" dirty="0"/>
              <a:t> </a:t>
            </a:r>
            <a:r>
              <a:rPr sz="1200" spc="-10" dirty="0"/>
              <a:t>localised:</a:t>
            </a: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1200" spc="-10" dirty="0"/>
          </a:p>
          <a:p>
            <a:pPr marL="186055" indent="-173355">
              <a:lnSpc>
                <a:spcPct val="100000"/>
              </a:lnSpc>
              <a:buFont typeface="Arial MT"/>
              <a:buChar char="•"/>
              <a:tabLst>
                <a:tab pos="186055" algn="l"/>
              </a:tabLst>
            </a:pPr>
            <a:r>
              <a:rPr sz="1400" b="1" spc="-10" dirty="0">
                <a:latin typeface="Arial"/>
                <a:cs typeface="Arial"/>
              </a:rPr>
              <a:t>Global</a:t>
            </a:r>
            <a:endParaRPr sz="1400" dirty="0">
              <a:latin typeface="Arial"/>
              <a:cs typeface="Arial"/>
            </a:endParaRPr>
          </a:p>
          <a:p>
            <a:pPr marL="186055" indent="-173355">
              <a:lnSpc>
                <a:spcPct val="100000"/>
              </a:lnSpc>
              <a:buFont typeface="Arial MT"/>
              <a:buChar char="•"/>
              <a:tabLst>
                <a:tab pos="186055" algn="l"/>
              </a:tabLst>
            </a:pPr>
            <a:r>
              <a:rPr sz="1400" b="1" spc="-10" dirty="0">
                <a:latin typeface="Arial"/>
                <a:cs typeface="Arial"/>
              </a:rPr>
              <a:t>Continental</a:t>
            </a:r>
            <a:endParaRPr sz="1400" dirty="0">
              <a:latin typeface="Arial"/>
              <a:cs typeface="Arial"/>
            </a:endParaRPr>
          </a:p>
          <a:p>
            <a:pPr marL="186055" indent="-173355">
              <a:lnSpc>
                <a:spcPct val="100000"/>
              </a:lnSpc>
              <a:buFont typeface="Arial MT"/>
              <a:buChar char="•"/>
              <a:tabLst>
                <a:tab pos="186055" algn="l"/>
              </a:tabLst>
            </a:pPr>
            <a:r>
              <a:rPr sz="1400" b="1" spc="-10" dirty="0">
                <a:latin typeface="Arial"/>
                <a:cs typeface="Arial"/>
              </a:rPr>
              <a:t>Local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65" dirty="0"/>
              <a:t>Therefore,</a:t>
            </a:r>
            <a:r>
              <a:rPr sz="1200" spc="-10" dirty="0"/>
              <a:t> the</a:t>
            </a:r>
            <a:r>
              <a:rPr sz="1200" spc="-65" dirty="0"/>
              <a:t> </a:t>
            </a:r>
            <a:r>
              <a:rPr sz="1200" spc="-55" dirty="0"/>
              <a:t>dashboard</a:t>
            </a:r>
            <a:r>
              <a:rPr sz="1200" spc="-20" dirty="0"/>
              <a:t> </a:t>
            </a:r>
            <a:r>
              <a:rPr sz="1200" spc="-55" dirty="0"/>
              <a:t>provides</a:t>
            </a:r>
            <a:r>
              <a:rPr sz="1200" spc="-20" dirty="0"/>
              <a:t> </a:t>
            </a:r>
            <a:r>
              <a:rPr sz="1200" spc="-120" dirty="0"/>
              <a:t>a</a:t>
            </a:r>
            <a:r>
              <a:rPr sz="1200" spc="15" dirty="0"/>
              <a:t> </a:t>
            </a:r>
            <a:r>
              <a:rPr sz="1200" spc="-30" dirty="0"/>
              <a:t>global</a:t>
            </a:r>
            <a:r>
              <a:rPr sz="1200" spc="-45" dirty="0"/>
              <a:t> </a:t>
            </a:r>
            <a:r>
              <a:rPr sz="1200" spc="-30" dirty="0"/>
              <a:t>view</a:t>
            </a:r>
            <a:r>
              <a:rPr sz="1200" spc="-20" dirty="0"/>
              <a:t> </a:t>
            </a:r>
            <a:r>
              <a:rPr sz="1200" dirty="0"/>
              <a:t>of</a:t>
            </a:r>
            <a:r>
              <a:rPr sz="1200" spc="-15" dirty="0"/>
              <a:t> </a:t>
            </a:r>
            <a:r>
              <a:rPr sz="1200" spc="-114" dirty="0"/>
              <a:t>access</a:t>
            </a:r>
            <a:r>
              <a:rPr sz="1200" spc="15" dirty="0"/>
              <a:t> </a:t>
            </a:r>
            <a:r>
              <a:rPr sz="1200" dirty="0"/>
              <a:t>to</a:t>
            </a:r>
            <a:r>
              <a:rPr sz="1200" spc="-10" dirty="0"/>
              <a:t> </a:t>
            </a:r>
            <a:r>
              <a:rPr sz="1200" spc="-25" dirty="0"/>
              <a:t>drinking</a:t>
            </a:r>
            <a:r>
              <a:rPr sz="1200" spc="5" dirty="0"/>
              <a:t> </a:t>
            </a:r>
            <a:r>
              <a:rPr sz="1200" spc="-40" dirty="0"/>
              <a:t>water</a:t>
            </a:r>
            <a:r>
              <a:rPr sz="1200" spc="-10" dirty="0"/>
              <a:t> </a:t>
            </a:r>
            <a:r>
              <a:rPr sz="1200" dirty="0"/>
              <a:t>in</a:t>
            </a:r>
            <a:r>
              <a:rPr sz="1200" spc="10" dirty="0"/>
              <a:t> </a:t>
            </a:r>
            <a:r>
              <a:rPr sz="1200" spc="-10" dirty="0"/>
              <a:t>the</a:t>
            </a:r>
            <a:r>
              <a:rPr sz="1200" spc="-15" dirty="0"/>
              <a:t> </a:t>
            </a:r>
            <a:r>
              <a:rPr sz="1200" spc="-20" dirty="0"/>
              <a:t>world, </a:t>
            </a:r>
            <a:r>
              <a:rPr sz="1200" spc="-25" dirty="0"/>
              <a:t>allowing</a:t>
            </a:r>
            <a:r>
              <a:rPr sz="1200" spc="-20" dirty="0"/>
              <a:t> </a:t>
            </a:r>
            <a:r>
              <a:rPr sz="1200" spc="-120" dirty="0"/>
              <a:t>a</a:t>
            </a:r>
            <a:r>
              <a:rPr sz="1200" spc="5" dirty="0"/>
              <a:t> </a:t>
            </a:r>
            <a:r>
              <a:rPr sz="1200" spc="-20" dirty="0"/>
              <a:t>donor</a:t>
            </a:r>
            <a:r>
              <a:rPr sz="1200" spc="-25" dirty="0"/>
              <a:t> </a:t>
            </a:r>
            <a:r>
              <a:rPr sz="1200" dirty="0"/>
              <a:t>to</a:t>
            </a:r>
            <a:r>
              <a:rPr sz="1200" spc="-10" dirty="0"/>
              <a:t> </a:t>
            </a:r>
            <a:r>
              <a:rPr sz="1200" spc="-25" dirty="0"/>
              <a:t>target</a:t>
            </a:r>
            <a:r>
              <a:rPr sz="1200" spc="-5" dirty="0"/>
              <a:t> </a:t>
            </a:r>
            <a:r>
              <a:rPr sz="1200" spc="-10" dirty="0"/>
              <a:t>the </a:t>
            </a:r>
            <a:r>
              <a:rPr sz="1200" spc="-30" dirty="0"/>
              <a:t>country </a:t>
            </a:r>
            <a:r>
              <a:rPr sz="1200" dirty="0"/>
              <a:t>in</a:t>
            </a:r>
            <a:r>
              <a:rPr sz="1200" spc="10" dirty="0"/>
              <a:t> </a:t>
            </a:r>
            <a:r>
              <a:rPr sz="1200" spc="-20" dirty="0"/>
              <a:t>which</a:t>
            </a:r>
            <a:r>
              <a:rPr sz="1200" dirty="0"/>
              <a:t> </a:t>
            </a:r>
            <a:r>
              <a:rPr sz="1200" spc="-35" dirty="0"/>
              <a:t>he</a:t>
            </a:r>
            <a:r>
              <a:rPr sz="1200" spc="-10" dirty="0"/>
              <a:t> </a:t>
            </a:r>
            <a:r>
              <a:rPr sz="1200" spc="-45" dirty="0"/>
              <a:t>wants</a:t>
            </a:r>
            <a:r>
              <a:rPr sz="1200" spc="-5" dirty="0"/>
              <a:t> </a:t>
            </a:r>
            <a:r>
              <a:rPr sz="1200" spc="-150" dirty="0"/>
              <a:t>DWFA</a:t>
            </a:r>
            <a:r>
              <a:rPr sz="1200" spc="5" dirty="0"/>
              <a:t> </a:t>
            </a:r>
            <a:r>
              <a:rPr sz="1200" dirty="0"/>
              <a:t>to</a:t>
            </a:r>
            <a:r>
              <a:rPr sz="1200" spc="-10" dirty="0"/>
              <a:t> intervene</a:t>
            </a:r>
            <a:r>
              <a:rPr sz="1400" spc="-10" dirty="0"/>
              <a:t>.</a:t>
            </a:r>
            <a:endParaRPr sz="1400" dirty="0"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79647" y="4067555"/>
            <a:ext cx="435863" cy="60350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7562088" y="3427476"/>
            <a:ext cx="2898775" cy="1450975"/>
            <a:chOff x="7562088" y="3427476"/>
            <a:chExt cx="2898775" cy="1450975"/>
          </a:xfrm>
        </p:grpSpPr>
        <p:sp>
          <p:nvSpPr>
            <p:cNvPr id="7" name="object 7"/>
            <p:cNvSpPr/>
            <p:nvPr/>
          </p:nvSpPr>
          <p:spPr>
            <a:xfrm>
              <a:off x="7885175" y="4029456"/>
              <a:ext cx="673735" cy="233679"/>
            </a:xfrm>
            <a:custGeom>
              <a:avLst/>
              <a:gdLst/>
              <a:ahLst/>
              <a:cxnLst/>
              <a:rect l="l" t="t" r="r" b="b"/>
              <a:pathLst>
                <a:path w="673734" h="233679">
                  <a:moveTo>
                    <a:pt x="336804" y="0"/>
                  </a:moveTo>
                  <a:lnTo>
                    <a:pt x="268924" y="2368"/>
                  </a:lnTo>
                  <a:lnTo>
                    <a:pt x="205702" y="9161"/>
                  </a:lnTo>
                  <a:lnTo>
                    <a:pt x="148491" y="19910"/>
                  </a:lnTo>
                  <a:lnTo>
                    <a:pt x="98645" y="34147"/>
                  </a:lnTo>
                  <a:lnTo>
                    <a:pt x="57519" y="51401"/>
                  </a:lnTo>
                  <a:lnTo>
                    <a:pt x="6842" y="93089"/>
                  </a:lnTo>
                  <a:lnTo>
                    <a:pt x="0" y="116586"/>
                  </a:lnTo>
                  <a:lnTo>
                    <a:pt x="6842" y="140082"/>
                  </a:lnTo>
                  <a:lnTo>
                    <a:pt x="57519" y="181770"/>
                  </a:lnTo>
                  <a:lnTo>
                    <a:pt x="98645" y="199024"/>
                  </a:lnTo>
                  <a:lnTo>
                    <a:pt x="148491" y="213261"/>
                  </a:lnTo>
                  <a:lnTo>
                    <a:pt x="205702" y="224010"/>
                  </a:lnTo>
                  <a:lnTo>
                    <a:pt x="268924" y="230803"/>
                  </a:lnTo>
                  <a:lnTo>
                    <a:pt x="336804" y="233172"/>
                  </a:lnTo>
                  <a:lnTo>
                    <a:pt x="404683" y="230803"/>
                  </a:lnTo>
                  <a:lnTo>
                    <a:pt x="467905" y="224010"/>
                  </a:lnTo>
                  <a:lnTo>
                    <a:pt x="525116" y="213261"/>
                  </a:lnTo>
                  <a:lnTo>
                    <a:pt x="574962" y="199024"/>
                  </a:lnTo>
                  <a:lnTo>
                    <a:pt x="616088" y="181770"/>
                  </a:lnTo>
                  <a:lnTo>
                    <a:pt x="666765" y="140082"/>
                  </a:lnTo>
                  <a:lnTo>
                    <a:pt x="673608" y="116586"/>
                  </a:lnTo>
                  <a:lnTo>
                    <a:pt x="666765" y="93089"/>
                  </a:lnTo>
                  <a:lnTo>
                    <a:pt x="616088" y="51401"/>
                  </a:lnTo>
                  <a:lnTo>
                    <a:pt x="574962" y="34147"/>
                  </a:lnTo>
                  <a:lnTo>
                    <a:pt x="525116" y="19910"/>
                  </a:lnTo>
                  <a:lnTo>
                    <a:pt x="467905" y="9161"/>
                  </a:lnTo>
                  <a:lnTo>
                    <a:pt x="404683" y="2368"/>
                  </a:lnTo>
                  <a:lnTo>
                    <a:pt x="336804" y="0"/>
                  </a:lnTo>
                  <a:close/>
                </a:path>
              </a:pathLst>
            </a:custGeom>
            <a:solidFill>
              <a:srgbClr val="FFE1BB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51876" y="4594860"/>
              <a:ext cx="141732" cy="9601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56804" y="4043172"/>
              <a:ext cx="486156" cy="47853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857987" y="4000601"/>
              <a:ext cx="730250" cy="583565"/>
            </a:xfrm>
            <a:custGeom>
              <a:avLst/>
              <a:gdLst/>
              <a:ahLst/>
              <a:cxnLst/>
              <a:rect l="l" t="t" r="r" b="b"/>
              <a:pathLst>
                <a:path w="730250" h="583564">
                  <a:moveTo>
                    <a:pt x="379750" y="0"/>
                  </a:moveTo>
                  <a:lnTo>
                    <a:pt x="313962" y="1321"/>
                  </a:lnTo>
                  <a:lnTo>
                    <a:pt x="249807" y="7299"/>
                  </a:lnTo>
                  <a:lnTo>
                    <a:pt x="191015" y="17447"/>
                  </a:lnTo>
                  <a:lnTo>
                    <a:pt x="138462" y="31299"/>
                  </a:lnTo>
                  <a:lnTo>
                    <a:pt x="93027" y="48389"/>
                  </a:lnTo>
                  <a:lnTo>
                    <a:pt x="55586" y="68252"/>
                  </a:lnTo>
                  <a:lnTo>
                    <a:pt x="8195" y="114437"/>
                  </a:lnTo>
                  <a:lnTo>
                    <a:pt x="0" y="139828"/>
                  </a:lnTo>
                  <a:lnTo>
                    <a:pt x="3307" y="166129"/>
                  </a:lnTo>
                  <a:lnTo>
                    <a:pt x="274389" y="552184"/>
                  </a:lnTo>
                  <a:lnTo>
                    <a:pt x="323705" y="579696"/>
                  </a:lnTo>
                  <a:lnTo>
                    <a:pt x="352049" y="583235"/>
                  </a:lnTo>
                  <a:lnTo>
                    <a:pt x="388223" y="582373"/>
                  </a:lnTo>
                  <a:lnTo>
                    <a:pt x="419667" y="576244"/>
                  </a:lnTo>
                  <a:lnTo>
                    <a:pt x="443068" y="565847"/>
                  </a:lnTo>
                  <a:lnTo>
                    <a:pt x="455110" y="552184"/>
                  </a:lnTo>
                  <a:lnTo>
                    <a:pt x="658488" y="262560"/>
                  </a:lnTo>
                  <a:lnTo>
                    <a:pt x="364749" y="262560"/>
                  </a:lnTo>
                  <a:lnTo>
                    <a:pt x="297073" y="260189"/>
                  </a:lnTo>
                  <a:lnTo>
                    <a:pt x="234038" y="253387"/>
                  </a:lnTo>
                  <a:lnTo>
                    <a:pt x="176995" y="242625"/>
                  </a:lnTo>
                  <a:lnTo>
                    <a:pt x="127296" y="228370"/>
                  </a:lnTo>
                  <a:lnTo>
                    <a:pt x="86289" y="211094"/>
                  </a:lnTo>
                  <a:lnTo>
                    <a:pt x="35758" y="169350"/>
                  </a:lnTo>
                  <a:lnTo>
                    <a:pt x="28936" y="145822"/>
                  </a:lnTo>
                  <a:lnTo>
                    <a:pt x="35758" y="122294"/>
                  </a:lnTo>
                  <a:lnTo>
                    <a:pt x="86289" y="80550"/>
                  </a:lnTo>
                  <a:lnTo>
                    <a:pt x="127296" y="63274"/>
                  </a:lnTo>
                  <a:lnTo>
                    <a:pt x="176995" y="49019"/>
                  </a:lnTo>
                  <a:lnTo>
                    <a:pt x="234038" y="38257"/>
                  </a:lnTo>
                  <a:lnTo>
                    <a:pt x="297073" y="31455"/>
                  </a:lnTo>
                  <a:lnTo>
                    <a:pt x="364749" y="29084"/>
                  </a:lnTo>
                  <a:lnTo>
                    <a:pt x="581557" y="29084"/>
                  </a:lnTo>
                  <a:lnTo>
                    <a:pt x="558782" y="22222"/>
                  </a:lnTo>
                  <a:lnTo>
                    <a:pt x="503324" y="10801"/>
                  </a:lnTo>
                  <a:lnTo>
                    <a:pt x="443259" y="3276"/>
                  </a:lnTo>
                  <a:lnTo>
                    <a:pt x="379750" y="0"/>
                  </a:lnTo>
                  <a:close/>
                </a:path>
                <a:path w="730250" h="583564">
                  <a:moveTo>
                    <a:pt x="581557" y="29084"/>
                  </a:moveTo>
                  <a:lnTo>
                    <a:pt x="364749" y="29084"/>
                  </a:lnTo>
                  <a:lnTo>
                    <a:pt x="432429" y="31455"/>
                  </a:lnTo>
                  <a:lnTo>
                    <a:pt x="495465" y="38257"/>
                  </a:lnTo>
                  <a:lnTo>
                    <a:pt x="552508" y="49019"/>
                  </a:lnTo>
                  <a:lnTo>
                    <a:pt x="602207" y="63274"/>
                  </a:lnTo>
                  <a:lnTo>
                    <a:pt x="643212" y="80550"/>
                  </a:lnTo>
                  <a:lnTo>
                    <a:pt x="693740" y="122294"/>
                  </a:lnTo>
                  <a:lnTo>
                    <a:pt x="700562" y="145822"/>
                  </a:lnTo>
                  <a:lnTo>
                    <a:pt x="693740" y="169350"/>
                  </a:lnTo>
                  <a:lnTo>
                    <a:pt x="643212" y="211094"/>
                  </a:lnTo>
                  <a:lnTo>
                    <a:pt x="602207" y="228370"/>
                  </a:lnTo>
                  <a:lnTo>
                    <a:pt x="552508" y="242625"/>
                  </a:lnTo>
                  <a:lnTo>
                    <a:pt x="495465" y="253387"/>
                  </a:lnTo>
                  <a:lnTo>
                    <a:pt x="432429" y="260189"/>
                  </a:lnTo>
                  <a:lnTo>
                    <a:pt x="364749" y="262560"/>
                  </a:lnTo>
                  <a:lnTo>
                    <a:pt x="658488" y="262560"/>
                  </a:lnTo>
                  <a:lnTo>
                    <a:pt x="726204" y="166129"/>
                  </a:lnTo>
                  <a:lnTo>
                    <a:pt x="728868" y="155993"/>
                  </a:lnTo>
                  <a:lnTo>
                    <a:pt x="729757" y="145822"/>
                  </a:lnTo>
                  <a:lnTo>
                    <a:pt x="728868" y="135650"/>
                  </a:lnTo>
                  <a:lnTo>
                    <a:pt x="711250" y="99867"/>
                  </a:lnTo>
                  <a:lnTo>
                    <a:pt x="651217" y="55355"/>
                  </a:lnTo>
                  <a:lnTo>
                    <a:pt x="608468" y="37191"/>
                  </a:lnTo>
                  <a:lnTo>
                    <a:pt x="581557" y="29084"/>
                  </a:lnTo>
                  <a:close/>
                </a:path>
              </a:pathLst>
            </a:custGeom>
            <a:solidFill>
              <a:srgbClr val="FFFFFF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857987" y="4000601"/>
              <a:ext cx="730250" cy="583565"/>
            </a:xfrm>
            <a:custGeom>
              <a:avLst/>
              <a:gdLst/>
              <a:ahLst/>
              <a:cxnLst/>
              <a:rect l="l" t="t" r="r" b="b"/>
              <a:pathLst>
                <a:path w="730250" h="583564">
                  <a:moveTo>
                    <a:pt x="3307" y="166129"/>
                  </a:moveTo>
                  <a:lnTo>
                    <a:pt x="8195" y="114437"/>
                  </a:lnTo>
                  <a:lnTo>
                    <a:pt x="55586" y="68252"/>
                  </a:lnTo>
                  <a:lnTo>
                    <a:pt x="93027" y="48389"/>
                  </a:lnTo>
                  <a:lnTo>
                    <a:pt x="138462" y="31299"/>
                  </a:lnTo>
                  <a:lnTo>
                    <a:pt x="191015" y="17447"/>
                  </a:lnTo>
                  <a:lnTo>
                    <a:pt x="249807" y="7299"/>
                  </a:lnTo>
                  <a:lnTo>
                    <a:pt x="313962" y="1321"/>
                  </a:lnTo>
                  <a:lnTo>
                    <a:pt x="379750" y="0"/>
                  </a:lnTo>
                  <a:lnTo>
                    <a:pt x="443259" y="3276"/>
                  </a:lnTo>
                  <a:lnTo>
                    <a:pt x="503324" y="10801"/>
                  </a:lnTo>
                  <a:lnTo>
                    <a:pt x="558782" y="22222"/>
                  </a:lnTo>
                  <a:lnTo>
                    <a:pt x="608468" y="37191"/>
                  </a:lnTo>
                  <a:lnTo>
                    <a:pt x="651217" y="55355"/>
                  </a:lnTo>
                  <a:lnTo>
                    <a:pt x="685866" y="76364"/>
                  </a:lnTo>
                  <a:lnTo>
                    <a:pt x="726204" y="125515"/>
                  </a:lnTo>
                  <a:lnTo>
                    <a:pt x="729757" y="145822"/>
                  </a:lnTo>
                  <a:lnTo>
                    <a:pt x="728868" y="155993"/>
                  </a:lnTo>
                  <a:lnTo>
                    <a:pt x="455110" y="552184"/>
                  </a:lnTo>
                  <a:lnTo>
                    <a:pt x="419667" y="576244"/>
                  </a:lnTo>
                  <a:lnTo>
                    <a:pt x="352049" y="583235"/>
                  </a:lnTo>
                  <a:lnTo>
                    <a:pt x="323705" y="579696"/>
                  </a:lnTo>
                  <a:lnTo>
                    <a:pt x="300227" y="572906"/>
                  </a:lnTo>
                  <a:lnTo>
                    <a:pt x="283244" y="563517"/>
                  </a:lnTo>
                  <a:lnTo>
                    <a:pt x="274389" y="552184"/>
                  </a:lnTo>
                  <a:lnTo>
                    <a:pt x="3307" y="166129"/>
                  </a:lnTo>
                  <a:close/>
                </a:path>
                <a:path w="730250" h="583564">
                  <a:moveTo>
                    <a:pt x="28936" y="145822"/>
                  </a:moveTo>
                  <a:lnTo>
                    <a:pt x="55326" y="191264"/>
                  </a:lnTo>
                  <a:lnTo>
                    <a:pt x="127296" y="228370"/>
                  </a:lnTo>
                  <a:lnTo>
                    <a:pt x="176995" y="242625"/>
                  </a:lnTo>
                  <a:lnTo>
                    <a:pt x="234038" y="253387"/>
                  </a:lnTo>
                  <a:lnTo>
                    <a:pt x="297073" y="260189"/>
                  </a:lnTo>
                  <a:lnTo>
                    <a:pt x="364749" y="262560"/>
                  </a:lnTo>
                  <a:lnTo>
                    <a:pt x="432429" y="260189"/>
                  </a:lnTo>
                  <a:lnTo>
                    <a:pt x="495465" y="253387"/>
                  </a:lnTo>
                  <a:lnTo>
                    <a:pt x="552508" y="242625"/>
                  </a:lnTo>
                  <a:lnTo>
                    <a:pt x="602207" y="228370"/>
                  </a:lnTo>
                  <a:lnTo>
                    <a:pt x="643212" y="211094"/>
                  </a:lnTo>
                  <a:lnTo>
                    <a:pt x="693740" y="169350"/>
                  </a:lnTo>
                  <a:lnTo>
                    <a:pt x="700562" y="145822"/>
                  </a:lnTo>
                  <a:lnTo>
                    <a:pt x="693740" y="122294"/>
                  </a:lnTo>
                  <a:lnTo>
                    <a:pt x="643212" y="80550"/>
                  </a:lnTo>
                  <a:lnTo>
                    <a:pt x="602207" y="63274"/>
                  </a:lnTo>
                  <a:lnTo>
                    <a:pt x="552508" y="49019"/>
                  </a:lnTo>
                  <a:lnTo>
                    <a:pt x="495465" y="38257"/>
                  </a:lnTo>
                  <a:lnTo>
                    <a:pt x="432429" y="31455"/>
                  </a:lnTo>
                  <a:lnTo>
                    <a:pt x="364749" y="29084"/>
                  </a:lnTo>
                  <a:lnTo>
                    <a:pt x="297073" y="31455"/>
                  </a:lnTo>
                  <a:lnTo>
                    <a:pt x="234038" y="38257"/>
                  </a:lnTo>
                  <a:lnTo>
                    <a:pt x="176995" y="49019"/>
                  </a:lnTo>
                  <a:lnTo>
                    <a:pt x="127296" y="63274"/>
                  </a:lnTo>
                  <a:lnTo>
                    <a:pt x="86289" y="80550"/>
                  </a:lnTo>
                  <a:lnTo>
                    <a:pt x="35758" y="122294"/>
                  </a:lnTo>
                  <a:lnTo>
                    <a:pt x="28936" y="145822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47860" y="3983736"/>
              <a:ext cx="912875" cy="89458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12380" y="3427476"/>
              <a:ext cx="332231" cy="40081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03820" y="3427476"/>
              <a:ext cx="330706" cy="40081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816595" y="3474720"/>
              <a:ext cx="1048511" cy="32156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562088" y="3653028"/>
              <a:ext cx="1338071" cy="318515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3306842" y="4122453"/>
            <a:ext cx="294640" cy="1536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8580" indent="-55880">
              <a:lnSpc>
                <a:spcPct val="100000"/>
              </a:lnSpc>
              <a:spcBef>
                <a:spcPts val="125"/>
              </a:spcBef>
              <a:buChar char="•"/>
              <a:tabLst>
                <a:tab pos="68580" algn="l"/>
              </a:tabLst>
            </a:pPr>
            <a:r>
              <a:rPr sz="400" spc="-10" dirty="0">
                <a:solidFill>
                  <a:srgbClr val="FFFFFF"/>
                </a:solidFill>
                <a:latin typeface="Calibri"/>
                <a:cs typeface="Calibri"/>
              </a:rPr>
              <a:t>CREATION</a:t>
            </a:r>
            <a:endParaRPr sz="400">
              <a:latin typeface="Calibri"/>
              <a:cs typeface="Calibri"/>
            </a:endParaRPr>
          </a:p>
          <a:p>
            <a:pPr marL="68580" indent="-55880">
              <a:lnSpc>
                <a:spcPct val="100000"/>
              </a:lnSpc>
              <a:spcBef>
                <a:spcPts val="25"/>
              </a:spcBef>
              <a:buChar char="•"/>
              <a:tabLst>
                <a:tab pos="68580" algn="l"/>
              </a:tabLst>
            </a:pPr>
            <a:r>
              <a:rPr sz="400" spc="-10" dirty="0">
                <a:solidFill>
                  <a:srgbClr val="FFFFFF"/>
                </a:solidFill>
                <a:latin typeface="Calibri"/>
                <a:cs typeface="Calibri"/>
              </a:rPr>
              <a:t>SERVICES</a:t>
            </a:r>
            <a:endParaRPr sz="4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194303" y="3953255"/>
            <a:ext cx="1149350" cy="718185"/>
            <a:chOff x="3194303" y="3953255"/>
            <a:chExt cx="1149350" cy="718185"/>
          </a:xfrm>
        </p:grpSpPr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94303" y="3953255"/>
              <a:ext cx="179831" cy="17983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07536" y="4067555"/>
              <a:ext cx="435863" cy="603503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3934066" y="4122453"/>
            <a:ext cx="377825" cy="1536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8580" indent="-55880">
              <a:lnSpc>
                <a:spcPct val="100000"/>
              </a:lnSpc>
              <a:spcBef>
                <a:spcPts val="125"/>
              </a:spcBef>
              <a:buChar char="•"/>
              <a:tabLst>
                <a:tab pos="68580" algn="l"/>
              </a:tabLst>
            </a:pPr>
            <a:r>
              <a:rPr sz="400" spc="-10" dirty="0">
                <a:solidFill>
                  <a:srgbClr val="FFFFFF"/>
                </a:solidFill>
                <a:latin typeface="Calibri"/>
                <a:cs typeface="Calibri"/>
              </a:rPr>
              <a:t>SERVICES</a:t>
            </a:r>
            <a:endParaRPr sz="400">
              <a:latin typeface="Calibri"/>
              <a:cs typeface="Calibri"/>
            </a:endParaRPr>
          </a:p>
          <a:p>
            <a:pPr marL="68580" indent="-55880">
              <a:lnSpc>
                <a:spcPct val="100000"/>
              </a:lnSpc>
              <a:spcBef>
                <a:spcPts val="25"/>
              </a:spcBef>
              <a:buChar char="•"/>
              <a:tabLst>
                <a:tab pos="68580" algn="l"/>
              </a:tabLst>
            </a:pPr>
            <a:r>
              <a:rPr sz="400" spc="-10" dirty="0">
                <a:solidFill>
                  <a:srgbClr val="FFFFFF"/>
                </a:solidFill>
                <a:latin typeface="Calibri"/>
                <a:cs typeface="Calibri"/>
              </a:rPr>
              <a:t>IMPROVMENT</a:t>
            </a:r>
            <a:endParaRPr sz="400">
              <a:latin typeface="Calibri"/>
              <a:cs typeface="Calibri"/>
            </a:endParaRPr>
          </a:p>
        </p:txBody>
      </p:sp>
      <p:pic>
        <p:nvPicPr>
          <p:cNvPr id="22" name="object 2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543044" y="4093464"/>
            <a:ext cx="435863" cy="605027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839724" y="3579876"/>
            <a:ext cx="5934710" cy="1141730"/>
            <a:chOff x="839724" y="3579876"/>
            <a:chExt cx="5934710" cy="1141730"/>
          </a:xfrm>
        </p:grpSpPr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822191" y="3953256"/>
              <a:ext cx="178307" cy="17983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972556" y="4041648"/>
              <a:ext cx="801623" cy="67970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39724" y="3579876"/>
              <a:ext cx="1667255" cy="1071371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4569386" y="4153485"/>
            <a:ext cx="353060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8580" indent="-55880">
              <a:lnSpc>
                <a:spcPct val="100000"/>
              </a:lnSpc>
              <a:spcBef>
                <a:spcPts val="95"/>
              </a:spcBef>
              <a:buChar char="•"/>
              <a:tabLst>
                <a:tab pos="68580" algn="l"/>
              </a:tabLst>
            </a:pPr>
            <a:r>
              <a:rPr sz="400" spc="-10" dirty="0">
                <a:solidFill>
                  <a:srgbClr val="FFFFFF"/>
                </a:solidFill>
                <a:latin typeface="Calibri"/>
                <a:cs typeface="Calibri"/>
              </a:rPr>
              <a:t>CONSULTING</a:t>
            </a:r>
            <a:endParaRPr sz="400">
              <a:latin typeface="Calibri"/>
              <a:cs typeface="Calibri"/>
            </a:endParaRPr>
          </a:p>
        </p:txBody>
      </p:sp>
      <p:pic>
        <p:nvPicPr>
          <p:cNvPr id="28" name="object 2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448555" y="3953255"/>
            <a:ext cx="179831" cy="179831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1039209" y="4278575"/>
            <a:ext cx="13385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Acceptance</a:t>
            </a:r>
            <a:r>
              <a:rPr sz="11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1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FFFFFF"/>
                </a:solidFill>
                <a:latin typeface="Calibri"/>
                <a:cs typeface="Calibri"/>
              </a:rPr>
              <a:t>Funding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900172" y="3427476"/>
            <a:ext cx="2269490" cy="544195"/>
            <a:chOff x="2900172" y="3427476"/>
            <a:chExt cx="2269490" cy="544195"/>
          </a:xfrm>
        </p:grpSpPr>
        <p:pic>
          <p:nvPicPr>
            <p:cNvPr id="31" name="object 3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900172" y="3427476"/>
              <a:ext cx="332231" cy="40081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014472" y="3474720"/>
              <a:ext cx="2154935" cy="32156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784091" y="3653028"/>
              <a:ext cx="481583" cy="318515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2999384" y="3487104"/>
            <a:ext cx="2037714" cy="38227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873125" marR="5080" indent="-861060">
              <a:lnSpc>
                <a:spcPts val="1400"/>
              </a:lnSpc>
              <a:spcBef>
                <a:spcPts val="160"/>
              </a:spcBef>
            </a:pPr>
            <a:r>
              <a:rPr sz="1400" spc="-60" dirty="0">
                <a:solidFill>
                  <a:srgbClr val="FFC000"/>
                </a:solidFill>
                <a:latin typeface="Arial MT"/>
                <a:cs typeface="Arial MT"/>
              </a:rPr>
              <a:t>2</a:t>
            </a:r>
            <a:r>
              <a:rPr sz="1100" spc="-60" dirty="0">
                <a:solidFill>
                  <a:srgbClr val="FFC000"/>
                </a:solidFill>
                <a:latin typeface="Arial MT"/>
                <a:cs typeface="Arial MT"/>
              </a:rPr>
              <a:t>.</a:t>
            </a:r>
            <a:r>
              <a:rPr sz="1100" spc="-15" dirty="0">
                <a:solidFill>
                  <a:srgbClr val="FFC000"/>
                </a:solidFill>
                <a:latin typeface="Arial MT"/>
                <a:cs typeface="Arial MT"/>
              </a:rPr>
              <a:t> </a:t>
            </a:r>
            <a:r>
              <a:rPr sz="1100" spc="-165" dirty="0">
                <a:solidFill>
                  <a:srgbClr val="FFC000"/>
                </a:solidFill>
                <a:latin typeface="Arial MT"/>
                <a:cs typeface="Arial MT"/>
              </a:rPr>
              <a:t>SELECTION</a:t>
            </a:r>
            <a:r>
              <a:rPr sz="1100" spc="-10" dirty="0">
                <a:solidFill>
                  <a:srgbClr val="FFC000"/>
                </a:solidFill>
                <a:latin typeface="Arial MT"/>
                <a:cs typeface="Arial MT"/>
              </a:rPr>
              <a:t> </a:t>
            </a:r>
            <a:r>
              <a:rPr sz="1100" spc="-155" dirty="0">
                <a:solidFill>
                  <a:srgbClr val="FFC000"/>
                </a:solidFill>
                <a:latin typeface="Arial MT"/>
                <a:cs typeface="Arial MT"/>
              </a:rPr>
              <a:t>OF</a:t>
            </a:r>
            <a:r>
              <a:rPr sz="1100" spc="10" dirty="0">
                <a:solidFill>
                  <a:srgbClr val="FFC000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FFC000"/>
                </a:solidFill>
                <a:latin typeface="Arial MT"/>
                <a:cs typeface="Arial MT"/>
              </a:rPr>
              <a:t>an</a:t>
            </a:r>
            <a:r>
              <a:rPr sz="1100" dirty="0">
                <a:solidFill>
                  <a:srgbClr val="FFC000"/>
                </a:solidFill>
                <a:latin typeface="Arial MT"/>
                <a:cs typeface="Arial MT"/>
              </a:rPr>
              <a:t> </a:t>
            </a:r>
            <a:r>
              <a:rPr sz="1100" spc="-145" dirty="0">
                <a:solidFill>
                  <a:srgbClr val="FFC000"/>
                </a:solidFill>
                <a:latin typeface="Arial MT"/>
                <a:cs typeface="Arial MT"/>
              </a:rPr>
              <a:t>INTERVENTION</a:t>
            </a:r>
            <a:r>
              <a:rPr sz="1100" spc="-20" dirty="0">
                <a:solidFill>
                  <a:srgbClr val="FFC000"/>
                </a:solidFill>
                <a:latin typeface="Arial MT"/>
                <a:cs typeface="Arial MT"/>
              </a:rPr>
              <a:t> AREA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314188" y="3421379"/>
            <a:ext cx="1905000" cy="544195"/>
            <a:chOff x="5314188" y="3421379"/>
            <a:chExt cx="1905000" cy="544195"/>
          </a:xfrm>
        </p:grpSpPr>
        <p:pic>
          <p:nvPicPr>
            <p:cNvPr id="36" name="object 3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314188" y="3421379"/>
              <a:ext cx="332231" cy="400811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405627" y="3421379"/>
              <a:ext cx="330707" cy="400811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518404" y="3468623"/>
              <a:ext cx="1700783" cy="321563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532120" y="3646932"/>
              <a:ext cx="1447799" cy="318515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5413702" y="3453038"/>
            <a:ext cx="1671955" cy="41020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07645" marR="5080" indent="-195580">
              <a:lnSpc>
                <a:spcPct val="101400"/>
              </a:lnSpc>
              <a:spcBef>
                <a:spcPts val="80"/>
              </a:spcBef>
            </a:pPr>
            <a:r>
              <a:rPr sz="1400" spc="-50" dirty="0">
                <a:solidFill>
                  <a:srgbClr val="FFC000"/>
                </a:solidFill>
                <a:latin typeface="Arial MT"/>
                <a:cs typeface="Arial MT"/>
              </a:rPr>
              <a:t>3.</a:t>
            </a:r>
            <a:r>
              <a:rPr sz="1400" spc="25" dirty="0">
                <a:solidFill>
                  <a:srgbClr val="FFC000"/>
                </a:solidFill>
                <a:latin typeface="Arial MT"/>
                <a:cs typeface="Arial MT"/>
              </a:rPr>
              <a:t> </a:t>
            </a:r>
            <a:r>
              <a:rPr sz="1100" spc="-145" dirty="0">
                <a:solidFill>
                  <a:srgbClr val="FFC000"/>
                </a:solidFill>
                <a:latin typeface="Arial MT"/>
                <a:cs typeface="Arial MT"/>
              </a:rPr>
              <a:t>DATA</a:t>
            </a:r>
            <a:r>
              <a:rPr sz="1100" spc="5" dirty="0">
                <a:solidFill>
                  <a:srgbClr val="FFC000"/>
                </a:solidFill>
                <a:latin typeface="Arial MT"/>
                <a:cs typeface="Arial MT"/>
              </a:rPr>
              <a:t> </a:t>
            </a:r>
            <a:r>
              <a:rPr sz="1100" spc="-155" dirty="0">
                <a:solidFill>
                  <a:srgbClr val="FFC000"/>
                </a:solidFill>
                <a:latin typeface="Arial MT"/>
                <a:cs typeface="Arial MT"/>
              </a:rPr>
              <a:t>EXPLORATION</a:t>
            </a:r>
            <a:r>
              <a:rPr sz="1100" spc="-10" dirty="0">
                <a:solidFill>
                  <a:srgbClr val="FFC000"/>
                </a:solidFill>
                <a:latin typeface="Arial MT"/>
                <a:cs typeface="Arial MT"/>
              </a:rPr>
              <a:t> </a:t>
            </a:r>
            <a:r>
              <a:rPr sz="1100" spc="-130" dirty="0">
                <a:solidFill>
                  <a:srgbClr val="FFC000"/>
                </a:solidFill>
                <a:latin typeface="Arial MT"/>
                <a:cs typeface="Arial MT"/>
              </a:rPr>
              <a:t>ON</a:t>
            </a:r>
            <a:r>
              <a:rPr sz="1100" dirty="0">
                <a:solidFill>
                  <a:srgbClr val="FFC000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FFC000"/>
                </a:solidFill>
                <a:latin typeface="Arial MT"/>
                <a:cs typeface="Arial MT"/>
              </a:rPr>
              <a:t>3 </a:t>
            </a:r>
            <a:r>
              <a:rPr sz="1100" spc="-160" dirty="0">
                <a:solidFill>
                  <a:srgbClr val="FFC000"/>
                </a:solidFill>
                <a:latin typeface="Arial MT"/>
                <a:cs typeface="Arial MT"/>
              </a:rPr>
              <a:t>GEOGRAPHICAL</a:t>
            </a:r>
            <a:r>
              <a:rPr sz="1100" dirty="0">
                <a:solidFill>
                  <a:srgbClr val="FFC000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FFC000"/>
                </a:solidFill>
                <a:latin typeface="Arial MT"/>
                <a:cs typeface="Arial MT"/>
              </a:rPr>
              <a:t>LEVEL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637661" y="3459063"/>
            <a:ext cx="1170305" cy="41020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74295">
              <a:lnSpc>
                <a:spcPct val="101400"/>
              </a:lnSpc>
              <a:spcBef>
                <a:spcPts val="80"/>
              </a:spcBef>
            </a:pPr>
            <a:r>
              <a:rPr sz="1400" spc="-50" dirty="0">
                <a:solidFill>
                  <a:srgbClr val="FFC000"/>
                </a:solidFill>
                <a:latin typeface="Arial MT"/>
                <a:cs typeface="Arial MT"/>
              </a:rPr>
              <a:t>4.</a:t>
            </a:r>
            <a:r>
              <a:rPr sz="1400" spc="35" dirty="0">
                <a:solidFill>
                  <a:srgbClr val="FFC000"/>
                </a:solidFill>
                <a:latin typeface="Arial MT"/>
                <a:cs typeface="Arial MT"/>
              </a:rPr>
              <a:t> </a:t>
            </a:r>
            <a:r>
              <a:rPr sz="1100" spc="-160" dirty="0">
                <a:solidFill>
                  <a:srgbClr val="FFC000"/>
                </a:solidFill>
                <a:latin typeface="Arial MT"/>
                <a:cs typeface="Arial MT"/>
              </a:rPr>
              <a:t>FILTERING</a:t>
            </a:r>
            <a:r>
              <a:rPr sz="1100" spc="25" dirty="0">
                <a:solidFill>
                  <a:srgbClr val="FFC000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FC000"/>
                </a:solidFill>
                <a:latin typeface="Arial MT"/>
                <a:cs typeface="Arial MT"/>
              </a:rPr>
              <a:t>PER </a:t>
            </a:r>
            <a:r>
              <a:rPr sz="1100" spc="-140" dirty="0">
                <a:solidFill>
                  <a:srgbClr val="FFC000"/>
                </a:solidFill>
                <a:latin typeface="Arial MT"/>
                <a:cs typeface="Arial MT"/>
              </a:rPr>
              <a:t>POLITICAL</a:t>
            </a:r>
            <a:r>
              <a:rPr sz="1100" spc="75" dirty="0">
                <a:solidFill>
                  <a:srgbClr val="FFC000"/>
                </a:solidFill>
                <a:latin typeface="Arial MT"/>
                <a:cs typeface="Arial MT"/>
              </a:rPr>
              <a:t> </a:t>
            </a:r>
            <a:r>
              <a:rPr sz="1100" spc="-150" dirty="0">
                <a:solidFill>
                  <a:srgbClr val="FFC000"/>
                </a:solidFill>
                <a:latin typeface="Arial MT"/>
                <a:cs typeface="Arial MT"/>
              </a:rPr>
              <a:t>STABILITY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9396983" y="3425952"/>
            <a:ext cx="1248410" cy="546100"/>
            <a:chOff x="9396983" y="3425952"/>
            <a:chExt cx="1248410" cy="546100"/>
          </a:xfrm>
        </p:grpSpPr>
        <p:pic>
          <p:nvPicPr>
            <p:cNvPr id="43" name="object 4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9396983" y="3425952"/>
              <a:ext cx="422146" cy="400811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601199" y="3474720"/>
              <a:ext cx="1043939" cy="32003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9579863" y="3653027"/>
              <a:ext cx="861059" cy="318515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9495782" y="3458867"/>
            <a:ext cx="1015365" cy="41020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72720" marR="5080" indent="-160020">
              <a:lnSpc>
                <a:spcPct val="101400"/>
              </a:lnSpc>
              <a:spcBef>
                <a:spcPts val="80"/>
              </a:spcBef>
            </a:pPr>
            <a:r>
              <a:rPr sz="1400" spc="-50" dirty="0">
                <a:solidFill>
                  <a:srgbClr val="FFC000"/>
                </a:solidFill>
                <a:latin typeface="Arial MT"/>
                <a:cs typeface="Arial MT"/>
              </a:rPr>
              <a:t>5.</a:t>
            </a:r>
            <a:r>
              <a:rPr sz="1400" spc="-40" dirty="0">
                <a:solidFill>
                  <a:srgbClr val="FFC000"/>
                </a:solidFill>
                <a:latin typeface="Arial MT"/>
                <a:cs typeface="Arial MT"/>
              </a:rPr>
              <a:t> </a:t>
            </a:r>
            <a:r>
              <a:rPr sz="1100" spc="-165" dirty="0">
                <a:solidFill>
                  <a:srgbClr val="FFC000"/>
                </a:solidFill>
                <a:latin typeface="Arial MT"/>
                <a:cs typeface="Arial MT"/>
              </a:rPr>
              <a:t>SELECTION</a:t>
            </a:r>
            <a:r>
              <a:rPr sz="1100" spc="-10" dirty="0">
                <a:solidFill>
                  <a:srgbClr val="FFC000"/>
                </a:solidFill>
                <a:latin typeface="Arial MT"/>
                <a:cs typeface="Arial MT"/>
              </a:rPr>
              <a:t> </a:t>
            </a:r>
            <a:r>
              <a:rPr sz="1100" spc="-125" dirty="0">
                <a:solidFill>
                  <a:srgbClr val="FFC000"/>
                </a:solidFill>
                <a:latin typeface="Arial MT"/>
                <a:cs typeface="Arial MT"/>
              </a:rPr>
              <a:t>OF</a:t>
            </a:r>
            <a:r>
              <a:rPr sz="1100" spc="500" dirty="0">
                <a:solidFill>
                  <a:srgbClr val="FFC000"/>
                </a:solidFill>
                <a:latin typeface="Arial MT"/>
                <a:cs typeface="Arial MT"/>
              </a:rPr>
              <a:t> </a:t>
            </a:r>
            <a:r>
              <a:rPr sz="1100" spc="-150" dirty="0">
                <a:solidFill>
                  <a:srgbClr val="FFC000"/>
                </a:solidFill>
                <a:latin typeface="Arial MT"/>
                <a:cs typeface="Arial MT"/>
              </a:rPr>
              <a:t>A</a:t>
            </a:r>
            <a:r>
              <a:rPr sz="1100" spc="20" dirty="0">
                <a:solidFill>
                  <a:srgbClr val="FFC000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FFC000"/>
                </a:solidFill>
                <a:latin typeface="Arial MT"/>
                <a:cs typeface="Arial MT"/>
              </a:rPr>
              <a:t>COUNTRY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6961352" y="4627626"/>
            <a:ext cx="2595880" cy="507365"/>
            <a:chOff x="6961352" y="4627626"/>
            <a:chExt cx="2595880" cy="507365"/>
          </a:xfrm>
        </p:grpSpPr>
        <p:pic>
          <p:nvPicPr>
            <p:cNvPr id="48" name="object 4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8599741" y="4687824"/>
              <a:ext cx="957351" cy="446721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961352" y="4627626"/>
              <a:ext cx="957351" cy="446049"/>
            </a:xfrm>
            <a:prstGeom prst="rect">
              <a:avLst/>
            </a:prstGeom>
          </p:spPr>
        </p:pic>
      </p:grpSp>
      <p:grpSp>
        <p:nvGrpSpPr>
          <p:cNvPr id="50" name="object 50"/>
          <p:cNvGrpSpPr/>
          <p:nvPr/>
        </p:nvGrpSpPr>
        <p:grpSpPr>
          <a:xfrm>
            <a:off x="2377148" y="4676426"/>
            <a:ext cx="3616960" cy="452120"/>
            <a:chOff x="2377148" y="4676426"/>
            <a:chExt cx="3616960" cy="452120"/>
          </a:xfrm>
        </p:grpSpPr>
        <p:pic>
          <p:nvPicPr>
            <p:cNvPr id="51" name="object 5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377148" y="4676426"/>
              <a:ext cx="958747" cy="446029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036540" y="4682489"/>
              <a:ext cx="957351" cy="446049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4121657" y="4717541"/>
              <a:ext cx="3810" cy="170180"/>
            </a:xfrm>
            <a:custGeom>
              <a:avLst/>
              <a:gdLst/>
              <a:ahLst/>
              <a:cxnLst/>
              <a:rect l="l" t="t" r="r" b="b"/>
              <a:pathLst>
                <a:path w="3810" h="170179">
                  <a:moveTo>
                    <a:pt x="0" y="0"/>
                  </a:moveTo>
                  <a:lnTo>
                    <a:pt x="3187" y="170179"/>
                  </a:lnTo>
                </a:path>
              </a:pathLst>
            </a:custGeom>
            <a:ln w="19812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086511" y="4874313"/>
              <a:ext cx="76200" cy="77470"/>
            </a:xfrm>
            <a:custGeom>
              <a:avLst/>
              <a:gdLst/>
              <a:ahLst/>
              <a:cxnLst/>
              <a:rect l="l" t="t" r="r" b="b"/>
              <a:pathLst>
                <a:path w="76200" h="77470">
                  <a:moveTo>
                    <a:pt x="76187" y="0"/>
                  </a:moveTo>
                  <a:lnTo>
                    <a:pt x="0" y="1422"/>
                  </a:lnTo>
                  <a:lnTo>
                    <a:pt x="39509" y="76898"/>
                  </a:lnTo>
                  <a:lnTo>
                    <a:pt x="7618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3229355" y="5000244"/>
            <a:ext cx="1781810" cy="44386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478155" marR="167005" indent="-303530">
              <a:lnSpc>
                <a:spcPct val="100000"/>
              </a:lnSpc>
              <a:spcBef>
                <a:spcPts val="360"/>
              </a:spcBef>
            </a:pP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Worldwide</a:t>
            </a:r>
            <a:r>
              <a:rPr sz="11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access</a:t>
            </a:r>
            <a:r>
              <a:rPr sz="11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drinking</a:t>
            </a:r>
            <a:r>
              <a:rPr sz="11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water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229355" y="5676900"/>
            <a:ext cx="1781810" cy="44386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286385" marR="111760" indent="-167640">
              <a:lnSpc>
                <a:spcPct val="100000"/>
              </a:lnSpc>
              <a:spcBef>
                <a:spcPts val="359"/>
              </a:spcBef>
            </a:pP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Urban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population</a:t>
            </a:r>
            <a:r>
              <a:rPr sz="11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access</a:t>
            </a:r>
            <a:r>
              <a:rPr sz="11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Basic</a:t>
            </a:r>
            <a:r>
              <a:rPr sz="11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drinking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229355" y="6353555"/>
            <a:ext cx="1781810" cy="443865"/>
          </a:xfrm>
          <a:custGeom>
            <a:avLst/>
            <a:gdLst/>
            <a:ahLst/>
            <a:cxnLst/>
            <a:rect l="l" t="t" r="r" b="b"/>
            <a:pathLst>
              <a:path w="1781810" h="443865">
                <a:moveTo>
                  <a:pt x="1781556" y="0"/>
                </a:moveTo>
                <a:lnTo>
                  <a:pt x="0" y="0"/>
                </a:lnTo>
                <a:lnTo>
                  <a:pt x="0" y="443484"/>
                </a:lnTo>
                <a:lnTo>
                  <a:pt x="1781556" y="443484"/>
                </a:lnTo>
                <a:lnTo>
                  <a:pt x="178155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3229355" y="6353555"/>
            <a:ext cx="1781810" cy="443865"/>
          </a:xfrm>
          <a:prstGeom prst="rect">
            <a:avLst/>
          </a:prstGeom>
          <a:ln w="12192">
            <a:solidFill>
              <a:srgbClr val="41709C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280035" marR="239395" indent="-33655">
              <a:lnSpc>
                <a:spcPct val="100000"/>
              </a:lnSpc>
              <a:spcBef>
                <a:spcPts val="355"/>
              </a:spcBef>
            </a:pP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Evolution</a:t>
            </a:r>
            <a:r>
              <a:rPr sz="11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over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drinking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water</a:t>
            </a:r>
            <a:r>
              <a:rPr sz="11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access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4092607" y="5437632"/>
            <a:ext cx="76200" cy="243840"/>
            <a:chOff x="4092607" y="5437632"/>
            <a:chExt cx="76200" cy="243840"/>
          </a:xfrm>
        </p:grpSpPr>
        <p:sp>
          <p:nvSpPr>
            <p:cNvPr id="60" name="object 60"/>
            <p:cNvSpPr/>
            <p:nvPr/>
          </p:nvSpPr>
          <p:spPr>
            <a:xfrm>
              <a:off x="4127753" y="5447538"/>
              <a:ext cx="3810" cy="170180"/>
            </a:xfrm>
            <a:custGeom>
              <a:avLst/>
              <a:gdLst/>
              <a:ahLst/>
              <a:cxnLst/>
              <a:rect l="l" t="t" r="r" b="b"/>
              <a:pathLst>
                <a:path w="3810" h="170179">
                  <a:moveTo>
                    <a:pt x="0" y="0"/>
                  </a:moveTo>
                  <a:lnTo>
                    <a:pt x="3187" y="170180"/>
                  </a:lnTo>
                </a:path>
              </a:pathLst>
            </a:custGeom>
            <a:ln w="19812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092607" y="5604309"/>
              <a:ext cx="76200" cy="77470"/>
            </a:xfrm>
            <a:custGeom>
              <a:avLst/>
              <a:gdLst/>
              <a:ahLst/>
              <a:cxnLst/>
              <a:rect l="l" t="t" r="r" b="b"/>
              <a:pathLst>
                <a:path w="76200" h="77470">
                  <a:moveTo>
                    <a:pt x="76187" y="0"/>
                  </a:moveTo>
                  <a:lnTo>
                    <a:pt x="0" y="1422"/>
                  </a:lnTo>
                  <a:lnTo>
                    <a:pt x="39509" y="76898"/>
                  </a:lnTo>
                  <a:lnTo>
                    <a:pt x="7618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2" name="object 62"/>
          <p:cNvGrpSpPr/>
          <p:nvPr/>
        </p:nvGrpSpPr>
        <p:grpSpPr>
          <a:xfrm>
            <a:off x="4086512" y="6161532"/>
            <a:ext cx="76200" cy="243840"/>
            <a:chOff x="4086512" y="6161532"/>
            <a:chExt cx="76200" cy="243840"/>
          </a:xfrm>
        </p:grpSpPr>
        <p:sp>
          <p:nvSpPr>
            <p:cNvPr id="63" name="object 63"/>
            <p:cNvSpPr/>
            <p:nvPr/>
          </p:nvSpPr>
          <p:spPr>
            <a:xfrm>
              <a:off x="4121658" y="6171438"/>
              <a:ext cx="3810" cy="170180"/>
            </a:xfrm>
            <a:custGeom>
              <a:avLst/>
              <a:gdLst/>
              <a:ahLst/>
              <a:cxnLst/>
              <a:rect l="l" t="t" r="r" b="b"/>
              <a:pathLst>
                <a:path w="3810" h="170179">
                  <a:moveTo>
                    <a:pt x="0" y="0"/>
                  </a:moveTo>
                  <a:lnTo>
                    <a:pt x="3187" y="170180"/>
                  </a:lnTo>
                </a:path>
              </a:pathLst>
            </a:custGeom>
            <a:ln w="19812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086512" y="6328209"/>
              <a:ext cx="76200" cy="77470"/>
            </a:xfrm>
            <a:custGeom>
              <a:avLst/>
              <a:gdLst/>
              <a:ahLst/>
              <a:cxnLst/>
              <a:rect l="l" t="t" r="r" b="b"/>
              <a:pathLst>
                <a:path w="76200" h="77470">
                  <a:moveTo>
                    <a:pt x="76187" y="0"/>
                  </a:moveTo>
                  <a:lnTo>
                    <a:pt x="0" y="1422"/>
                  </a:lnTo>
                  <a:lnTo>
                    <a:pt x="39509" y="76898"/>
                  </a:lnTo>
                  <a:lnTo>
                    <a:pt x="7618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5" name="object 65"/>
          <p:cNvGrpSpPr/>
          <p:nvPr/>
        </p:nvGrpSpPr>
        <p:grpSpPr>
          <a:xfrm>
            <a:off x="6334412" y="4802123"/>
            <a:ext cx="76200" cy="243840"/>
            <a:chOff x="6334412" y="4802123"/>
            <a:chExt cx="76200" cy="243840"/>
          </a:xfrm>
        </p:grpSpPr>
        <p:sp>
          <p:nvSpPr>
            <p:cNvPr id="66" name="object 66"/>
            <p:cNvSpPr/>
            <p:nvPr/>
          </p:nvSpPr>
          <p:spPr>
            <a:xfrm>
              <a:off x="6369558" y="4812029"/>
              <a:ext cx="3810" cy="170180"/>
            </a:xfrm>
            <a:custGeom>
              <a:avLst/>
              <a:gdLst/>
              <a:ahLst/>
              <a:cxnLst/>
              <a:rect l="l" t="t" r="r" b="b"/>
              <a:pathLst>
                <a:path w="3810" h="170179">
                  <a:moveTo>
                    <a:pt x="0" y="0"/>
                  </a:moveTo>
                  <a:lnTo>
                    <a:pt x="3187" y="170180"/>
                  </a:lnTo>
                </a:path>
              </a:pathLst>
            </a:custGeom>
            <a:ln w="19812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334412" y="4968801"/>
              <a:ext cx="76200" cy="77470"/>
            </a:xfrm>
            <a:custGeom>
              <a:avLst/>
              <a:gdLst/>
              <a:ahLst/>
              <a:cxnLst/>
              <a:rect l="l" t="t" r="r" b="b"/>
              <a:pathLst>
                <a:path w="76200" h="77470">
                  <a:moveTo>
                    <a:pt x="76187" y="0"/>
                  </a:moveTo>
                  <a:lnTo>
                    <a:pt x="0" y="1422"/>
                  </a:lnTo>
                  <a:lnTo>
                    <a:pt x="39509" y="76898"/>
                  </a:lnTo>
                  <a:lnTo>
                    <a:pt x="7618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5679947" y="5100828"/>
            <a:ext cx="1614170" cy="445134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367030" marR="134620" indent="-226060">
              <a:lnSpc>
                <a:spcPct val="100000"/>
              </a:lnSpc>
              <a:spcBef>
                <a:spcPts val="365"/>
              </a:spcBef>
            </a:pP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Continental</a:t>
            </a:r>
            <a:r>
              <a:rPr sz="11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Disparity</a:t>
            </a:r>
            <a:r>
              <a:rPr sz="11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access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 water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679947" y="5829300"/>
            <a:ext cx="1614170" cy="764312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025"/>
              </a:lnSpc>
            </a:pPr>
            <a:br>
              <a:rPr lang="fr-CH" sz="1100" dirty="0">
                <a:solidFill>
                  <a:srgbClr val="FFFFFF"/>
                </a:solidFill>
                <a:latin typeface="Calibri"/>
                <a:cs typeface="Calibri"/>
              </a:rPr>
            </a:b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Continental</a:t>
            </a:r>
            <a:r>
              <a:rPr sz="11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Disparity</a:t>
            </a:r>
            <a:r>
              <a:rPr sz="11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endParaRPr sz="1100" dirty="0">
              <a:latin typeface="Calibri"/>
              <a:cs typeface="Calibri"/>
            </a:endParaRPr>
          </a:p>
          <a:p>
            <a:pPr marL="247015" marR="239395" algn="ctr">
              <a:lnSpc>
                <a:spcPct val="100000"/>
              </a:lnSpc>
            </a:pP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urban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population</a:t>
            </a:r>
            <a:r>
              <a:rPr sz="11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acces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 water</a:t>
            </a:r>
            <a:br>
              <a:rPr lang="fr-CH" sz="1100" spc="-10" dirty="0">
                <a:solidFill>
                  <a:srgbClr val="FFFFFF"/>
                </a:solidFill>
                <a:latin typeface="Calibri"/>
                <a:cs typeface="Calibri"/>
              </a:rPr>
            </a:br>
            <a:endParaRPr sz="1100" dirty="0">
              <a:latin typeface="Calibri"/>
              <a:cs typeface="Calibri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6334412" y="5550408"/>
            <a:ext cx="76200" cy="243840"/>
            <a:chOff x="6334412" y="5550408"/>
            <a:chExt cx="76200" cy="243840"/>
          </a:xfrm>
        </p:grpSpPr>
        <p:sp>
          <p:nvSpPr>
            <p:cNvPr id="71" name="object 71"/>
            <p:cNvSpPr/>
            <p:nvPr/>
          </p:nvSpPr>
          <p:spPr>
            <a:xfrm>
              <a:off x="6369558" y="5560314"/>
              <a:ext cx="3810" cy="170180"/>
            </a:xfrm>
            <a:custGeom>
              <a:avLst/>
              <a:gdLst/>
              <a:ahLst/>
              <a:cxnLst/>
              <a:rect l="l" t="t" r="r" b="b"/>
              <a:pathLst>
                <a:path w="3810" h="170179">
                  <a:moveTo>
                    <a:pt x="0" y="0"/>
                  </a:moveTo>
                  <a:lnTo>
                    <a:pt x="3187" y="170180"/>
                  </a:lnTo>
                </a:path>
              </a:pathLst>
            </a:custGeom>
            <a:ln w="19812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334412" y="5717085"/>
              <a:ext cx="76200" cy="77470"/>
            </a:xfrm>
            <a:custGeom>
              <a:avLst/>
              <a:gdLst/>
              <a:ahLst/>
              <a:cxnLst/>
              <a:rect l="l" t="t" r="r" b="b"/>
              <a:pathLst>
                <a:path w="76200" h="77470">
                  <a:moveTo>
                    <a:pt x="76187" y="0"/>
                  </a:moveTo>
                  <a:lnTo>
                    <a:pt x="0" y="1422"/>
                  </a:lnTo>
                  <a:lnTo>
                    <a:pt x="39509" y="76898"/>
                  </a:lnTo>
                  <a:lnTo>
                    <a:pt x="7618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7676388" y="5458967"/>
            <a:ext cx="1152525" cy="733534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019"/>
              </a:lnSpc>
            </a:pPr>
            <a:br>
              <a:rPr lang="fr-CH" sz="1100" dirty="0">
                <a:solidFill>
                  <a:srgbClr val="FFFFFF"/>
                </a:solidFill>
                <a:latin typeface="Calibri"/>
                <a:cs typeface="Calibri"/>
              </a:rPr>
            </a:b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Political</a:t>
            </a:r>
            <a:r>
              <a:rPr sz="11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stability</a:t>
            </a:r>
            <a:endParaRPr sz="11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vs</a:t>
            </a:r>
            <a:endParaRPr sz="1100" dirty="0">
              <a:latin typeface="Calibri"/>
              <a:cs typeface="Calibri"/>
            </a:endParaRPr>
          </a:p>
          <a:p>
            <a:pPr algn="ctr">
              <a:lnSpc>
                <a:spcPts val="1155"/>
              </a:lnSpc>
            </a:pP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Policy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Efficiency</a:t>
            </a:r>
            <a:br>
              <a:rPr lang="fr-CH" sz="1100" spc="-10" dirty="0">
                <a:solidFill>
                  <a:srgbClr val="FFFFFF"/>
                </a:solidFill>
                <a:latin typeface="Calibri"/>
                <a:cs typeface="Calibri"/>
              </a:rPr>
            </a:br>
            <a:endParaRPr sz="1100" dirty="0">
              <a:latin typeface="Calibri"/>
              <a:cs typeface="Calibri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8196122" y="4914900"/>
            <a:ext cx="1876425" cy="465455"/>
            <a:chOff x="8196122" y="4914900"/>
            <a:chExt cx="1876425" cy="465455"/>
          </a:xfrm>
        </p:grpSpPr>
        <p:sp>
          <p:nvSpPr>
            <p:cNvPr id="75" name="object 75"/>
            <p:cNvSpPr/>
            <p:nvPr/>
          </p:nvSpPr>
          <p:spPr>
            <a:xfrm>
              <a:off x="8234084" y="4946142"/>
              <a:ext cx="4445" cy="370840"/>
            </a:xfrm>
            <a:custGeom>
              <a:avLst/>
              <a:gdLst/>
              <a:ahLst/>
              <a:cxnLst/>
              <a:rect l="l" t="t" r="r" b="b"/>
              <a:pathLst>
                <a:path w="4445" h="370839">
                  <a:moveTo>
                    <a:pt x="3962" y="0"/>
                  </a:moveTo>
                  <a:lnTo>
                    <a:pt x="0" y="370535"/>
                  </a:lnTo>
                </a:path>
              </a:pathLst>
            </a:custGeom>
            <a:ln w="19811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8196122" y="5303578"/>
              <a:ext cx="76200" cy="76835"/>
            </a:xfrm>
            <a:custGeom>
              <a:avLst/>
              <a:gdLst/>
              <a:ahLst/>
              <a:cxnLst/>
              <a:rect l="l" t="t" r="r" b="b"/>
              <a:pathLst>
                <a:path w="76200" h="76835">
                  <a:moveTo>
                    <a:pt x="0" y="0"/>
                  </a:moveTo>
                  <a:lnTo>
                    <a:pt x="37287" y="76606"/>
                  </a:lnTo>
                  <a:lnTo>
                    <a:pt x="76200" y="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0033928" y="4924805"/>
              <a:ext cx="4445" cy="370840"/>
            </a:xfrm>
            <a:custGeom>
              <a:avLst/>
              <a:gdLst/>
              <a:ahLst/>
              <a:cxnLst/>
              <a:rect l="l" t="t" r="r" b="b"/>
              <a:pathLst>
                <a:path w="4445" h="370839">
                  <a:moveTo>
                    <a:pt x="3962" y="0"/>
                  </a:moveTo>
                  <a:lnTo>
                    <a:pt x="0" y="370535"/>
                  </a:lnTo>
                </a:path>
              </a:pathLst>
            </a:custGeom>
            <a:ln w="19811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9995965" y="5282243"/>
              <a:ext cx="76200" cy="76835"/>
            </a:xfrm>
            <a:custGeom>
              <a:avLst/>
              <a:gdLst/>
              <a:ahLst/>
              <a:cxnLst/>
              <a:rect l="l" t="t" r="r" b="b"/>
              <a:pathLst>
                <a:path w="76200" h="76835">
                  <a:moveTo>
                    <a:pt x="0" y="0"/>
                  </a:moveTo>
                  <a:lnTo>
                    <a:pt x="37287" y="76606"/>
                  </a:lnTo>
                  <a:lnTo>
                    <a:pt x="76200" y="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9375647" y="5458967"/>
            <a:ext cx="1320165" cy="44386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160655" marR="152400" indent="266065">
              <a:lnSpc>
                <a:spcPct val="100000"/>
              </a:lnSpc>
              <a:spcBef>
                <a:spcPts val="355"/>
              </a:spcBef>
            </a:pP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Possible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intervention</a:t>
            </a:r>
            <a:r>
              <a:rPr sz="11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Area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2"/>
            <a:ext cx="12192000" cy="685342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7260" y="947696"/>
            <a:ext cx="3972559" cy="5315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45" dirty="0"/>
              <a:t>About</a:t>
            </a:r>
            <a:r>
              <a:rPr spc="-50" dirty="0"/>
              <a:t> </a:t>
            </a:r>
            <a:r>
              <a:rPr lang="fr-CH" spc="-275" dirty="0"/>
              <a:t>this Dashboard</a:t>
            </a:r>
            <a:endParaRPr spc="-300" dirty="0"/>
          </a:p>
        </p:txBody>
      </p:sp>
      <p:sp>
        <p:nvSpPr>
          <p:cNvPr id="4" name="object 4"/>
          <p:cNvSpPr txBox="1"/>
          <p:nvPr/>
        </p:nvSpPr>
        <p:spPr>
          <a:xfrm>
            <a:off x="796400" y="2183978"/>
            <a:ext cx="3972560" cy="611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u="sng" spc="-8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Data</a:t>
            </a:r>
            <a:r>
              <a:rPr sz="14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 </a:t>
            </a:r>
            <a:r>
              <a:rPr sz="14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sources: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spc="-40" dirty="0">
                <a:solidFill>
                  <a:srgbClr val="FFFFFF"/>
                </a:solidFill>
                <a:latin typeface="Arial MT"/>
                <a:cs typeface="Arial MT"/>
              </a:rPr>
              <a:t>Population</a:t>
            </a:r>
            <a:r>
              <a:rPr sz="12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political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stability </a:t>
            </a:r>
            <a:r>
              <a:rPr sz="1200" spc="-5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 the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75" dirty="0">
                <a:solidFill>
                  <a:srgbClr val="FFFFFF"/>
                </a:solidFill>
                <a:latin typeface="Arial MT"/>
                <a:cs typeface="Arial MT"/>
              </a:rPr>
              <a:t>FAO</a:t>
            </a:r>
            <a:r>
              <a:rPr sz="12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website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6400" y="4044782"/>
            <a:ext cx="4302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Mortality</a:t>
            </a:r>
            <a:r>
              <a:rPr sz="1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 MT"/>
                <a:cs typeface="Arial MT"/>
              </a:rPr>
              <a:t>rate</a:t>
            </a:r>
            <a:r>
              <a:rPr sz="1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attributed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sz="1200" spc="-35" dirty="0">
                <a:solidFill>
                  <a:srgbClr val="FFFFFF"/>
                </a:solidFill>
                <a:latin typeface="Arial MT"/>
                <a:cs typeface="Arial MT"/>
              </a:rPr>
              <a:t>water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10" dirty="0">
                <a:solidFill>
                  <a:srgbClr val="FFFFFF"/>
                </a:solidFill>
                <a:latin typeface="Arial MT"/>
                <a:cs typeface="Arial MT"/>
              </a:rPr>
              <a:t>Basic</a:t>
            </a:r>
            <a:r>
              <a:rPr sz="12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an</a:t>
            </a:r>
            <a:r>
              <a:rPr sz="12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 MT"/>
                <a:cs typeface="Arial MT"/>
              </a:rPr>
              <a:t>safely</a:t>
            </a:r>
            <a:r>
              <a:rPr sz="1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 MT"/>
                <a:cs typeface="Arial MT"/>
              </a:rPr>
              <a:t>managed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water </a:t>
            </a:r>
            <a:r>
              <a:rPr sz="1200" spc="-90" dirty="0">
                <a:solidFill>
                  <a:srgbClr val="FFFFFF"/>
                </a:solidFill>
                <a:latin typeface="Arial MT"/>
                <a:cs typeface="Arial MT"/>
              </a:rPr>
              <a:t>services</a:t>
            </a:r>
            <a:r>
              <a:rPr sz="1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 the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55" dirty="0">
                <a:solidFill>
                  <a:srgbClr val="FFFFFF"/>
                </a:solidFill>
                <a:latin typeface="Arial MT"/>
                <a:cs typeface="Arial MT"/>
              </a:rPr>
              <a:t>WHO</a:t>
            </a:r>
            <a:r>
              <a:rPr sz="12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website.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6400" y="5865338"/>
            <a:ext cx="10615930" cy="58229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ts val="1495"/>
              </a:lnSpc>
              <a:spcBef>
                <a:spcPts val="115"/>
              </a:spcBef>
            </a:pPr>
            <a:r>
              <a:rPr sz="1250" i="1" spc="-105" dirty="0">
                <a:solidFill>
                  <a:srgbClr val="FFFFFF"/>
                </a:solidFill>
                <a:latin typeface="Trebuchet MS"/>
                <a:cs typeface="Trebuchet MS"/>
              </a:rPr>
              <a:t>Nota</a:t>
            </a:r>
            <a:r>
              <a:rPr sz="1250" i="1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50" i="1" spc="-100" dirty="0">
                <a:solidFill>
                  <a:srgbClr val="FFFFFF"/>
                </a:solidFill>
                <a:latin typeface="Trebuchet MS"/>
                <a:cs typeface="Trebuchet MS"/>
              </a:rPr>
              <a:t>Bene</a:t>
            </a:r>
            <a:r>
              <a:rPr sz="1250" i="1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50" i="1" spc="-22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1250" i="1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2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 MT"/>
                <a:cs typeface="Arial MT"/>
              </a:rPr>
              <a:t>Policy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 MT"/>
                <a:cs typeface="Arial MT"/>
              </a:rPr>
              <a:t>efficiency</a:t>
            </a:r>
            <a:r>
              <a:rPr sz="12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 MT"/>
                <a:cs typeface="Arial MT"/>
              </a:rPr>
              <a:t>score</a:t>
            </a:r>
            <a:r>
              <a:rPr sz="12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2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 MT"/>
                <a:cs typeface="Arial MT"/>
              </a:rPr>
              <a:t>calculated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45" dirty="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sz="12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follows:</a:t>
            </a:r>
            <a:endParaRPr sz="1200">
              <a:latin typeface="Arial MT"/>
              <a:cs typeface="Arial MT"/>
            </a:endParaRPr>
          </a:p>
          <a:p>
            <a:pPr marL="12700" marR="5080">
              <a:lnSpc>
                <a:spcPts val="1440"/>
              </a:lnSpc>
              <a:spcBef>
                <a:spcPts val="40"/>
              </a:spcBef>
            </a:pPr>
            <a:r>
              <a:rPr sz="1200" spc="-50" dirty="0">
                <a:solidFill>
                  <a:srgbClr val="FFFFFF"/>
                </a:solidFill>
                <a:latin typeface="Arial MT"/>
                <a:cs typeface="Arial MT"/>
              </a:rPr>
              <a:t>(Country</a:t>
            </a:r>
            <a:r>
              <a:rPr sz="1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mortality</a:t>
            </a:r>
            <a:r>
              <a:rPr sz="12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 MT"/>
                <a:cs typeface="Arial MT"/>
              </a:rPr>
              <a:t>rate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due</a:t>
            </a:r>
            <a:r>
              <a:rPr sz="12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85" dirty="0">
                <a:solidFill>
                  <a:srgbClr val="FFFFFF"/>
                </a:solidFill>
                <a:latin typeface="Arial MT"/>
                <a:cs typeface="Arial MT"/>
              </a:rPr>
              <a:t>WASH</a:t>
            </a:r>
            <a:r>
              <a:rPr sz="12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 MT"/>
                <a:cs typeface="Arial MT"/>
              </a:rPr>
              <a:t>2016)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70" dirty="0">
                <a:solidFill>
                  <a:srgbClr val="FFFFFF"/>
                </a:solidFill>
                <a:latin typeface="Arial MT"/>
                <a:cs typeface="Arial MT"/>
              </a:rPr>
              <a:t>/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 MT"/>
                <a:cs typeface="Arial MT"/>
              </a:rPr>
              <a:t>mean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 MT"/>
                <a:cs typeface="Arial MT"/>
              </a:rPr>
              <a:t>(Countries</a:t>
            </a:r>
            <a:r>
              <a:rPr sz="1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mortality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 MT"/>
                <a:cs typeface="Arial MT"/>
              </a:rPr>
              <a:t>rate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due</a:t>
            </a:r>
            <a:r>
              <a:rPr sz="12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85" dirty="0">
                <a:solidFill>
                  <a:srgbClr val="FFFFFF"/>
                </a:solidFill>
                <a:latin typeface="Arial MT"/>
                <a:cs typeface="Arial MT"/>
              </a:rPr>
              <a:t>WASH</a:t>
            </a:r>
            <a:r>
              <a:rPr sz="12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 MT"/>
                <a:cs typeface="Arial MT"/>
              </a:rPr>
              <a:t>2016)</a:t>
            </a:r>
            <a:r>
              <a:rPr sz="1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+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 MT"/>
                <a:cs typeface="Arial MT"/>
              </a:rPr>
              <a:t>(Country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 MT"/>
                <a:cs typeface="Arial MT"/>
              </a:rPr>
              <a:t>basic</a:t>
            </a:r>
            <a:r>
              <a:rPr sz="1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20" dirty="0">
                <a:solidFill>
                  <a:srgbClr val="FFFFFF"/>
                </a:solidFill>
                <a:latin typeface="Arial MT"/>
                <a:cs typeface="Arial MT"/>
              </a:rPr>
              <a:t>access</a:t>
            </a:r>
            <a:r>
              <a:rPr sz="12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sz="1200" spc="-35" dirty="0">
                <a:solidFill>
                  <a:srgbClr val="FFFFFF"/>
                </a:solidFill>
                <a:latin typeface="Arial MT"/>
                <a:cs typeface="Arial MT"/>
              </a:rPr>
              <a:t>water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 MT"/>
                <a:cs typeface="Arial MT"/>
              </a:rPr>
              <a:t>2017)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70" dirty="0">
                <a:solidFill>
                  <a:srgbClr val="FFFFFF"/>
                </a:solidFill>
                <a:latin typeface="Arial MT"/>
                <a:cs typeface="Arial MT"/>
              </a:rPr>
              <a:t>/</a:t>
            </a:r>
            <a:r>
              <a:rPr sz="12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 MT"/>
                <a:cs typeface="Arial MT"/>
              </a:rPr>
              <a:t>mean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 MT"/>
                <a:cs typeface="Arial MT"/>
              </a:rPr>
              <a:t>(Countries</a:t>
            </a:r>
            <a:r>
              <a:rPr sz="1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 MT"/>
                <a:cs typeface="Arial MT"/>
              </a:rPr>
              <a:t>basic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14" dirty="0">
                <a:solidFill>
                  <a:srgbClr val="FFFFFF"/>
                </a:solidFill>
                <a:latin typeface="Arial MT"/>
                <a:cs typeface="Arial MT"/>
              </a:rPr>
              <a:t>access</a:t>
            </a:r>
            <a:r>
              <a:rPr sz="12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sz="1200" spc="-45" dirty="0">
                <a:solidFill>
                  <a:srgbClr val="FFFFFF"/>
                </a:solidFill>
                <a:latin typeface="Arial MT"/>
                <a:cs typeface="Arial MT"/>
              </a:rPr>
              <a:t>water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2017)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35652" y="3009900"/>
            <a:ext cx="2519171" cy="839723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4640592" y="4011167"/>
            <a:ext cx="3107690" cy="2004060"/>
            <a:chOff x="4640592" y="4011167"/>
            <a:chExt cx="3107690" cy="200406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40592" y="4011167"/>
              <a:ext cx="3107423" cy="200405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35652" y="4206239"/>
              <a:ext cx="2519171" cy="14157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Words>264</Words>
  <Application>Microsoft Macintosh PowerPoint</Application>
  <PresentationFormat>Widescreen</PresentationFormat>
  <Paragraphs>37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MT</vt:lpstr>
      <vt:lpstr>Calibri</vt:lpstr>
      <vt:lpstr>Trebuchet MS</vt:lpstr>
      <vt:lpstr>Office Theme</vt:lpstr>
      <vt:lpstr>About this Dashboard</vt:lpstr>
      <vt:lpstr>About this Dashboard</vt:lpstr>
    </vt:vector>
  </TitlesOfParts>
  <Company>BAI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Gouyou, Hedi</dc:creator>
  <cp:lastModifiedBy>cherid.pro@outlook.com</cp:lastModifiedBy>
  <cp:revision>2</cp:revision>
  <dcterms:created xsi:type="dcterms:W3CDTF">2023-12-26T02:21:10Z</dcterms:created>
  <dcterms:modified xsi:type="dcterms:W3CDTF">2023-12-26T04:25:26Z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0x010100B1A91E5622E8B347B01AB2C33926C3F5</vt:lpwstr>
  </property>
  <property fmtid="{D5CDD505-2E9C-101B-9397-08002B2CF9AE}" pid="3" name="Created">
    <vt:filetime>2022-11-21T00:00:00Z</vt:filetime>
  </property>
  <property fmtid="{D5CDD505-2E9C-101B-9397-08002B2CF9AE}" pid="4" name="Creator">
    <vt:lpwstr>Acrobat PDFMaker 22 pour PowerPoint</vt:lpwstr>
  </property>
  <property fmtid="{D5CDD505-2E9C-101B-9397-08002B2CF9AE}" pid="5" name="LastSaved">
    <vt:filetime>2023-12-26T00:00:00Z</vt:filetime>
  </property>
  <property fmtid="{D5CDD505-2E9C-101B-9397-08002B2CF9AE}" pid="6" name="Producer">
    <vt:lpwstr>Adobe PDF Library 22.3.58</vt:lpwstr>
  </property>
</Properties>
</file>