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66" r:id="rId13"/>
    <p:sldId id="267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571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0.94899999999999995</c:v>
                </c:pt>
                <c:pt idx="1">
                  <c:v>0.97899999999999998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C7-46E4-95E4-DDC8564B0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-27"/>
        <c:axId val="487403743"/>
        <c:axId val="489788607"/>
      </c:barChart>
      <c:catAx>
        <c:axId val="48740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788607"/>
        <c:crosses val="autoZero"/>
        <c:auto val="1"/>
        <c:lblAlgn val="ctr"/>
        <c:lblOffset val="100"/>
        <c:noMultiLvlLbl val="0"/>
      </c:catAx>
      <c:valAx>
        <c:axId val="489788607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4874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8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48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65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5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460950" y="21328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Challenge 1: Network Intrusion Detection</a:t>
            </a:r>
            <a:endParaRPr sz="2400" b="1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460950" y="29117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Team E:</a:t>
            </a:r>
            <a:endParaRPr sz="1600" b="1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Resham Gala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Dan Ryan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Mike Tondu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Mustafa Demir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Sina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Nacho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Hani Eid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00" y="351400"/>
            <a:ext cx="2886200" cy="17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2569775" y="166825"/>
            <a:ext cx="49137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Data Modelling III</a:t>
            </a:r>
            <a:endParaRPr sz="3600"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171250" y="928500"/>
            <a:ext cx="48015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AFAFA"/>
                </a:solidFill>
              </a:rPr>
              <a:t>Cross Validation and Parameter Tuning</a:t>
            </a:r>
            <a:endParaRPr dirty="0">
              <a:solidFill>
                <a:srgbClr val="FAFAFA"/>
              </a:solidFill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1" y="1325045"/>
            <a:ext cx="4301999" cy="3728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ED0C63-88D8-461C-8C00-C6EA26D086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87790" y="1531447"/>
          <a:ext cx="3169920" cy="3188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Graphic 3" descr="Arrow: Clockwise curve">
            <a:extLst>
              <a:ext uri="{FF2B5EF4-FFF2-40B4-BE49-F238E27FC236}">
                <a16:creationId xmlns:a16="http://schemas.microsoft.com/office/drawing/2014/main" id="{D4702337-E8C2-4349-B273-1D6F1ED80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4491" y="181642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F74B4-377C-492C-B541-895D2E4450E6}"/>
              </a:ext>
            </a:extLst>
          </p:cNvPr>
          <p:cNvSpPr txBox="1"/>
          <p:nvPr/>
        </p:nvSpPr>
        <p:spPr>
          <a:xfrm>
            <a:off x="5687291" y="201201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44123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1">
            <a:extLst>
              <a:ext uri="{FF2B5EF4-FFF2-40B4-BE49-F238E27FC236}">
                <a16:creationId xmlns:a16="http://schemas.microsoft.com/office/drawing/2014/main" id="{46462875-7E0E-4A78-9519-CA426A979DC7}"/>
              </a:ext>
            </a:extLst>
          </p:cNvPr>
          <p:cNvSpPr txBox="1"/>
          <p:nvPr/>
        </p:nvSpPr>
        <p:spPr>
          <a:xfrm>
            <a:off x="2251121" y="166825"/>
            <a:ext cx="49137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Considerations and further improvements</a:t>
            </a:r>
            <a:endParaRPr sz="36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9" name="Shape 118">
            <a:extLst>
              <a:ext uri="{FF2B5EF4-FFF2-40B4-BE49-F238E27FC236}">
                <a16:creationId xmlns:a16="http://schemas.microsoft.com/office/drawing/2014/main" id="{DACA9311-38D4-4484-B802-2B4C960F634B}"/>
              </a:ext>
            </a:extLst>
          </p:cNvPr>
          <p:cNvSpPr txBox="1"/>
          <p:nvPr/>
        </p:nvSpPr>
        <p:spPr>
          <a:xfrm>
            <a:off x="584903" y="1374844"/>
            <a:ext cx="7610059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" dirty="0">
                <a:solidFill>
                  <a:srgbClr val="FAFAFA"/>
                </a:solidFill>
              </a:rPr>
              <a:t>SPARK IS AMAZING</a:t>
            </a:r>
            <a:r>
              <a:rPr lang="en-US" dirty="0">
                <a:solidFill>
                  <a:srgbClr val="FAFAFA"/>
                </a:solidFill>
              </a:rPr>
              <a:t>LY FAST</a:t>
            </a:r>
            <a:r>
              <a:rPr lang="en" dirty="0">
                <a:solidFill>
                  <a:srgbClr val="FAFAFA"/>
                </a:solidFill>
              </a:rPr>
              <a:t>			</a:t>
            </a:r>
            <a:r>
              <a:rPr lang="en-US" dirty="0">
                <a:solidFill>
                  <a:srgbClr val="FAFAFA"/>
                </a:solidFill>
              </a:rPr>
              <a:t>but…</a:t>
            </a:r>
          </a:p>
          <a:p>
            <a:pPr lvl="7"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</a:t>
            </a:r>
          </a:p>
          <a:p>
            <a:pPr lvl="7"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Improvement in APIs and documentation</a:t>
            </a:r>
          </a:p>
          <a:p>
            <a:pPr lvl="7"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Server availability</a:t>
            </a:r>
          </a:p>
          <a:p>
            <a:pPr lvl="7"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Set up complexities</a:t>
            </a:r>
          </a:p>
          <a:p>
            <a:pPr lvl="7"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FAFAFA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AFAFA"/>
                </a:solidFill>
              </a:rPr>
              <a:t>AMOUNT OF DATA TRUMPS ALGORITHM COMPLEXITY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FAFAFA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FAFAFA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AFAFA"/>
                </a:solidFill>
              </a:rPr>
              <a:t>HOW CAN WE MAKE IT BETTER: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Anomaly detection (k-means, non – linear SVMs (potentially through PCA), naïve 	</a:t>
            </a:r>
            <a:r>
              <a:rPr lang="en-US" dirty="0" err="1">
                <a:solidFill>
                  <a:srgbClr val="FAFAFA"/>
                </a:solidFill>
              </a:rPr>
              <a:t>bayes</a:t>
            </a:r>
            <a:r>
              <a:rPr lang="en-US" dirty="0">
                <a:solidFill>
                  <a:srgbClr val="FAFAFA"/>
                </a:solidFill>
              </a:rPr>
              <a:t>)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Non linear combinations of features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MOST IMPORTANTLY : Content knowledge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</a:pPr>
            <a:r>
              <a:rPr lang="en-US" dirty="0">
                <a:solidFill>
                  <a:srgbClr val="FAFAFA"/>
                </a:solidFill>
              </a:rPr>
              <a:t>	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FAFAFA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FA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3007050" y="2090100"/>
            <a:ext cx="42315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Thank You!😉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346250" y="2857725"/>
            <a:ext cx="27702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3320025" y="342500"/>
            <a:ext cx="27621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Appendix</a:t>
            </a:r>
            <a:endParaRPr sz="3600" b="1">
              <a:solidFill>
                <a:schemeClr val="lt1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00" y="1438350"/>
            <a:ext cx="8537594" cy="355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052100" y="951750"/>
            <a:ext cx="48015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AFA"/>
                </a:solidFill>
              </a:rPr>
              <a:t>Some fun facts😂</a:t>
            </a:r>
            <a:endParaRPr sz="1800">
              <a:solidFill>
                <a:srgbClr val="FAFAF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3093350" y="365400"/>
            <a:ext cx="28155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Networking</a:t>
            </a:r>
            <a:endParaRPr sz="3600" b="1">
              <a:solidFill>
                <a:schemeClr val="lt1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25" y="1391725"/>
            <a:ext cx="4842951" cy="29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125" y="1391725"/>
            <a:ext cx="3663798" cy="29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067050" y="357325"/>
            <a:ext cx="37731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Data Loading</a:t>
            </a:r>
            <a:endParaRPr sz="3600" b="1" dirty="0"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25" y="1272575"/>
            <a:ext cx="5698689" cy="34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685450" y="385275"/>
            <a:ext cx="37731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Data Inspection</a:t>
            </a:r>
            <a:endParaRPr sz="3600" b="1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0400"/>
            <a:ext cx="3773101" cy="307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900" y="1580400"/>
            <a:ext cx="4913700" cy="30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767000" y="107275"/>
            <a:ext cx="56100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Data Preprocessing I</a:t>
            </a:r>
            <a:endParaRPr sz="3600" b="1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0" y="1788925"/>
            <a:ext cx="4101752" cy="31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225" y="1788925"/>
            <a:ext cx="4587450" cy="31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3288300" y="981125"/>
            <a:ext cx="25674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Merging Train and Test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Char char="●"/>
            </a:pPr>
            <a:r>
              <a:rPr lang="en">
                <a:solidFill>
                  <a:srgbClr val="FAFAFA"/>
                </a:solidFill>
              </a:rPr>
              <a:t>Creating the Stages</a:t>
            </a:r>
            <a:endParaRPr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00650" y="961675"/>
            <a:ext cx="31938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AFAFA"/>
                </a:solidFill>
              </a:rPr>
              <a:t>Numeric Columns:</a:t>
            </a:r>
            <a:r>
              <a:rPr lang="en">
                <a:solidFill>
                  <a:srgbClr val="FAFAFA"/>
                </a:solidFill>
              </a:rPr>
              <a:t> 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Count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Dst_Host_Count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Srv_Count 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Dst_host_same_src_port_rate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Logged_in</a:t>
            </a:r>
            <a:endParaRPr>
              <a:solidFill>
                <a:srgbClr val="FAFAFA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363100" y="1034425"/>
            <a:ext cx="22668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AFAFA"/>
                </a:solidFill>
              </a:rPr>
              <a:t>Categorical Columns:</a:t>
            </a:r>
            <a:r>
              <a:rPr lang="en">
                <a:solidFill>
                  <a:srgbClr val="FAFAFA"/>
                </a:solidFill>
              </a:rPr>
              <a:t> 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Service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Protocol_Type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Flag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Connection_Type</a:t>
            </a:r>
            <a:endParaRPr>
              <a:solidFill>
                <a:srgbClr val="FAFAFA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116450" y="1034425"/>
            <a:ext cx="22668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AFAFA"/>
                </a:solidFill>
              </a:rPr>
              <a:t>Binary Columns:</a:t>
            </a:r>
            <a:r>
              <a:rPr lang="en">
                <a:solidFill>
                  <a:srgbClr val="FAFAFA"/>
                </a:solidFill>
              </a:rPr>
              <a:t> 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logged_in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root_shell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su_attempted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is_host_login</a:t>
            </a:r>
            <a:endParaRPr>
              <a:solidFill>
                <a:srgbClr val="FAFAFA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AutoNum type="arabicPeriod"/>
            </a:pPr>
            <a:r>
              <a:rPr lang="en">
                <a:solidFill>
                  <a:srgbClr val="FAFAFA"/>
                </a:solidFill>
              </a:rPr>
              <a:t>is_guest_login</a:t>
            </a:r>
            <a:endParaRPr>
              <a:solidFill>
                <a:srgbClr val="FAFAFA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AFAFA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AFAFA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800" y="2490400"/>
            <a:ext cx="4031399" cy="260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767000" y="107275"/>
            <a:ext cx="56100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Data Preprocessing II</a:t>
            </a:r>
            <a:endParaRPr sz="3600" b="1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950" y="1222975"/>
            <a:ext cx="4309424" cy="373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2975"/>
            <a:ext cx="4077578" cy="37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884050" y="736375"/>
            <a:ext cx="33759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</a:rPr>
              <a:t>Splitting Merged into Train and Test</a:t>
            </a:r>
            <a:endParaRPr>
              <a:solidFill>
                <a:srgbClr val="FAFAFA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1767000" y="107275"/>
            <a:ext cx="56100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Data Preprocessing III</a:t>
            </a:r>
            <a:endParaRPr sz="3600" b="1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2569775" y="166825"/>
            <a:ext cx="49137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Data Modelling I</a:t>
            </a:r>
            <a:endParaRPr sz="3600"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976796" y="1073291"/>
            <a:ext cx="4167204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AFAFA"/>
                </a:solidFill>
              </a:rPr>
              <a:t>Train – test split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AFAFA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AFAFA"/>
                </a:solidFill>
              </a:rPr>
              <a:t>Logistics regression (assumes a hyper plane splitting the classes)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AFAFA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AFAFA"/>
                </a:solidFill>
              </a:rPr>
              <a:t>Amount of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AFAFA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AFAFA"/>
                </a:solidFill>
              </a:rPr>
              <a:t>Decision threshold</a:t>
            </a:r>
            <a:endParaRPr dirty="0">
              <a:solidFill>
                <a:srgbClr val="FAFAFA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38680"/>
          <a:stretch/>
        </p:blipFill>
        <p:spPr>
          <a:xfrm>
            <a:off x="160925" y="3215058"/>
            <a:ext cx="8822148" cy="177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0A6B4A-B434-4ECF-8C95-AB2A0BE2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25" y="1083900"/>
            <a:ext cx="4801500" cy="20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2569775" y="166825"/>
            <a:ext cx="49137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Data Modelling II</a:t>
            </a:r>
            <a:endParaRPr sz="3600" b="1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171250" y="1083900"/>
            <a:ext cx="48015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</a:rPr>
              <a:t>Fitting Training Data on a Logistic Regression Model</a:t>
            </a:r>
            <a:endParaRPr>
              <a:solidFill>
                <a:srgbClr val="FAFAFA"/>
              </a:solidFill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413" y="1524325"/>
            <a:ext cx="5237184" cy="36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41720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Arial</vt:lpstr>
      <vt:lpstr>Wingdings</vt:lpstr>
      <vt:lpstr>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Hani Eid</cp:lastModifiedBy>
  <cp:revision>1</cp:revision>
  <dcterms:modified xsi:type="dcterms:W3CDTF">2018-03-22T14:30:34Z</dcterms:modified>
</cp:coreProperties>
</file>