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2" r:id="rId3"/>
    <p:sldId id="267" r:id="rId4"/>
    <p:sldId id="269" r:id="rId5"/>
    <p:sldId id="270" r:id="rId6"/>
    <p:sldId id="271" r:id="rId7"/>
    <p:sldId id="273" r:id="rId8"/>
    <p:sldId id="279" r:id="rId9"/>
    <p:sldId id="278" r:id="rId10"/>
    <p:sldId id="274" r:id="rId11"/>
    <p:sldId id="280" r:id="rId12"/>
    <p:sldId id="275" r:id="rId13"/>
    <p:sldId id="276" r:id="rId14"/>
    <p:sldId id="281" r:id="rId15"/>
    <p:sldId id="277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91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3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0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1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8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0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0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7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5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9D65-2434-48E4-8A14-F0DF6A94717F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42255-8437-43C8-9F5D-C81F1FA0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8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3 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22</a:t>
            </a:r>
            <a:r>
              <a:rPr lang="ko-KR" altLang="en-US" b="1" dirty="0" smtClean="0"/>
              <a:t>일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A804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4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3656" y="199096"/>
            <a:ext cx="7543800" cy="7483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선호도 정보 벡터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77376" y="-826920"/>
            <a:ext cx="2987477" cy="7614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226929" y="3731666"/>
            <a:ext cx="3120268" cy="1509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595990" y="3731666"/>
            <a:ext cx="3882336" cy="150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682;p31"/>
          <p:cNvSpPr txBox="1">
            <a:spLocks/>
          </p:cNvSpPr>
          <p:nvPr/>
        </p:nvSpPr>
        <p:spPr>
          <a:xfrm>
            <a:off x="204884" y="4085579"/>
            <a:ext cx="4391106" cy="140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선택된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 </a:t>
            </a:r>
            <a:r>
              <a:rPr lang="ko-KR" altLang="en-US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데이터</a:t>
            </a:r>
            <a:endParaRPr lang="en-US" altLang="ko-KR" sz="3200" dirty="0" smtClean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  <a:p>
            <a:pPr lvl="0" algn="l"/>
            <a:r>
              <a:rPr lang="en-US" altLang="ko-KR" sz="3200" b="0" dirty="0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1000</a:t>
            </a:r>
            <a:r>
              <a:rPr lang="en-US" altLang="ko-KR" sz="3200" dirty="0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x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1x50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4" name="Google Shape;682;p31"/>
          <p:cNvSpPr txBox="1">
            <a:spLocks/>
          </p:cNvSpPr>
          <p:nvPr/>
        </p:nvSpPr>
        <p:spPr>
          <a:xfrm>
            <a:off x="8478326" y="2980291"/>
            <a:ext cx="4391106" cy="176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재구성된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 </a:t>
            </a:r>
            <a:r>
              <a:rPr lang="ko-KR" altLang="en-US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데이터</a:t>
            </a:r>
            <a:endParaRPr lang="en-US" altLang="ko-KR" sz="3200" dirty="0" smtClean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  <a:p>
            <a:r>
              <a:rPr lang="en-US" altLang="ko-KR" sz="3200" dirty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1000x</a:t>
            </a:r>
            <a:r>
              <a:rPr lang="en-US" altLang="ko-KR" sz="3200" dirty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1x50</a:t>
            </a:r>
            <a:endParaRPr lang="en-US" altLang="ko-KR" sz="3200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682;p31"/>
          <p:cNvSpPr txBox="1">
            <a:spLocks/>
          </p:cNvSpPr>
          <p:nvPr/>
        </p:nvSpPr>
        <p:spPr>
          <a:xfrm>
            <a:off x="146305" y="5241471"/>
            <a:ext cx="4449685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[0 0 1 1 0 0 1 1 1 1 … ] 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682;p31"/>
          <p:cNvSpPr txBox="1">
            <a:spLocks/>
          </p:cNvSpPr>
          <p:nvPr/>
        </p:nvSpPr>
        <p:spPr>
          <a:xfrm>
            <a:off x="6537158" y="4085579"/>
            <a:ext cx="5654842" cy="140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[0.11 0.09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0.88</a:t>
            </a:r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0.92 0.22 … ] 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682;p31"/>
          <p:cNvSpPr txBox="1">
            <a:spLocks/>
          </p:cNvSpPr>
          <p:nvPr/>
        </p:nvSpPr>
        <p:spPr>
          <a:xfrm>
            <a:off x="146305" y="5854824"/>
            <a:ext cx="4935608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One-hot </a:t>
            </a:r>
            <a:r>
              <a:rPr lang="ko-KR" altLang="en-US" sz="3200" dirty="0" err="1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인코딩된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1x50 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행렬 </a:t>
            </a:r>
            <a:endParaRPr lang="en-US" altLang="ko-KR" sz="3200" b="0" dirty="0">
              <a:solidFill>
                <a:srgbClr val="FF000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8" name="Google Shape;682;p31"/>
          <p:cNvSpPr txBox="1">
            <a:spLocks/>
          </p:cNvSpPr>
          <p:nvPr/>
        </p:nvSpPr>
        <p:spPr>
          <a:xfrm>
            <a:off x="6586287" y="5043107"/>
            <a:ext cx="6578345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err="1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확률값으로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재구성된 </a:t>
            </a:r>
            <a:r>
              <a:rPr lang="en-US" altLang="ko-KR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1x50 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행렬</a:t>
            </a:r>
            <a:endParaRPr lang="en-US" altLang="ko-KR" sz="3200" b="0" dirty="0">
              <a:solidFill>
                <a:srgbClr val="FF000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4884" y="5271942"/>
            <a:ext cx="842866" cy="74465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2233" y="5271942"/>
            <a:ext cx="634167" cy="7446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76400" y="5271942"/>
            <a:ext cx="685800" cy="7446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58865" y="5271942"/>
            <a:ext cx="1120229" cy="7446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00B0F0"/>
              </a:solidFill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9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3656" y="199096"/>
            <a:ext cx="7543800" cy="7483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선호도 정보 벡터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682;p31"/>
          <p:cNvSpPr txBox="1">
            <a:spLocks/>
          </p:cNvSpPr>
          <p:nvPr/>
        </p:nvSpPr>
        <p:spPr>
          <a:xfrm>
            <a:off x="3379471" y="1124665"/>
            <a:ext cx="4391106" cy="140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선택된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 </a:t>
            </a:r>
            <a:r>
              <a:rPr lang="ko-KR" altLang="en-US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데이터</a:t>
            </a:r>
            <a:endParaRPr lang="en-US" altLang="ko-KR" sz="3200" dirty="0" smtClean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  <a:p>
            <a:pPr lvl="0" algn="l"/>
            <a:r>
              <a:rPr lang="en-US" altLang="ko-KR" sz="3200" b="0" dirty="0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1000</a:t>
            </a:r>
            <a:r>
              <a:rPr lang="en-US" altLang="ko-KR" sz="3200" dirty="0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x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1x50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682;p31"/>
          <p:cNvSpPr txBox="1">
            <a:spLocks/>
          </p:cNvSpPr>
          <p:nvPr/>
        </p:nvSpPr>
        <p:spPr>
          <a:xfrm>
            <a:off x="3379471" y="2525539"/>
            <a:ext cx="4449685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[0 0 1 1 0 0 1 1 1 1 … ] 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682;p31"/>
          <p:cNvSpPr txBox="1">
            <a:spLocks/>
          </p:cNvSpPr>
          <p:nvPr/>
        </p:nvSpPr>
        <p:spPr>
          <a:xfrm>
            <a:off x="3379471" y="3331135"/>
            <a:ext cx="4935608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One-hot </a:t>
            </a:r>
            <a:r>
              <a:rPr lang="ko-KR" altLang="en-US" sz="3200" dirty="0" err="1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인코딩된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1x50 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행렬 </a:t>
            </a:r>
            <a:endParaRPr lang="en-US" altLang="ko-KR" sz="3200" b="0" dirty="0">
              <a:solidFill>
                <a:srgbClr val="FF000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38050" y="2556010"/>
            <a:ext cx="842866" cy="74465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399" y="2556010"/>
            <a:ext cx="634167" cy="7446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09566" y="2556010"/>
            <a:ext cx="685800" cy="7446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92031" y="2556010"/>
            <a:ext cx="1120229" cy="7446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00B0F0"/>
              </a:solidFill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3" name="AutoShape 2" descr="data:image/png;base64,iVBORw0KGgoAAAANSUhEUgAAAaMAAAD4CAYAAABBq4l0AAAAOXRFWHRTb2Z0d2FyZQBNYXRwbG90bGliIHZlcnNpb24zLjcuMSwgaHR0cHM6Ly9tYXRwbG90bGliLm9yZy/bCgiHAAAACXBIWXMAAAsTAAALEwEAmpwYAAAV3klEQVR4nO3de7BdZXnH8e+TCwgGEc0REcVTKaI4lkAjWrEdrdgiWJGprbUdxA42arWKo+NEeqO20+IFtZZWi0qhVm2teKHG1guCaLXWIBFDwAIaUAgkiAgIQi5P/3jf7VnZnJNzcs4+eZO9v5+ZM3vvdX3Xuy6/tdZ+1z6RmUiS1NKC1gWQJMkwkiQ1ZxhJkpozjCRJzRlGkqTmFu3KmS1dujTHx8d35SwlaY93+eWX35aZY63LMZ92aRiNj4+zevXqXTlLSdrjRcQNrcsw37xNJ0lqzjCSJDVnGEmSmjOMJEnNGUaSpOYMI0lSc4aRJKk5w0iS1JxhJElqbo8Jo/GVqxhfuap1MSRJ82CPCSNJ0vAyjCRJzRlGkqTmDCNJUnOGkSSpOcNIktScYSRJas4wkiQ1ZxhJkpozjCRJzRlGkqTmDCNJUnOGkSSpOcNIktScYSRJas4wkiQ1ZxhJkpozjCRJzU0bRhHxmIi4JCLWRcRVEfHa2v3MiLgpItbUvxPmv7iSpGG0aAbDbAFen5nfjIj9gMsj4vO13zsz8+3zVzxJ0iiYNowycwOwob6/KyKuBg6e74JJkkbHTn1nFBHjwFHA12unV0fElRFxXkQcMMU4KyJidUSs3rRp09xKC4yvXDXnaUiSdi8zDqOIWAJcCJyemXcC7wEOBZZRrpzOnmy8zDw3M5dn5vKxsbG5l1iSNHRmFEYRsZgSRB/KzI8DZOatmbk1M7cB7wOOmb9iSpKG2Uxa0wXwAeDqzHxHp/tBncFOBtYOvniSpFEwk9Z0xwKnAN+OiDW12xnAiyNiGZDAeuDl81A+SdIImElruq8AMUmvzwy+OJKkUeQvMEiSmjOMJEnNGUaSpOYMI0lSc4aRJKk5w0iS1JxhJElqzjCSJDVnGEmSmttjw8h/JSFJw2OPDSNJ0vAwjCRJzRlGkqTmDCNJUnOGkSSpOcNIktTcTP7T626t28R7/VknNiyJJGm2vDKSJDVnGEmSmjOMJEnNGUaSpOYMI0lSc4aRJKm5Pb5pd1f/L3nb1FuS9gxeGUmSmjOMJEnNGUaSpOYMI0lSc9OGUUQ8JiIuiYh1EXFVRLy2dn9YRHw+Iq6trwfMf3ElScNoJldGW4DXZ+YRwNOAV0XEEcBK4OLMPAy4uH6WJGmnTRtGmbkhM79Z398FXA0cDJwEXFAHuwB4wTyVUZI05HbqO6OIGAeOAr4OHJiZG2qvW4ADpxhnRUSsjojVmzZtmktZd1r/c0eSpN3TjMMoIpYAFwKnZ+ad3X6ZmUBONl5mnpuZyzNz+djY2JwKK0kaTjMKo4hYTAmiD2Xmx2vnWyPioNr/IGDj/BRRkjTsZtKaLoAPAFdn5js6vS4CTq3vTwU+NfjiSZJGwUx+m+5Y4BTg2xGxpnY7AzgL+GhEnAbcAPz2vJRQkjT0pg2jzPwKEFP0fvZgiyNJGkX+AoMkqTnDSJLUnGEkSWrOMJIkNWcYSZKaM4wkSc0ZRpKk5gwjSVJzhpEkqTnDSJLUnGEkSWrOMJIkNWcYSZKaM4wkSc0ZRpKk5gwjSVJzhpEkqTnDSJLUnGEkSWrOMJIkNWcYSZKaM4wkSc0ZRpKk5ha1LsCuML5y1c/erz/rxIYlkSRNxisjSVJzhpEkqTnDSJLUnGEkSWpu2jCKiPMiYmNErO10OzMiboqINfXvhPktpiRpmM3kyuh84PhJur8zM5fVv88MtliSpFEybRhl5mXA7bugLJKkETWX74xeHRFX1tt4B0w1UESsiIjVEbF606ZNc5idJGlYzTaM3gMcCiwDNgBnTzVgZp6bmcszc/nY2NgsZydJGmazCqPMvDUzt2bmNuB9wDGDLZYkaZTMKowi4qDOx5OBtVMNK0nSdKb9bbqI+AjwTGBpRPwA+HPgmRGxDEhgPfDy+SuiJGnYTRtGmfniSTp/YB7KIkkaUf4CgySpOcNIktScYSRJas4wkiQ1ZxhJkpozjCRJzRlGkqTmDCNJUnOGkSSpOcNIktScYSRJas4wkiQ1ZxhJkpozjCRJzRlGkqTmDCNJUnMjF0bjK1cxvnJV62JIkjpGLowkSbsfw0iS1JxhJElqzjCSJDVnGEmSmjOMJEnNjWwY2cRbknYfIxtGkqTdh2EkSWrOMJIkNWcYSZKamzaMIuK8iNgYEWs73R4WEZ+PiGvr6wHzW0xJ0jCbyZXR+cDxfd1WAhdn5mHAxfWzJEmzMm0YZeZlwO19nU8CLqjvLwBeMNhiSZJGyWy/MzowMzfU97cAB041YESsiIjVEbF606ZNs5ydJGmYzbkBQ2YmkDvof25mLs/M5WNjY3OdnSRpCM02jG6NiIMA6uvGwRVJkjRqZhtGFwGn1venAp8aTHEkSaNoJk27PwJ8DTg8In4QEacBZwHPiYhrgePqZ0mSZmXRdANk5oun6PXsAZdFkjSi/AUGSVJzhpEkqTnDSJLUnGEkSWrOMJIkNWcYSZKaM4wkSc0ZRpKk5gwjSVJzhpEkqTnDSJLUnGEkSWrOMJIkNWcYSZKaM4wkSc0ZRpKk5kY+jMZXrmpdBEkaeSMfRpKk9gwjSVJzhpEkqTnDSJLUnGEkSWrOMJIkNbeodQF2F+MrV7H+rBMnbeq9/qwTG5RIkkaHV0aSpOYMI0lSc4aRJKk5w0iS1NycGjBExHrgLmArsCUzlw+iUJKk0TKI1nTPyszbBjAdSdKI8jadJKm5uV4ZJfC5iEjgHzPz3P4BImIFsALgkEMOmePs2ug+g+SzSJI0eHO9MnpGZh4NPBd4VUT8Sv8AmXluZi7PzOVjY2NznJ0kaRjNKYwy86b6uhH4BHDMIAolSRotsw6jiHhwROzXew/8GrB2UAWTJI2OuXxndCDwiYjoTefDmflfAymVJGmkzDqMMvO7wJEDLIskaUTZtFuS1Jz/QmJAus29p2sGPpthJGmYeWUkSWrOMJIkNWcYSZKaM4wkSc0ZRpKk5gwjSVJzhpEkqTmfM9pDTPUsUo/PNknak3llJElqzjCSJDVnGEmSmjOMJEnNGUaSpOYMI0lSczbt1pR2VXPyQU9vPucpaX54ZSRJas4wkiQ1ZxhJkpozjCRJzRlGkqTmDCNJUnM27ZZ2wu7UhH3Q0xuVebZaBh8N2DGvjCRJzRlGkqTmDCNJUnOGkSSpuTmFUUQcHxHfiYjrImLloAolSRotsw6jiFgI/D3wXOAI4MURccSgCiZJGh1zuTI6BrguM7+bmfcD/wqcNJhiSZJGSWTm7EaMeCFwfGa+rH4+BXhqZr66b7gVwIr68XDgO7MvLkuB2/pemaTbfA0zDPMchmWw3vaceQ7DMgxynrP12Mwcm8P4u7/MnNUf8ELg/Z3PpwDnzHZ6M5zn6v7XybrN1zDDMM9hWAbrbc+Z5zAswyDn6d/Uf3O5TXcT8JjO50fXbpIk7ZS5hNE3gMMi4uciYi/gd4CLBlMsSdIoWTTbETNzS0S8GvgssBA4LzOvGljJJnfuFK876jfoYYZhnsOwDC3mOQzL0GKew7AMg5qnpjDrBgySJA2Kv8AgSWrOMJIktTdfzfSAhwJ/OIfxvwqsB64BvgdcB1xT+70ZeCtwHrAJuBy4h9KO//3AT4G7gQ8D/wS8Avhu7f9M4NPAx+q01gN3ADfWcZ4JfB5YV6eVdbzjgN8ENtTxxoG1nen9FLi0U/431+G3AvcD7wL+GbgT+BZwe33/5jrtbcBVlBaJVwCHAq+py70VWNpXP79Vu3+/1s+2Ot1za/l/D9gM3FfL+hNgOfDS2v2EWvZbgb8GXg6cUKf9qVovf9pbzs5831HLdynwj7W8H6rTfndnuF79jNc6fD7w9lrG/wN+tzO/s4ALO+vvi8DpwNV1GT9S6+un9fOZdZk/Ued/UO13F3BcneYZnfW7FPhq/Xx3d5nq+43AJ2tdfwX4IWV72NyZ5011+EuB85nYfj5Xl+/mugx/WNfFpXXcv6nr8X7gXsp3rD+on5d2pvlVyvr/CWXb+0Gt3211vDtrvX2G0lDoLuA/gS/XYV5aXzfXZUzKPnF37X5xndeXgK/Xuk3gv4D/qGW9qY5/T13mLXXc3t/6Ws7n1/HW1/Vye53PT+p422o5vwA8h7qe6/yvAd5Zp3NPXa5/q2XZUsffCtzSWe6NdZobKA2nevvl3bUe7gc21+n/c53uK2v5ttZh/73W0SeBaynHho/Vel7e2WePA86g7Dc31uXcBry9b//7bi3bzcAllEddVgHvrevkCbVOX8HEPvBXwG/UOr6Z8iMBT6/T+2XK+l8D7MP22+iZwBt2cKy8e5pj6fspv5Lz0lrmpTsaD1hG2aff0Nf9Z+Xo1dXu0rR7Og+l7Jg7JYoFmfn02ulAykq8jdrgIjP/jLJR30NZgf1uAQL4hcz8fcoGdQ+wBFiYmc8DXhQRvQYcP0/Z4HruAz5KCbo7gI2Z+QXKQerybnEpjTd6759cl2FhLePiOt2khMuvTlLWP6ccfKHU2ZWZeVRmXk+pv5dQdqhuHe0NnAZcQNn5qPP5UX3/WeC/KVe+3eWidgtKGAE8ghIwm4ETasvITwAPoxwMe8tHra/PMNGE/yTKQe3UzFydma+JiL0j4gHbVWZeBJwDPAg4mLKz9srwIODpncEPoTwq8OS67N8E9qLUZ897MvPkWu7NtdsFdT0BnNEpx6LO9kRd/n5PB94E/JhygDupLntv2P/tDDsOPLK+f2VvHsDzKOssKAfWOyhBeFLt/3HKAbpnYWcb7NmHsu2to2xvWyjr7MGUk5uPAs+iBMpvUE4cesvUC66em+rfVuDI2u1LlPq8vn5+LHBync+BlH2lV89Zp3tXLc+ZwJq6Lp9Rh9mPsv42UdbRbZSD8J3AE4FjKdvVoohYnJlPAI4C9q7lWgQcX6d1PxPb7Fjn/b21HFdR1s9jatnWMBGqi+pPlB1DOcF6RF2eoGwfb6EcjP+Jsn//GmX9XFfnQ2b+Wd1+/phykncJ5UC+nYh4JGW9ns32++Y3KPvwkZT1eF3f+KfXery/fj62U4+nAG/NzGWZ2V2HUPfB3rYyyTbTX77t+mfmyzJzXXeQHY1PCaPDdjRAp64GZqANGCLiwZSd5dGUjXxfyg5FfX0EZSPcm1IhvYO5twslaXq9E4SeH1JOHOnrfhclrJ9COVnojvtZyhXrAsoV2hjlpOAOyslF7yQsKb+Y8wLKz709vva7A7gBeFtmfiwiLqT8RmlQQvxwSli/l3JiCXB6Zv73jhZs0CFwPHBzZh5JSdfrgCdl5kGUK4DFlCB6Yh1+MeXyuedHlAqAcvbSM1Vi9rpvnqJ/b5jZJm7/VcWuMKzNG7dOP4iG2LBu11PpLu+PJukGE1dIvVuUPa/qvP9+fd1KuQ0K5Xj3xdrt4bVbLzwuo1z1LqRcee3FxPGxtw/+ChNX0PsDf0K5Xbk/8NQ6/L2U25g3Um4Lf49yO/Ysyu3RIylX9k+q7w/JzH0ot/CfB/wt8M7MfArliv4BV5j9Zv2c0RS+DZwdEW+h/DTGNuBZEfFGym2q3qX5fZSKXUy5XdNzQOf9Xp33U11W9rovnqL/jsadiRZXbHMp7+5sWJdLMzNq67+7vEsm6QYTx61g+2PxOZ33B9fXhZRbtb3xnkHnFjolzLJ231anl0yEzmbK1dIjmLj1C+WW/BOAh9TPF1KOvT+lfKd8BfA4yrF5H+APmPgefH/KVw9rgFURsS/lKu0KyndvR0T8bJEfEhFLMvNupjDQg21m/h9wNCWUXk+5/PsHypd7H6Qk9qb6eW9Kpf0cE18y9v+QYO9MYrKz6qnOtHeXM7D+8u0u5dqVulelo7b8Uy3vPbu0FGqle1dlJkHcuzLazMTVEJRQgNKI4/zOdJd0xuldFQUlfP6UiYYg3WNob9wFbL99Hk4Jtnspx+CkXAldSLnFF5RGJl+jXO0cUqe3kInv/F6YmU8G3lfHWQA8rX4HtiwzD95REPUKNTAR8Sjgnsz8F8pl2n61122UL/ceR6nEl1BSdiGl8nsV2b0y6t4bnaycC5l8h99dzsAW9n3eXcq1K/W+F4QH1sewm2p977NLS7G9UTshaKm7/mdS771jXDBxNbSNie97fky5o9Qb7vc673vBsJDyHdIKJhqHLK5/+1COx0G5ENhYxz2R8v3OfXWYA+owjwN+kdII5HrK7btSwIijOuX+Wi3jtohYAryodv8c8EedcZZNVwGDbsDw68DbmGhi+kPKldJelJYwD6G0ROpdbt5BWfCH1s9bmPzW4dY6nA0dJO1ptjGYY1evif2izucFTDTLP5SJW3OLmbga2rcOfy8lOO5iolXi3ZRj9f6U4+8WJk6YetM6ivJ4xeGUr1dWU76POiMz3xMRFwG/Xse9mdIs/BzKP199Yi3vZZn5ih0u3SDbie/MH33Pr/T1O4TSWmPfuuBHz2B6e9eFfjjleYQ1syjTAsr9zyOobfCBX6rdFtYVeTklWL8H7LWj5QGW1Neg3K58XaffFZRmqWvrSrufEtxnMtGWf7tpAo+iPGuyoNPtwPr68Lqh/C7wJMpG+Nzar3dft1efxzLRqvFzlFuna+qw51Caja9n4nmEJZ35raQ837W2fzk7/f+ecja1f3fddOtzJ7eTG4EP9nX/NPAXlNu/+9b1cWOn31/VfofWft+ifOn77Cnmcz7lVkP/ujuWsvMe3dlGrqQ0fX3Aeq3D7Ntd/inmtwb48Uz3D7Z/VmxJff1ynf/tdXpX9C3PBcBf9oadap/prJcr6/tFlGePTu4Mu5yyvT6ccpDbDPx+7Xd3b3lrmZbX4a4HHjnDdbyuU3fb7fOU1rnX1rrvrc+96HtmbIpp99ZjrzyvpzQ7X0BpBv4Nyj74ZMrtsavqdrNhB9O8lPpsUl/3d9V1dNrOHns603ghfdv6DoZ9wPFgkmEWAg+q739Wd7Mt33z+tZvxFBtRreA7Ka07rgHeNMPpHUb5ruo+SpA9ZSfLcwTlQbaz67S2Ug5g36A0j9yvlmlb3WifO93yAK+jHCTWUc4W9q3dV9adufcM0lbgfbXfmUwSRpRbm98HfqtvHuspZy/3UQ5KN9Rp31Lr71uUK9Tv9OqT8vDpujrcVkqrx6dQgvYyykFqPRNh9KK6HGspD/YdzfYHym7//6nlPL1v3VzRrc+dWC/n12V7fP380LoDXlvLfWpdLxuBN9Z+11POFq+uy31rrZt/n2Y+3TD6MOUsbzPw3r5t5JLJ1msd5ri6Dk7fwbwur2W+Zab7B9uH0acpJy/fq/P/UV3e0zrD31D/3lxfnzHFPtNdL/9Sl+sa4N3UOyd12GuZ+A4wKc+xBRMPbJ9eh7uj1vk64KU7cSy4ozPvN3X6vaTW1fW1nFcycZI1kzC6tLOu1tb1+RrKPnhjne69dV3fUOvxk8BV00xzsjC6lbKt7j3LY+LfUbbpx89g2EmPB5MMtx8l3Leru93xzx9KlSQ153cwkqTmDCNJUnOGkSSpOcNIktScYSRJau7/AXDBkrjXBMN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9" y="4224288"/>
            <a:ext cx="2655853" cy="16632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45" y="4224288"/>
            <a:ext cx="2810107" cy="16632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79" y="4224287"/>
            <a:ext cx="2722920" cy="1663262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stCxn id="19" idx="2"/>
            <a:endCxn id="7" idx="0"/>
          </p:cNvCxnSpPr>
          <p:nvPr/>
        </p:nvCxnSpPr>
        <p:spPr>
          <a:xfrm flipH="1">
            <a:off x="2013206" y="3300664"/>
            <a:ext cx="1846277" cy="9236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2"/>
            <a:endCxn id="8" idx="0"/>
          </p:cNvCxnSpPr>
          <p:nvPr/>
        </p:nvCxnSpPr>
        <p:spPr>
          <a:xfrm>
            <a:off x="4592483" y="3300664"/>
            <a:ext cx="1137116" cy="9236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2"/>
            <a:endCxn id="10" idx="0"/>
          </p:cNvCxnSpPr>
          <p:nvPr/>
        </p:nvCxnSpPr>
        <p:spPr>
          <a:xfrm>
            <a:off x="5252466" y="3300664"/>
            <a:ext cx="4424073" cy="92362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96199" y="4224287"/>
            <a:ext cx="384007" cy="16632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21559" y="4224287"/>
            <a:ext cx="321337" cy="16632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73955" y="4224287"/>
            <a:ext cx="263646" cy="16632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FF00"/>
              </a:solidFill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40" name="Google Shape;682;p31"/>
          <p:cNvSpPr txBox="1">
            <a:spLocks/>
          </p:cNvSpPr>
          <p:nvPr/>
        </p:nvSpPr>
        <p:spPr>
          <a:xfrm>
            <a:off x="896199" y="5887549"/>
            <a:ext cx="1997954" cy="88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Arabian</a:t>
            </a:r>
            <a:endParaRPr lang="en-US" altLang="ko-KR" sz="3200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82;p31"/>
          <p:cNvSpPr txBox="1">
            <a:spLocks/>
          </p:cNvSpPr>
          <p:nvPr/>
        </p:nvSpPr>
        <p:spPr>
          <a:xfrm>
            <a:off x="4521559" y="5898745"/>
            <a:ext cx="1997954" cy="88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Aromatic</a:t>
            </a:r>
            <a:endParaRPr lang="en-US" altLang="ko-KR" sz="3200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82;p31"/>
          <p:cNvSpPr txBox="1">
            <a:spLocks/>
          </p:cNvSpPr>
          <p:nvPr/>
        </p:nvSpPr>
        <p:spPr>
          <a:xfrm>
            <a:off x="8473955" y="5887549"/>
            <a:ext cx="1997954" cy="88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Citrus</a:t>
            </a:r>
            <a:endParaRPr lang="en-US" altLang="ko-KR" sz="3200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027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682;p31"/>
          <p:cNvSpPr txBox="1">
            <a:spLocks/>
          </p:cNvSpPr>
          <p:nvPr/>
        </p:nvSpPr>
        <p:spPr>
          <a:xfrm>
            <a:off x="5660604" y="1184473"/>
            <a:ext cx="5654842" cy="140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[0.11 0.09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0.88</a:t>
            </a:r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0.92 0.22 … ] 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682;p31"/>
          <p:cNvSpPr txBox="1">
            <a:spLocks/>
          </p:cNvSpPr>
          <p:nvPr/>
        </p:nvSpPr>
        <p:spPr>
          <a:xfrm>
            <a:off x="5709733" y="2142001"/>
            <a:ext cx="6578345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err="1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확률값으로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재구성된 </a:t>
            </a:r>
            <a:r>
              <a:rPr lang="en-US" altLang="ko-KR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1x50 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행렬</a:t>
            </a:r>
            <a:endParaRPr lang="en-US" altLang="ko-KR" sz="3200" b="0" dirty="0">
              <a:solidFill>
                <a:srgbClr val="FF000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8736" y="1614903"/>
            <a:ext cx="2877696" cy="970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64" y="5054832"/>
            <a:ext cx="920930" cy="122790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010581" y="2917126"/>
            <a:ext cx="1699152" cy="24411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858639" y="2824733"/>
            <a:ext cx="435412" cy="18330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682;p31"/>
          <p:cNvSpPr txBox="1">
            <a:spLocks/>
          </p:cNvSpPr>
          <p:nvPr/>
        </p:nvSpPr>
        <p:spPr>
          <a:xfrm>
            <a:off x="3948959" y="3670899"/>
            <a:ext cx="2699491" cy="79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2400" b="0" dirty="0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추천에 대한 피드백</a:t>
            </a:r>
            <a:endParaRPr lang="ko-KR" altLang="en-US" sz="2400" b="0" dirty="0">
              <a:solidFill>
                <a:srgbClr val="00B05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cxnSp>
        <p:nvCxnSpPr>
          <p:cNvPr id="14" name="직선 화살표 연결선 13"/>
          <p:cNvCxnSpPr>
            <a:stCxn id="8" idx="3"/>
          </p:cNvCxnSpPr>
          <p:nvPr/>
        </p:nvCxnSpPr>
        <p:spPr>
          <a:xfrm>
            <a:off x="3226432" y="2100125"/>
            <a:ext cx="21401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682;p31"/>
          <p:cNvSpPr txBox="1">
            <a:spLocks/>
          </p:cNvSpPr>
          <p:nvPr/>
        </p:nvSpPr>
        <p:spPr>
          <a:xfrm>
            <a:off x="456392" y="1811962"/>
            <a:ext cx="3257100" cy="6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선호 노트 정보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730058" y="2596127"/>
            <a:ext cx="1160506" cy="2375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682;p31"/>
          <p:cNvSpPr txBox="1">
            <a:spLocks/>
          </p:cNvSpPr>
          <p:nvPr/>
        </p:nvSpPr>
        <p:spPr>
          <a:xfrm>
            <a:off x="5259611" y="4465460"/>
            <a:ext cx="5654842" cy="140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[0.01 0.02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0.98</a:t>
            </a:r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0.52 0.32 … ] 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Google Shape;682;p31"/>
          <p:cNvSpPr txBox="1">
            <a:spLocks/>
          </p:cNvSpPr>
          <p:nvPr/>
        </p:nvSpPr>
        <p:spPr>
          <a:xfrm>
            <a:off x="5298704" y="5441564"/>
            <a:ext cx="6578345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err="1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재학습된</a:t>
            </a:r>
            <a:r>
              <a:rPr lang="ko-KR" altLang="en-US" sz="3200" dirty="0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선호 벡터</a:t>
            </a:r>
            <a:endParaRPr lang="en-US" altLang="ko-KR" sz="3200" b="0" dirty="0">
              <a:solidFill>
                <a:srgbClr val="00B05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223656" y="199096"/>
            <a:ext cx="7543800" cy="7483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latin typeface="한컴 말랑말랑 Bold" panose="020F0803000000000000" pitchFamily="50" charset="-127"/>
                <a:ea typeface="한컴 말랑말랑 Bold" panose="020F0803000000000000"/>
              </a:rPr>
              <a:t>선호도 정보 벡터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sp>
        <p:nvSpPr>
          <p:cNvPr id="28" name="Google Shape;682;p31"/>
          <p:cNvSpPr txBox="1">
            <a:spLocks/>
          </p:cNvSpPr>
          <p:nvPr/>
        </p:nvSpPr>
        <p:spPr>
          <a:xfrm>
            <a:off x="1042500" y="3542875"/>
            <a:ext cx="3432382" cy="6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Classification</a:t>
            </a:r>
          </a:p>
          <a:p>
            <a:pPr lvl="0" algn="l"/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Model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82;p31"/>
          <p:cNvSpPr txBox="1">
            <a:spLocks/>
          </p:cNvSpPr>
          <p:nvPr/>
        </p:nvSpPr>
        <p:spPr>
          <a:xfrm>
            <a:off x="3351029" y="1139651"/>
            <a:ext cx="3432382" cy="6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Encoder-Decoder</a:t>
            </a:r>
          </a:p>
          <a:p>
            <a:pPr lvl="0" algn="l"/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Model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818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682;p31"/>
          <p:cNvSpPr txBox="1">
            <a:spLocks/>
          </p:cNvSpPr>
          <p:nvPr/>
        </p:nvSpPr>
        <p:spPr>
          <a:xfrm>
            <a:off x="351830" y="1184473"/>
            <a:ext cx="5654842" cy="140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[0.11 0.09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0.88</a:t>
            </a:r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0.92 0.22 … ] 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682;p31"/>
          <p:cNvSpPr txBox="1">
            <a:spLocks/>
          </p:cNvSpPr>
          <p:nvPr/>
        </p:nvSpPr>
        <p:spPr>
          <a:xfrm>
            <a:off x="400959" y="2142001"/>
            <a:ext cx="6578345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err="1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확률값으로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재구성된 </a:t>
            </a:r>
            <a:r>
              <a:rPr lang="en-US" altLang="ko-KR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1x50 </a:t>
            </a:r>
            <a:r>
              <a:rPr lang="ko-KR" altLang="en-US" sz="3200" dirty="0" smtClean="0">
                <a:solidFill>
                  <a:srgbClr val="FF000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행렬</a:t>
            </a:r>
            <a:endParaRPr lang="en-US" altLang="ko-KR" sz="3200" b="0" dirty="0">
              <a:solidFill>
                <a:srgbClr val="FF000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-225633" y="2627008"/>
            <a:ext cx="948456" cy="22002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003653" y="2917126"/>
            <a:ext cx="35175" cy="17882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682;p31"/>
          <p:cNvSpPr txBox="1">
            <a:spLocks/>
          </p:cNvSpPr>
          <p:nvPr/>
        </p:nvSpPr>
        <p:spPr>
          <a:xfrm>
            <a:off x="59553" y="2923649"/>
            <a:ext cx="2699491" cy="74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2400" b="0" dirty="0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추천에 대한 피드백</a:t>
            </a:r>
            <a:endParaRPr lang="ko-KR" altLang="en-US" sz="2400" b="0" dirty="0">
              <a:solidFill>
                <a:srgbClr val="00B05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Google Shape;682;p31"/>
          <p:cNvSpPr txBox="1">
            <a:spLocks/>
          </p:cNvSpPr>
          <p:nvPr/>
        </p:nvSpPr>
        <p:spPr>
          <a:xfrm>
            <a:off x="1144811" y="4465460"/>
            <a:ext cx="5654842" cy="140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[0.01 0.02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0.98</a:t>
            </a:r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0.52 0.32 … ] 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Google Shape;682;p31"/>
          <p:cNvSpPr txBox="1">
            <a:spLocks/>
          </p:cNvSpPr>
          <p:nvPr/>
        </p:nvSpPr>
        <p:spPr>
          <a:xfrm>
            <a:off x="1183904" y="5441564"/>
            <a:ext cx="6578345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err="1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재학습된</a:t>
            </a:r>
            <a:r>
              <a:rPr lang="ko-KR" altLang="en-US" sz="3200" dirty="0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선호 벡터</a:t>
            </a:r>
            <a:endParaRPr lang="en-US" altLang="ko-KR" sz="3200" b="0" dirty="0">
              <a:solidFill>
                <a:srgbClr val="00B05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85624" y="2260766"/>
            <a:ext cx="1914029" cy="25664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682;p31"/>
          <p:cNvSpPr txBox="1">
            <a:spLocks/>
          </p:cNvSpPr>
          <p:nvPr/>
        </p:nvSpPr>
        <p:spPr>
          <a:xfrm>
            <a:off x="7028433" y="962924"/>
            <a:ext cx="4488796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임의의 향수 선호도 계산</a:t>
            </a:r>
            <a:endParaRPr lang="en-US" altLang="ko-KR" sz="3200" b="0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07" y="5204005"/>
            <a:ext cx="1041686" cy="138891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70" y="3502501"/>
            <a:ext cx="993557" cy="1324743"/>
          </a:xfrm>
          <a:prstGeom prst="rect">
            <a:avLst/>
          </a:prstGeom>
        </p:spPr>
      </p:pic>
      <p:sp>
        <p:nvSpPr>
          <p:cNvPr id="34" name="Google Shape;682;p31"/>
          <p:cNvSpPr txBox="1">
            <a:spLocks/>
          </p:cNvSpPr>
          <p:nvPr/>
        </p:nvSpPr>
        <p:spPr>
          <a:xfrm>
            <a:off x="10680602" y="5590660"/>
            <a:ext cx="1181580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89%</a:t>
            </a:r>
            <a:endParaRPr lang="en-US" altLang="ko-KR" sz="3200" b="0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36" name="Google Shape;682;p31"/>
          <p:cNvSpPr txBox="1">
            <a:spLocks/>
          </p:cNvSpPr>
          <p:nvPr/>
        </p:nvSpPr>
        <p:spPr>
          <a:xfrm>
            <a:off x="10743470" y="3815893"/>
            <a:ext cx="1181580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19%</a:t>
            </a:r>
            <a:endParaRPr lang="en-US" altLang="ko-KR" sz="3200" b="0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82;p31"/>
          <p:cNvSpPr txBox="1">
            <a:spLocks/>
          </p:cNvSpPr>
          <p:nvPr/>
        </p:nvSpPr>
        <p:spPr>
          <a:xfrm>
            <a:off x="7028433" y="1207710"/>
            <a:ext cx="5654842" cy="243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b="0" dirty="0" smtClean="0">
                <a:solidFill>
                  <a:srgbClr val="00B0F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향수 노트 벡터 </a:t>
            </a:r>
            <a:r>
              <a:rPr lang="en-US" altLang="ko-KR" sz="3200" b="0" dirty="0" smtClean="0">
                <a:solidFill>
                  <a:srgbClr val="00B0F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[0 1 1 0 0 ..]</a:t>
            </a:r>
          </a:p>
          <a:p>
            <a:pPr lvl="0" algn="l"/>
            <a:r>
              <a:rPr lang="en-US" altLang="ko-KR" sz="3200" dirty="0" smtClean="0">
                <a:solidFill>
                  <a:srgbClr val="00B0F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		*</a:t>
            </a:r>
          </a:p>
          <a:p>
            <a:pPr lvl="0"/>
            <a:r>
              <a:rPr lang="ko-KR" altLang="en-US" sz="3200" dirty="0" smtClean="0">
                <a:solidFill>
                  <a:srgbClr val="00B0F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개인 선호 벡터 </a:t>
            </a:r>
            <a:r>
              <a:rPr lang="en-US" altLang="ko-KR" sz="3200" dirty="0" smtClean="0">
                <a:solidFill>
                  <a:srgbClr val="00B0F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[</a:t>
            </a:r>
            <a:r>
              <a:rPr lang="en-US" altLang="ko-KR" sz="3200" dirty="0">
                <a:solidFill>
                  <a:srgbClr val="00B0F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0.11 0.09 </a:t>
            </a:r>
            <a:r>
              <a:rPr lang="en-US" altLang="ko-KR" sz="3200" dirty="0" smtClean="0">
                <a:solidFill>
                  <a:srgbClr val="00B0F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…]</a:t>
            </a:r>
            <a:endParaRPr lang="en-US" altLang="ko-KR" sz="3200" b="0" dirty="0">
              <a:solidFill>
                <a:srgbClr val="00B0F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62249" y="3424175"/>
            <a:ext cx="1316912" cy="10086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740474" y="3405344"/>
            <a:ext cx="1338687" cy="27833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/>
          <p:cNvSpPr txBox="1">
            <a:spLocks/>
          </p:cNvSpPr>
          <p:nvPr/>
        </p:nvSpPr>
        <p:spPr>
          <a:xfrm>
            <a:off x="2223656" y="199096"/>
            <a:ext cx="7543800" cy="7483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latin typeface="한컴 말랑말랑 Bold" panose="020F0803000000000000" pitchFamily="50" charset="-127"/>
                <a:ea typeface="한컴 말랑말랑 Bold" panose="020F0803000000000000"/>
              </a:rPr>
              <a:t>선호도 정보 벡터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937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6893" y="167740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+ </a:t>
            </a:r>
            <a:r>
              <a:rPr lang="ko-KR" altLang="en-US" b="1" dirty="0" smtClean="0"/>
              <a:t>의사결정 트리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89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76136778-E37D-6A28-1C24-A95966C8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13" y="1104292"/>
            <a:ext cx="2545344" cy="132401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223656" y="199096"/>
            <a:ext cx="7543800" cy="7483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의사결정 트리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25650" y="1281075"/>
            <a:ext cx="2877696" cy="9704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 flipH="1">
            <a:off x="3831771" y="2251519"/>
            <a:ext cx="1932727" cy="7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>
            <a:off x="5764498" y="2251519"/>
            <a:ext cx="1666816" cy="927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936436" y="3026869"/>
            <a:ext cx="2877696" cy="9704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7906" y="3221963"/>
            <a:ext cx="2877696" cy="9704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036754" y="4192407"/>
            <a:ext cx="1666816" cy="927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8036754" y="4192407"/>
            <a:ext cx="296380" cy="1119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2"/>
          </p:cNvCxnSpPr>
          <p:nvPr/>
        </p:nvCxnSpPr>
        <p:spPr>
          <a:xfrm flipH="1">
            <a:off x="6894286" y="4192407"/>
            <a:ext cx="1142468" cy="970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138895" y="3997313"/>
            <a:ext cx="1666816" cy="927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138895" y="3997313"/>
            <a:ext cx="296380" cy="1119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996427" y="3997313"/>
            <a:ext cx="1142468" cy="970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6893" y="167740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결국 </a:t>
            </a:r>
            <a:r>
              <a:rPr lang="ko-KR" altLang="en-US" b="1" dirty="0" err="1" smtClean="0"/>
              <a:t>콜드스타트</a:t>
            </a:r>
            <a:r>
              <a:rPr lang="ko-KR" altLang="en-US" b="1" dirty="0" smtClean="0"/>
              <a:t> 문제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223656" y="199096"/>
            <a:ext cx="7543800" cy="7483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/>
              </a:rPr>
              <a:t>콜드스타트</a:t>
            </a: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 해결 방법</a:t>
            </a:r>
            <a:r>
              <a:rPr lang="en-US" altLang="ko-KR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…?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pic>
        <p:nvPicPr>
          <p:cNvPr id="2050" name="Picture 2" descr="쇼핑몰 AI 상품 추천의 '콜드스타트' 문제 해결하기 – 이커머스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1462314"/>
            <a:ext cx="7057241" cy="333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902693" y="3468706"/>
            <a:ext cx="1830450" cy="1509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733143" y="3468706"/>
            <a:ext cx="2496457" cy="72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682;p31"/>
          <p:cNvSpPr txBox="1">
            <a:spLocks/>
          </p:cNvSpPr>
          <p:nvPr/>
        </p:nvSpPr>
        <p:spPr>
          <a:xfrm>
            <a:off x="8374741" y="3056438"/>
            <a:ext cx="3120571" cy="7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3200" b="0" dirty="0" err="1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크롤링</a:t>
            </a:r>
            <a:r>
              <a:rPr lang="en-US" altLang="ko-KR" sz="3200" b="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??</a:t>
            </a:r>
            <a:endParaRPr lang="en-US" altLang="ko-KR" sz="3200" b="0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694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6893" y="167740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감사합니다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2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6107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현재 진행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91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3656" y="199096"/>
            <a:ext cx="7543800" cy="7483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추천할 데이터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682;p31"/>
          <p:cNvSpPr txBox="1">
            <a:spLocks/>
          </p:cNvSpPr>
          <p:nvPr/>
        </p:nvSpPr>
        <p:spPr>
          <a:xfrm>
            <a:off x="374074" y="1500040"/>
            <a:ext cx="2759911" cy="79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Top</a:t>
            </a:r>
          </a:p>
          <a:p>
            <a:pPr lvl="0" algn="l"/>
            <a:r>
              <a:rPr lang="en-US" altLang="ko-KR" sz="32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notes</a:t>
            </a:r>
            <a:endParaRPr lang="ko-KR" altLang="en-US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Google Shape;682;p31"/>
          <p:cNvSpPr txBox="1">
            <a:spLocks/>
          </p:cNvSpPr>
          <p:nvPr/>
        </p:nvSpPr>
        <p:spPr>
          <a:xfrm>
            <a:off x="374073" y="3462512"/>
            <a:ext cx="2759911" cy="95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Middle </a:t>
            </a:r>
          </a:p>
          <a:p>
            <a:pPr lvl="0" algn="l"/>
            <a:r>
              <a:rPr lang="en-US" altLang="ko-KR" sz="32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notes</a:t>
            </a:r>
            <a:endParaRPr lang="ko-KR" altLang="en-US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Google Shape;682;p31"/>
          <p:cNvSpPr txBox="1">
            <a:spLocks/>
          </p:cNvSpPr>
          <p:nvPr/>
        </p:nvSpPr>
        <p:spPr>
          <a:xfrm>
            <a:off x="374074" y="5434729"/>
            <a:ext cx="2198438" cy="79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Base </a:t>
            </a:r>
          </a:p>
          <a:p>
            <a:pPr lvl="0" algn="l"/>
            <a:r>
              <a:rPr lang="en-US" altLang="ko-KR" sz="32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notes</a:t>
            </a:r>
            <a:endParaRPr lang="ko-KR" altLang="en-US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28" y="1332005"/>
            <a:ext cx="1267325" cy="1267325"/>
          </a:xfrm>
          <a:prstGeom prst="rect">
            <a:avLst/>
          </a:prstGeom>
        </p:spPr>
      </p:pic>
      <p:sp>
        <p:nvSpPr>
          <p:cNvPr id="13" name="Google Shape;682;p31"/>
          <p:cNvSpPr txBox="1">
            <a:spLocks/>
          </p:cNvSpPr>
          <p:nvPr/>
        </p:nvSpPr>
        <p:spPr>
          <a:xfrm>
            <a:off x="4416123" y="2662700"/>
            <a:ext cx="106379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Citrus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30" y="1332005"/>
            <a:ext cx="1193190" cy="1330695"/>
          </a:xfrm>
          <a:prstGeom prst="rect">
            <a:avLst/>
          </a:prstGeom>
        </p:spPr>
      </p:pic>
      <p:sp>
        <p:nvSpPr>
          <p:cNvPr id="15" name="Google Shape;682;p31"/>
          <p:cNvSpPr txBox="1">
            <a:spLocks/>
          </p:cNvSpPr>
          <p:nvPr/>
        </p:nvSpPr>
        <p:spPr>
          <a:xfrm>
            <a:off x="6378829" y="2662700"/>
            <a:ext cx="106379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Floral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36" y="1332004"/>
            <a:ext cx="1267325" cy="1267325"/>
          </a:xfrm>
          <a:prstGeom prst="rect">
            <a:avLst/>
          </a:prstGeom>
        </p:spPr>
      </p:pic>
      <p:sp>
        <p:nvSpPr>
          <p:cNvPr id="17" name="Google Shape;682;p31"/>
          <p:cNvSpPr txBox="1">
            <a:spLocks/>
          </p:cNvSpPr>
          <p:nvPr/>
        </p:nvSpPr>
        <p:spPr>
          <a:xfrm>
            <a:off x="8217942" y="2662700"/>
            <a:ext cx="1255712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Oriental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28" y="3485134"/>
            <a:ext cx="1063791" cy="1063791"/>
          </a:xfrm>
          <a:prstGeom prst="rect">
            <a:avLst/>
          </a:prstGeom>
        </p:spPr>
      </p:pic>
      <p:pic>
        <p:nvPicPr>
          <p:cNvPr id="19" name="Picture 10" descr="Caramel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99" y="3357497"/>
            <a:ext cx="1191427" cy="119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Cinnamon Cinnamomum ver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823" y="336672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682;p31"/>
          <p:cNvSpPr txBox="1">
            <a:spLocks/>
          </p:cNvSpPr>
          <p:nvPr/>
        </p:nvSpPr>
        <p:spPr>
          <a:xfrm>
            <a:off x="9931823" y="4580823"/>
            <a:ext cx="157424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Cinnamon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22" name="Google Shape;682;p31"/>
          <p:cNvSpPr txBox="1">
            <a:spLocks/>
          </p:cNvSpPr>
          <p:nvPr/>
        </p:nvSpPr>
        <p:spPr>
          <a:xfrm>
            <a:off x="8019499" y="4584713"/>
            <a:ext cx="157424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Caramel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23" name="Google Shape;682;p31"/>
          <p:cNvSpPr txBox="1">
            <a:spLocks/>
          </p:cNvSpPr>
          <p:nvPr/>
        </p:nvSpPr>
        <p:spPr>
          <a:xfrm>
            <a:off x="4293800" y="4598270"/>
            <a:ext cx="157424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Amber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24" name="Picture 16" descr="Oak Quercus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61" y="518726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682;p31"/>
          <p:cNvSpPr txBox="1">
            <a:spLocks/>
          </p:cNvSpPr>
          <p:nvPr/>
        </p:nvSpPr>
        <p:spPr>
          <a:xfrm>
            <a:off x="4490336" y="6419535"/>
            <a:ext cx="157424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Oak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26" name="Picture 22" descr="Balsamic Vinegar 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52" y="518726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682;p31"/>
          <p:cNvSpPr txBox="1">
            <a:spLocks/>
          </p:cNvSpPr>
          <p:nvPr/>
        </p:nvSpPr>
        <p:spPr>
          <a:xfrm>
            <a:off x="5702989" y="6464170"/>
            <a:ext cx="157424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Balsamic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28" name="Picture 24" descr="Vanilla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343" y="518726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682;p31"/>
          <p:cNvSpPr txBox="1">
            <a:spLocks/>
          </p:cNvSpPr>
          <p:nvPr/>
        </p:nvSpPr>
        <p:spPr>
          <a:xfrm>
            <a:off x="7509343" y="6464169"/>
            <a:ext cx="157424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Vanilla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30" name="Picture 26" descr="Sandalwood Santalum Albu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65" y="518726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682;p31"/>
          <p:cNvSpPr txBox="1">
            <a:spLocks/>
          </p:cNvSpPr>
          <p:nvPr/>
        </p:nvSpPr>
        <p:spPr>
          <a:xfrm>
            <a:off x="9100154" y="6455371"/>
            <a:ext cx="157424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Sandal Wood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32" name="Picture 28" descr="Peony Paeonia (Paeoniaceae)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51" y="340708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682;p31"/>
          <p:cNvSpPr txBox="1">
            <a:spLocks/>
          </p:cNvSpPr>
          <p:nvPr/>
        </p:nvSpPr>
        <p:spPr>
          <a:xfrm>
            <a:off x="6034465" y="4563435"/>
            <a:ext cx="1255712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Peony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34" name="Picture 30" descr="Tonka Bean Dipterix Odorata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95" y="518726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682;p31"/>
          <p:cNvSpPr txBox="1">
            <a:spLocks/>
          </p:cNvSpPr>
          <p:nvPr/>
        </p:nvSpPr>
        <p:spPr>
          <a:xfrm>
            <a:off x="10822232" y="6419534"/>
            <a:ext cx="1574241" cy="2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Tonka</a:t>
            </a:r>
            <a:endParaRPr lang="ko-KR" altLang="en-US" sz="18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36" name="Google Shape;682;p31"/>
          <p:cNvSpPr txBox="1">
            <a:spLocks/>
          </p:cNvSpPr>
          <p:nvPr/>
        </p:nvSpPr>
        <p:spPr>
          <a:xfrm>
            <a:off x="1770976" y="3938220"/>
            <a:ext cx="1255712" cy="32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2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X</a:t>
            </a:r>
            <a:r>
              <a:rPr lang="en-US" altLang="ko-KR" sz="36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426</a:t>
            </a:r>
            <a:endParaRPr lang="ko-KR" altLang="en-US" sz="36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37" name="Google Shape;682;p31"/>
          <p:cNvSpPr txBox="1">
            <a:spLocks/>
          </p:cNvSpPr>
          <p:nvPr/>
        </p:nvSpPr>
        <p:spPr>
          <a:xfrm>
            <a:off x="1635175" y="1998359"/>
            <a:ext cx="1255712" cy="29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X</a:t>
            </a:r>
            <a:r>
              <a:rPr lang="en-US" altLang="ko-KR" sz="40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4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11</a:t>
            </a:r>
            <a:endParaRPr lang="ko-KR" altLang="en-US" sz="40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82;p31"/>
          <p:cNvSpPr txBox="1">
            <a:spLocks/>
          </p:cNvSpPr>
          <p:nvPr/>
        </p:nvSpPr>
        <p:spPr>
          <a:xfrm>
            <a:off x="1635175" y="5584375"/>
            <a:ext cx="1703448" cy="64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28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X</a:t>
            </a:r>
            <a:r>
              <a:rPr lang="en-US" altLang="ko-KR" sz="3600" b="0" dirty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606</a:t>
            </a:r>
            <a:endParaRPr lang="ko-KR" altLang="en-US" sz="36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990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3656" y="199096"/>
            <a:ext cx="7543800" cy="7483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추천 흐름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682;p31"/>
          <p:cNvSpPr txBox="1">
            <a:spLocks/>
          </p:cNvSpPr>
          <p:nvPr/>
        </p:nvSpPr>
        <p:spPr>
          <a:xfrm>
            <a:off x="6063062" y="4553098"/>
            <a:ext cx="3111753" cy="221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1. Top</a:t>
            </a:r>
            <a:r>
              <a:rPr lang="ko-KR" altLang="en-US" sz="20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20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= </a:t>
            </a:r>
            <a:r>
              <a:rPr lang="ko-KR" altLang="en-US" sz="2000" dirty="0" err="1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꽃향</a:t>
            </a:r>
            <a:endParaRPr lang="en-US" altLang="ko-KR" sz="2000" dirty="0" smtClean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  <a:p>
            <a:pPr lvl="0" algn="l"/>
            <a:r>
              <a:rPr lang="en-US" altLang="ko-KR" sz="20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2. </a:t>
            </a:r>
            <a:r>
              <a:rPr lang="ko-KR" altLang="en-US" sz="20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선호 </a:t>
            </a:r>
            <a:r>
              <a:rPr lang="en-US" altLang="ko-KR" sz="20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notes</a:t>
            </a:r>
          </a:p>
          <a:p>
            <a:pPr lvl="0" algn="l"/>
            <a:r>
              <a:rPr lang="en-US" altLang="ko-KR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(= </a:t>
            </a:r>
            <a:r>
              <a:rPr lang="ko-KR" altLang="en-US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오렌지</a:t>
            </a:r>
            <a:r>
              <a:rPr lang="en-US" altLang="ko-KR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,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라벤더</a:t>
            </a:r>
            <a:r>
              <a:rPr lang="en-US" altLang="ko-KR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,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풀향</a:t>
            </a:r>
            <a:r>
              <a:rPr lang="en-US" altLang="ko-KR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…)</a:t>
            </a:r>
          </a:p>
          <a:p>
            <a:pPr lvl="0" algn="l"/>
            <a:r>
              <a:rPr lang="en-US" altLang="ko-KR" sz="20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3. </a:t>
            </a:r>
            <a:r>
              <a:rPr lang="ko-KR" altLang="en-US" sz="20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추가 정보</a:t>
            </a:r>
            <a:endParaRPr lang="en-US" altLang="ko-KR" sz="2000" dirty="0" smtClean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  <a:p>
            <a:pPr lvl="0" algn="l"/>
            <a:r>
              <a:rPr lang="en-US" altLang="ko-KR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(= </a:t>
            </a:r>
            <a:r>
              <a:rPr lang="ko-KR" altLang="en-US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가격</a:t>
            </a:r>
            <a:r>
              <a:rPr lang="en-US" altLang="ko-KR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,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부향률</a:t>
            </a:r>
            <a:r>
              <a:rPr lang="en-US" altLang="ko-KR" sz="20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,,, )</a:t>
            </a:r>
            <a:endParaRPr lang="en-US" altLang="ko-KR" sz="20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682;p31"/>
          <p:cNvSpPr txBox="1">
            <a:spLocks/>
          </p:cNvSpPr>
          <p:nvPr/>
        </p:nvSpPr>
        <p:spPr>
          <a:xfrm>
            <a:off x="469766" y="5024573"/>
            <a:ext cx="3432382" cy="6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x (~ 50)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903" y="4839708"/>
            <a:ext cx="2856774" cy="970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>
            <a:off x="3229677" y="5324930"/>
            <a:ext cx="7894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682;p31"/>
          <p:cNvSpPr txBox="1">
            <a:spLocks/>
          </p:cNvSpPr>
          <p:nvPr/>
        </p:nvSpPr>
        <p:spPr>
          <a:xfrm>
            <a:off x="302859" y="5669062"/>
            <a:ext cx="4539066" cy="79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20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선택지로 </a:t>
            </a:r>
            <a:r>
              <a:rPr lang="ko-KR" altLang="en-US" sz="20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선호도 정보 받기</a:t>
            </a:r>
            <a:endParaRPr lang="ko-KR" altLang="en-US" sz="20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6136778-E37D-6A28-1C24-A95966C8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" y="1460932"/>
            <a:ext cx="4809179" cy="250159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CC11EB-DB87-F979-B2A3-A17869EC20B3}"/>
              </a:ext>
            </a:extLst>
          </p:cNvPr>
          <p:cNvSpPr/>
          <p:nvPr/>
        </p:nvSpPr>
        <p:spPr>
          <a:xfrm>
            <a:off x="2418072" y="2504028"/>
            <a:ext cx="929641" cy="1186688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228601" y="4217873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347713" y="2947894"/>
            <a:ext cx="14749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04D31EA-D5AB-FD09-30A6-5E2AC261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62" y="1037500"/>
            <a:ext cx="3006487" cy="307235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10F242-E576-DA31-5840-F17389401B70}"/>
              </a:ext>
            </a:extLst>
          </p:cNvPr>
          <p:cNvSpPr/>
          <p:nvPr/>
        </p:nvSpPr>
        <p:spPr>
          <a:xfrm>
            <a:off x="4822662" y="1037500"/>
            <a:ext cx="3155421" cy="3030163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69766" y="4352964"/>
            <a:ext cx="2645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Middle + Base ~= 1000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7978083" y="2947893"/>
            <a:ext cx="14749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411195" y="5024573"/>
            <a:ext cx="646878" cy="268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682;p31"/>
          <p:cNvSpPr txBox="1">
            <a:spLocks/>
          </p:cNvSpPr>
          <p:nvPr/>
        </p:nvSpPr>
        <p:spPr>
          <a:xfrm>
            <a:off x="4019107" y="4866979"/>
            <a:ext cx="1532338" cy="69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Top</a:t>
            </a:r>
            <a:r>
              <a:rPr lang="ko-KR" altLang="en-US" sz="3200" dirty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x11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39377" y="4529076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Ex)</a:t>
            </a:r>
            <a:endParaRPr lang="en-US" altLang="ko-KR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7697972" y="5091099"/>
            <a:ext cx="1686664" cy="74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559" y="4631258"/>
            <a:ext cx="920930" cy="1227906"/>
          </a:xfrm>
          <a:prstGeom prst="rect">
            <a:avLst/>
          </a:prstGeom>
        </p:spPr>
      </p:pic>
      <p:cxnSp>
        <p:nvCxnSpPr>
          <p:cNvPr id="50" name="직선 화살표 연결선 49"/>
          <p:cNvCxnSpPr>
            <a:endCxn id="4" idx="1"/>
          </p:cNvCxnSpPr>
          <p:nvPr/>
        </p:nvCxnSpPr>
        <p:spPr>
          <a:xfrm>
            <a:off x="3229677" y="5350051"/>
            <a:ext cx="2833385" cy="311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7697972" y="5292615"/>
            <a:ext cx="1662782" cy="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8187070" y="5464583"/>
            <a:ext cx="1173684" cy="824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8783328" y="6186584"/>
            <a:ext cx="1088696" cy="9087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3226432" y="5492477"/>
            <a:ext cx="2348698" cy="1592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682;p31"/>
          <p:cNvSpPr txBox="1">
            <a:spLocks/>
          </p:cNvSpPr>
          <p:nvPr/>
        </p:nvSpPr>
        <p:spPr>
          <a:xfrm>
            <a:off x="9557777" y="6152827"/>
            <a:ext cx="4539066" cy="79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ko-KR" altLang="en-US" sz="2400" b="0" dirty="0" smtClean="0">
                <a:solidFill>
                  <a:srgbClr val="00B050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추천에 대한 피드백</a:t>
            </a:r>
            <a:endParaRPr lang="ko-KR" altLang="en-US" sz="2400" b="0" dirty="0">
              <a:solidFill>
                <a:srgbClr val="00B050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12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9922" y="199096"/>
            <a:ext cx="10312130" cy="7483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Note </a:t>
            </a: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에서 </a:t>
            </a:r>
            <a:r>
              <a:rPr lang="en-US" altLang="ko-KR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Top </a:t>
            </a: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을 예상하는 이유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682;p31"/>
          <p:cNvSpPr txBox="1">
            <a:spLocks/>
          </p:cNvSpPr>
          <p:nvPr/>
        </p:nvSpPr>
        <p:spPr>
          <a:xfrm>
            <a:off x="469766" y="1430769"/>
            <a:ext cx="3432382" cy="6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x (~ 50)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2903" y="1245904"/>
            <a:ext cx="2856774" cy="970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a펜글씨B" panose="02020600000000000000" pitchFamily="18" charset="-127"/>
              <a:ea typeface="a펜글씨B" panose="02020600000000000000" pitchFamily="18" charset="-127"/>
            </a:endParaRPr>
          </a:p>
        </p:txBody>
      </p:sp>
      <p:sp>
        <p:nvSpPr>
          <p:cNvPr id="7" name="Google Shape;682;p31"/>
          <p:cNvSpPr txBox="1">
            <a:spLocks/>
          </p:cNvSpPr>
          <p:nvPr/>
        </p:nvSpPr>
        <p:spPr>
          <a:xfrm>
            <a:off x="4922250" y="1275278"/>
            <a:ext cx="1532338" cy="69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3200" b="0" dirty="0" smtClean="0">
                <a:solidFill>
                  <a:schemeClr val="tx1"/>
                </a:solidFill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Top</a:t>
            </a:r>
            <a:r>
              <a:rPr lang="ko-KR" altLang="en-US" sz="3200" dirty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32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x11</a:t>
            </a:r>
            <a:endParaRPr lang="en-US" altLang="ko-KR" sz="3200" b="0" dirty="0">
              <a:solidFill>
                <a:schemeClr val="tx1"/>
              </a:solidFill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72903" y="2516171"/>
            <a:ext cx="4900846" cy="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682;p31"/>
          <p:cNvSpPr txBox="1">
            <a:spLocks/>
          </p:cNvSpPr>
          <p:nvPr/>
        </p:nvSpPr>
        <p:spPr>
          <a:xfrm>
            <a:off x="146685" y="2656170"/>
            <a:ext cx="11418604" cy="2917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buAutoNum type="alphaLcPeriod"/>
            </a:pPr>
            <a:r>
              <a:rPr lang="ko-KR" altLang="en-US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보다 다양한 선택지를 받을 수 있다</a:t>
            </a:r>
            <a:endParaRPr lang="en-US" altLang="ko-KR" sz="2400" dirty="0" smtClean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  <a:p>
            <a:pPr marL="1371600" lvl="2" indent="-457200">
              <a:buAutoNum type="alphaLcPeriod"/>
            </a:pPr>
            <a:endParaRPr lang="en-US" altLang="ko-KR" sz="2400" dirty="0" smtClean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  <a:p>
            <a:pPr lvl="2"/>
            <a:r>
              <a:rPr lang="en-US" altLang="ko-KR" sz="2400" dirty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b</a:t>
            </a:r>
            <a:r>
              <a:rPr lang="en-US" altLang="ko-KR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. </a:t>
            </a:r>
            <a:r>
              <a:rPr lang="ko-KR" altLang="en-US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세부 정보인 </a:t>
            </a:r>
            <a:r>
              <a:rPr lang="en-US" altLang="ko-KR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Note </a:t>
            </a:r>
            <a:r>
              <a:rPr lang="ko-KR" altLang="en-US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만을 받아 사용자가 몰랐던 취향을 제공할 수 있다</a:t>
            </a:r>
            <a:endParaRPr lang="en-US" altLang="ko-KR" sz="2400" dirty="0" smtClean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  <a:p>
            <a:pPr lvl="2"/>
            <a:endParaRPr lang="en-US" altLang="ko-KR" sz="2400" dirty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  <a:p>
            <a:pPr lvl="2"/>
            <a:r>
              <a:rPr lang="en-US" altLang="ko-KR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c. </a:t>
            </a:r>
            <a:r>
              <a:rPr lang="en-US" altLang="ko-KR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Top</a:t>
            </a:r>
            <a:r>
              <a:rPr lang="ko-KR" altLang="en-US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을 미리 받을 경우</a:t>
            </a:r>
            <a:r>
              <a:rPr lang="en-US" altLang="ko-KR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, </a:t>
            </a:r>
            <a:r>
              <a:rPr lang="ko-KR" altLang="en-US" sz="2400" dirty="0" err="1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대분류가</a:t>
            </a:r>
            <a:r>
              <a:rPr lang="ko-KR" altLang="en-US" sz="2400" dirty="0" smtClean="0">
                <a:latin typeface="a펜글씨B" panose="02020600000000000000" pitchFamily="18" charset="-127"/>
                <a:ea typeface="a펜글씨B" panose="02020600000000000000" pitchFamily="18" charset="-127"/>
                <a:cs typeface="Fira Sans Extra Condensed Medium"/>
                <a:sym typeface="Fira Sans Extra Condensed Medium"/>
              </a:rPr>
              <a:t> 정해져 더 이상 새로운 추천을 해주기 힘들다</a:t>
            </a:r>
            <a:endParaRPr lang="en-US" altLang="ko-KR" sz="2400" dirty="0" smtClean="0">
              <a:latin typeface="a펜글씨B" panose="02020600000000000000" pitchFamily="18" charset="-127"/>
              <a:ea typeface="a펜글씨B" panose="02020600000000000000" pitchFamily="18" charset="-127"/>
              <a:cs typeface="Fira Sans Extra Condensed Medium"/>
              <a:sym typeface="Fira Sans Extra Condensed Medium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229677" y="1704260"/>
            <a:ext cx="14749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3656" y="199096"/>
            <a:ext cx="7543800" cy="7483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현재 진행 상황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03" y="1101471"/>
            <a:ext cx="8110906" cy="52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3656" y="199096"/>
            <a:ext cx="7543800" cy="7483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현재 진행 상황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9" y="1164006"/>
            <a:ext cx="9812119" cy="4191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40" y="5528650"/>
            <a:ext cx="8951175" cy="12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3007" y="23015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/>
              <a:t>딥러닝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다음 단계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93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3656" y="199096"/>
            <a:ext cx="7543800" cy="7483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latin typeface="한컴 말랑말랑 Bold" panose="020F0803000000000000" pitchFamily="50" charset="-127"/>
                <a:ea typeface="한컴 말랑말랑 Bold" panose="020F0803000000000000"/>
              </a:rPr>
              <a:t>Encoder – Decoder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74073" y="969554"/>
            <a:ext cx="11533909" cy="2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5071" y="-1956346"/>
            <a:ext cx="4495148" cy="114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307</Words>
  <Application>Microsoft Office PowerPoint</Application>
  <PresentationFormat>와이드스크린</PresentationFormat>
  <Paragraphs>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a펜글씨B</vt:lpstr>
      <vt:lpstr>Fira Sans Extra Condensed Medium</vt:lpstr>
      <vt:lpstr>맑은 고딕</vt:lpstr>
      <vt:lpstr>한컴 말랑말랑 Bold</vt:lpstr>
      <vt:lpstr>Arial</vt:lpstr>
      <vt:lpstr>Office 테마</vt:lpstr>
      <vt:lpstr>3 월 22일</vt:lpstr>
      <vt:lpstr> 현재 진행 사항</vt:lpstr>
      <vt:lpstr>추천할 데이터</vt:lpstr>
      <vt:lpstr>추천 흐름</vt:lpstr>
      <vt:lpstr>Note 에서 Top 을 예상하는 이유</vt:lpstr>
      <vt:lpstr>현재 진행 상황</vt:lpstr>
      <vt:lpstr>현재 진행 상황</vt:lpstr>
      <vt:lpstr>딥러닝   다음 단계</vt:lpstr>
      <vt:lpstr>Encoder – Decoder</vt:lpstr>
      <vt:lpstr>선호도 정보 벡터</vt:lpstr>
      <vt:lpstr>선호도 정보 벡터</vt:lpstr>
      <vt:lpstr>PowerPoint 프레젠테이션</vt:lpstr>
      <vt:lpstr>PowerPoint 프레젠테이션</vt:lpstr>
      <vt:lpstr>+ 의사결정 트리</vt:lpstr>
      <vt:lpstr>PowerPoint 프레젠테이션</vt:lpstr>
      <vt:lpstr>결국 콜드스타트 문제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월 23일</dc:title>
  <dc:creator>SSAFY</dc:creator>
  <cp:lastModifiedBy>SSAFY</cp:lastModifiedBy>
  <cp:revision>18</cp:revision>
  <dcterms:created xsi:type="dcterms:W3CDTF">2023-02-23T06:28:09Z</dcterms:created>
  <dcterms:modified xsi:type="dcterms:W3CDTF">2023-03-21T08:42:09Z</dcterms:modified>
</cp:coreProperties>
</file>