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BF9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A75D-3E28-469D-ABE4-33181520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7B3CA-9405-417E-A5B3-6F31FDE66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CD8B-C941-4AF2-B3FF-96DE9D97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1C70-CA6E-4244-9598-1388DDEE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B11E6-4B63-462A-99EF-869C2606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2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F476-3764-4C4F-A434-A21F7431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333F1-9826-4722-A060-22844442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06BEA-D058-44C1-8490-9B5D55A2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314-A0FB-41D8-83BC-3F23AB56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C5EE-7672-4552-99E6-B1626753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9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217BF-3719-4B23-8F4F-F81F0DE46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B11AA-5BC3-490F-A15B-407024B16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93E3-E0E2-4328-A1FD-07F8084E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D11D-36BC-4335-A45C-92AD4216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90E2F-0E80-409F-988D-AB92EDCF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5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25DD-DF92-40D4-92B9-EB52F1A0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66B-F757-413A-B6ED-BECDA572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DC09-ABA5-41D1-A717-F3BD37B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1AB2-8FF8-4867-B2B4-A43CCECA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A357-0947-4E80-88DB-11B19855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6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3931-03A7-42B0-A7D1-E8C5AD34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1EE5C-7019-48E1-9971-D07852A1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E4E0-F80D-45C9-9BD1-4A314892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2C97-064D-4E4A-915E-98D477C0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C862-7FB7-4670-9A56-BF9E0D05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47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D8F6-88D9-490E-ACF3-B39D9D5A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8A5D-A2B2-4004-95FA-E1FC4A301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5F92-24EF-445B-A675-D6C7515A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0EE49-4388-482F-B7ED-045A67EA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31CD8-3DEC-4E67-B456-F926CB8C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1FC83-3203-408C-9991-521D4E4A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14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6E9B-2EEF-45EF-ABFC-595DE410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4F11-7947-4D11-B8E8-331F1F07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BB116-770B-4285-A414-9FF59F3A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C522D-6C48-41D5-B3B9-38B53A15C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8BD17-EBD9-488D-A93B-B23EC8B4F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7A315-610F-4F89-BB13-04958DF2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AD841-2F64-4B12-BD9D-ADFF800F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6E7E9-4DA1-4DE4-97A7-4CE4F2B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69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C898-B5DA-45FC-9A56-8B9113EB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D11CB-FDE8-4530-A5C8-399C34F6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A36BE-A69F-466E-845B-8E95CE28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84C9-2909-43DD-9634-21289283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08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5FCB-5E49-4496-89DD-3AEDDE73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AA98E-9D72-4143-8A00-8ADD2C65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B18BD-0FB7-40FE-A221-33F6FC81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60D7-59DB-4AEE-8FF2-3DC5AB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0D01-4831-47BC-ACB5-56DC75FF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540B8-1810-46E3-A4D2-FD90B35D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6C292-2CF0-408B-93B9-7B898420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31C2-384B-4D10-8817-BCFF170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A87F-F141-4414-8CCC-1025DF78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4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4D2B-8297-485C-A956-F12319A9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BC0A6-5BFE-47B7-B438-13558E195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1F74F-036B-4380-9E46-C1C196C3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E40B-6EE0-4F2B-8611-8B7B0B0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CB38B-B101-4614-A09F-80586A8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5B59-DD9F-4DF4-9EF1-E8CC778D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40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114EF-5CEE-4E20-807B-97A81696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FFC4-27BF-452C-A013-52D75A545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EB11-B3E7-4F61-B774-4D6F14256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745E-99D7-420E-9597-DA73E6B78634}" type="datetimeFigureOut">
              <a:rPr lang="en-AU" smtClean="0"/>
              <a:t>18/11/19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84EC-A264-4319-B2FE-BAEA7BF8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8FE9-EF0E-4FF6-A9F1-12F854D19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3EF9-0927-4F8D-81BD-060E71DAB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54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://thelincolnite.co.uk/2013/01/lincolnshire-people-against-wind-farms-council-survey-shows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09F7-5158-7249-9D6B-373B18AB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Description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EBA999-EB3D-7344-972E-941F912CB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9139"/>
              </p:ext>
            </p:extLst>
          </p:nvPr>
        </p:nvGraphicFramePr>
        <p:xfrm>
          <a:off x="609600" y="1539660"/>
          <a:ext cx="1097279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56">
                  <a:extLst>
                    <a:ext uri="{9D8B030D-6E8A-4147-A177-3AD203B41FA5}">
                      <a16:colId xmlns:a16="http://schemas.microsoft.com/office/drawing/2014/main" val="2881023951"/>
                    </a:ext>
                  </a:extLst>
                </a:gridCol>
                <a:gridCol w="1901503">
                  <a:extLst>
                    <a:ext uri="{9D8B030D-6E8A-4147-A177-3AD203B41FA5}">
                      <a16:colId xmlns:a16="http://schemas.microsoft.com/office/drawing/2014/main" val="1180313416"/>
                    </a:ext>
                  </a:extLst>
                </a:gridCol>
                <a:gridCol w="6984740">
                  <a:extLst>
                    <a:ext uri="{9D8B030D-6E8A-4147-A177-3AD203B41FA5}">
                      <a16:colId xmlns:a16="http://schemas.microsoft.com/office/drawing/2014/main" val="1651639021"/>
                    </a:ext>
                  </a:extLst>
                </a:gridCol>
              </a:tblGrid>
              <a:tr h="273343">
                <a:tc>
                  <a:txBody>
                    <a:bodyPr/>
                    <a:lstStyle/>
                    <a:p>
                      <a:r>
                        <a:rPr lang="en-US" sz="14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36622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IOT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Weather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AZ3166 device simulates telemetry data, sync properties with device twin.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266143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IOT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 Farm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Simulates telemetry data generated by multiple Wind Farm Turbines each hosting multiple sensors.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43034"/>
                  </a:ext>
                </a:extLst>
              </a:tr>
              <a:tr h="442819">
                <a:tc>
                  <a:txBody>
                    <a:bodyPr/>
                    <a:lstStyle/>
                    <a:p>
                      <a:r>
                        <a:rPr lang="en-US" sz="1400" dirty="0"/>
                        <a:t>Cloud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Iot</a:t>
                      </a:r>
                      <a:r>
                        <a:rPr lang="en-US" sz="1400" dirty="0"/>
                        <a:t>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Provides device registry and management, securely accepts device telemetry data. The device twin feature enables C2D sync of property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75004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Series 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Handles high volumes of time-stamped telemetry data, enabling </a:t>
                      </a:r>
                      <a:r>
                        <a:rPr lang="en-US" sz="1400"/>
                        <a:t>real-time analysis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72453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Cosmo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JSON data in highly scalable, physically-partitioned environment. Supports low-latency, high-volume query analysis,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95081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Rich desktop query, analysis, reporting and dashboarding capability.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19358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Desktop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BI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Windows application used to design and prepare the dashboards </a:t>
                      </a:r>
                      <a:r>
                        <a:rPr lang="en-US" sz="1400"/>
                        <a:t>before are </a:t>
                      </a:r>
                      <a:r>
                        <a:rPr lang="en-US" sz="1400" dirty="0"/>
                        <a:t>published.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84169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data to different paths: to Azure Function, to Azure Data Lake and to </a:t>
                      </a:r>
                      <a:r>
                        <a:rPr lang="en-US" sz="1400" dirty="0" err="1"/>
                        <a:t>CosmoDB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71078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historic telemetry data in raw JSON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81513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Lake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for analysis of historic telemetry data to determine average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3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4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6A4ED0-11C9-4CF3-BAA0-F03FE0351A96}"/>
              </a:ext>
            </a:extLst>
          </p:cNvPr>
          <p:cNvSpPr/>
          <p:nvPr/>
        </p:nvSpPr>
        <p:spPr>
          <a:xfrm>
            <a:off x="10173863" y="504600"/>
            <a:ext cx="1714530" cy="6244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A7752A-9EDC-4231-A421-E46B40F18E40}"/>
              </a:ext>
            </a:extLst>
          </p:cNvPr>
          <p:cNvSpPr/>
          <p:nvPr/>
        </p:nvSpPr>
        <p:spPr>
          <a:xfrm>
            <a:off x="5350372" y="490609"/>
            <a:ext cx="4474330" cy="6294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b="1" dirty="0">
              <a:noFill/>
              <a:latin typeface="az_ea_fon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E1B9C-44A5-4725-B6C9-903FF5D4F27D}"/>
              </a:ext>
            </a:extLst>
          </p:cNvPr>
          <p:cNvSpPr/>
          <p:nvPr/>
        </p:nvSpPr>
        <p:spPr>
          <a:xfrm>
            <a:off x="391343" y="490610"/>
            <a:ext cx="4425601" cy="6282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4E24-B743-468A-B6FE-7F5CE9CD5701}"/>
              </a:ext>
            </a:extLst>
          </p:cNvPr>
          <p:cNvSpPr txBox="1"/>
          <p:nvPr/>
        </p:nvSpPr>
        <p:spPr>
          <a:xfrm>
            <a:off x="1382554" y="964511"/>
            <a:ext cx="2624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Simulated Wind Turbines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6CA3C-0F7C-405D-8DA4-DDED2AD12790}"/>
              </a:ext>
            </a:extLst>
          </p:cNvPr>
          <p:cNvSpPr/>
          <p:nvPr/>
        </p:nvSpPr>
        <p:spPr>
          <a:xfrm>
            <a:off x="4622335" y="1674537"/>
            <a:ext cx="1691567" cy="3487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EDB9E6-DB18-43C2-916A-B509EC78C075}"/>
              </a:ext>
            </a:extLst>
          </p:cNvPr>
          <p:cNvSpPr txBox="1"/>
          <p:nvPr/>
        </p:nvSpPr>
        <p:spPr>
          <a:xfrm>
            <a:off x="4705720" y="2718396"/>
            <a:ext cx="152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Authentication: Symmetric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E9359-22DC-4456-87D9-8AF143E18820}"/>
              </a:ext>
            </a:extLst>
          </p:cNvPr>
          <p:cNvSpPr txBox="1"/>
          <p:nvPr/>
        </p:nvSpPr>
        <p:spPr>
          <a:xfrm>
            <a:off x="5034916" y="1759965"/>
            <a:ext cx="12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Cloud Gateway (IOT Hub)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36D7A3-6C7A-4102-A80C-BB2962A4DF3B}"/>
              </a:ext>
            </a:extLst>
          </p:cNvPr>
          <p:cNvSpPr/>
          <p:nvPr/>
        </p:nvSpPr>
        <p:spPr>
          <a:xfrm>
            <a:off x="7228647" y="976995"/>
            <a:ext cx="2192103" cy="2155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9E845-43BD-4DE9-83B4-8D6A6A627477}"/>
              </a:ext>
            </a:extLst>
          </p:cNvPr>
          <p:cNvSpPr/>
          <p:nvPr/>
        </p:nvSpPr>
        <p:spPr>
          <a:xfrm>
            <a:off x="10394313" y="887209"/>
            <a:ext cx="1317072" cy="275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Time Series Insights Explorer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CD2FCD-3970-4C4C-A87A-52EF2DFE1E7F}"/>
              </a:ext>
            </a:extLst>
          </p:cNvPr>
          <p:cNvSpPr txBox="1"/>
          <p:nvPr/>
        </p:nvSpPr>
        <p:spPr>
          <a:xfrm>
            <a:off x="9496343" y="1343117"/>
            <a:ext cx="83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Query API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C01EEE-FB30-4A93-A065-BF4B3ECF06A4}"/>
              </a:ext>
            </a:extLst>
          </p:cNvPr>
          <p:cNvSpPr/>
          <p:nvPr/>
        </p:nvSpPr>
        <p:spPr>
          <a:xfrm>
            <a:off x="7225118" y="3609336"/>
            <a:ext cx="2207577" cy="979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Stream Analytics Job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6DDFEF-B9C7-4BAD-A326-F23D3AD077DB}"/>
              </a:ext>
            </a:extLst>
          </p:cNvPr>
          <p:cNvSpPr/>
          <p:nvPr/>
        </p:nvSpPr>
        <p:spPr>
          <a:xfrm>
            <a:off x="7215389" y="5234730"/>
            <a:ext cx="2184295" cy="104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7C5F20-46C3-4E0E-AE76-4945CE702087}"/>
              </a:ext>
            </a:extLst>
          </p:cNvPr>
          <p:cNvSpPr/>
          <p:nvPr/>
        </p:nvSpPr>
        <p:spPr>
          <a:xfrm>
            <a:off x="10431564" y="4047688"/>
            <a:ext cx="1317600" cy="1769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Power</a:t>
            </a:r>
            <a:r>
              <a:rPr lang="en-AU" sz="1200" dirty="0"/>
              <a:t> </a:t>
            </a:r>
            <a:r>
              <a:rPr lang="en-AU" sz="1200" dirty="0">
                <a:solidFill>
                  <a:schemeClr val="tx1"/>
                </a:solidFill>
              </a:rPr>
              <a:t>BI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E6504CB-901E-49F5-A2D9-59315C5B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4864" y="1013685"/>
            <a:ext cx="396000" cy="396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3BAC50B-A397-4AC4-8173-7A8852E64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7565" y="3581438"/>
            <a:ext cx="476250" cy="47625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0927286-C017-4725-8639-43A611BFD1B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2761" y="5215563"/>
            <a:ext cx="396000" cy="396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A1AE560-10B6-446D-8D32-7949CFBAD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4655192" y="1781592"/>
            <a:ext cx="396000" cy="39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87D0156-754B-4E57-81F6-F5DED29D36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79" y="4090600"/>
            <a:ext cx="446363" cy="44636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67DAF13-D4E8-4CB0-9A16-CADCB5BE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2973" y="1009765"/>
            <a:ext cx="396000" cy="396000"/>
          </a:xfrm>
          <a:prstGeom prst="rect">
            <a:avLst/>
          </a:prstGeom>
        </p:spPr>
      </p:pic>
      <p:pic>
        <p:nvPicPr>
          <p:cNvPr id="69" name="Graphic 68" descr="Network">
            <a:extLst>
              <a:ext uri="{FF2B5EF4-FFF2-40B4-BE49-F238E27FC236}">
                <a16:creationId xmlns:a16="http://schemas.microsoft.com/office/drawing/2014/main" id="{C28A6D0E-7619-4914-B53A-02501D6576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5501" y="6203208"/>
            <a:ext cx="396000" cy="396000"/>
          </a:xfrm>
          <a:prstGeom prst="rect">
            <a:avLst/>
          </a:prstGeom>
        </p:spPr>
      </p:pic>
      <p:pic>
        <p:nvPicPr>
          <p:cNvPr id="72" name="Graphic 71" descr="Lightbulb">
            <a:extLst>
              <a:ext uri="{FF2B5EF4-FFF2-40B4-BE49-F238E27FC236}">
                <a16:creationId xmlns:a16="http://schemas.microsoft.com/office/drawing/2014/main" id="{715223D6-C014-4A12-B2CC-8701FDBC6B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2399" y="6181453"/>
            <a:ext cx="396000" cy="396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A870E7F-A1B8-4148-9E10-754C09201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0952" y="627543"/>
            <a:ext cx="632406" cy="47625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0DB8F6B-CBDD-4353-AB5C-8A1C14969E49}"/>
              </a:ext>
            </a:extLst>
          </p:cNvPr>
          <p:cNvSpPr txBox="1"/>
          <p:nvPr/>
        </p:nvSpPr>
        <p:spPr>
          <a:xfrm>
            <a:off x="6074864" y="641419"/>
            <a:ext cx="147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err="1"/>
              <a:t>IoTCapstoneRG</a:t>
            </a:r>
            <a:endParaRPr lang="en-AU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B6BC22-3062-4CC2-9299-E71EF30B625B}"/>
              </a:ext>
            </a:extLst>
          </p:cNvPr>
          <p:cNvSpPr txBox="1"/>
          <p:nvPr/>
        </p:nvSpPr>
        <p:spPr>
          <a:xfrm>
            <a:off x="7713298" y="5234731"/>
            <a:ext cx="170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err="1"/>
              <a:t>CosmosDB</a:t>
            </a:r>
            <a:endParaRPr lang="en-AU" sz="1200" b="1" dirty="0"/>
          </a:p>
          <a:p>
            <a:pPr algn="ctr"/>
            <a:r>
              <a:rPr lang="en-AU" sz="1200" b="1" dirty="0"/>
              <a:t> (iotcosmos5580ed8a)</a:t>
            </a:r>
          </a:p>
          <a:p>
            <a:pPr algn="ctr"/>
            <a:endParaRPr lang="en-AU" sz="1200" b="1" dirty="0"/>
          </a:p>
          <a:p>
            <a:endParaRPr lang="en-AU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37E614-D7EA-4048-9235-F971EDA776B7}"/>
              </a:ext>
            </a:extLst>
          </p:cNvPr>
          <p:cNvSpPr txBox="1"/>
          <p:nvPr/>
        </p:nvSpPr>
        <p:spPr>
          <a:xfrm>
            <a:off x="7713299" y="952322"/>
            <a:ext cx="154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Time Series Insights</a:t>
            </a:r>
          </a:p>
          <a:p>
            <a:pPr algn="ctr"/>
            <a:r>
              <a:rPr lang="en-AU" sz="1200" b="1" dirty="0"/>
              <a:t>( iottsi5580ed8a )</a:t>
            </a:r>
          </a:p>
          <a:p>
            <a:pPr algn="ctr"/>
            <a:endParaRPr lang="en-AU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FFED4D-7011-477F-8798-93EB6B161394}"/>
              </a:ext>
            </a:extLst>
          </p:cNvPr>
          <p:cNvSpPr txBox="1"/>
          <p:nvPr/>
        </p:nvSpPr>
        <p:spPr>
          <a:xfrm>
            <a:off x="5646906" y="2971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71A927-9C07-48BE-9838-EFCE5A51A260}"/>
              </a:ext>
            </a:extLst>
          </p:cNvPr>
          <p:cNvSpPr txBox="1"/>
          <p:nvPr/>
        </p:nvSpPr>
        <p:spPr>
          <a:xfrm>
            <a:off x="5637178" y="324417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A161F1-6315-4555-8760-7C93D7115727}"/>
              </a:ext>
            </a:extLst>
          </p:cNvPr>
          <p:cNvSpPr txBox="1"/>
          <p:nvPr/>
        </p:nvSpPr>
        <p:spPr>
          <a:xfrm>
            <a:off x="10451779" y="2448478"/>
            <a:ext cx="109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Web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F6211-1521-451A-9E57-E92B3437572F}"/>
              </a:ext>
            </a:extLst>
          </p:cNvPr>
          <p:cNvSpPr txBox="1"/>
          <p:nvPr/>
        </p:nvSpPr>
        <p:spPr>
          <a:xfrm>
            <a:off x="7784030" y="3677352"/>
            <a:ext cx="16067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Stream analytics job</a:t>
            </a:r>
          </a:p>
          <a:p>
            <a:pPr algn="ctr"/>
            <a:r>
              <a:rPr lang="en-AU" sz="1200" b="1" dirty="0"/>
              <a:t>( iotasa5580ed8a ) </a:t>
            </a:r>
          </a:p>
          <a:p>
            <a:pPr algn="ctr"/>
            <a:endParaRPr lang="en-AU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4835C-7DF5-4F59-8AE8-72581DD7DACC}"/>
              </a:ext>
            </a:extLst>
          </p:cNvPr>
          <p:cNvSpPr txBox="1"/>
          <p:nvPr/>
        </p:nvSpPr>
        <p:spPr>
          <a:xfrm>
            <a:off x="1554940" y="6535024"/>
            <a:ext cx="121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62DFD-C45C-41F4-8BD7-3CDDAE7B59ED}"/>
              </a:ext>
            </a:extLst>
          </p:cNvPr>
          <p:cNvSpPr txBox="1"/>
          <p:nvPr/>
        </p:nvSpPr>
        <p:spPr>
          <a:xfrm>
            <a:off x="9291251" y="5012051"/>
            <a:ext cx="101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Historical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D71F5-F7D4-4337-89C7-1D46331C31E9}"/>
              </a:ext>
            </a:extLst>
          </p:cNvPr>
          <p:cNvSpPr/>
          <p:nvPr/>
        </p:nvSpPr>
        <p:spPr>
          <a:xfrm>
            <a:off x="6355572" y="3677352"/>
            <a:ext cx="808625" cy="873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consumer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52CE4D-263F-437D-95CD-029A8E6D3C4C}"/>
              </a:ext>
            </a:extLst>
          </p:cNvPr>
          <p:cNvSpPr/>
          <p:nvPr/>
        </p:nvSpPr>
        <p:spPr>
          <a:xfrm flipV="1">
            <a:off x="1412484" y="3373044"/>
            <a:ext cx="468497" cy="5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26533FA-450D-45F3-A582-98CF35DA7A2F}"/>
              </a:ext>
            </a:extLst>
          </p:cNvPr>
          <p:cNvSpPr/>
          <p:nvPr/>
        </p:nvSpPr>
        <p:spPr>
          <a:xfrm flipV="1">
            <a:off x="6396205" y="2360570"/>
            <a:ext cx="720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BC0A78B-934E-4BFE-9F58-79C7EA2EC6BA}"/>
              </a:ext>
            </a:extLst>
          </p:cNvPr>
          <p:cNvSpPr/>
          <p:nvPr/>
        </p:nvSpPr>
        <p:spPr>
          <a:xfrm flipV="1">
            <a:off x="6362771" y="4290923"/>
            <a:ext cx="720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3A71F51-0807-444E-AEF6-9D2EC41442D0}"/>
              </a:ext>
            </a:extLst>
          </p:cNvPr>
          <p:cNvSpPr/>
          <p:nvPr/>
        </p:nvSpPr>
        <p:spPr>
          <a:xfrm flipV="1">
            <a:off x="9432695" y="1671652"/>
            <a:ext cx="8783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80BFC2B-BF67-4703-8F5E-0F700B35DB79}"/>
              </a:ext>
            </a:extLst>
          </p:cNvPr>
          <p:cNvSpPr/>
          <p:nvPr/>
        </p:nvSpPr>
        <p:spPr>
          <a:xfrm flipV="1">
            <a:off x="9488774" y="5456848"/>
            <a:ext cx="774802" cy="58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86DD61-78D9-4BC1-874D-1D0331CAC643}"/>
              </a:ext>
            </a:extLst>
          </p:cNvPr>
          <p:cNvSpPr txBox="1"/>
          <p:nvPr/>
        </p:nvSpPr>
        <p:spPr>
          <a:xfrm>
            <a:off x="6386477" y="6513148"/>
            <a:ext cx="121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Insights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B0B437-01C1-4F8D-BBE9-749371F0CA41}"/>
              </a:ext>
            </a:extLst>
          </p:cNvPr>
          <p:cNvSpPr txBox="1"/>
          <p:nvPr/>
        </p:nvSpPr>
        <p:spPr>
          <a:xfrm>
            <a:off x="10406791" y="6508202"/>
            <a:ext cx="121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Actions</a:t>
            </a:r>
          </a:p>
        </p:txBody>
      </p:sp>
      <p:pic>
        <p:nvPicPr>
          <p:cNvPr id="25" name="Picture 24" descr="A windmill on top of a grass covered field&#10;&#10;Description automatically generated">
            <a:extLst>
              <a:ext uri="{FF2B5EF4-FFF2-40B4-BE49-F238E27FC236}">
                <a16:creationId xmlns:a16="http://schemas.microsoft.com/office/drawing/2014/main" id="{80A3EEDD-D953-42E0-8173-21BB932FCE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16185" y="996041"/>
            <a:ext cx="866369" cy="487216"/>
          </a:xfrm>
          <a:prstGeom prst="rect">
            <a:avLst/>
          </a:prstGeom>
        </p:spPr>
      </p:pic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6910F8A3-D5AB-439C-BA07-F5E76AFFC005}"/>
              </a:ext>
            </a:extLst>
          </p:cNvPr>
          <p:cNvSpPr/>
          <p:nvPr/>
        </p:nvSpPr>
        <p:spPr>
          <a:xfrm>
            <a:off x="438792" y="1746715"/>
            <a:ext cx="986977" cy="3219350"/>
          </a:xfrm>
          <a:prstGeom prst="snip1Rect">
            <a:avLst/>
          </a:prstGeom>
          <a:solidFill>
            <a:srgbClr val="59595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Sensors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A3C63FC0-2A09-42A8-8862-3A60B92B90B1}"/>
              </a:ext>
            </a:extLst>
          </p:cNvPr>
          <p:cNvSpPr/>
          <p:nvPr/>
        </p:nvSpPr>
        <p:spPr>
          <a:xfrm>
            <a:off x="1880981" y="1857294"/>
            <a:ext cx="2198931" cy="3151749"/>
          </a:xfrm>
          <a:prstGeom prst="snip1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BD759F-8BA1-478E-BCF7-DDC332BFF21C}"/>
              </a:ext>
            </a:extLst>
          </p:cNvPr>
          <p:cNvSpPr txBox="1"/>
          <p:nvPr/>
        </p:nvSpPr>
        <p:spPr>
          <a:xfrm>
            <a:off x="2020042" y="1933441"/>
            <a:ext cx="2059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  <a:r>
              <a:rPr lang="en-AU" sz="1200" dirty="0">
                <a:solidFill>
                  <a:schemeClr val="bg1"/>
                </a:solidFill>
              </a:rPr>
              <a:t>telemetry: {</a:t>
            </a:r>
          </a:p>
          <a:p>
            <a:r>
              <a:rPr lang="en-AU" sz="1200" dirty="0">
                <a:solidFill>
                  <a:schemeClr val="bg1"/>
                </a:solidFill>
              </a:rPr>
              <a:t>      </a:t>
            </a:r>
            <a:r>
              <a:rPr lang="en-AU" sz="1200" dirty="0" err="1">
                <a:solidFill>
                  <a:schemeClr val="bg1"/>
                </a:solidFill>
              </a:rPr>
              <a:t>windSpeed</a:t>
            </a:r>
            <a:endParaRPr lang="en-AU" sz="1200" dirty="0">
              <a:solidFill>
                <a:schemeClr val="bg1"/>
              </a:solidFill>
            </a:endParaRPr>
          </a:p>
          <a:p>
            <a:r>
              <a:rPr lang="en-AU" sz="1200" dirty="0">
                <a:solidFill>
                  <a:schemeClr val="bg1"/>
                </a:solidFill>
              </a:rPr>
              <a:t>      </a:t>
            </a:r>
            <a:r>
              <a:rPr lang="en-AU" sz="1200" dirty="0" err="1">
                <a:solidFill>
                  <a:schemeClr val="bg1"/>
                </a:solidFill>
              </a:rPr>
              <a:t>lowSpeedShaftRpm</a:t>
            </a:r>
            <a:endParaRPr lang="en-AU" sz="1200" dirty="0">
              <a:solidFill>
                <a:schemeClr val="bg1"/>
              </a:solidFill>
            </a:endParaRPr>
          </a:p>
          <a:p>
            <a:r>
              <a:rPr lang="en-AU" sz="1200" dirty="0">
                <a:solidFill>
                  <a:schemeClr val="bg1"/>
                </a:solidFill>
              </a:rPr>
              <a:t>      </a:t>
            </a:r>
            <a:r>
              <a:rPr lang="en-AU" sz="1200" dirty="0" err="1">
                <a:solidFill>
                  <a:schemeClr val="bg1"/>
                </a:solidFill>
              </a:rPr>
              <a:t>highSpeedShaftRpm</a:t>
            </a:r>
            <a:r>
              <a:rPr lang="en-AU" sz="1200" dirty="0">
                <a:solidFill>
                  <a:schemeClr val="bg1"/>
                </a:solidFill>
              </a:rPr>
              <a:t>        </a:t>
            </a:r>
            <a:r>
              <a:rPr lang="en-AU" sz="1200" dirty="0" err="1">
                <a:solidFill>
                  <a:schemeClr val="bg1"/>
                </a:solidFill>
              </a:rPr>
              <a:t>externalTemperatureCelsius</a:t>
            </a:r>
            <a:r>
              <a:rPr lang="en-AU" sz="1200" dirty="0">
                <a:solidFill>
                  <a:schemeClr val="bg1"/>
                </a:solidFill>
              </a:rPr>
              <a:t>     </a:t>
            </a:r>
            <a:r>
              <a:rPr lang="en-AU" sz="1200" dirty="0" err="1">
                <a:solidFill>
                  <a:schemeClr val="bg1"/>
                </a:solidFill>
              </a:rPr>
              <a:t>generatorTemperatureCelsius</a:t>
            </a:r>
            <a:r>
              <a:rPr lang="en-AU" sz="1200" dirty="0">
                <a:solidFill>
                  <a:schemeClr val="bg1"/>
                </a:solidFill>
              </a:rPr>
              <a:t> </a:t>
            </a:r>
            <a:r>
              <a:rPr lang="en-AU" sz="1200" dirty="0" err="1">
                <a:solidFill>
                  <a:schemeClr val="bg1"/>
                </a:solidFill>
              </a:rPr>
              <a:t>rotorTemperatureCelsius</a:t>
            </a:r>
            <a:endParaRPr lang="en-AU" sz="1200" dirty="0">
              <a:solidFill>
                <a:schemeClr val="bg1"/>
              </a:solidFill>
            </a:endParaRPr>
          </a:p>
          <a:p>
            <a:r>
              <a:rPr lang="en-AU" sz="1200" dirty="0">
                <a:solidFill>
                  <a:schemeClr val="bg1"/>
                </a:solidFill>
              </a:rPr>
              <a:t> power</a:t>
            </a:r>
          </a:p>
          <a:p>
            <a:r>
              <a:rPr lang="en-AU" sz="1200" dirty="0">
                <a:solidFill>
                  <a:schemeClr val="bg1"/>
                </a:solidFill>
              </a:rPr>
              <a:t> </a:t>
            </a:r>
            <a:r>
              <a:rPr lang="en-AU" sz="1200" dirty="0" err="1">
                <a:solidFill>
                  <a:schemeClr val="bg1"/>
                </a:solidFill>
              </a:rPr>
              <a:t>isTurbineBrakeOn</a:t>
            </a:r>
            <a:endParaRPr lang="en-AU" sz="1200" dirty="0">
              <a:solidFill>
                <a:schemeClr val="bg1"/>
              </a:solidFill>
            </a:endParaRPr>
          </a:p>
          <a:p>
            <a:r>
              <a:rPr lang="en-AU" sz="1200" dirty="0">
                <a:solidFill>
                  <a:schemeClr val="bg1"/>
                </a:solidFill>
              </a:rPr>
              <a:t> name  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299BD-BDE3-4807-B07E-BB027EB8A194}"/>
              </a:ext>
            </a:extLst>
          </p:cNvPr>
          <p:cNvSpPr txBox="1"/>
          <p:nvPr/>
        </p:nvSpPr>
        <p:spPr>
          <a:xfrm>
            <a:off x="4659797" y="2318740"/>
            <a:ext cx="162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AU" sz="1200" b="1" dirty="0">
                <a:solidFill>
                  <a:prstClr val="black"/>
                </a:solidFill>
              </a:rPr>
              <a:t>( iothub5580ed8a 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DCECE6-990E-44EB-9881-D6062CF4D482}"/>
              </a:ext>
            </a:extLst>
          </p:cNvPr>
          <p:cNvSpPr/>
          <p:nvPr/>
        </p:nvSpPr>
        <p:spPr>
          <a:xfrm>
            <a:off x="2976113" y="6181453"/>
            <a:ext cx="1184241" cy="477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B8163-33BB-42FA-ABFF-9D4A542071AD}"/>
              </a:ext>
            </a:extLst>
          </p:cNvPr>
          <p:cNvSpPr/>
          <p:nvPr/>
        </p:nvSpPr>
        <p:spPr>
          <a:xfrm>
            <a:off x="2862790" y="6029648"/>
            <a:ext cx="1217122" cy="537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IOT Devices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839BA9-1649-41CF-8E1A-0DF40E135338}"/>
              </a:ext>
            </a:extLst>
          </p:cNvPr>
          <p:cNvSpPr/>
          <p:nvPr/>
        </p:nvSpPr>
        <p:spPr>
          <a:xfrm>
            <a:off x="7279576" y="2109655"/>
            <a:ext cx="2133474" cy="646331"/>
          </a:xfrm>
          <a:prstGeom prst="round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prstClr val="white"/>
                </a:solidFill>
              </a:rPr>
              <a:t>Data Access Policies: Add permission to users</a:t>
            </a:r>
          </a:p>
        </p:txBody>
      </p:sp>
      <p:pic>
        <p:nvPicPr>
          <p:cNvPr id="12" name="Graphic 11" descr="Lightning bolt">
            <a:extLst>
              <a:ext uri="{FF2B5EF4-FFF2-40B4-BE49-F238E27FC236}">
                <a16:creationId xmlns:a16="http://schemas.microsoft.com/office/drawing/2014/main" id="{DF546131-42FA-40D4-9ACE-9179A231AF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48339" y="6160237"/>
            <a:ext cx="715120" cy="417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68EC52-30AC-4395-97ED-1BD65EFB2BEA}"/>
              </a:ext>
            </a:extLst>
          </p:cNvPr>
          <p:cNvSpPr txBox="1"/>
          <p:nvPr/>
        </p:nvSpPr>
        <p:spPr>
          <a:xfrm>
            <a:off x="6420008" y="2051291"/>
            <a:ext cx="79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Real time</a:t>
            </a:r>
            <a:endParaRPr lang="en-AU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0CE044E-887D-4F7E-81A9-7355ED843FB3}"/>
              </a:ext>
            </a:extLst>
          </p:cNvPr>
          <p:cNvSpPr/>
          <p:nvPr/>
        </p:nvSpPr>
        <p:spPr>
          <a:xfrm flipV="1">
            <a:off x="4113211" y="3347234"/>
            <a:ext cx="468497" cy="5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AFC357DE-3B2D-4D89-875C-CAA0A61F0559}"/>
              </a:ext>
            </a:extLst>
          </p:cNvPr>
          <p:cNvSpPr/>
          <p:nvPr/>
        </p:nvSpPr>
        <p:spPr>
          <a:xfrm rot="5400000">
            <a:off x="7987637" y="4879475"/>
            <a:ext cx="585893" cy="60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5EC52-AF61-4D48-91D0-02BAE73986AE}"/>
              </a:ext>
            </a:extLst>
          </p:cNvPr>
          <p:cNvSpPr txBox="1"/>
          <p:nvPr/>
        </p:nvSpPr>
        <p:spPr>
          <a:xfrm>
            <a:off x="4581707" y="87269"/>
            <a:ext cx="4134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Wind Farm POV</a:t>
            </a:r>
          </a:p>
        </p:txBody>
      </p:sp>
    </p:spTree>
    <p:extLst>
      <p:ext uri="{BB962C8B-B14F-4D97-AF65-F5344CB8AC3E}">
        <p14:creationId xmlns:p14="http://schemas.microsoft.com/office/powerpoint/2010/main" val="5711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282</Words>
  <Application>Microsoft Macintosh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az_ea_font</vt:lpstr>
      <vt:lpstr>Calibri</vt:lpstr>
      <vt:lpstr>Calibri Light</vt:lpstr>
      <vt:lpstr>Office Theme</vt:lpstr>
      <vt:lpstr>System Description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Mohan Rayaprol</dc:creator>
  <cp:lastModifiedBy>Hani Alturkostani</cp:lastModifiedBy>
  <cp:revision>42</cp:revision>
  <dcterms:created xsi:type="dcterms:W3CDTF">2019-07-14T01:03:51Z</dcterms:created>
  <dcterms:modified xsi:type="dcterms:W3CDTF">2019-11-18T13:07:16Z</dcterms:modified>
</cp:coreProperties>
</file>