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3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8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1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7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25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27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1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00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3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0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5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6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0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67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4D3D-B0ED-43FB-A125-D34F515EDD9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E92B-B5EE-4E8B-A0D8-50340D5FF8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898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0103" y="1027611"/>
            <a:ext cx="9001462" cy="3692435"/>
          </a:xfrm>
        </p:spPr>
        <p:txBody>
          <a:bodyPr>
            <a:noAutofit/>
          </a:bodyPr>
          <a:lstStyle/>
          <a:p>
            <a:r>
              <a:rPr lang="ru-RU" sz="2400" dirty="0">
                <a:effectLst/>
              </a:rPr>
              <a:t>Министерство образования, науки и молодежной политики Республики Коми</a:t>
            </a:r>
            <a:r>
              <a:rPr lang="ru-RU" sz="2400" b="0" dirty="0">
                <a:effectLst/>
              </a:rPr>
              <a:t/>
            </a:r>
            <a:br>
              <a:rPr lang="ru-RU" sz="2400" b="0" dirty="0">
                <a:effectLst/>
              </a:rPr>
            </a:br>
            <a:r>
              <a:rPr lang="ru-RU" sz="2400" b="0" dirty="0" smtClean="0">
                <a:effectLst/>
              </a:rPr>
              <a:t/>
            </a:r>
            <a:br>
              <a:rPr lang="ru-RU" sz="2400" b="0" dirty="0" smtClean="0">
                <a:effectLst/>
              </a:rPr>
            </a:br>
            <a:r>
              <a:rPr lang="ru-RU" sz="2400" dirty="0">
                <a:effectLst/>
              </a:rPr>
              <a:t>ГПОУ </a:t>
            </a:r>
            <a:r>
              <a:rPr lang="en-US" sz="2400" dirty="0" smtClean="0">
                <a:effectLst/>
              </a:rPr>
              <a:t>“</a:t>
            </a:r>
            <a:r>
              <a:rPr lang="ru-RU" sz="2400" dirty="0" smtClean="0">
                <a:effectLst/>
              </a:rPr>
              <a:t>Сыктывкарский </a:t>
            </a:r>
            <a:r>
              <a:rPr lang="ru-RU" sz="2400" dirty="0">
                <a:effectLst/>
              </a:rPr>
              <a:t>политехнический </a:t>
            </a:r>
            <a:r>
              <a:rPr lang="ru-RU" sz="2400" dirty="0" smtClean="0">
                <a:effectLst/>
              </a:rPr>
              <a:t>техникум</a:t>
            </a:r>
            <a:r>
              <a:rPr lang="en-US" sz="2400" dirty="0" smtClean="0">
                <a:effectLst/>
              </a:rPr>
              <a:t>”</a:t>
            </a:r>
            <a:br>
              <a:rPr lang="en-US" sz="2400" dirty="0" smtClean="0">
                <a:effectLst/>
              </a:rPr>
            </a:br>
            <a:r>
              <a:rPr lang="ru-RU" sz="1600" dirty="0" smtClean="0">
                <a:effectLst/>
              </a:rPr>
              <a:t/>
            </a:r>
            <a:br>
              <a:rPr lang="ru-RU" sz="1600" dirty="0" smtClean="0">
                <a:effectLst/>
              </a:rPr>
            </a:br>
            <a:r>
              <a:rPr lang="ru-RU" sz="1600" dirty="0" smtClean="0">
                <a:effectLst/>
              </a:rPr>
              <a:t/>
            </a:r>
            <a:br>
              <a:rPr lang="ru-RU" sz="1600" dirty="0" smtClean="0">
                <a:effectLst/>
              </a:rPr>
            </a:br>
            <a:r>
              <a:rPr lang="ru-RU" sz="1600" dirty="0">
                <a:effectLst/>
              </a:rPr>
              <a:t>Курсовая работа</a:t>
            </a:r>
            <a:r>
              <a:rPr lang="ru-RU" sz="1600" b="0" dirty="0">
                <a:effectLst/>
              </a:rPr>
              <a:t/>
            </a:r>
            <a:br>
              <a:rPr lang="ru-RU" sz="1600" b="0" dirty="0">
                <a:effectLst/>
              </a:rPr>
            </a:br>
            <a:r>
              <a:rPr lang="ru-RU" sz="1600" b="0" dirty="0" smtClean="0">
                <a:effectLst/>
              </a:rPr>
              <a:t/>
            </a:r>
            <a:br>
              <a:rPr lang="ru-RU" sz="1600" b="0" dirty="0" smtClean="0">
                <a:effectLst/>
              </a:rPr>
            </a:br>
            <a:r>
              <a:rPr lang="ru-RU" sz="1600" b="0" dirty="0" smtClean="0">
                <a:effectLst/>
              </a:rPr>
              <a:t/>
            </a:r>
            <a:br>
              <a:rPr lang="ru-RU" sz="1600" b="0" dirty="0" smtClean="0">
                <a:effectLst/>
              </a:rPr>
            </a:br>
            <a:r>
              <a:rPr lang="ru-RU" sz="1600" dirty="0">
                <a:effectLst/>
              </a:rPr>
              <a:t>Тема: База данных для контроля успеваемости школьников</a:t>
            </a:r>
            <a:r>
              <a:rPr lang="ru-RU" sz="1600" b="0" dirty="0">
                <a:effectLst/>
              </a:rPr>
              <a:t/>
            </a:r>
            <a:br>
              <a:rPr lang="ru-RU" sz="1600" b="0" dirty="0">
                <a:effectLst/>
              </a:rPr>
            </a:br>
            <a:r>
              <a:rPr lang="ru-RU" sz="1600" b="0" dirty="0">
                <a:effectLst/>
              </a:rPr>
              <a:t/>
            </a:r>
            <a:br>
              <a:rPr lang="ru-RU" sz="1600" b="0" dirty="0">
                <a:effectLst/>
              </a:rPr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6070" y="5387295"/>
            <a:ext cx="9001462" cy="1655762"/>
          </a:xfrm>
        </p:spPr>
        <p:txBody>
          <a:bodyPr>
            <a:normAutofit/>
          </a:bodyPr>
          <a:lstStyle/>
          <a:p>
            <a:pPr algn="r"/>
            <a:r>
              <a:rPr lang="ru-RU" sz="1400" b="1" dirty="0">
                <a:effectLst/>
              </a:rPr>
              <a:t>Выполнил: Попов </a:t>
            </a:r>
            <a:r>
              <a:rPr lang="ru-RU" sz="1400" b="1" dirty="0" smtClean="0">
                <a:effectLst/>
              </a:rPr>
              <a:t>В.А.</a:t>
            </a:r>
            <a:endParaRPr lang="ru-RU" sz="1400" dirty="0">
              <a:effectLst/>
            </a:endParaRPr>
          </a:p>
          <a:p>
            <a:pPr algn="r"/>
            <a:r>
              <a:rPr lang="ru-RU" sz="1400" b="1" dirty="0">
                <a:effectLst/>
              </a:rPr>
              <a:t>Проверил: </a:t>
            </a:r>
            <a:r>
              <a:rPr lang="ru-RU" sz="1400" b="1" dirty="0" err="1">
                <a:effectLst/>
              </a:rPr>
              <a:t>Пунгин</a:t>
            </a:r>
            <a:r>
              <a:rPr lang="ru-RU" sz="1400" b="1" dirty="0">
                <a:effectLst/>
              </a:rPr>
              <a:t> И.В.</a:t>
            </a:r>
            <a:endParaRPr lang="ru-RU" sz="1400" dirty="0">
              <a:effectLst/>
            </a:endParaRPr>
          </a:p>
          <a:p>
            <a:pPr algn="r"/>
            <a:r>
              <a:rPr lang="ru-RU" sz="1400" b="1" dirty="0">
                <a:effectLst/>
              </a:rPr>
              <a:t>Сыктывкар, 2025</a:t>
            </a:r>
            <a:endParaRPr lang="ru-RU" sz="1400" dirty="0">
              <a:effectLst/>
            </a:endParaRPr>
          </a:p>
          <a:p>
            <a:pPr algn="r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92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Осуществить тестирование базы </a:t>
            </a:r>
            <a:r>
              <a:rPr lang="ru-RU" dirty="0" smtClean="0">
                <a:effectLst/>
              </a:rPr>
              <a:t>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82135" y="2738060"/>
            <a:ext cx="5107208" cy="2878968"/>
          </a:xfrm>
        </p:spPr>
        <p:txBody>
          <a:bodyPr/>
          <a:lstStyle/>
          <a:p>
            <a:r>
              <a:rPr lang="ru-RU" dirty="0">
                <a:effectLst/>
              </a:rPr>
              <a:t>Проверка всех функций приложения на корректность выполнения </a:t>
            </a:r>
            <a:r>
              <a:rPr lang="ru-RU" dirty="0" smtClean="0">
                <a:effectLst/>
              </a:rPr>
              <a:t>операций.</a:t>
            </a:r>
          </a:p>
          <a:p>
            <a:r>
              <a:rPr lang="ru-RU" dirty="0" smtClean="0">
                <a:effectLst/>
              </a:rPr>
              <a:t>Убедился</a:t>
            </a:r>
            <a:r>
              <a:rPr lang="ru-RU" dirty="0">
                <a:effectLst/>
              </a:rPr>
              <a:t>, что все проверки на правильность ввода данных работают корректно</a:t>
            </a:r>
            <a:r>
              <a:rPr lang="ru-RU" dirty="0" smtClean="0">
                <a:effectLst/>
              </a:rPr>
              <a:t>.</a:t>
            </a:r>
          </a:p>
          <a:p>
            <a:r>
              <a:rPr lang="ru-RU" dirty="0" smtClean="0">
                <a:effectLst/>
              </a:rPr>
              <a:t>Запросы выполняются быстро</a:t>
            </a:r>
            <a:endParaRPr lang="ru-RU" dirty="0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73" y="2050544"/>
            <a:ext cx="3801154" cy="38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74458" y="2211977"/>
            <a:ext cx="10224468" cy="3483429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</a:rPr>
              <a:t>В результате выполнения курсовой работы была разработана база данных для контроля успеваемости школьников, которая отвечает современным требованиям образовательного процесса. </a:t>
            </a:r>
            <a:endParaRPr lang="ru-RU" dirty="0" smtClean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Р</a:t>
            </a:r>
            <a:r>
              <a:rPr lang="ru-RU" dirty="0" smtClean="0">
                <a:effectLst/>
              </a:rPr>
              <a:t>азработанная </a:t>
            </a:r>
            <a:r>
              <a:rPr lang="ru-RU" dirty="0">
                <a:effectLst/>
              </a:rPr>
              <a:t>база данных является эффективным инструментом для управления успеваемостью школьников, что способствует оптимизации учебного процесса и повышению качества образования</a:t>
            </a:r>
            <a:r>
              <a:rPr lang="ru-RU" dirty="0" smtClean="0">
                <a:effectLst/>
              </a:rPr>
              <a:t>.</a:t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/>
            </a:r>
            <a:br>
              <a:rPr lang="ru-RU" dirty="0" smtClean="0">
                <a:effectLst/>
              </a:rPr>
            </a:br>
            <a:r>
              <a:rPr lang="ru-RU" dirty="0" smtClean="0">
                <a:effectLst/>
              </a:rPr>
              <a:t>База данных имеет возможность расширения функционала.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Цели и задачи</a:t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93412" y="1768756"/>
            <a:ext cx="10693145" cy="823912"/>
          </a:xfrm>
        </p:spPr>
        <p:txBody>
          <a:bodyPr anchor="ctr">
            <a:normAutofit/>
          </a:bodyPr>
          <a:lstStyle/>
          <a:p>
            <a:pPr algn="ctr"/>
            <a:r>
              <a:rPr lang="ru-RU" sz="2000" dirty="0" smtClean="0"/>
              <a:t>Цель: </a:t>
            </a:r>
            <a:r>
              <a:rPr lang="ru-RU" sz="2000" dirty="0">
                <a:effectLst/>
              </a:rPr>
              <a:t>Разработка базы данных для контроля успеваемости школьников.</a:t>
            </a:r>
          </a:p>
          <a:p>
            <a:pPr algn="ctr"/>
            <a:endParaRPr lang="ru-RU" sz="20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2868500" y="2180712"/>
            <a:ext cx="4865554" cy="823912"/>
          </a:xfrm>
        </p:spPr>
        <p:txBody>
          <a:bodyPr anchor="ctr"/>
          <a:lstStyle/>
          <a:p>
            <a:pPr algn="ctr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94509" y="2910372"/>
            <a:ext cx="4487091" cy="3610488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Анализ предметной области контроля успеваемости </a:t>
            </a:r>
            <a:r>
              <a:rPr lang="ru-RU" b="1" dirty="0" smtClean="0">
                <a:effectLst/>
              </a:rPr>
              <a:t>школьников</a:t>
            </a:r>
          </a:p>
          <a:p>
            <a:r>
              <a:rPr lang="ru-RU" b="1" dirty="0" smtClean="0">
                <a:effectLst/>
              </a:rPr>
              <a:t>Спроектировать </a:t>
            </a:r>
            <a:r>
              <a:rPr lang="ru-RU" b="1" dirty="0">
                <a:effectLst/>
              </a:rPr>
              <a:t>структуру базы </a:t>
            </a:r>
            <a:r>
              <a:rPr lang="ru-RU" b="1" dirty="0" smtClean="0">
                <a:effectLst/>
              </a:rPr>
              <a:t>данных</a:t>
            </a:r>
          </a:p>
          <a:p>
            <a:r>
              <a:rPr lang="ru-RU" b="1" dirty="0">
                <a:effectLst/>
              </a:rPr>
              <a:t>Выбрать и обосновать систему управления базами данных (СУБД)</a:t>
            </a:r>
            <a:endParaRPr lang="ru-RU" dirty="0"/>
          </a:p>
        </p:txBody>
      </p:sp>
      <p:sp>
        <p:nvSpPr>
          <p:cNvPr id="9" name="Объект 7"/>
          <p:cNvSpPr>
            <a:spLocks noGrp="1"/>
          </p:cNvSpPr>
          <p:nvPr>
            <p:ph sz="quarter" idx="4"/>
          </p:nvPr>
        </p:nvSpPr>
        <p:spPr>
          <a:xfrm>
            <a:off x="6690361" y="2910372"/>
            <a:ext cx="4487091" cy="3610488"/>
          </a:xfrm>
        </p:spPr>
        <p:txBody>
          <a:bodyPr/>
          <a:lstStyle/>
          <a:p>
            <a:r>
              <a:rPr lang="ru-RU" b="1" dirty="0">
                <a:effectLst/>
              </a:rPr>
              <a:t>Реализовать структуру базы </a:t>
            </a:r>
            <a:r>
              <a:rPr lang="ru-RU" b="1" dirty="0" smtClean="0">
                <a:effectLst/>
              </a:rPr>
              <a:t>данных.</a:t>
            </a:r>
          </a:p>
          <a:p>
            <a:r>
              <a:rPr lang="ru-RU" b="1" dirty="0">
                <a:effectLst/>
              </a:rPr>
              <a:t>Разработать и протестировать приложение</a:t>
            </a:r>
            <a:endParaRPr lang="ru-RU" b="1" dirty="0" smtClean="0">
              <a:effectLst/>
            </a:endParaRPr>
          </a:p>
          <a:p>
            <a:r>
              <a:rPr lang="ru-RU" b="1" dirty="0">
                <a:effectLst/>
              </a:rPr>
              <a:t>Осуществить тестирование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2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1" cy="1326321"/>
          </a:xfrm>
        </p:spPr>
        <p:txBody>
          <a:bodyPr>
            <a:normAutofit/>
          </a:bodyPr>
          <a:lstStyle/>
          <a:p>
            <a:r>
              <a:rPr lang="ru-RU" sz="2400" dirty="0" smtClean="0">
                <a:effectLst/>
              </a:rPr>
              <a:t>Анализ предметной области контроля </a:t>
            </a:r>
            <a:r>
              <a:rPr lang="ru-RU" sz="2400" dirty="0">
                <a:effectLst/>
              </a:rPr>
              <a:t>успеваемости </a:t>
            </a:r>
            <a:r>
              <a:rPr lang="ru-RU" sz="2400" dirty="0" smtClean="0">
                <a:effectLst/>
              </a:rPr>
              <a:t>школьников</a:t>
            </a:r>
            <a:r>
              <a:rPr lang="ru-RU" sz="2400" dirty="0">
                <a:effectLst/>
              </a:rPr>
              <a:t/>
            </a:r>
            <a:br>
              <a:rPr lang="ru-RU" sz="2400" dirty="0">
                <a:effectLst/>
              </a:rPr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979547"/>
          </a:xfrm>
        </p:spPr>
        <p:txBody>
          <a:bodyPr/>
          <a:lstStyle/>
          <a:p>
            <a:r>
              <a:rPr lang="ru-RU" b="1" dirty="0">
                <a:effectLst/>
              </a:rPr>
              <a:t>Требования пользователей:</a:t>
            </a:r>
            <a:endParaRPr lang="ru-RU" dirty="0">
              <a:effectLst/>
            </a:endParaRPr>
          </a:p>
          <a:p>
            <a:pPr lvl="1"/>
            <a:r>
              <a:rPr lang="ru-RU" dirty="0">
                <a:effectLst/>
              </a:rPr>
              <a:t>Учителя: удобство ввода и редактирования оценок, доступ к отчетам.</a:t>
            </a:r>
          </a:p>
          <a:p>
            <a:pPr lvl="1"/>
            <a:r>
              <a:rPr lang="ru-RU" dirty="0">
                <a:effectLst/>
              </a:rPr>
              <a:t>Администраторы: </a:t>
            </a:r>
            <a:r>
              <a:rPr lang="ru-RU" dirty="0" smtClean="0">
                <a:effectLst/>
              </a:rPr>
              <a:t>управление структурой.</a:t>
            </a:r>
            <a:endParaRPr lang="ru-RU" dirty="0">
              <a:effectLst/>
            </a:endParaRPr>
          </a:p>
          <a:p>
            <a:pPr lvl="1"/>
            <a:r>
              <a:rPr lang="ru-RU" dirty="0" smtClean="0">
                <a:effectLst/>
              </a:rPr>
              <a:t>Ученики: </a:t>
            </a:r>
            <a:r>
              <a:rPr lang="ru-RU" dirty="0">
                <a:effectLst/>
              </a:rPr>
              <a:t>возможность отслеживания </a:t>
            </a:r>
            <a:r>
              <a:rPr lang="ru-RU" dirty="0" smtClean="0">
                <a:effectLst/>
              </a:rPr>
              <a:t>своей успеваемости.</a:t>
            </a:r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5601" y="4075611"/>
            <a:ext cx="10353762" cy="197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effectLst/>
              </a:rPr>
              <a:t>Ключевые проблемы</a:t>
            </a:r>
            <a:r>
              <a:rPr lang="ru-RU" b="1" dirty="0" smtClean="0">
                <a:effectLst/>
              </a:rPr>
              <a:t>:</a:t>
            </a:r>
            <a:endParaRPr lang="ru-RU" dirty="0" smtClean="0">
              <a:effectLst/>
            </a:endParaRPr>
          </a:p>
          <a:p>
            <a:pPr lvl="1"/>
            <a:r>
              <a:rPr lang="ru-RU" dirty="0">
                <a:effectLst/>
              </a:rPr>
              <a:t>Низкая эффективность традиционных </a:t>
            </a:r>
            <a:r>
              <a:rPr lang="ru-RU" dirty="0" smtClean="0">
                <a:effectLst/>
              </a:rPr>
              <a:t>методов(бумажный журнал).</a:t>
            </a:r>
          </a:p>
          <a:p>
            <a:pPr lvl="1"/>
            <a:r>
              <a:rPr lang="ru-RU" dirty="0" smtClean="0">
                <a:effectLst/>
              </a:rPr>
              <a:t>Ошибки </a:t>
            </a:r>
            <a:r>
              <a:rPr lang="ru-RU" dirty="0">
                <a:effectLst/>
              </a:rPr>
              <a:t>при ручном вводе </a:t>
            </a:r>
            <a:r>
              <a:rPr lang="ru-RU" dirty="0" smtClean="0">
                <a:effectLst/>
              </a:rPr>
              <a:t>данных.</a:t>
            </a:r>
          </a:p>
          <a:p>
            <a:pPr lvl="1"/>
            <a:r>
              <a:rPr lang="ru-RU" dirty="0" smtClean="0">
                <a:effectLst/>
              </a:rPr>
              <a:t>Сложность передачи информации, табелей.</a:t>
            </a:r>
          </a:p>
        </p:txBody>
      </p:sp>
    </p:spTree>
    <p:extLst>
      <p:ext uri="{BB962C8B-B14F-4D97-AF65-F5344CB8AC3E}">
        <p14:creationId xmlns:p14="http://schemas.microsoft.com/office/powerpoint/2010/main" val="24824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2503" y="322217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Спроектировать структуру базы данных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1030" name="Picture 6" descr="https://github-production-user-asset-6210df.s3.amazonaws.com/66023457/422148505-f81b4a28-c905-4ced-b28b-c26572c3caa7.png?X-Amz-Algorithm=AWS4-HMAC-SHA256&amp;X-Amz-Credential=AKIAVCODYLSA53PQK4ZA%2F20250313%2Fus-east-1%2Fs3%2Faws4_request&amp;X-Amz-Date=20250313T054137Z&amp;X-Amz-Expires=300&amp;X-Amz-Signature=f2dab6f34660d61e460bd1ae213b7a091ab2e5997929bbaab8b1bd22801f3e61&amp;X-Amz-SignedHeaders=ho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79" y="1410788"/>
            <a:ext cx="7419703" cy="502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555928"/>
            <a:ext cx="10353761" cy="1325563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</a:rPr>
              <a:t>Выбрать и обосновать систему управления базами данных (СУБД</a:t>
            </a:r>
            <a:r>
              <a:rPr lang="ru-RU" dirty="0" smtClean="0">
                <a:effectLst/>
              </a:rPr>
              <a:t>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ru-RU" dirty="0" smtClean="0">
                <a:effectLst/>
              </a:rPr>
              <a:t>Плюсы </a:t>
            </a:r>
            <a:r>
              <a:rPr lang="en-US" dirty="0" smtClean="0">
                <a:effectLst/>
              </a:rPr>
              <a:t>PostgreSQL</a:t>
            </a:r>
            <a:endParaRPr lang="ru-RU" dirty="0">
              <a:effectLst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3706282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effectLst/>
              </a:rPr>
              <a:t>Надежность и стабильность:</a:t>
            </a:r>
            <a:r>
              <a:rPr lang="ru-RU" dirty="0">
                <a:effectLst/>
              </a:rPr>
              <a:t> </a:t>
            </a:r>
            <a:r>
              <a:rPr lang="ru-RU" dirty="0" err="1">
                <a:effectLst/>
              </a:rPr>
              <a:t>PostgreSQL</a:t>
            </a:r>
            <a:r>
              <a:rPr lang="ru-RU" dirty="0">
                <a:effectLst/>
              </a:rPr>
              <a:t> известен своей высокой надежностью и стабильностью, что делает его идеальным выбором для критически важных приложений.</a:t>
            </a:r>
          </a:p>
          <a:p>
            <a:r>
              <a:rPr lang="ru-RU" b="1" dirty="0">
                <a:effectLst/>
              </a:rPr>
              <a:t>Поддержка сложных запросов:</a:t>
            </a:r>
            <a:r>
              <a:rPr lang="ru-RU" dirty="0">
                <a:effectLst/>
              </a:rPr>
              <a:t> СУБД поддерживает сложные SQL-запросы, включая подзапросы, объединения и оконные функции.</a:t>
            </a:r>
          </a:p>
          <a:p>
            <a:r>
              <a:rPr lang="ru-RU" b="1" dirty="0">
                <a:effectLst/>
              </a:rPr>
              <a:t>Расширяемость:</a:t>
            </a:r>
            <a:r>
              <a:rPr lang="ru-RU" dirty="0">
                <a:effectLst/>
              </a:rPr>
              <a:t> </a:t>
            </a:r>
            <a:r>
              <a:rPr lang="ru-RU" dirty="0" err="1">
                <a:effectLst/>
              </a:rPr>
              <a:t>PostgreSQL</a:t>
            </a:r>
            <a:r>
              <a:rPr lang="ru-RU" dirty="0">
                <a:effectLst/>
              </a:rPr>
              <a:t> позволяет создавать собственные типы данных, функции и операторы, что делает его гибким инструментом для разработки.</a:t>
            </a:r>
          </a:p>
          <a:p>
            <a:r>
              <a:rPr lang="ru-RU" b="1" dirty="0">
                <a:effectLst/>
              </a:rPr>
              <a:t>Поддержка транзакций:</a:t>
            </a:r>
            <a:r>
              <a:rPr lang="ru-RU" dirty="0">
                <a:effectLst/>
              </a:rPr>
              <a:t> Полная поддержка ACID-транзакций обеспечивает целостность данных.</a:t>
            </a:r>
          </a:p>
          <a:p>
            <a:r>
              <a:rPr lang="ru-RU" b="1" dirty="0">
                <a:effectLst/>
              </a:rPr>
              <a:t>Сообщество и документация:</a:t>
            </a:r>
            <a:r>
              <a:rPr lang="ru-RU" dirty="0">
                <a:effectLst/>
              </a:rPr>
              <a:t> Активное сообщество и обширная документация упрощают процесс обучения и решения проблем.</a:t>
            </a:r>
          </a:p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Минусы </a:t>
            </a:r>
            <a:r>
              <a:rPr lang="en-US" dirty="0" smtClean="0"/>
              <a:t>PostgreSQL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090675" y="3325889"/>
            <a:ext cx="5095357" cy="2878968"/>
          </a:xfrm>
        </p:spPr>
        <p:txBody>
          <a:bodyPr>
            <a:normAutofit/>
          </a:bodyPr>
          <a:lstStyle/>
          <a:p>
            <a:r>
              <a:rPr lang="ru-RU" sz="1400" b="1" dirty="0" smtClean="0">
                <a:effectLst/>
              </a:rPr>
              <a:t>Требования </a:t>
            </a:r>
            <a:r>
              <a:rPr lang="ru-RU" sz="1400" b="1" dirty="0">
                <a:effectLst/>
              </a:rPr>
              <a:t>к ресурсам:</a:t>
            </a:r>
            <a:r>
              <a:rPr lang="ru-RU" sz="1400" dirty="0">
                <a:effectLst/>
              </a:rPr>
              <a:t> </a:t>
            </a:r>
            <a:r>
              <a:rPr lang="ru-RU" sz="1400" dirty="0" err="1">
                <a:effectLst/>
              </a:rPr>
              <a:t>PostgreSQL</a:t>
            </a:r>
            <a:r>
              <a:rPr lang="ru-RU" sz="1400" dirty="0">
                <a:effectLst/>
              </a:rPr>
              <a:t> может требовать больше ресурсов по сравнению с более легковесными </a:t>
            </a:r>
            <a:r>
              <a:rPr lang="ru-RU" sz="1400" dirty="0" smtClean="0">
                <a:effectLst/>
              </a:rPr>
              <a:t>СУБД.</a:t>
            </a:r>
            <a:endParaRPr lang="ru-RU" sz="1400" dirty="0">
              <a:effectLst/>
            </a:endParaRPr>
          </a:p>
          <a:p>
            <a:r>
              <a:rPr lang="ru-RU" sz="1400" b="1" dirty="0" smtClean="0"/>
              <a:t>Сложность настройки.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296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Реализовать структуру базы данных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Функция </a:t>
            </a:r>
            <a:r>
              <a:rPr lang="ru-RU" dirty="0" smtClean="0">
                <a:effectLst/>
              </a:rPr>
              <a:t>добавления оценки</a:t>
            </a:r>
            <a:endParaRPr lang="ru-RU" dirty="0">
              <a:effectLst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7181" y="3189287"/>
            <a:ext cx="3781425" cy="2324100"/>
          </a:xfrm>
          <a:prstGeom prst="rect">
            <a:avLst/>
          </a:prstGeom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ru-RU" dirty="0" smtClean="0"/>
              <a:t>Функция </a:t>
            </a:r>
            <a:r>
              <a:rPr lang="ru-RU" dirty="0">
                <a:effectLst/>
              </a:rPr>
              <a:t>изменения оценки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86" y="3493050"/>
            <a:ext cx="4411184" cy="17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</a:rPr>
              <a:t>Разработать и протестировать </a:t>
            </a:r>
            <a:r>
              <a:rPr lang="ru-RU" dirty="0" smtClean="0">
                <a:effectLst/>
              </a:rPr>
              <a:t>приложение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02094" y="2020387"/>
            <a:ext cx="2193357" cy="468721"/>
          </a:xfrm>
        </p:spPr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" y="2872060"/>
            <a:ext cx="3234011" cy="27623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67" y="2872060"/>
            <a:ext cx="3898719" cy="2933321"/>
          </a:xfrm>
          <a:prstGeom prst="rect">
            <a:avLst/>
          </a:prstGeom>
        </p:spPr>
      </p:pic>
      <p:sp>
        <p:nvSpPr>
          <p:cNvPr id="10" name="Текст 4"/>
          <p:cNvSpPr>
            <a:spLocks noGrp="1"/>
          </p:cNvSpPr>
          <p:nvPr>
            <p:ph type="body" sz="quarter" idx="3"/>
          </p:nvPr>
        </p:nvSpPr>
        <p:spPr>
          <a:xfrm>
            <a:off x="3808367" y="1879505"/>
            <a:ext cx="4348729" cy="609603"/>
          </a:xfrm>
        </p:spPr>
        <p:txBody>
          <a:bodyPr>
            <a:noAutofit/>
          </a:bodyPr>
          <a:lstStyle/>
          <a:p>
            <a:r>
              <a:rPr lang="ru-RU" dirty="0" smtClean="0"/>
              <a:t>Табель итоговых оценок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04" y="2872060"/>
            <a:ext cx="4000500" cy="2952750"/>
          </a:xfrm>
          <a:prstGeom prst="rect">
            <a:avLst/>
          </a:prstGeom>
        </p:spPr>
      </p:pic>
      <p:sp>
        <p:nvSpPr>
          <p:cNvPr id="12" name="Текст 4"/>
          <p:cNvSpPr>
            <a:spLocks noGrp="1"/>
          </p:cNvSpPr>
          <p:nvPr>
            <p:ph type="body" sz="quarter" idx="3"/>
          </p:nvPr>
        </p:nvSpPr>
        <p:spPr>
          <a:xfrm>
            <a:off x="8157096" y="1883068"/>
            <a:ext cx="4348729" cy="609603"/>
          </a:xfrm>
        </p:spPr>
        <p:txBody>
          <a:bodyPr>
            <a:noAutofit/>
          </a:bodyPr>
          <a:lstStyle/>
          <a:p>
            <a:r>
              <a:rPr lang="ru-RU" dirty="0" smtClean="0"/>
              <a:t>Информация о учителе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4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Разработать и протестировать приложение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342311" y="1760470"/>
            <a:ext cx="4865554" cy="823912"/>
          </a:xfrm>
        </p:spPr>
        <p:txBody>
          <a:bodyPr/>
          <a:lstStyle/>
          <a:p>
            <a:r>
              <a:rPr lang="ru-RU" dirty="0" smtClean="0"/>
              <a:t>Изменение оценки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3233601"/>
            <a:ext cx="2712275" cy="201766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296" y="2938326"/>
            <a:ext cx="2867674" cy="26351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377" y="2938326"/>
            <a:ext cx="2755917" cy="282293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558" y="2938326"/>
            <a:ext cx="2605179" cy="28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Разработать и протестировать приложение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59100" y="1861897"/>
            <a:ext cx="4865554" cy="823912"/>
          </a:xfrm>
        </p:spPr>
        <p:txBody>
          <a:bodyPr/>
          <a:lstStyle/>
          <a:p>
            <a:r>
              <a:rPr lang="ru-RU" dirty="0" smtClean="0"/>
              <a:t>Сравнение успеваемости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" y="2868385"/>
            <a:ext cx="3133725" cy="3733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254" y="3291840"/>
            <a:ext cx="8129653" cy="27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84</TotalTime>
  <Words>233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Министерство образования, науки и молодежной политики Республики Коми  ГПОУ “Сыктывкарский политехнический техникум”   Курсовая работа   Тема: База данных для контроля успеваемости школьников  </vt:lpstr>
      <vt:lpstr>Цели и задачи </vt:lpstr>
      <vt:lpstr>Анализ предметной области контроля успеваемости школьников </vt:lpstr>
      <vt:lpstr>Спроектировать структуру базы данных </vt:lpstr>
      <vt:lpstr>Выбрать и обосновать систему управления базами данных (СУБД)</vt:lpstr>
      <vt:lpstr>Реализовать структуру базы данных.</vt:lpstr>
      <vt:lpstr>Разработать и протестировать приложение</vt:lpstr>
      <vt:lpstr>Разработать и протестировать приложение</vt:lpstr>
      <vt:lpstr>Разработать и протестировать приложение</vt:lpstr>
      <vt:lpstr>Осуществить тестирование базы данных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образования, науки и молодежной политики Республики Коми  ГПОУ “Сыктывкарский политехнический техникум”   Курсовая работа   Тема: База данных для контроля успеваемости школьников  </dc:title>
  <dc:creator>admin</dc:creator>
  <cp:lastModifiedBy>admin</cp:lastModifiedBy>
  <cp:revision>12</cp:revision>
  <dcterms:created xsi:type="dcterms:W3CDTF">2025-03-13T05:16:48Z</dcterms:created>
  <dcterms:modified xsi:type="dcterms:W3CDTF">2025-03-13T06:41:36Z</dcterms:modified>
</cp:coreProperties>
</file>