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8" r:id="rId11"/>
    <p:sldId id="266" r:id="rId12"/>
    <p:sldId id="267" r:id="rId13"/>
    <p:sldId id="263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EEFE"/>
    <a:srgbClr val="96EAFE"/>
    <a:srgbClr val="7C5989"/>
    <a:srgbClr val="000066"/>
    <a:srgbClr val="333399"/>
    <a:srgbClr val="336699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9" autoAdjust="0"/>
  </p:normalViewPr>
  <p:slideViewPr>
    <p:cSldViewPr>
      <p:cViewPr varScale="1">
        <p:scale>
          <a:sx n="74" d="100"/>
          <a:sy n="74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1A40F2B-B20D-4DE2-AD3F-FDF96A5A1DD8}" type="datetimeFigureOut">
              <a:rPr lang="en-US"/>
              <a:pPr>
                <a:defRPr/>
              </a:pPr>
              <a:t>5/24/2009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852182F-7287-424A-B4CD-6747ED2EB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C9C5-BCB3-4633-9D32-8C5695624DB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C10DD-7CF2-40EA-8D59-C384BEAAC1A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CA3BE-2C4F-4A12-8AC7-FFFC7C27695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19C7F-DB19-467A-81BA-4E0E66AC5FD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12FA0-8407-4C58-BB35-8CE92AE9C7B9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79630-693F-4DCA-AB5E-B419C64353D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21751-A93E-4B05-8BE8-AC0A0568850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011B7-69A7-439A-A920-769A7DCEF7C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BA987-7821-40DE-9901-D0BB2C0F11C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D3DB3-4D5D-4B5F-BAED-77A32D9A27DD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167C-F80E-4E58-A62E-F2C263DAA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2F36F-D562-470B-9FA0-DA71AD4F9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001F-25E4-4639-9C02-666FE6250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1C90E-BC92-40A4-A83C-D00F46551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4448-95EA-442D-99B2-BC9042C28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545C-538F-496B-95A6-C6EE77C56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C0CC3-BAF2-4746-8CDE-F477C29E0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E035C-C3B2-41A5-BA14-CE30B26A1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22A28-38B6-4AA5-AA14-6D4BB5F05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AC4B8-95F1-4C3B-B0C6-B66A2832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2266-F596-4839-A523-DA44AA700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9BB7A4-D8BD-4111-B961-158B069A7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7" r:id="rId3"/>
    <p:sldLayoutId id="2147483754" r:id="rId4"/>
    <p:sldLayoutId id="2147483753" r:id="rId5"/>
    <p:sldLayoutId id="2147483752" r:id="rId6"/>
    <p:sldLayoutId id="2147483751" r:id="rId7"/>
    <p:sldLayoutId id="2147483750" r:id="rId8"/>
    <p:sldLayoutId id="2147483758" r:id="rId9"/>
    <p:sldLayoutId id="2147483749" r:id="rId10"/>
    <p:sldLayoutId id="214748374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4876800"/>
          </a:xfrm>
        </p:spPr>
        <p:txBody>
          <a:bodyPr/>
          <a:lstStyle/>
          <a:p>
            <a:pPr algn="ctr" rt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4600" i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 in</a:t>
            </a:r>
            <a:r>
              <a:rPr lang="en-US" sz="4600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600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600" i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Networked Software Systems</a:t>
            </a:r>
            <a:r>
              <a:rPr lang="en-US" sz="4600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600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600" i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(044169)</a:t>
            </a:r>
            <a:r>
              <a:rPr lang="en-US" sz="4600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600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6700" i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DHT Firefox Extension</a:t>
            </a:r>
            <a:endParaRPr lang="en-US" sz="6700" dirty="0" smtClean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04800" y="5972175"/>
            <a:ext cx="1377950" cy="504825"/>
          </a:xfrm>
        </p:spPr>
        <p:txBody>
          <a:bodyPr/>
          <a:lstStyle/>
          <a:p>
            <a:pPr marR="0"/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May 2009</a:t>
            </a:r>
          </a:p>
        </p:txBody>
      </p:sp>
      <p:pic>
        <p:nvPicPr>
          <p:cNvPr id="14339" name="Picture 2" descr="C:\Documents and Settings\hayoub\Desktop\post-34598-11941513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High-Level Design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Data Structures:</a:t>
            </a:r>
          </a:p>
          <a:p>
            <a:pPr lvl="1"/>
            <a:r>
              <a:rPr lang="en-US" b="1" smtClean="0"/>
              <a:t>Server:</a:t>
            </a:r>
          </a:p>
          <a:p>
            <a:pPr lvl="2"/>
            <a:r>
              <a:rPr lang="en-US" smtClean="0"/>
              <a:t>Database (SQL tables) and set/query interface</a:t>
            </a:r>
          </a:p>
          <a:p>
            <a:pPr lvl="1"/>
            <a:r>
              <a:rPr lang="en-US" b="1" smtClean="0"/>
              <a:t>Firefox Extension:</a:t>
            </a:r>
          </a:p>
          <a:p>
            <a:pPr lvl="2"/>
            <a:r>
              <a:rPr lang="en-US" smtClean="0"/>
              <a:t>Info providing component (includes finding Location and machine specification)</a:t>
            </a:r>
          </a:p>
          <a:p>
            <a:pPr lvl="2"/>
            <a:r>
              <a:rPr lang="en-US" smtClean="0"/>
              <a:t>Communication component with the server</a:t>
            </a:r>
          </a:p>
          <a:p>
            <a:pPr lvl="2"/>
            <a:r>
              <a:rPr lang="en-US" smtClean="0"/>
              <a:t>GUI component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/>
            <a:endParaRPr lang="en-US" b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Ramp-up on FF extensions (add-ons)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DHT requirements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 Information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 version (version 0.0.y)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Beta version (version 0.x.y)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 (version 1.x) 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Examine results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733800" y="36576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6831013" y="3454400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We are here!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Milestones</a:t>
            </a:r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810000"/>
          <a:ext cx="8839200" cy="687705"/>
        </p:xfrm>
        <a:graphic>
          <a:graphicData uri="http://schemas.openxmlformats.org/drawingml/2006/table">
            <a:tbl>
              <a:tblPr/>
              <a:tblGrid>
                <a:gridCol w="685800"/>
                <a:gridCol w="609600"/>
                <a:gridCol w="1295400"/>
                <a:gridCol w="1219200"/>
                <a:gridCol w="1371600"/>
                <a:gridCol w="1905000"/>
                <a:gridCol w="1752600"/>
              </a:tblGrid>
              <a:tr h="22336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RampUp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09" marR="67009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DHT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reqs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09" marR="67009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Store Info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09" marR="67009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Alpha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09" marR="67009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Beta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09" marR="67009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Distribution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09" marR="67009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Examination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009" marR="67009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667000"/>
          <a:ext cx="8839198" cy="402400"/>
        </p:xfrm>
        <a:graphic>
          <a:graphicData uri="http://schemas.openxmlformats.org/drawingml/2006/table">
            <a:tbl>
              <a:tblPr/>
              <a:tblGrid>
                <a:gridCol w="1295402"/>
                <a:gridCol w="685800"/>
                <a:gridCol w="609600"/>
                <a:gridCol w="609600"/>
                <a:gridCol w="609600"/>
                <a:gridCol w="685800"/>
                <a:gridCol w="685800"/>
                <a:gridCol w="1905000"/>
                <a:gridCol w="1752596"/>
              </a:tblGrid>
              <a:tr h="3048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1-8</a:t>
                      </a:r>
                      <a:endParaRPr lang="en-US" sz="20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14</a:t>
                      </a:r>
                      <a:endParaRPr lang="en-US" sz="20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Exams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=&gt;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4/8</a:t>
                      </a:r>
                      <a:endParaRPr lang="en-US" sz="20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~3 weeks</a:t>
                      </a:r>
                      <a:endParaRPr lang="en-US" sz="20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7304" marR="67304" marT="0" marB="0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2438400"/>
            <a:ext cx="28956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Q&amp;A</a:t>
            </a:r>
            <a:endParaRPr lang="en-US" sz="1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 descr="C:\Documents and Settings\hayoub\Desktop\post-34598-11941511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429000"/>
            <a:ext cx="1905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Supervisors &amp; Staff	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438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Supervisor: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Ittay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Eyal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Developers: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Hani Ayoub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Daniel Aranki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Goal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DHT?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needed to gather?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High-Level Design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Milestones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Goal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en-US" sz="1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 2" pitchFamily="18" charset="2"/>
              <a:buNone/>
            </a:pP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Determine whether  a DHT can be implemented </a:t>
            </a:r>
          </a:p>
          <a:p>
            <a:pPr algn="ctr">
              <a:buFont typeface="Wingdings 2" pitchFamily="18" charset="2"/>
              <a:buNone/>
            </a:pP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in Mozilla Firefox web browser or not</a:t>
            </a:r>
          </a:p>
          <a:p>
            <a:pPr algn="ctr">
              <a:buFont typeface="Wingdings 2" pitchFamily="18" charset="2"/>
              <a:buNone/>
            </a:pP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in sense of: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FF duty time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Bandwidth</a:t>
            </a:r>
          </a:p>
          <a:p>
            <a:pPr>
              <a:buFont typeface="Wingdings 2" pitchFamily="18" charset="2"/>
              <a:buNone/>
            </a:pP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This will need: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DHT understanding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Firefox Extensions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Statistics &amp; Research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stands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distributed system holds data in its nodes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node joins the DHT, data is transferred from other nodes to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node leaves the DHT, data is transferred from it to other nodes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nodes? How?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the data distributed dynamically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(cont.)</a:t>
            </a:r>
            <a:endParaRPr lang="en-US" dirty="0" smtClean="0"/>
          </a:p>
        </p:txBody>
      </p:sp>
      <p:sp>
        <p:nvSpPr>
          <p:cNvPr id="4" name="Cloud 3"/>
          <p:cNvSpPr/>
          <p:nvPr/>
        </p:nvSpPr>
        <p:spPr>
          <a:xfrm>
            <a:off x="0" y="1447800"/>
            <a:ext cx="8763000" cy="51816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72200" y="2667000"/>
            <a:ext cx="1219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86200" y="2438400"/>
            <a:ext cx="1219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90800" y="4343400"/>
            <a:ext cx="1219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66800" y="2819400"/>
            <a:ext cx="1219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1752600" y="30480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038600" y="25908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3429000" y="49530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3124200" y="47244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819400" y="44958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819400" y="49530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4343400" y="29718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1295400" y="33528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7010400" y="28194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324600" y="28194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105400" y="4267200"/>
            <a:ext cx="12192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6858000" y="32004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800600" y="27432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6477000" y="32004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3429000" y="44958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7731125" y="5562600"/>
            <a:ext cx="2286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9" name="TextBox 32"/>
          <p:cNvSpPr txBox="1">
            <a:spLocks noChangeArrowheads="1"/>
          </p:cNvSpPr>
          <p:nvPr/>
        </p:nvSpPr>
        <p:spPr bwMode="auto">
          <a:xfrm>
            <a:off x="8001000" y="54864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 Data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96200" y="6019800"/>
            <a:ext cx="3048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01" name="TextBox 35"/>
          <p:cNvSpPr txBox="1">
            <a:spLocks noChangeArrowheads="1"/>
          </p:cNvSpPr>
          <p:nvPr/>
        </p:nvSpPr>
        <p:spPr bwMode="auto">
          <a:xfrm>
            <a:off x="8001000" y="6019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 Node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8439E-6 L 0.0625 0.249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08189E-6 L -0.05416 0.205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27481E-6 L 0.2375 0.0610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555 L 0.18333 0.210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1665 L 0.38333 -0.088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stats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 we needed to gather?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Duty Time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Times/Dates in which a user opens a Firefox session and closes it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PC Specifications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CPU info, Memory, processing units, etc…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 address, Country, City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We will also collect one time data about every user: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 (or some other user identifier)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High-Level Design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Server Machine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Residing in the Technion Softlab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Responsible for managing and collecting data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MySQL server for data gathering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Has interface to add/remove/update data (PHP)</a:t>
            </a:r>
          </a:p>
          <a:p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Client Machines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 machine uses Mozilla Firefox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With the statistics extension installed on it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Uses s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erver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interface for committing user data (JavaScript to PHP)</a:t>
            </a:r>
          </a:p>
          <a:p>
            <a:pPr lvl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High-Level Design (cont.)</a:t>
            </a:r>
            <a:endParaRPr lang="en-US" smtClean="0"/>
          </a:p>
        </p:txBody>
      </p:sp>
      <p:sp>
        <p:nvSpPr>
          <p:cNvPr id="23" name="Rounded Rectangle 22"/>
          <p:cNvSpPr/>
          <p:nvPr/>
        </p:nvSpPr>
        <p:spPr>
          <a:xfrm>
            <a:off x="3581400" y="2590800"/>
            <a:ext cx="1447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/>
              <a:t>Server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66800" y="3505200"/>
            <a:ext cx="914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62200" y="4572000"/>
            <a:ext cx="914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51275" y="5181600"/>
            <a:ext cx="914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486400" y="4572000"/>
            <a:ext cx="914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Node4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05600" y="3505200"/>
            <a:ext cx="914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Node5</a:t>
            </a:r>
          </a:p>
        </p:txBody>
      </p:sp>
      <p:cxnSp>
        <p:nvCxnSpPr>
          <p:cNvPr id="32" name="Straight Arrow Connector 31"/>
          <p:cNvCxnSpPr>
            <a:stCxn id="24" idx="3"/>
            <a:endCxn id="23" idx="1"/>
          </p:cNvCxnSpPr>
          <p:nvPr/>
        </p:nvCxnSpPr>
        <p:spPr>
          <a:xfrm flipV="1">
            <a:off x="1981200" y="29718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rot="5400000" flipH="1" flipV="1">
            <a:off x="2628900" y="35433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0"/>
            <a:endCxn id="23" idx="2"/>
          </p:cNvCxnSpPr>
          <p:nvPr/>
        </p:nvCxnSpPr>
        <p:spPr>
          <a:xfrm rot="16200000" flipV="1">
            <a:off x="3392488" y="4265612"/>
            <a:ext cx="1828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0"/>
          </p:cNvCxnSpPr>
          <p:nvPr/>
        </p:nvCxnSpPr>
        <p:spPr>
          <a:xfrm rot="16200000" flipV="1">
            <a:off x="4876800" y="35052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1"/>
            <a:endCxn id="23" idx="3"/>
          </p:cNvCxnSpPr>
          <p:nvPr/>
        </p:nvCxnSpPr>
        <p:spPr>
          <a:xfrm rot="10800000">
            <a:off x="5029200" y="29718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5579</TotalTime>
  <Words>372</Words>
  <Application>Microsoft Office PowerPoint</Application>
  <PresentationFormat>On-screen Show (4:3)</PresentationFormat>
  <Paragraphs>112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Project in  Networked Software Systems (044169) DHT Firefox Extension</vt:lpstr>
      <vt:lpstr>Supervisors &amp; Staff </vt:lpstr>
      <vt:lpstr>Agenda</vt:lpstr>
      <vt:lpstr>Project Goal</vt:lpstr>
      <vt:lpstr>What is a DHT?</vt:lpstr>
      <vt:lpstr>What is a DHT? (cont.)</vt:lpstr>
      <vt:lpstr>What stats do we needed to gather?</vt:lpstr>
      <vt:lpstr>High-Level Design</vt:lpstr>
      <vt:lpstr>High-Level Design (cont.)</vt:lpstr>
      <vt:lpstr>High-Level Design (cont.)</vt:lpstr>
      <vt:lpstr>Milestones</vt:lpstr>
      <vt:lpstr>Milestones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Distributed  Search Engine Sampler  (044167)</dc:title>
  <dc:creator>saeed</dc:creator>
  <cp:lastModifiedBy>hayoub</cp:lastModifiedBy>
  <cp:revision>48</cp:revision>
  <cp:lastPrinted>1601-01-01T00:00:00Z</cp:lastPrinted>
  <dcterms:created xsi:type="dcterms:W3CDTF">2008-07-15T19:27:32Z</dcterms:created>
  <dcterms:modified xsi:type="dcterms:W3CDTF">2009-05-24T14:15:18Z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TC010902901033</vt:lpwstr>
  </property>
</Properties>
</file>