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0"/>
  </p:notesMasterIdLst>
  <p:sldIdLst>
    <p:sldId id="256" r:id="rId2"/>
    <p:sldId id="257" r:id="rId3"/>
    <p:sldId id="258" r:id="rId4"/>
    <p:sldId id="260" r:id="rId5"/>
    <p:sldId id="264" r:id="rId6"/>
    <p:sldId id="259" r:id="rId7"/>
    <p:sldId id="273" r:id="rId8"/>
    <p:sldId id="274" r:id="rId9"/>
    <p:sldId id="267" r:id="rId10"/>
    <p:sldId id="275" r:id="rId11"/>
    <p:sldId id="270" r:id="rId12"/>
    <p:sldId id="276" r:id="rId13"/>
    <p:sldId id="277" r:id="rId14"/>
    <p:sldId id="280" r:id="rId15"/>
    <p:sldId id="282" r:id="rId16"/>
    <p:sldId id="281" r:id="rId17"/>
    <p:sldId id="283" r:id="rId18"/>
    <p:sldId id="284" r:id="rId19"/>
    <p:sldId id="287" r:id="rId20"/>
    <p:sldId id="285" r:id="rId21"/>
    <p:sldId id="288" r:id="rId22"/>
    <p:sldId id="286" r:id="rId23"/>
    <p:sldId id="289" r:id="rId24"/>
    <p:sldId id="290" r:id="rId25"/>
    <p:sldId id="291" r:id="rId26"/>
    <p:sldId id="292" r:id="rId27"/>
    <p:sldId id="294" r:id="rId28"/>
    <p:sldId id="263" r:id="rId2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EEFE"/>
    <a:srgbClr val="96EAFE"/>
    <a:srgbClr val="7C5989"/>
    <a:srgbClr val="000066"/>
    <a:srgbClr val="333399"/>
    <a:srgbClr val="336699"/>
    <a:srgbClr val="5F5F5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63768" autoAdjust="0"/>
  </p:normalViewPr>
  <p:slideViewPr>
    <p:cSldViewPr>
      <p:cViewPr>
        <p:scale>
          <a:sx n="60" d="100"/>
          <a:sy n="60" d="100"/>
        </p:scale>
        <p:origin x="-1830" y="-18"/>
      </p:cViewPr>
      <p:guideLst>
        <p:guide orient="horz" pos="2160"/>
        <p:guide pos="2880"/>
      </p:guideLst>
    </p:cSldViewPr>
  </p:slideViewPr>
  <p:outlineViewPr>
    <p:cViewPr>
      <p:scale>
        <a:sx n="33" d="100"/>
        <a:sy n="33" d="100"/>
      </p:scale>
      <p:origin x="0" y="1168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25603" name="Rectangle 3"/>
          <p:cNvSpPr>
            <a:spLocks noGrp="1" noChangeArrowheads="1"/>
          </p:cNvSpPr>
          <p:nvPr>
            <p:ph type="dt"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41A40F2B-B20D-4DE2-AD3F-FDF96A5A1DD8}" type="datetimeFigureOut">
              <a:rPr lang="en-US"/>
              <a:pPr>
                <a:defRPr/>
              </a:pPr>
              <a:t>1/24/2011</a:t>
            </a:fld>
            <a:endParaRPr lang="en-US"/>
          </a:p>
        </p:txBody>
      </p:sp>
      <p:sp>
        <p:nvSpPr>
          <p:cNvPr id="133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85800" y="4415790"/>
            <a:ext cx="54864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5607" name="Rectangle 7"/>
          <p:cNvSpPr>
            <a:spLocks noGrp="1" noChangeArrowheads="1"/>
          </p:cNvSpPr>
          <p:nvPr>
            <p:ph type="sldNum" sz="quarter" idx="5"/>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852182F-7287-424A-B4CD-6747ED2EB1B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he.wikipedia.org/wiki/%D7%A1%D7%98%D7%98%D7%99%D7%A1%D7%98%D7%99%D7%A7%D7%94"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he.wikipedia.org/wiki/%D7%A9%D7%95%D7%A0%D7%95%D7%AA" TargetMode="External"/><Relationship Id="rId5" Type="http://schemas.openxmlformats.org/officeDocument/2006/relationships/hyperlink" Target="http://he.wikipedia.org/wiki/%D7%A9%D7%95%D7%A8%D7%A9_%D7%A8%D7%99%D7%91%D7%95%D7%A2%D7%99" TargetMode="External"/><Relationship Id="rId4" Type="http://schemas.openxmlformats.org/officeDocument/2006/relationships/hyperlink" Target="http://he.wikipedia.org/wiki/%D7%9E%D7%9E%D7%95%D7%A6%D7%A2"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endParaRPr lang="en-US" smtClean="0"/>
          </a:p>
        </p:txBody>
      </p:sp>
      <p:sp>
        <p:nvSpPr>
          <p:cNvPr id="29699" name="Slide Number Placeholder 3"/>
          <p:cNvSpPr>
            <a:spLocks noGrp="1"/>
          </p:cNvSpPr>
          <p:nvPr>
            <p:ph type="sldNum" sz="quarter" idx="5"/>
          </p:nvPr>
        </p:nvSpPr>
        <p:spPr>
          <a:noFill/>
        </p:spPr>
        <p:txBody>
          <a:bodyPr/>
          <a:lstStyle/>
          <a:p>
            <a:fld id="{489BA987-7821-40DE-9901-D0BB2C0F11C5}"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b="0" i="0" kern="1200" dirty="0" smtClean="0">
                <a:solidFill>
                  <a:schemeClr val="tx1"/>
                </a:solidFill>
                <a:latin typeface="Calibri" pitchFamily="34" charset="0"/>
                <a:ea typeface="+mn-ea"/>
                <a:cs typeface="+mn-cs"/>
              </a:rPr>
              <a:t>מדד </a:t>
            </a:r>
            <a:r>
              <a:rPr lang="he-IL" sz="1200" b="0" i="0" u="none" strike="noStrike" kern="1200" dirty="0" smtClean="0">
                <a:solidFill>
                  <a:schemeClr val="tx1"/>
                </a:solidFill>
                <a:latin typeface="Calibri" pitchFamily="34" charset="0"/>
                <a:ea typeface="+mn-ea"/>
                <a:cs typeface="+mn-cs"/>
                <a:hlinkClick r:id="rId3" tooltip="סטטיסטיקה"/>
              </a:rPr>
              <a:t>סטטיסטי</a:t>
            </a:r>
            <a:r>
              <a:rPr lang="he-IL" sz="1200" b="0" i="0" kern="1200" dirty="0" smtClean="0">
                <a:solidFill>
                  <a:schemeClr val="tx1"/>
                </a:solidFill>
                <a:latin typeface="Calibri" pitchFamily="34" charset="0"/>
                <a:ea typeface="+mn-ea"/>
                <a:cs typeface="+mn-cs"/>
              </a:rPr>
              <a:t> לתיאור הפיזור</a:t>
            </a:r>
            <a:endParaRPr lang="he-IL" dirty="0" smtClean="0"/>
          </a:p>
          <a:p>
            <a:r>
              <a:rPr lang="he-IL" dirty="0" smtClean="0"/>
              <a:t>מדידת</a:t>
            </a:r>
            <a:r>
              <a:rPr lang="he-IL" baseline="0" dirty="0" smtClean="0"/>
              <a:t> שונות</a:t>
            </a:r>
          </a:p>
          <a:p>
            <a:r>
              <a:rPr lang="he-IL" sz="1200" b="0" i="0" kern="1200" dirty="0" smtClean="0">
                <a:solidFill>
                  <a:schemeClr val="tx1"/>
                </a:solidFill>
                <a:latin typeface="Calibri" pitchFamily="34" charset="0"/>
                <a:ea typeface="+mn-ea"/>
                <a:cs typeface="+mn-cs"/>
              </a:rPr>
              <a:t>מונח "סטייה" מתכוונים למרחק בין ערך בקבוצה לבין ה</a:t>
            </a:r>
            <a:r>
              <a:rPr lang="he-IL" sz="1200" b="0" i="0" u="none" strike="noStrike" kern="1200" dirty="0" smtClean="0">
                <a:solidFill>
                  <a:schemeClr val="tx1"/>
                </a:solidFill>
                <a:latin typeface="Calibri" pitchFamily="34" charset="0"/>
                <a:ea typeface="+mn-ea"/>
                <a:cs typeface="+mn-cs"/>
                <a:hlinkClick r:id="rId4" tooltip="ממוצע"/>
              </a:rPr>
              <a:t>ממוצע</a:t>
            </a:r>
            <a:endParaRPr lang="he-IL" sz="1200" b="0" i="0" u="none" strike="noStrike" kern="1200" dirty="0" smtClean="0">
              <a:solidFill>
                <a:schemeClr val="tx1"/>
              </a:solidFill>
              <a:latin typeface="Calibri" pitchFamily="34" charset="0"/>
              <a:ea typeface="+mn-ea"/>
              <a:cs typeface="+mn-cs"/>
            </a:endParaRPr>
          </a:p>
          <a:p>
            <a:r>
              <a:rPr lang="he-IL" sz="1200" b="0" i="0" kern="1200" dirty="0" smtClean="0">
                <a:solidFill>
                  <a:schemeClr val="tx1"/>
                </a:solidFill>
                <a:latin typeface="Calibri" pitchFamily="34" charset="0"/>
                <a:ea typeface="+mn-ea"/>
                <a:cs typeface="+mn-cs"/>
              </a:rPr>
              <a:t>מבחינה מתמטית סטיית התקן היא ה</a:t>
            </a:r>
            <a:r>
              <a:rPr lang="he-IL" sz="1200" b="0" i="0" u="none" strike="noStrike" kern="1200" dirty="0" smtClean="0">
                <a:solidFill>
                  <a:schemeClr val="tx1"/>
                </a:solidFill>
                <a:latin typeface="Calibri" pitchFamily="34" charset="0"/>
                <a:ea typeface="+mn-ea"/>
                <a:cs typeface="+mn-cs"/>
                <a:hlinkClick r:id="rId5" tooltip="שורש ריבועי"/>
              </a:rPr>
              <a:t>שורש הריבועי</a:t>
            </a:r>
            <a:r>
              <a:rPr lang="he-IL" sz="1200" b="0" i="0" kern="1200" dirty="0" smtClean="0">
                <a:solidFill>
                  <a:schemeClr val="tx1"/>
                </a:solidFill>
                <a:latin typeface="Calibri" pitchFamily="34" charset="0"/>
                <a:ea typeface="+mn-ea"/>
                <a:cs typeface="+mn-cs"/>
              </a:rPr>
              <a:t> של ה</a:t>
            </a:r>
            <a:r>
              <a:rPr lang="he-IL" sz="1200" b="0" i="0" u="none" strike="noStrike" kern="1200" dirty="0" smtClean="0">
                <a:solidFill>
                  <a:schemeClr val="tx1"/>
                </a:solidFill>
                <a:latin typeface="Calibri" pitchFamily="34" charset="0"/>
                <a:ea typeface="+mn-ea"/>
                <a:cs typeface="+mn-cs"/>
                <a:hlinkClick r:id="rId6" tooltip="שונות"/>
              </a:rPr>
              <a:t>שונות</a:t>
            </a:r>
            <a:endParaRPr lang="en-US" dirty="0"/>
          </a:p>
        </p:txBody>
      </p:sp>
      <p:sp>
        <p:nvSpPr>
          <p:cNvPr id="4" name="Slide Number Placeholder 3"/>
          <p:cNvSpPr>
            <a:spLocks noGrp="1"/>
          </p:cNvSpPr>
          <p:nvPr>
            <p:ph type="sldNum" sz="quarter" idx="10"/>
          </p:nvPr>
        </p:nvSpPr>
        <p:spPr/>
        <p:txBody>
          <a:bodyPr/>
          <a:lstStyle/>
          <a:p>
            <a:pPr>
              <a:defRPr/>
            </a:pPr>
            <a:fld id="{4852182F-7287-424A-B4CD-6747ED2EB1B4}" type="slidenum">
              <a:rPr lang="en-US" smtClean="0"/>
              <a:pPr>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err="1" smtClean="0"/>
              <a:t>פונקציית</a:t>
            </a:r>
            <a:r>
              <a:rPr lang="he-IL" dirty="0" smtClean="0"/>
              <a:t> הצטברות</a:t>
            </a:r>
            <a:r>
              <a:rPr lang="he-IL" baseline="0" dirty="0" smtClean="0"/>
              <a:t> (של הסתברות)</a:t>
            </a:r>
            <a:endParaRPr lang="en-US" dirty="0"/>
          </a:p>
        </p:txBody>
      </p:sp>
      <p:sp>
        <p:nvSpPr>
          <p:cNvPr id="4" name="Slide Number Placeholder 3"/>
          <p:cNvSpPr>
            <a:spLocks noGrp="1"/>
          </p:cNvSpPr>
          <p:nvPr>
            <p:ph type="sldNum" sz="quarter" idx="10"/>
          </p:nvPr>
        </p:nvSpPr>
        <p:spPr/>
        <p:txBody>
          <a:bodyPr/>
          <a:lstStyle/>
          <a:p>
            <a:pPr>
              <a:defRPr/>
            </a:pPr>
            <a:fld id="{4852182F-7287-424A-B4CD-6747ED2EB1B4}" type="slidenum">
              <a:rPr lang="en-US" smtClean="0"/>
              <a:pPr>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ct val="0"/>
              </a:spcBef>
            </a:pPr>
            <a:r>
              <a:rPr lang="en-US" sz="2400" dirty="0" smtClean="0">
                <a:latin typeface="Times New Roman" pitchFamily="18" charset="0"/>
                <a:cs typeface="Times New Roman" pitchFamily="18" charset="0"/>
              </a:rPr>
              <a:t>DHT data structure can be implemented in Firefox</a:t>
            </a:r>
          </a:p>
          <a:p>
            <a:pPr>
              <a:spcBef>
                <a:spcPct val="0"/>
              </a:spcBef>
            </a:pPr>
            <a:r>
              <a:rPr lang="en-US" dirty="0" smtClean="0">
                <a:latin typeface="Times New Roman" pitchFamily="18" charset="0"/>
                <a:cs typeface="Times New Roman" pitchFamily="18" charset="0"/>
              </a:rPr>
              <a:t>Several overlay networks – Different weights</a:t>
            </a:r>
          </a:p>
          <a:p>
            <a:pPr lvl="2">
              <a:spcBef>
                <a:spcPct val="0"/>
              </a:spcBef>
            </a:pPr>
            <a:r>
              <a:rPr lang="en-US" sz="1900" dirty="0" smtClean="0">
                <a:latin typeface="Times New Roman" pitchFamily="18" charset="0"/>
                <a:cs typeface="Times New Roman" pitchFamily="18" charset="0"/>
              </a:rPr>
              <a:t>Each overlay network will have different weight depending on the maximum data size it features</a:t>
            </a:r>
          </a:p>
          <a:p>
            <a:pPr lvl="1">
              <a:spcBef>
                <a:spcPct val="0"/>
              </a:spcBef>
            </a:pPr>
            <a:r>
              <a:rPr lang="en-US" sz="2000" dirty="0" smtClean="0">
                <a:latin typeface="Times New Roman" pitchFamily="18" charset="0"/>
                <a:cs typeface="Times New Roman" pitchFamily="18" charset="0"/>
              </a:rPr>
              <a:t>The more confident we are that a node will stay ‘long enough’, attach him to an overlay network that holds such heavy data</a:t>
            </a:r>
          </a:p>
          <a:p>
            <a:pPr lvl="1">
              <a:spcBef>
                <a:spcPct val="0"/>
              </a:spcBef>
            </a:pPr>
            <a:r>
              <a:rPr lang="en-US" sz="2000" dirty="0" smtClean="0">
                <a:latin typeface="Times New Roman" pitchFamily="18" charset="0"/>
                <a:cs typeface="Times New Roman" pitchFamily="18" charset="0"/>
              </a:rPr>
              <a:t>‘long enough’ will be defined using a minimal acceptable probability for users to further stay in the DHT ‘long enough’ in order to be able to complete the transferring of the data of the maximal size in the overlay network.</a:t>
            </a:r>
          </a:p>
          <a:p>
            <a:pPr lvl="1">
              <a:spcBef>
                <a:spcPct val="0"/>
              </a:spcBef>
            </a:pPr>
            <a:r>
              <a:rPr lang="en-US" sz="2000" dirty="0" smtClean="0">
                <a:latin typeface="Times New Roman" pitchFamily="18" charset="0"/>
                <a:cs typeface="Times New Roman" pitchFamily="18" charset="0"/>
              </a:rPr>
              <a:t>In order to make this clearer, we’ll present a concluding example.</a:t>
            </a:r>
          </a:p>
          <a:p>
            <a:endParaRPr lang="en-US" dirty="0"/>
          </a:p>
        </p:txBody>
      </p:sp>
      <p:sp>
        <p:nvSpPr>
          <p:cNvPr id="4" name="Slide Number Placeholder 3"/>
          <p:cNvSpPr>
            <a:spLocks noGrp="1"/>
          </p:cNvSpPr>
          <p:nvPr>
            <p:ph type="sldNum" sz="quarter" idx="10"/>
          </p:nvPr>
        </p:nvSpPr>
        <p:spPr/>
        <p:txBody>
          <a:bodyPr/>
          <a:lstStyle/>
          <a:p>
            <a:pPr>
              <a:defRPr/>
            </a:pPr>
            <a:fld id="{4852182F-7287-424A-B4CD-6747ED2EB1B4}" type="slidenum">
              <a:rPr lang="en-US" smtClean="0"/>
              <a:pPr>
                <a:defRPr/>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8" charset="0"/>
                <a:cs typeface="Times New Roman" pitchFamily="18" charset="0"/>
              </a:rPr>
              <a:t>Assumptions:</a:t>
            </a:r>
          </a:p>
          <a:p>
            <a:pPr lvl="1"/>
            <a:r>
              <a:rPr lang="en-US" dirty="0" smtClean="0">
                <a:latin typeface="Times New Roman" pitchFamily="18" charset="0"/>
                <a:cs typeface="Times New Roman" pitchFamily="18" charset="0"/>
              </a:rPr>
              <a:t>A DHT that will distribute </a:t>
            </a:r>
            <a:r>
              <a:rPr lang="en-US" i="1" dirty="0" smtClean="0">
                <a:latin typeface="Times New Roman" pitchFamily="18" charset="0"/>
                <a:cs typeface="Times New Roman" pitchFamily="18" charset="0"/>
              </a:rPr>
              <a:t>sensitive</a:t>
            </a:r>
            <a:r>
              <a:rPr lang="en-US" dirty="0" smtClean="0">
                <a:latin typeface="Times New Roman" pitchFamily="18" charset="0"/>
                <a:cs typeface="Times New Roman" pitchFamily="18" charset="0"/>
              </a:rPr>
              <a:t> data of sizes that range between 30MB and 100MB.</a:t>
            </a:r>
          </a:p>
          <a:p>
            <a:pPr lvl="1"/>
            <a:r>
              <a:rPr lang="en-US" dirty="0" smtClean="0">
                <a:latin typeface="Times New Roman" pitchFamily="18" charset="0"/>
                <a:cs typeface="Times New Roman" pitchFamily="18" charset="0"/>
              </a:rPr>
              <a:t>Average transfer rate of 0.1MB/Sec. (i.e. nominal transfer time for 30MB data is 300 seconds = 5 minutes).</a:t>
            </a:r>
          </a:p>
          <a:p>
            <a:pPr lvl="1"/>
            <a:r>
              <a:rPr lang="en-US" i="1" dirty="0" smtClean="0">
                <a:latin typeface="Times New Roman" pitchFamily="18" charset="0"/>
                <a:cs typeface="Times New Roman" pitchFamily="18" charset="0"/>
              </a:rPr>
              <a:t>Sensitive</a:t>
            </a:r>
            <a:r>
              <a:rPr lang="en-US" dirty="0" smtClean="0">
                <a:latin typeface="Times New Roman" pitchFamily="18" charset="0"/>
                <a:cs typeface="Times New Roman" pitchFamily="18" charset="0"/>
              </a:rPr>
              <a:t> means that the minimal accepted probability to insure complete data transfer is 80%. Thus, </a:t>
            </a:r>
            <a:r>
              <a:rPr lang="en-US" u="sng" dirty="0" err="1" smtClean="0">
                <a:latin typeface="Times New Roman" pitchFamily="18" charset="0"/>
                <a:cs typeface="Times New Roman" pitchFamily="18" charset="0"/>
              </a:rPr>
              <a:t>Pminimal</a:t>
            </a:r>
            <a:r>
              <a:rPr lang="en-US" u="sng" dirty="0" smtClean="0">
                <a:latin typeface="Times New Roman" pitchFamily="18" charset="0"/>
                <a:cs typeface="Times New Roman" pitchFamily="18" charset="0"/>
              </a:rPr>
              <a:t>=0.8</a:t>
            </a:r>
          </a:p>
          <a:p>
            <a:r>
              <a:rPr lang="en-US" dirty="0" smtClean="0">
                <a:latin typeface="Times New Roman" pitchFamily="18" charset="0"/>
                <a:cs typeface="Times New Roman" pitchFamily="18" charset="0"/>
              </a:rPr>
              <a:t>We need to insure that we let users join the DHT only when we are 80% certain they can stay 5 minutes longer.</a:t>
            </a:r>
          </a:p>
          <a:p>
            <a:pPr lvl="1"/>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4852182F-7287-424A-B4CD-6747ED2EB1B4}" type="slidenum">
              <a:rPr lang="en-US" smtClean="0"/>
              <a:pPr>
                <a:defRPr/>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400" dirty="0" smtClean="0">
                <a:latin typeface="Times New Roman" pitchFamily="18" charset="0"/>
                <a:cs typeface="Times New Roman" pitchFamily="18" charset="0"/>
              </a:rPr>
              <a:t>Next checkpoint: 16.5 minutes</a:t>
            </a:r>
          </a:p>
          <a:p>
            <a:pPr lvl="1"/>
            <a:r>
              <a:rPr lang="en-US" sz="2000" dirty="0" smtClean="0">
                <a:latin typeface="Times New Roman" pitchFamily="18" charset="0"/>
                <a:cs typeface="Times New Roman" pitchFamily="18" charset="0"/>
              </a:rPr>
              <a:t>Given that the user is online for 16.5 minutes, the longest extra duty time with probability of at least 0.8 is 12.5 minutes.</a:t>
            </a:r>
          </a:p>
          <a:p>
            <a:pPr lvl="2"/>
            <a:r>
              <a:rPr lang="en-US" sz="2000" dirty="0" smtClean="0">
                <a:latin typeface="Times New Roman" pitchFamily="18" charset="0"/>
                <a:cs typeface="Times New Roman" pitchFamily="18" charset="0"/>
              </a:rPr>
              <a:t>12.5 minutes is the nominal time to transfer 75MB of data. Thus, the next overlay network weight is 75MB.</a:t>
            </a:r>
          </a:p>
          <a:p>
            <a:r>
              <a:rPr lang="en-US" sz="2400" dirty="0" smtClean="0">
                <a:latin typeface="Times New Roman" pitchFamily="18" charset="0"/>
                <a:cs typeface="Times New Roman" pitchFamily="18" charset="0"/>
              </a:rPr>
              <a:t>Next checkpoint: 29 minutes</a:t>
            </a:r>
          </a:p>
          <a:p>
            <a:pPr lvl="1"/>
            <a:r>
              <a:rPr lang="en-US" sz="2000" dirty="0" smtClean="0">
                <a:latin typeface="Times New Roman" pitchFamily="18" charset="0"/>
                <a:cs typeface="Times New Roman" pitchFamily="18" charset="0"/>
              </a:rPr>
              <a:t>Given that the user is online for 29 minutes, the longest extra duty time with probability of at least 0.8 is 17 minutes.</a:t>
            </a:r>
          </a:p>
          <a:p>
            <a:pPr lvl="2"/>
            <a:r>
              <a:rPr lang="en-US" sz="2000" dirty="0" smtClean="0">
                <a:latin typeface="Times New Roman" pitchFamily="18" charset="0"/>
                <a:cs typeface="Times New Roman" pitchFamily="18" charset="0"/>
              </a:rPr>
              <a:t>17 minutes is the nominal time to transfer 102MB of data. Thus, the next overlay network weight is 100MB (the target).</a:t>
            </a:r>
          </a:p>
          <a:p>
            <a:r>
              <a:rPr lang="en-US" sz="2500" dirty="0" smtClean="0">
                <a:latin typeface="Times New Roman" pitchFamily="18" charset="0"/>
                <a:cs typeface="Times New Roman" pitchFamily="18" charset="0"/>
              </a:rPr>
              <a:t>Note: these decisions should be made dynamically by the DHT according to the most updated data.</a:t>
            </a:r>
          </a:p>
          <a:p>
            <a:endParaRPr lang="en-US" dirty="0"/>
          </a:p>
        </p:txBody>
      </p:sp>
      <p:sp>
        <p:nvSpPr>
          <p:cNvPr id="4" name="Slide Number Placeholder 3"/>
          <p:cNvSpPr>
            <a:spLocks noGrp="1"/>
          </p:cNvSpPr>
          <p:nvPr>
            <p:ph type="sldNum" sz="quarter" idx="10"/>
          </p:nvPr>
        </p:nvSpPr>
        <p:spPr/>
        <p:txBody>
          <a:bodyPr/>
          <a:lstStyle/>
          <a:p>
            <a:pPr>
              <a:defRPr/>
            </a:pPr>
            <a:fld id="{4852182F-7287-424A-B4CD-6747ED2EB1B4}" type="slidenum">
              <a:rPr lang="en-US" smtClean="0"/>
              <a:pPr>
                <a:defRPr/>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400" dirty="0" smtClean="0">
                <a:latin typeface="Times New Roman" pitchFamily="18" charset="0"/>
                <a:cs typeface="Times New Roman" pitchFamily="18" charset="0"/>
              </a:rPr>
              <a:t>Next checkpoint: 16.5 minutes</a:t>
            </a:r>
          </a:p>
          <a:p>
            <a:pPr lvl="1"/>
            <a:r>
              <a:rPr lang="en-US" sz="2000" dirty="0" smtClean="0">
                <a:latin typeface="Times New Roman" pitchFamily="18" charset="0"/>
                <a:cs typeface="Times New Roman" pitchFamily="18" charset="0"/>
              </a:rPr>
              <a:t>Given that the user is online for 16.5 minutes, the longest extra duty time with probability of at least 0.8 is 12.5 minutes.</a:t>
            </a:r>
          </a:p>
          <a:p>
            <a:pPr lvl="2"/>
            <a:r>
              <a:rPr lang="en-US" sz="2000" dirty="0" smtClean="0">
                <a:latin typeface="Times New Roman" pitchFamily="18" charset="0"/>
                <a:cs typeface="Times New Roman" pitchFamily="18" charset="0"/>
              </a:rPr>
              <a:t>12.5 minutes is the nominal time to transfer 75MB of data. Thus, the next overlay network weight is 75MB.</a:t>
            </a:r>
          </a:p>
          <a:p>
            <a:r>
              <a:rPr lang="en-US" sz="2400" dirty="0" smtClean="0">
                <a:latin typeface="Times New Roman" pitchFamily="18" charset="0"/>
                <a:cs typeface="Times New Roman" pitchFamily="18" charset="0"/>
              </a:rPr>
              <a:t>Next checkpoint: 29 minutes</a:t>
            </a:r>
          </a:p>
          <a:p>
            <a:pPr lvl="1"/>
            <a:r>
              <a:rPr lang="en-US" sz="2000" dirty="0" smtClean="0">
                <a:latin typeface="Times New Roman" pitchFamily="18" charset="0"/>
                <a:cs typeface="Times New Roman" pitchFamily="18" charset="0"/>
              </a:rPr>
              <a:t>Given that the user is online for 29 minutes, the longest extra duty time with probability of at least 0.8 is 17 minutes.</a:t>
            </a:r>
          </a:p>
          <a:p>
            <a:pPr lvl="2"/>
            <a:r>
              <a:rPr lang="en-US" sz="2000" dirty="0" smtClean="0">
                <a:latin typeface="Times New Roman" pitchFamily="18" charset="0"/>
                <a:cs typeface="Times New Roman" pitchFamily="18" charset="0"/>
              </a:rPr>
              <a:t>17 minutes is the nominal time to transfer 102MB of data. Thus, the next overlay network weight is 100MB (the target).</a:t>
            </a:r>
          </a:p>
          <a:p>
            <a:r>
              <a:rPr lang="en-US" sz="2500" dirty="0" smtClean="0">
                <a:latin typeface="Times New Roman" pitchFamily="18" charset="0"/>
                <a:cs typeface="Times New Roman" pitchFamily="18" charset="0"/>
              </a:rPr>
              <a:t>Note: these decisions should be made dynamically by the DHT according to the most updated data.</a:t>
            </a:r>
          </a:p>
          <a:p>
            <a:endParaRPr lang="en-US" dirty="0"/>
          </a:p>
        </p:txBody>
      </p:sp>
      <p:sp>
        <p:nvSpPr>
          <p:cNvPr id="4" name="Slide Number Placeholder 3"/>
          <p:cNvSpPr>
            <a:spLocks noGrp="1"/>
          </p:cNvSpPr>
          <p:nvPr>
            <p:ph type="sldNum" sz="quarter" idx="10"/>
          </p:nvPr>
        </p:nvSpPr>
        <p:spPr/>
        <p:txBody>
          <a:bodyPr/>
          <a:lstStyle/>
          <a:p>
            <a:pPr>
              <a:defRPr/>
            </a:pPr>
            <a:fld id="{4852182F-7287-424A-B4CD-6747ED2EB1B4}" type="slidenum">
              <a:rPr lang="en-US" smtClean="0"/>
              <a:pPr>
                <a:defRPr/>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p:spPr>
        <p:txBody>
          <a:bodyPr/>
          <a:lstStyle/>
          <a:p>
            <a:endParaRPr lang="en-US" smtClean="0"/>
          </a:p>
        </p:txBody>
      </p:sp>
      <p:sp>
        <p:nvSpPr>
          <p:cNvPr id="39939" name="Slide Number Placeholder 3"/>
          <p:cNvSpPr>
            <a:spLocks noGrp="1"/>
          </p:cNvSpPr>
          <p:nvPr>
            <p:ph type="sldNum" sz="quarter" idx="5"/>
          </p:nvPr>
        </p:nvSpPr>
        <p:spPr>
          <a:noFill/>
        </p:spPr>
        <p:txBody>
          <a:bodyPr/>
          <a:lstStyle/>
          <a:p>
            <a:fld id="{15619C7F-DB19-467A-81BA-4E0E66AC5FD7}" type="slidenum">
              <a:rPr lang="en-US" smtClean="0"/>
              <a:pPr/>
              <a:t>28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pPr lvl="1">
              <a:buFont typeface="Arial" pitchFamily="34" charset="0"/>
              <a:buChar char="•"/>
            </a:pPr>
            <a:r>
              <a:rPr lang="en-US" dirty="0" smtClean="0">
                <a:latin typeface="Times New Roman" pitchFamily="18" charset="0"/>
                <a:cs typeface="Times New Roman" pitchFamily="18" charset="0"/>
              </a:rPr>
              <a:t> When </a:t>
            </a:r>
            <a:r>
              <a:rPr lang="en-US" dirty="0" smtClean="0">
                <a:latin typeface="Times New Roman" pitchFamily="18" charset="0"/>
                <a:cs typeface="Times New Roman" pitchFamily="18" charset="0"/>
              </a:rPr>
              <a:t>node joins the DHT, data is transferred from other nodes to it</a:t>
            </a:r>
          </a:p>
          <a:p>
            <a:pPr lvl="1">
              <a:buFont typeface="Arial" pitchFamily="34" charset="0"/>
              <a:buChar char="•"/>
            </a:pPr>
            <a:r>
              <a:rPr lang="en-US" dirty="0" smtClean="0">
                <a:latin typeface="Times New Roman" pitchFamily="18" charset="0"/>
                <a:cs typeface="Times New Roman" pitchFamily="18" charset="0"/>
              </a:rPr>
              <a:t> When </a:t>
            </a:r>
            <a:r>
              <a:rPr lang="en-US" dirty="0" smtClean="0">
                <a:latin typeface="Times New Roman" pitchFamily="18" charset="0"/>
                <a:cs typeface="Times New Roman" pitchFamily="18" charset="0"/>
              </a:rPr>
              <a:t>node leaves the DHT, data is transferred from it to other nodes</a:t>
            </a:r>
          </a:p>
          <a:p>
            <a:pPr lvl="2">
              <a:buFont typeface="Arial" pitchFamily="34" charset="0"/>
              <a:buChar char="•"/>
            </a:pPr>
            <a:r>
              <a:rPr lang="en-US" dirty="0" smtClean="0">
                <a:latin typeface="Times New Roman" pitchFamily="18" charset="0"/>
                <a:cs typeface="Times New Roman" pitchFamily="18" charset="0"/>
              </a:rPr>
              <a:t> Which </a:t>
            </a:r>
            <a:r>
              <a:rPr lang="en-US" dirty="0" smtClean="0">
                <a:latin typeface="Times New Roman" pitchFamily="18" charset="0"/>
                <a:cs typeface="Times New Roman" pitchFamily="18" charset="0"/>
              </a:rPr>
              <a:t>nodes? How</a:t>
            </a:r>
            <a:r>
              <a:rPr lang="en-US" dirty="0" smtClean="0">
                <a:latin typeface="Times New Roman" pitchFamily="18" charset="0"/>
                <a:cs typeface="Times New Roman" pitchFamily="18" charset="0"/>
              </a:rPr>
              <a:t>? (for load balancing)</a:t>
            </a:r>
          </a:p>
          <a:p>
            <a:pPr lvl="2">
              <a:buFont typeface="Arial" pitchFamily="34" charset="0"/>
              <a:buChar char="•"/>
            </a:pP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chord</a:t>
            </a:r>
            <a:endParaRPr lang="en-US" dirty="0" smtClean="0">
              <a:latin typeface="Times New Roman" pitchFamily="18" charset="0"/>
              <a:cs typeface="Times New Roman" pitchFamily="18" charset="0"/>
            </a:endParaRPr>
          </a:p>
          <a:p>
            <a:pPr>
              <a:buFont typeface="Arial" pitchFamily="34" charset="0"/>
              <a:buChar char="•"/>
            </a:pPr>
            <a:endParaRPr lang="en-US" dirty="0" smtClean="0"/>
          </a:p>
        </p:txBody>
      </p:sp>
      <p:sp>
        <p:nvSpPr>
          <p:cNvPr id="23555" name="Slide Number Placeholder 3"/>
          <p:cNvSpPr>
            <a:spLocks noGrp="1"/>
          </p:cNvSpPr>
          <p:nvPr>
            <p:ph type="sldNum" sz="quarter" idx="5"/>
          </p:nvPr>
        </p:nvSpPr>
        <p:spPr>
          <a:noFill/>
        </p:spPr>
        <p:txBody>
          <a:bodyPr/>
          <a:lstStyle/>
          <a:p>
            <a:fld id="{05C79630-693F-4DCA-AB5E-B419C64353D2}"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p:spPr>
        <p:txBody>
          <a:bodyPr/>
          <a:lstStyle/>
          <a:p>
            <a:endParaRPr lang="en-US" smtClean="0"/>
          </a:p>
        </p:txBody>
      </p:sp>
      <p:sp>
        <p:nvSpPr>
          <p:cNvPr id="25603" name="Slide Number Placeholder 3"/>
          <p:cNvSpPr>
            <a:spLocks noGrp="1"/>
          </p:cNvSpPr>
          <p:nvPr>
            <p:ph type="sldNum" sz="quarter" idx="5"/>
          </p:nvPr>
        </p:nvSpPr>
        <p:spPr>
          <a:noFill/>
        </p:spPr>
        <p:txBody>
          <a:bodyPr/>
          <a:lstStyle/>
          <a:p>
            <a:fld id="{2DE21751-A93E-4B05-8BE8-AC0A0568850E}"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p:spPr>
        <p:txBody>
          <a:bodyPr/>
          <a:lstStyle/>
          <a:p>
            <a:endParaRPr lang="en-US" smtClean="0"/>
          </a:p>
        </p:txBody>
      </p:sp>
      <p:sp>
        <p:nvSpPr>
          <p:cNvPr id="21507" name="Slide Number Placeholder 3"/>
          <p:cNvSpPr>
            <a:spLocks noGrp="1"/>
          </p:cNvSpPr>
          <p:nvPr>
            <p:ph type="sldNum" sz="quarter" idx="5"/>
          </p:nvPr>
        </p:nvSpPr>
        <p:spPr>
          <a:noFill/>
        </p:spPr>
        <p:txBody>
          <a:bodyPr/>
          <a:lstStyle/>
          <a:p>
            <a:fld id="{F7912FA0-8407-4C58-BB35-8CE92AE9C7B9}"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pPr marL="514350" indent="-514350">
              <a:buFont typeface="+mj-lt"/>
              <a:buAutoNum type="arabicPeriod"/>
            </a:pPr>
            <a:r>
              <a:rPr lang="en-US" b="1" dirty="0" smtClean="0">
                <a:latin typeface="Times New Roman" pitchFamily="18" charset="0"/>
                <a:cs typeface="Times New Roman" pitchFamily="18" charset="0"/>
              </a:rPr>
              <a:t>Implement</a:t>
            </a:r>
          </a:p>
          <a:p>
            <a:pPr marL="881063" lvl="1" indent="-514350"/>
            <a:r>
              <a:rPr lang="en-US" dirty="0" smtClean="0">
                <a:latin typeface="Times New Roman" pitchFamily="18" charset="0"/>
                <a:cs typeface="Times New Roman" pitchFamily="18" charset="0"/>
              </a:rPr>
              <a:t> Implement a </a:t>
            </a:r>
            <a:r>
              <a:rPr lang="en-US" i="1" dirty="0" smtClean="0">
                <a:latin typeface="Times New Roman" pitchFamily="18" charset="0"/>
                <a:cs typeface="Times New Roman" pitchFamily="18" charset="0"/>
              </a:rPr>
              <a:t>Firefox</a:t>
            </a:r>
            <a:r>
              <a:rPr lang="en-US" dirty="0" smtClean="0">
                <a:latin typeface="Times New Roman" pitchFamily="18" charset="0"/>
                <a:cs typeface="Times New Roman" pitchFamily="18" charset="0"/>
              </a:rPr>
              <a:t> extension that gathers anonymous statistics for each user that installs the extension</a:t>
            </a:r>
          </a:p>
          <a:p>
            <a:pPr marL="514350" indent="-514350">
              <a:buFont typeface="+mj-lt"/>
              <a:buAutoNum type="arabicPeriod"/>
            </a:pPr>
            <a:r>
              <a:rPr lang="en-US" b="1" dirty="0" smtClean="0">
                <a:latin typeface="Times New Roman" pitchFamily="18" charset="0"/>
                <a:cs typeface="Times New Roman" pitchFamily="18" charset="0"/>
              </a:rPr>
              <a:t>Distribute (</a:t>
            </a:r>
            <a:r>
              <a:rPr lang="he-IL" b="1" dirty="0" smtClean="0">
                <a:latin typeface="Times New Roman" pitchFamily="18" charset="0"/>
                <a:cs typeface="Times New Roman" pitchFamily="18" charset="0"/>
              </a:rPr>
              <a:t>להפיץ</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marL="881063" lvl="1" indent="-514350"/>
            <a:r>
              <a:rPr lang="en-US" dirty="0" smtClean="0">
                <a:latin typeface="Times New Roman" pitchFamily="18" charset="0"/>
                <a:cs typeface="Times New Roman" pitchFamily="18" charset="0"/>
              </a:rPr>
              <a:t>Distribute the extension until we have sufficient information that we can look at and examine</a:t>
            </a:r>
          </a:p>
          <a:p>
            <a:pPr marL="514350" indent="-514350">
              <a:buFont typeface="+mj-lt"/>
              <a:buAutoNum type="arabicPeriod"/>
            </a:pPr>
            <a:r>
              <a:rPr lang="en-US" b="1" dirty="0" smtClean="0">
                <a:latin typeface="Times New Roman" pitchFamily="18" charset="0"/>
                <a:cs typeface="Times New Roman" pitchFamily="18" charset="0"/>
              </a:rPr>
              <a:t>Analyze</a:t>
            </a:r>
          </a:p>
          <a:p>
            <a:pPr marL="881063" lvl="1" indent="-514350"/>
            <a:r>
              <a:rPr lang="en-US" dirty="0" smtClean="0">
                <a:latin typeface="Times New Roman" pitchFamily="18" charset="0"/>
                <a:cs typeface="Times New Roman" pitchFamily="18" charset="0"/>
              </a:rPr>
              <a:t>Research and examine the results (all statistics combined together) deeply and answer the question.</a:t>
            </a:r>
          </a:p>
          <a:p>
            <a:endParaRPr lang="en-US" dirty="0" smtClean="0"/>
          </a:p>
        </p:txBody>
      </p:sp>
      <p:sp>
        <p:nvSpPr>
          <p:cNvPr id="29699" name="Slide Number Placeholder 3"/>
          <p:cNvSpPr>
            <a:spLocks noGrp="1"/>
          </p:cNvSpPr>
          <p:nvPr>
            <p:ph type="sldNum" sz="quarter" idx="5"/>
          </p:nvPr>
        </p:nvSpPr>
        <p:spPr>
          <a:noFill/>
        </p:spPr>
        <p:txBody>
          <a:bodyPr/>
          <a:lstStyle/>
          <a:p>
            <a:fld id="{489BA987-7821-40DE-9901-D0BB2C0F11C5}"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smtClean="0"/>
          </a:p>
        </p:txBody>
      </p:sp>
      <p:sp>
        <p:nvSpPr>
          <p:cNvPr id="31747" name="Slide Number Placeholder 3"/>
          <p:cNvSpPr>
            <a:spLocks noGrp="1"/>
          </p:cNvSpPr>
          <p:nvPr>
            <p:ph type="sldNum" sz="quarter" idx="5"/>
          </p:nvPr>
        </p:nvSpPr>
        <p:spPr>
          <a:noFill/>
        </p:spPr>
        <p:txBody>
          <a:bodyPr/>
          <a:lstStyle/>
          <a:p>
            <a:fld id="{033D3DB3-4D5D-4B5F-BAED-77A32D9A27D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r>
              <a:rPr lang="en-US" dirty="0" smtClean="0"/>
              <a:t>A user may have more than one node</a:t>
            </a:r>
          </a:p>
          <a:p>
            <a:endParaRPr lang="en-US" dirty="0" smtClean="0"/>
          </a:p>
          <a:p>
            <a:r>
              <a:rPr lang="en-US" dirty="0" smtClean="0"/>
              <a:t>Installation demo</a:t>
            </a:r>
            <a:endParaRPr lang="en-US" dirty="0" smtClean="0"/>
          </a:p>
        </p:txBody>
      </p:sp>
      <p:sp>
        <p:nvSpPr>
          <p:cNvPr id="31747" name="Slide Number Placeholder 3"/>
          <p:cNvSpPr>
            <a:spLocks noGrp="1"/>
          </p:cNvSpPr>
          <p:nvPr>
            <p:ph type="sldNum" sz="quarter" idx="5"/>
          </p:nvPr>
        </p:nvSpPr>
        <p:spPr>
          <a:noFill/>
        </p:spPr>
        <p:txBody>
          <a:bodyPr/>
          <a:lstStyle/>
          <a:p>
            <a:fld id="{033D3DB3-4D5D-4B5F-BAED-77A32D9A27D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2647167C-F80E-4E58-A62E-F2C263DAABF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4D2F36F-D562-470B-9FA0-DA71AD4F93F1}"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080001F-25E4-4639-9C02-666FE6250579}"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D81C90E-BC92-40A4-A83C-D00F46551E54}"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C74448-95EA-442D-99B2-BC9042C2877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F983545C-538F-496B-95A6-C6EE77C564A3}"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F2BC0CC3-BAF2-4746-8CDE-F477C29E0625}"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CC9E035C-C3B2-41A5-BA14-CE30B26A123E}"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3F22A28-38B6-4AA5-AA14-6D4BB5F05A5D}"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0DAC4B8-95F1-4C3B-B0C6-B66A28324A22}"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D7C2266-F596-4839-A523-DA44AA70034A}" type="slidenum">
              <a:rPr lang="en-US"/>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889BB7A4-D8BD-4111-B961-158B069A7F02}"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56" r:id="rId1"/>
    <p:sldLayoutId id="2147483755" r:id="rId2"/>
    <p:sldLayoutId id="2147483757" r:id="rId3"/>
    <p:sldLayoutId id="2147483754" r:id="rId4"/>
    <p:sldLayoutId id="2147483753" r:id="rId5"/>
    <p:sldLayoutId id="2147483752" r:id="rId6"/>
    <p:sldLayoutId id="2147483751" r:id="rId7"/>
    <p:sldLayoutId id="2147483750" r:id="rId8"/>
    <p:sldLayoutId id="2147483758" r:id="rId9"/>
    <p:sldLayoutId id="2147483749" r:id="rId10"/>
    <p:sldLayoutId id="2147483748" r:id="rId11"/>
  </p:sldLayoutIdLst>
  <p:transition>
    <p:fade thruBlk="1"/>
  </p:transition>
  <p:timing>
    <p:tnLst>
      <p:par>
        <p:cTn id="1" dur="indefinite" restart="never" nodeType="tmRoot"/>
      </p:par>
    </p:tnLst>
  </p:timing>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457200"/>
            <a:ext cx="9144000" cy="4876800"/>
          </a:xfrm>
        </p:spPr>
        <p:txBody>
          <a:bodyPr/>
          <a:lstStyle/>
          <a:p>
            <a:pPr algn="ctr" rtl="1" fontAlgn="auto">
              <a:lnSpc>
                <a:spcPct val="150000"/>
              </a:lnSpc>
              <a:spcAft>
                <a:spcPts val="0"/>
              </a:spcAft>
              <a:defRPr/>
            </a:pPr>
            <a:r>
              <a:rPr lang="en-US" sz="4600" i="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Project in</a:t>
            </a:r>
            <a:r>
              <a:rPr lang="en-US" sz="4600"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a:t>
            </a:r>
            <a:br>
              <a:rPr lang="en-US" sz="4600"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br>
            <a:r>
              <a:rPr lang="en-US" sz="4600" i="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Networked Software Systems</a:t>
            </a:r>
            <a:r>
              <a:rPr lang="en-US" sz="4600"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a:r>
            <a:br>
              <a:rPr lang="en-US" sz="4600"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br>
            <a:r>
              <a:rPr lang="en-US" sz="4600" i="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(044169)</a:t>
            </a:r>
            <a:r>
              <a:rPr lang="en-US" sz="4600"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a:r>
            <a:br>
              <a:rPr lang="en-US" sz="4600"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br>
            <a:r>
              <a:rPr lang="en-US" sz="6700" i="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DHT Firefox Extension</a:t>
            </a:r>
            <a:endParaRPr lang="en-US" sz="6700"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14338" name="Subtitle 2"/>
          <p:cNvSpPr>
            <a:spLocks noGrp="1"/>
          </p:cNvSpPr>
          <p:nvPr>
            <p:ph type="subTitle" idx="1"/>
          </p:nvPr>
        </p:nvSpPr>
        <p:spPr>
          <a:xfrm>
            <a:off x="304800" y="5972175"/>
            <a:ext cx="1600200" cy="504825"/>
          </a:xfrm>
        </p:spPr>
        <p:txBody>
          <a:bodyPr/>
          <a:lstStyle/>
          <a:p>
            <a:pPr marR="0"/>
            <a:r>
              <a:rPr lang="en-US" sz="2200" i="1" dirty="0" smtClean="0">
                <a:latin typeface="Times New Roman" pitchFamily="18" charset="0"/>
                <a:cs typeface="Times New Roman" pitchFamily="18" charset="0"/>
              </a:rPr>
              <a:t>January 2011</a:t>
            </a:r>
          </a:p>
        </p:txBody>
      </p:sp>
      <p:pic>
        <p:nvPicPr>
          <p:cNvPr id="14339" name="Picture 2" descr="C:\Documents and Settings\hayoub\Desktop\post-34598-1194151356.png"/>
          <p:cNvPicPr>
            <a:picLocks noChangeAspect="1" noChangeArrowheads="1"/>
          </p:cNvPicPr>
          <p:nvPr/>
        </p:nvPicPr>
        <p:blipFill>
          <a:blip r:embed="rId3" cstate="print"/>
          <a:srcRect/>
          <a:stretch>
            <a:fillRect/>
          </a:stretch>
        </p:blipFill>
        <p:spPr bwMode="auto">
          <a:xfrm>
            <a:off x="381000" y="381000"/>
            <a:ext cx="1219200" cy="1219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3"/>
          <p:cNvSpPr>
            <a:spLocks noGrp="1"/>
          </p:cNvSpPr>
          <p:nvPr>
            <p:ph type="title"/>
          </p:nvPr>
        </p:nvSpPr>
        <p:spPr/>
        <p:txBody>
          <a:bodyPr/>
          <a:lstStyle/>
          <a:p>
            <a:r>
              <a:rPr lang="en-US" dirty="0" smtClean="0">
                <a:latin typeface="Times New Roman" pitchFamily="18" charset="0"/>
                <a:cs typeface="Times New Roman" pitchFamily="18" charset="0"/>
              </a:rPr>
              <a:t>Status</a:t>
            </a:r>
          </a:p>
        </p:txBody>
      </p:sp>
      <p:sp>
        <p:nvSpPr>
          <p:cNvPr id="28674" name="Content Placeholder 2"/>
          <p:cNvSpPr>
            <a:spLocks noGrp="1"/>
          </p:cNvSpPr>
          <p:nvPr>
            <p:ph idx="1"/>
          </p:nvPr>
        </p:nvSpPr>
        <p:spPr/>
        <p:txBody>
          <a:bodyPr/>
          <a:lstStyle/>
          <a:p>
            <a:r>
              <a:rPr lang="en-US" b="1" dirty="0" smtClean="0">
                <a:latin typeface="Times New Roman" pitchFamily="18" charset="0"/>
                <a:cs typeface="Times New Roman" pitchFamily="18" charset="0"/>
              </a:rPr>
              <a:t>72 Nodes - 59 Users. </a:t>
            </a:r>
            <a:r>
              <a:rPr lang="en-US" dirty="0" smtClean="0">
                <a:latin typeface="Times New Roman" pitchFamily="18" charset="0"/>
                <a:cs typeface="Times New Roman" pitchFamily="18" charset="0"/>
              </a:rPr>
              <a:t>Includes:</a:t>
            </a:r>
          </a:p>
          <a:p>
            <a:pPr lvl="1"/>
            <a:r>
              <a:rPr lang="en-US" dirty="0" smtClean="0">
                <a:latin typeface="Times New Roman" pitchFamily="18" charset="0"/>
                <a:cs typeface="Times New Roman" pitchFamily="18" charset="0"/>
              </a:rPr>
              <a:t>Friends, Friends’ friends</a:t>
            </a:r>
          </a:p>
          <a:p>
            <a:pPr lvl="1"/>
            <a:r>
              <a:rPr lang="en-US" dirty="0" smtClean="0">
                <a:latin typeface="Times New Roman" pitchFamily="18" charset="0"/>
                <a:cs typeface="Times New Roman" pitchFamily="18" charset="0"/>
              </a:rPr>
              <a:t>Anonymous users </a:t>
            </a:r>
          </a:p>
          <a:p>
            <a:pPr lvl="1"/>
            <a:r>
              <a:rPr lang="en-US" dirty="0" smtClean="0">
                <a:latin typeface="Times New Roman" pitchFamily="18" charset="0"/>
                <a:cs typeface="Times New Roman" pitchFamily="18" charset="0"/>
              </a:rPr>
              <a:t>Firefox testers</a:t>
            </a:r>
          </a:p>
          <a:p>
            <a:pPr lvl="1"/>
            <a:r>
              <a:rPr lang="en-US" dirty="0" smtClean="0">
                <a:latin typeface="Times New Roman" pitchFamily="18" charset="0"/>
                <a:cs typeface="Times New Roman" pitchFamily="18" charset="0"/>
              </a:rPr>
              <a:t>Us</a:t>
            </a:r>
          </a:p>
          <a:p>
            <a:r>
              <a:rPr lang="en-US" b="1" dirty="0" smtClean="0">
                <a:latin typeface="Times New Roman" pitchFamily="18" charset="0"/>
                <a:cs typeface="Times New Roman" pitchFamily="18" charset="0"/>
              </a:rPr>
              <a:t>10 Months of gathering info (and counting…)</a:t>
            </a:r>
          </a:p>
          <a:p>
            <a:pPr lvl="1"/>
            <a:r>
              <a:rPr lang="en-US" dirty="0" smtClean="0">
                <a:latin typeface="Times New Roman" pitchFamily="18" charset="0"/>
                <a:cs typeface="Times New Roman" pitchFamily="18" charset="0"/>
              </a:rPr>
              <a:t>~11K usages</a:t>
            </a:r>
          </a:p>
          <a:p>
            <a:pPr lvl="1"/>
            <a:r>
              <a:rPr lang="en-US" dirty="0" smtClean="0">
                <a:latin typeface="Times New Roman" pitchFamily="18" charset="0"/>
                <a:cs typeface="Times New Roman" pitchFamily="18" charset="0"/>
              </a:rPr>
              <a:t>~820 days (~20K hours) of duty time</a:t>
            </a: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Distribute</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Reports</a:t>
            </a:r>
          </a:p>
        </p:txBody>
      </p:sp>
      <p:sp>
        <p:nvSpPr>
          <p:cNvPr id="3" name="Content Placeholder 2"/>
          <p:cNvSpPr>
            <a:spLocks noGrp="1"/>
          </p:cNvSpPr>
          <p:nvPr>
            <p:ph idx="1"/>
          </p:nvPr>
        </p:nvSpPr>
        <p:spPr/>
        <p:txBody>
          <a:bodyPr/>
          <a:lstStyle/>
          <a:p>
            <a:pPr>
              <a:spcBef>
                <a:spcPct val="0"/>
              </a:spcBef>
            </a:pPr>
            <a:r>
              <a:rPr lang="en-US" dirty="0" smtClean="0">
                <a:latin typeface="Times New Roman" pitchFamily="18" charset="0"/>
                <a:cs typeface="Times New Roman" pitchFamily="18" charset="0"/>
              </a:rPr>
              <a:t>Personal Report</a:t>
            </a:r>
          </a:p>
          <a:p>
            <a:pPr lvl="1">
              <a:spcBef>
                <a:spcPct val="0"/>
              </a:spcBef>
            </a:pPr>
            <a:r>
              <a:rPr lang="en-US" dirty="0" smtClean="0">
                <a:latin typeface="Times New Roman" pitchFamily="18" charset="0"/>
                <a:cs typeface="Times New Roman" pitchFamily="18" charset="0"/>
              </a:rPr>
              <a:t>Summary info for each user (example)</a:t>
            </a: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pic>
        <p:nvPicPr>
          <p:cNvPr id="2051" name="Picture 3"/>
          <p:cNvPicPr>
            <a:picLocks noChangeAspect="1" noChangeArrowheads="1"/>
          </p:cNvPicPr>
          <p:nvPr/>
        </p:nvPicPr>
        <p:blipFill>
          <a:blip r:embed="rId2" cstate="print"/>
          <a:srcRect/>
          <a:stretch>
            <a:fillRect/>
          </a:stretch>
        </p:blipFill>
        <p:spPr bwMode="auto">
          <a:xfrm>
            <a:off x="685800" y="3124200"/>
            <a:ext cx="7769264" cy="2895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Reports (cont.)</a:t>
            </a:r>
          </a:p>
        </p:txBody>
      </p:sp>
      <p:sp>
        <p:nvSpPr>
          <p:cNvPr id="3" name="Content Placeholder 2"/>
          <p:cNvSpPr>
            <a:spLocks noGrp="1"/>
          </p:cNvSpPr>
          <p:nvPr>
            <p:ph idx="1"/>
          </p:nvPr>
        </p:nvSpPr>
        <p:spPr/>
        <p:txBody>
          <a:bodyPr/>
          <a:lstStyle/>
          <a:p>
            <a:pPr>
              <a:spcBef>
                <a:spcPct val="0"/>
              </a:spcBef>
            </a:pPr>
            <a:r>
              <a:rPr lang="en-US" dirty="0" smtClean="0">
                <a:latin typeface="Times New Roman" pitchFamily="18" charset="0"/>
                <a:cs typeface="Times New Roman" pitchFamily="18" charset="0"/>
              </a:rPr>
              <a:t>Personal Report</a:t>
            </a:r>
          </a:p>
          <a:p>
            <a:pPr lvl="1">
              <a:spcBef>
                <a:spcPct val="0"/>
              </a:spcBef>
            </a:pPr>
            <a:r>
              <a:rPr lang="en-US" dirty="0" smtClean="0">
                <a:latin typeface="Times New Roman" pitchFamily="18" charset="0"/>
                <a:cs typeface="Times New Roman" pitchFamily="18" charset="0"/>
              </a:rPr>
              <a:t>Graphs for each user (examples)</a:t>
            </a:r>
          </a:p>
          <a:p>
            <a:pPr lvl="1">
              <a:spcBef>
                <a:spcPct val="0"/>
              </a:spcBef>
            </a:pPr>
            <a:endParaRPr lang="en-US" dirty="0" smtClean="0">
              <a:latin typeface="Times New Roman" pitchFamily="18" charset="0"/>
              <a:cs typeface="Times New Roman" pitchFamily="18" charset="0"/>
            </a:endParaRPr>
          </a:p>
          <a:p>
            <a:pPr lvl="1">
              <a:spcBef>
                <a:spcPct val="0"/>
              </a:spcBef>
            </a:pPr>
            <a:endParaRPr lang="en-US" dirty="0" smtClean="0">
              <a:latin typeface="Times New Roman" pitchFamily="18" charset="0"/>
              <a:cs typeface="Times New Roman" pitchFamily="18" charset="0"/>
            </a:endParaRPr>
          </a:p>
          <a:p>
            <a:pPr lvl="1">
              <a:spcBef>
                <a:spcPct val="0"/>
              </a:spcBef>
            </a:pPr>
            <a:endParaRPr lang="en-US" dirty="0" smtClean="0">
              <a:latin typeface="Times New Roman" pitchFamily="18" charset="0"/>
              <a:cs typeface="Times New Roman" pitchFamily="18" charset="0"/>
            </a:endParaRPr>
          </a:p>
          <a:p>
            <a:pPr lvl="1">
              <a:spcBef>
                <a:spcPct val="0"/>
              </a:spcBef>
            </a:pPr>
            <a:endParaRPr lang="en-US" dirty="0" smtClean="0">
              <a:latin typeface="Times New Roman" pitchFamily="18" charset="0"/>
              <a:cs typeface="Times New Roman" pitchFamily="18" charset="0"/>
            </a:endParaRPr>
          </a:p>
          <a:p>
            <a:pPr lvl="1">
              <a:spcBef>
                <a:spcPct val="0"/>
              </a:spcBef>
            </a:pPr>
            <a:endParaRPr lang="en-US" dirty="0" smtClean="0">
              <a:latin typeface="Times New Roman" pitchFamily="18" charset="0"/>
              <a:cs typeface="Times New Roman" pitchFamily="18" charset="0"/>
            </a:endParaRPr>
          </a:p>
          <a:p>
            <a:pPr lvl="1">
              <a:spcBef>
                <a:spcPct val="0"/>
              </a:spcBef>
            </a:pPr>
            <a:endParaRPr lang="en-US" dirty="0" smtClean="0">
              <a:latin typeface="Times New Roman" pitchFamily="18" charset="0"/>
              <a:cs typeface="Times New Roman" pitchFamily="18" charset="0"/>
            </a:endParaRPr>
          </a:p>
          <a:p>
            <a:pPr lvl="1">
              <a:spcBef>
                <a:spcPct val="0"/>
              </a:spcBef>
            </a:pP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pic>
        <p:nvPicPr>
          <p:cNvPr id="1026" name="Picture 2"/>
          <p:cNvPicPr>
            <a:picLocks noChangeAspect="1" noChangeArrowheads="1"/>
          </p:cNvPicPr>
          <p:nvPr/>
        </p:nvPicPr>
        <p:blipFill>
          <a:blip r:embed="rId2" cstate="print"/>
          <a:srcRect/>
          <a:stretch>
            <a:fillRect/>
          </a:stretch>
        </p:blipFill>
        <p:spPr bwMode="auto">
          <a:xfrm>
            <a:off x="323850" y="3213100"/>
            <a:ext cx="8515350" cy="18923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04800" y="3200400"/>
            <a:ext cx="8506111" cy="1890246"/>
          </a:xfrm>
          <a:prstGeom prst="rect">
            <a:avLst/>
          </a:prstGeom>
          <a:noFill/>
          <a:ln w="9525">
            <a:noFill/>
            <a:miter lim="800000"/>
            <a:headEnd/>
            <a:tailEnd/>
          </a:ln>
        </p:spPr>
      </p:pic>
      <p:sp>
        <p:nvSpPr>
          <p:cNvPr id="8" name="TextBox 7"/>
          <p:cNvSpPr txBox="1"/>
          <p:nvPr/>
        </p:nvSpPr>
        <p:spPr>
          <a:xfrm>
            <a:off x="152400" y="5405735"/>
            <a:ext cx="8477321" cy="461665"/>
          </a:xfrm>
          <a:prstGeom prst="rect">
            <a:avLst/>
          </a:prstGeom>
          <a:noFill/>
        </p:spPr>
        <p:txBody>
          <a:bodyPr wrap="none" rtlCol="0">
            <a:spAutoFit/>
          </a:bodyPr>
          <a:lstStyle/>
          <a:p>
            <a:pPr marL="639763" lvl="1" indent="-246063">
              <a:buClr>
                <a:schemeClr val="accent1"/>
              </a:buClr>
              <a:buSzPct val="85000"/>
              <a:buFont typeface="Wingdings 2" pitchFamily="18" charset="2"/>
              <a:buChar char=""/>
            </a:pPr>
            <a:r>
              <a:rPr lang="en-US" sz="2400" dirty="0" smtClean="0">
                <a:latin typeface="Times New Roman" pitchFamily="18" charset="0"/>
                <a:cs typeface="Times New Roman" pitchFamily="18" charset="0"/>
              </a:rPr>
              <a:t>How long the user have been in Firefox (min) vs. day of week</a:t>
            </a:r>
          </a:p>
        </p:txBody>
      </p:sp>
      <p:sp>
        <p:nvSpPr>
          <p:cNvPr id="9" name="TextBox 8"/>
          <p:cNvSpPr txBox="1"/>
          <p:nvPr/>
        </p:nvSpPr>
        <p:spPr>
          <a:xfrm>
            <a:off x="0" y="5486400"/>
            <a:ext cx="8757847" cy="461665"/>
          </a:xfrm>
          <a:prstGeom prst="rect">
            <a:avLst/>
          </a:prstGeom>
          <a:noFill/>
        </p:spPr>
        <p:txBody>
          <a:bodyPr wrap="none" rtlCol="0">
            <a:spAutoFit/>
          </a:bodyPr>
          <a:lstStyle/>
          <a:p>
            <a:pPr marL="639763" lvl="1" indent="-246063">
              <a:buClr>
                <a:schemeClr val="accent1"/>
              </a:buClr>
              <a:buSzPct val="85000"/>
              <a:buFont typeface="Wingdings 2" pitchFamily="18" charset="2"/>
              <a:buChar char=""/>
            </a:pPr>
            <a:r>
              <a:rPr lang="en-US" sz="2400" dirty="0" smtClean="0">
                <a:latin typeface="Times New Roman" pitchFamily="18" charset="0"/>
                <a:cs typeface="Times New Roman" pitchFamily="18" charset="0"/>
              </a:rPr>
              <a:t>How many times the user used the extension per node vs. month</a:t>
            </a:r>
          </a:p>
        </p:txBody>
      </p:sp>
      <p:sp>
        <p:nvSpPr>
          <p:cNvPr id="10" name="TextBox 9"/>
          <p:cNvSpPr txBox="1"/>
          <p:nvPr/>
        </p:nvSpPr>
        <p:spPr>
          <a:xfrm>
            <a:off x="0" y="6172200"/>
            <a:ext cx="5234446" cy="461665"/>
          </a:xfrm>
          <a:prstGeom prst="rect">
            <a:avLst/>
          </a:prstGeom>
          <a:noFill/>
        </p:spPr>
        <p:txBody>
          <a:bodyPr wrap="none" rtlCol="0">
            <a:spAutoFit/>
          </a:bodyPr>
          <a:lstStyle/>
          <a:p>
            <a:pPr marL="639763" lvl="1" indent="-246063">
              <a:buClr>
                <a:schemeClr val="accent1"/>
              </a:buClr>
              <a:buSzPct val="85000"/>
              <a:buFont typeface="Wingdings 2" pitchFamily="18" charset="2"/>
              <a:buChar char=""/>
            </a:pPr>
            <a:r>
              <a:rPr lang="en-US" sz="2400" dirty="0" smtClean="0">
                <a:latin typeface="Times New Roman" pitchFamily="18" charset="0"/>
                <a:cs typeface="Times New Roman" pitchFamily="18" charset="0"/>
              </a:rPr>
              <a:t>All graphs are dynamically created!</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500"/>
                                        <p:tgtEl>
                                          <p:spTgt spid="1026"/>
                                        </p:tgtEl>
                                      </p:cBhvr>
                                    </p:animEffect>
                                    <p:set>
                                      <p:cBhvr>
                                        <p:cTn id="15" dur="1" fill="hold">
                                          <p:stCondLst>
                                            <p:cond delay="499"/>
                                          </p:stCondLst>
                                        </p:cTn>
                                        <p:tgtEl>
                                          <p:spTgt spid="1026"/>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par>
                                <p:cTn id="24" presetID="4" presetClass="entr" presetSubtype="16" fill="hold" nodeType="with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box(in)">
                                      <p:cBhvr>
                                        <p:cTn id="26" dur="500"/>
                                        <p:tgtEl>
                                          <p:spTgt spid="102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in)">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Reports (cont.)</a:t>
            </a:r>
          </a:p>
        </p:txBody>
      </p:sp>
      <p:sp>
        <p:nvSpPr>
          <p:cNvPr id="3" name="Content Placeholder 2"/>
          <p:cNvSpPr>
            <a:spLocks noGrp="1"/>
          </p:cNvSpPr>
          <p:nvPr>
            <p:ph idx="1"/>
          </p:nvPr>
        </p:nvSpPr>
        <p:spPr/>
        <p:txBody>
          <a:bodyPr/>
          <a:lstStyle/>
          <a:p>
            <a:pPr>
              <a:spcBef>
                <a:spcPct val="0"/>
              </a:spcBef>
            </a:pPr>
            <a:r>
              <a:rPr lang="en-US" dirty="0" smtClean="0">
                <a:latin typeface="Times New Roman" pitchFamily="18" charset="0"/>
                <a:cs typeface="Times New Roman" pitchFamily="18" charset="0"/>
              </a:rPr>
              <a:t>Global Report</a:t>
            </a:r>
          </a:p>
          <a:p>
            <a:pPr lvl="1">
              <a:spcBef>
                <a:spcPct val="0"/>
              </a:spcBef>
            </a:pPr>
            <a:r>
              <a:rPr lang="en-US" dirty="0" smtClean="0">
                <a:latin typeface="Times New Roman" pitchFamily="18" charset="0"/>
                <a:cs typeface="Times New Roman" pitchFamily="18" charset="0"/>
              </a:rPr>
              <a:t>All statistics combined</a:t>
            </a: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pic>
        <p:nvPicPr>
          <p:cNvPr id="7" name="Picture 2"/>
          <p:cNvPicPr>
            <a:picLocks noChangeAspect="1" noChangeArrowheads="1"/>
          </p:cNvPicPr>
          <p:nvPr/>
        </p:nvPicPr>
        <p:blipFill>
          <a:blip r:embed="rId2" cstate="print"/>
          <a:srcRect/>
          <a:stretch>
            <a:fillRect/>
          </a:stretch>
        </p:blipFill>
        <p:spPr bwMode="auto">
          <a:xfrm>
            <a:off x="552450" y="3048000"/>
            <a:ext cx="7981950" cy="336148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Reports (cont.)</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dirty="0" smtClean="0">
                <a:latin typeface="Times New Roman" pitchFamily="18" charset="0"/>
                <a:cs typeface="Times New Roman" pitchFamily="18" charset="0"/>
              </a:rPr>
              <a:t>Global Report</a:t>
            </a:r>
          </a:p>
          <a:p>
            <a:pPr lvl="1">
              <a:spcBef>
                <a:spcPct val="0"/>
              </a:spcBef>
            </a:pPr>
            <a:r>
              <a:rPr lang="en-US" dirty="0" smtClean="0">
                <a:latin typeface="Times New Roman" pitchFamily="18" charset="0"/>
                <a:cs typeface="Times New Roman" pitchFamily="18" charset="0"/>
              </a:rPr>
              <a:t>Graphs used for analysis (example)</a:t>
            </a:r>
          </a:p>
          <a:p>
            <a:pPr lvl="2">
              <a:spcBef>
                <a:spcPct val="0"/>
              </a:spcBef>
            </a:pPr>
            <a:r>
              <a:rPr lang="en-US" dirty="0" smtClean="0">
                <a:latin typeface="Times New Roman" pitchFamily="18" charset="0"/>
                <a:cs typeface="Times New Roman" pitchFamily="18" charset="0"/>
              </a:rPr>
              <a:t>Probability that a user stays more than X </a:t>
            </a:r>
            <a:r>
              <a:rPr lang="en-US" dirty="0" smtClean="0">
                <a:latin typeface="Times New Roman" pitchFamily="18" charset="0"/>
                <a:cs typeface="Times New Roman" pitchFamily="18" charset="0"/>
              </a:rPr>
              <a:t>time (seconds)</a:t>
            </a: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1988" name="Picture 4" descr="http://ffstatistics.juniorhosting.net/tmp/image1752png"/>
          <p:cNvPicPr>
            <a:picLocks noChangeAspect="1" noChangeArrowheads="1"/>
          </p:cNvPicPr>
          <p:nvPr/>
        </p:nvPicPr>
        <p:blipFill>
          <a:blip r:embed="rId2" cstate="print"/>
          <a:srcRect/>
          <a:stretch>
            <a:fillRect/>
          </a:stretch>
        </p:blipFill>
        <p:spPr bwMode="auto">
          <a:xfrm>
            <a:off x="304800" y="3272366"/>
            <a:ext cx="8591550" cy="1909234"/>
          </a:xfrm>
          <a:prstGeom prst="rect">
            <a:avLst/>
          </a:prstGeom>
          <a:noFill/>
        </p:spPr>
      </p:pic>
      <p:graphicFrame>
        <p:nvGraphicFramePr>
          <p:cNvPr id="10" name="Table 9"/>
          <p:cNvGraphicFramePr>
            <a:graphicFrameLocks noGrp="1"/>
          </p:cNvGraphicFramePr>
          <p:nvPr/>
        </p:nvGraphicFramePr>
        <p:xfrm>
          <a:off x="762000" y="5410200"/>
          <a:ext cx="7848607" cy="741680"/>
        </p:xfrm>
        <a:graphic>
          <a:graphicData uri="http://schemas.openxmlformats.org/drawingml/2006/table">
            <a:tbl>
              <a:tblPr firstRow="1" bandRow="1">
                <a:tableStyleId>{5C22544A-7EE6-4342-B048-85BDC9FD1C3A}</a:tableStyleId>
              </a:tblPr>
              <a:tblGrid>
                <a:gridCol w="603739"/>
                <a:gridCol w="603739"/>
                <a:gridCol w="603739"/>
                <a:gridCol w="603739"/>
                <a:gridCol w="603739"/>
                <a:gridCol w="603739"/>
                <a:gridCol w="603739"/>
                <a:gridCol w="603739"/>
                <a:gridCol w="603739"/>
                <a:gridCol w="603739"/>
                <a:gridCol w="603739"/>
                <a:gridCol w="603739"/>
                <a:gridCol w="603739"/>
              </a:tblGrid>
              <a:tr h="370840">
                <a:tc>
                  <a:txBody>
                    <a:bodyPr/>
                    <a:lstStyle/>
                    <a:p>
                      <a:pPr algn="ctr"/>
                      <a:r>
                        <a:rPr lang="en-US" dirty="0" smtClean="0"/>
                        <a:t>T</a:t>
                      </a:r>
                      <a:endParaRPr lang="en-US" dirty="0"/>
                    </a:p>
                  </a:txBody>
                  <a:tcPr marL="59765" marR="59765" marT="29882" marB="29882" anchor="ctr"/>
                </a:tc>
                <a:tc>
                  <a:txBody>
                    <a:bodyPr/>
                    <a:lstStyle/>
                    <a:p>
                      <a:pPr algn="ctr"/>
                      <a:r>
                        <a:rPr lang="en-US" dirty="0"/>
                        <a:t>30</a:t>
                      </a:r>
                    </a:p>
                  </a:txBody>
                  <a:tcPr anchor="ctr"/>
                </a:tc>
                <a:tc>
                  <a:txBody>
                    <a:bodyPr/>
                    <a:lstStyle/>
                    <a:p>
                      <a:pPr algn="ctr"/>
                      <a:r>
                        <a:rPr lang="en-US" dirty="0"/>
                        <a:t>60</a:t>
                      </a:r>
                    </a:p>
                  </a:txBody>
                  <a:tcPr anchor="ctr"/>
                </a:tc>
                <a:tc>
                  <a:txBody>
                    <a:bodyPr/>
                    <a:lstStyle/>
                    <a:p>
                      <a:pPr algn="ctr"/>
                      <a:r>
                        <a:rPr lang="en-US" dirty="0"/>
                        <a:t>90</a:t>
                      </a:r>
                    </a:p>
                  </a:txBody>
                  <a:tcPr anchor="ctr"/>
                </a:tc>
                <a:tc>
                  <a:txBody>
                    <a:bodyPr/>
                    <a:lstStyle/>
                    <a:p>
                      <a:pPr algn="ctr"/>
                      <a:r>
                        <a:rPr lang="en-US" dirty="0"/>
                        <a:t>120</a:t>
                      </a:r>
                    </a:p>
                  </a:txBody>
                  <a:tcPr anchor="ctr"/>
                </a:tc>
                <a:tc>
                  <a:txBody>
                    <a:bodyPr/>
                    <a:lstStyle/>
                    <a:p>
                      <a:pPr algn="ctr"/>
                      <a:r>
                        <a:rPr lang="en-US" dirty="0"/>
                        <a:t>150</a:t>
                      </a:r>
                    </a:p>
                  </a:txBody>
                  <a:tcPr anchor="ctr"/>
                </a:tc>
                <a:tc>
                  <a:txBody>
                    <a:bodyPr/>
                    <a:lstStyle/>
                    <a:p>
                      <a:pPr algn="ctr"/>
                      <a:r>
                        <a:rPr lang="en-US" dirty="0"/>
                        <a:t>180</a:t>
                      </a:r>
                    </a:p>
                  </a:txBody>
                  <a:tcPr anchor="ctr"/>
                </a:tc>
                <a:tc>
                  <a:txBody>
                    <a:bodyPr/>
                    <a:lstStyle/>
                    <a:p>
                      <a:pPr algn="ctr"/>
                      <a:r>
                        <a:rPr lang="en-US" dirty="0"/>
                        <a:t>210</a:t>
                      </a:r>
                    </a:p>
                  </a:txBody>
                  <a:tcPr anchor="ctr"/>
                </a:tc>
                <a:tc>
                  <a:txBody>
                    <a:bodyPr/>
                    <a:lstStyle/>
                    <a:p>
                      <a:pPr algn="ctr"/>
                      <a:r>
                        <a:rPr lang="en-US" dirty="0"/>
                        <a:t>240</a:t>
                      </a:r>
                    </a:p>
                  </a:txBody>
                  <a:tcPr anchor="ctr"/>
                </a:tc>
                <a:tc>
                  <a:txBody>
                    <a:bodyPr/>
                    <a:lstStyle/>
                    <a:p>
                      <a:pPr algn="ctr"/>
                      <a:r>
                        <a:rPr lang="en-US" dirty="0"/>
                        <a:t>270</a:t>
                      </a:r>
                    </a:p>
                  </a:txBody>
                  <a:tcPr anchor="ctr"/>
                </a:tc>
                <a:tc>
                  <a:txBody>
                    <a:bodyPr/>
                    <a:lstStyle/>
                    <a:p>
                      <a:pPr algn="ctr"/>
                      <a:r>
                        <a:rPr lang="en-US" dirty="0"/>
                        <a:t>300</a:t>
                      </a:r>
                    </a:p>
                  </a:txBody>
                  <a:tcPr anchor="ctr"/>
                </a:tc>
                <a:tc>
                  <a:txBody>
                    <a:bodyPr/>
                    <a:lstStyle/>
                    <a:p>
                      <a:pPr algn="ctr"/>
                      <a:r>
                        <a:rPr lang="en-US" dirty="0"/>
                        <a:t>330</a:t>
                      </a:r>
                    </a:p>
                  </a:txBody>
                  <a:tcPr anchor="ctr"/>
                </a:tc>
                <a:tc>
                  <a:txBody>
                    <a:bodyPr/>
                    <a:lstStyle/>
                    <a:p>
                      <a:pPr algn="ctr"/>
                      <a:r>
                        <a:rPr lang="en-US" dirty="0"/>
                        <a:t>360</a:t>
                      </a:r>
                    </a:p>
                  </a:txBody>
                  <a:tcPr anchor="ctr"/>
                </a:tc>
              </a:tr>
              <a:tr h="370840">
                <a:tc>
                  <a:txBody>
                    <a:bodyPr/>
                    <a:lstStyle/>
                    <a:p>
                      <a:pPr algn="ctr"/>
                      <a:r>
                        <a:rPr lang="en-US" dirty="0" smtClean="0"/>
                        <a:t>P</a:t>
                      </a:r>
                      <a:endParaRPr lang="en-US" dirty="0"/>
                    </a:p>
                  </a:txBody>
                  <a:tcPr marL="59765" marR="59765" marT="29882" marB="29882" anchor="ctr"/>
                </a:tc>
                <a:tc>
                  <a:txBody>
                    <a:bodyPr/>
                    <a:lstStyle/>
                    <a:p>
                      <a:pPr algn="ctr"/>
                      <a:r>
                        <a:rPr lang="en-US"/>
                        <a:t>68</a:t>
                      </a:r>
                    </a:p>
                  </a:txBody>
                  <a:tcPr anchor="ctr"/>
                </a:tc>
                <a:tc>
                  <a:txBody>
                    <a:bodyPr/>
                    <a:lstStyle/>
                    <a:p>
                      <a:pPr algn="ctr"/>
                      <a:r>
                        <a:rPr lang="en-US" dirty="0"/>
                        <a:t>63</a:t>
                      </a:r>
                    </a:p>
                  </a:txBody>
                  <a:tcPr anchor="ctr"/>
                </a:tc>
                <a:tc>
                  <a:txBody>
                    <a:bodyPr/>
                    <a:lstStyle/>
                    <a:p>
                      <a:pPr algn="ctr"/>
                      <a:r>
                        <a:rPr lang="en-US" dirty="0"/>
                        <a:t>59</a:t>
                      </a:r>
                    </a:p>
                  </a:txBody>
                  <a:tcPr anchor="ctr"/>
                </a:tc>
                <a:tc>
                  <a:txBody>
                    <a:bodyPr/>
                    <a:lstStyle/>
                    <a:p>
                      <a:pPr algn="ctr"/>
                      <a:r>
                        <a:rPr lang="en-US" dirty="0"/>
                        <a:t>56</a:t>
                      </a:r>
                    </a:p>
                  </a:txBody>
                  <a:tcPr anchor="ctr"/>
                </a:tc>
                <a:tc>
                  <a:txBody>
                    <a:bodyPr/>
                    <a:lstStyle/>
                    <a:p>
                      <a:pPr algn="ctr"/>
                      <a:r>
                        <a:rPr lang="en-US" dirty="0"/>
                        <a:t>54</a:t>
                      </a:r>
                    </a:p>
                  </a:txBody>
                  <a:tcPr anchor="ctr"/>
                </a:tc>
                <a:tc>
                  <a:txBody>
                    <a:bodyPr/>
                    <a:lstStyle/>
                    <a:p>
                      <a:pPr algn="ctr"/>
                      <a:r>
                        <a:rPr lang="en-US" dirty="0"/>
                        <a:t>52</a:t>
                      </a:r>
                    </a:p>
                  </a:txBody>
                  <a:tcPr anchor="ctr"/>
                </a:tc>
                <a:tc>
                  <a:txBody>
                    <a:bodyPr/>
                    <a:lstStyle/>
                    <a:p>
                      <a:pPr algn="ctr"/>
                      <a:r>
                        <a:rPr lang="en-US" dirty="0"/>
                        <a:t>51</a:t>
                      </a:r>
                    </a:p>
                  </a:txBody>
                  <a:tcPr anchor="ctr"/>
                </a:tc>
                <a:tc>
                  <a:txBody>
                    <a:bodyPr/>
                    <a:lstStyle/>
                    <a:p>
                      <a:pPr algn="ctr"/>
                      <a:r>
                        <a:rPr lang="en-US" dirty="0"/>
                        <a:t>49</a:t>
                      </a:r>
                    </a:p>
                  </a:txBody>
                  <a:tcPr anchor="ctr"/>
                </a:tc>
                <a:tc>
                  <a:txBody>
                    <a:bodyPr/>
                    <a:lstStyle/>
                    <a:p>
                      <a:pPr algn="ctr"/>
                      <a:r>
                        <a:rPr lang="en-US" dirty="0"/>
                        <a:t>48</a:t>
                      </a:r>
                    </a:p>
                  </a:txBody>
                  <a:tcPr anchor="ctr"/>
                </a:tc>
                <a:tc>
                  <a:txBody>
                    <a:bodyPr/>
                    <a:lstStyle/>
                    <a:p>
                      <a:pPr algn="ctr"/>
                      <a:r>
                        <a:rPr lang="en-US" dirty="0"/>
                        <a:t>47</a:t>
                      </a:r>
                    </a:p>
                  </a:txBody>
                  <a:tcPr anchor="ctr"/>
                </a:tc>
                <a:tc>
                  <a:txBody>
                    <a:bodyPr/>
                    <a:lstStyle/>
                    <a:p>
                      <a:pPr algn="ctr"/>
                      <a:r>
                        <a:rPr lang="en-US" dirty="0"/>
                        <a:t>46</a:t>
                      </a:r>
                    </a:p>
                  </a:txBody>
                  <a:tcPr anchor="ctr"/>
                </a:tc>
                <a:tc>
                  <a:txBody>
                    <a:bodyPr/>
                    <a:lstStyle/>
                    <a:p>
                      <a:pPr algn="ctr"/>
                      <a:r>
                        <a:rPr lang="en-US" dirty="0"/>
                        <a:t>45</a:t>
                      </a:r>
                    </a:p>
                  </a:txBody>
                  <a:tcPr anchor="ctr"/>
                </a:tc>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ox(in)">
                                      <p:cBhvr>
                                        <p:cTn id="7" dur="500"/>
                                        <p:tgtEl>
                                          <p:spTgt spid="41988"/>
                                        </p:tgtEl>
                                      </p:cBhvr>
                                    </p:animEffect>
                                  </p:childTnLst>
                                </p:cTn>
                              </p:par>
                              <p:par>
                                <p:cTn id="8" presetID="4"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Can DHT be implemented?</a:t>
            </a: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Try1: Mean Duty time and SD</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dirty="0" smtClean="0">
                <a:latin typeface="Times New Roman" pitchFamily="18" charset="0"/>
                <a:cs typeface="Times New Roman" pitchFamily="18" charset="0"/>
              </a:rPr>
              <a:t>Standard Deviation</a:t>
            </a:r>
          </a:p>
          <a:p>
            <a:pPr lvl="1">
              <a:spcBef>
                <a:spcPct val="0"/>
              </a:spcBef>
            </a:pPr>
            <a:r>
              <a:rPr lang="en-US" sz="2600" dirty="0" smtClean="0">
                <a:latin typeface="Times New Roman" pitchFamily="18" charset="0"/>
                <a:cs typeface="Times New Roman" pitchFamily="18" charset="0"/>
              </a:rPr>
              <a:t>Measurement of variability or diversity</a:t>
            </a:r>
          </a:p>
          <a:p>
            <a:pPr lvl="1">
              <a:spcBef>
                <a:spcPct val="0"/>
              </a:spcBef>
            </a:pPr>
            <a:r>
              <a:rPr lang="en-US" sz="2600" dirty="0" smtClean="0">
                <a:latin typeface="Times New Roman" pitchFamily="18" charset="0"/>
                <a:cs typeface="Times New Roman" pitchFamily="18" charset="0"/>
              </a:rPr>
              <a:t>Shows how much variation there is from the average</a:t>
            </a: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7" descr="http://upload.wikimedia.org/wikipedia/commons/thumb/8/8c/Standard_deviation_diagram.svg/325px-Standard_deviation_diagram.svg.png"/>
          <p:cNvPicPr/>
          <p:nvPr/>
        </p:nvPicPr>
        <p:blipFill>
          <a:blip r:embed="rId3" cstate="print"/>
          <a:srcRect/>
          <a:stretch>
            <a:fillRect/>
          </a:stretch>
        </p:blipFill>
        <p:spPr bwMode="auto">
          <a:xfrm>
            <a:off x="1828800" y="3429000"/>
            <a:ext cx="5165706" cy="2590800"/>
          </a:xfrm>
          <a:prstGeom prst="rect">
            <a:avLst/>
          </a:prstGeom>
          <a:noFill/>
          <a:ln w="9525">
            <a:noFill/>
            <a:miter lim="800000"/>
            <a:headEnd/>
            <a:tailEnd/>
          </a:ln>
        </p:spPr>
      </p:pic>
      <p:sp>
        <p:nvSpPr>
          <p:cNvPr id="10" name="Right Arrow 9"/>
          <p:cNvSpPr/>
          <p:nvPr/>
        </p:nvSpPr>
        <p:spPr>
          <a:xfrm rot="16200000">
            <a:off x="-52084" y="4469780"/>
            <a:ext cx="2438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Probability</a:t>
            </a:r>
            <a:endParaRPr lang="en-US" b="1" dirty="0"/>
          </a:p>
        </p:txBody>
      </p:sp>
      <p:sp>
        <p:nvSpPr>
          <p:cNvPr id="11" name="Right Arrow 10"/>
          <p:cNvSpPr/>
          <p:nvPr/>
        </p:nvSpPr>
        <p:spPr>
          <a:xfrm>
            <a:off x="2819400" y="6019800"/>
            <a:ext cx="3810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Duty Time</a:t>
            </a:r>
            <a:endParaRPr lang="en-US" b="1"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Try1: Mean Duty time and SD</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dirty="0" smtClean="0">
                <a:latin typeface="Times New Roman" pitchFamily="18" charset="0"/>
                <a:cs typeface="Times New Roman" pitchFamily="18" charset="0"/>
              </a:rPr>
              <a:t>Small SD raises the confidence level of predicting the duty time of the next user and Vice-Versa</a:t>
            </a:r>
          </a:p>
          <a:p>
            <a:pPr>
              <a:spcBef>
                <a:spcPct val="0"/>
              </a:spcBef>
            </a:pPr>
            <a:r>
              <a:rPr lang="en-US" dirty="0" smtClean="0">
                <a:latin typeface="Times New Roman" pitchFamily="18" charset="0"/>
                <a:cs typeface="Times New Roman" pitchFamily="18" charset="0"/>
              </a:rPr>
              <a:t>SD = Zero</a:t>
            </a:r>
          </a:p>
          <a:p>
            <a:pPr lvl="1">
              <a:spcBef>
                <a:spcPct val="0"/>
              </a:spcBef>
            </a:pPr>
            <a:r>
              <a:rPr lang="en-US" sz="2600" dirty="0" smtClean="0">
                <a:latin typeface="Times New Roman" pitchFamily="18" charset="0"/>
                <a:cs typeface="Times New Roman" pitchFamily="18" charset="0"/>
              </a:rPr>
              <a:t>Theoretical prediction is precise (low error rate)</a:t>
            </a:r>
          </a:p>
          <a:p>
            <a:pPr>
              <a:spcBef>
                <a:spcPct val="0"/>
              </a:spcBef>
            </a:pPr>
            <a:r>
              <a:rPr lang="en-US" dirty="0" smtClean="0">
                <a:latin typeface="Times New Roman" pitchFamily="18" charset="0"/>
                <a:cs typeface="Times New Roman" pitchFamily="18" charset="0"/>
              </a:rPr>
              <a:t>SD = Same order of mean duty time</a:t>
            </a:r>
          </a:p>
          <a:p>
            <a:pPr lvl="1">
              <a:spcBef>
                <a:spcPct val="0"/>
              </a:spcBef>
            </a:pPr>
            <a:r>
              <a:rPr lang="en-US" sz="2600" dirty="0" smtClean="0">
                <a:latin typeface="Times New Roman" pitchFamily="18" charset="0"/>
                <a:cs typeface="Times New Roman" pitchFamily="18" charset="0"/>
              </a:rPr>
              <a:t>hard to predict next user’s duty time (high error rate)</a:t>
            </a:r>
          </a:p>
          <a:p>
            <a:pPr lvl="1">
              <a:spcBef>
                <a:spcPct val="0"/>
              </a:spcBef>
            </a:pPr>
            <a:endParaRPr lang="en-US" sz="2600" dirty="0" smtClean="0">
              <a:latin typeface="Times New Roman" pitchFamily="18" charset="0"/>
              <a:cs typeface="Times New Roman" pitchFamily="18" charset="0"/>
            </a:endParaRPr>
          </a:p>
          <a:p>
            <a:pPr algn="ctr">
              <a:buNone/>
            </a:pPr>
            <a:r>
              <a:rPr lang="en-US" b="1" i="1" dirty="0" smtClean="0">
                <a:latin typeface="Times New Roman" pitchFamily="18" charset="0"/>
                <a:cs typeface="Times New Roman" pitchFamily="18" charset="0"/>
              </a:rPr>
              <a:t>Average duty time: 5382 seconds (~1.5 hours)</a:t>
            </a:r>
          </a:p>
          <a:p>
            <a:pPr algn="ctr">
              <a:buNone/>
            </a:pPr>
            <a:r>
              <a:rPr lang="en-US" b="1" i="1" dirty="0" smtClean="0">
                <a:latin typeface="Times New Roman" pitchFamily="18" charset="0"/>
                <a:cs typeface="Times New Roman" pitchFamily="18" charset="0"/>
              </a:rPr>
              <a:t>SD: 28474 seconds (~8 hours)</a:t>
            </a:r>
          </a:p>
          <a:p>
            <a:pPr>
              <a:spcBef>
                <a:spcPct val="0"/>
              </a:spcBef>
            </a:pP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Try2: Static Analysis</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dirty="0" smtClean="0">
                <a:latin typeface="Times New Roman" pitchFamily="18" charset="0"/>
                <a:cs typeface="Times New Roman" pitchFamily="18" charset="0"/>
              </a:rPr>
              <a:t>Using (inverse) accumulative probability</a:t>
            </a:r>
          </a:p>
          <a:p>
            <a:pPr lvl="1">
              <a:spcBef>
                <a:spcPct val="0"/>
              </a:spcBef>
            </a:pPr>
            <a:r>
              <a:rPr lang="en-US" dirty="0" smtClean="0">
                <a:latin typeface="Times New Roman" pitchFamily="18" charset="0"/>
                <a:cs typeface="Times New Roman" pitchFamily="18" charset="0"/>
              </a:rPr>
              <a:t>What  % of the nodes used Firefox for more than X sec</a:t>
            </a:r>
          </a:p>
          <a:p>
            <a:pPr lvl="1">
              <a:spcBef>
                <a:spcPct val="0"/>
              </a:spcBef>
            </a:pPr>
            <a:r>
              <a:rPr lang="en-US" dirty="0" smtClean="0">
                <a:latin typeface="Times New Roman" pitchFamily="18" charset="0"/>
                <a:cs typeface="Times New Roman" pitchFamily="18" charset="0"/>
              </a:rPr>
              <a:t>Allow us to determine what uses can a DHT be good for</a:t>
            </a:r>
          </a:p>
          <a:p>
            <a:pPr>
              <a:spcBef>
                <a:spcPct val="0"/>
              </a:spcBef>
            </a:pPr>
            <a:r>
              <a:rPr lang="en-US" dirty="0" smtClean="0">
                <a:latin typeface="Times New Roman" pitchFamily="18" charset="0"/>
                <a:cs typeface="Times New Roman" pitchFamily="18" charset="0"/>
              </a:rPr>
              <a:t>Example:</a:t>
            </a:r>
          </a:p>
          <a:p>
            <a:pPr lvl="1">
              <a:spcBef>
                <a:spcPct val="0"/>
              </a:spcBef>
            </a:pPr>
            <a:r>
              <a:rPr lang="en-US" dirty="0" smtClean="0">
                <a:latin typeface="Times New Roman" pitchFamily="18" charset="0"/>
                <a:cs typeface="Times New Roman" pitchFamily="18" charset="0"/>
              </a:rPr>
              <a:t>Between 0 and 1 hour with offset of 5 min</a:t>
            </a:r>
          </a:p>
          <a:p>
            <a:pPr lvl="1">
              <a:spcBef>
                <a:spcPct val="0"/>
              </a:spcBef>
              <a:buNone/>
            </a:pPr>
            <a:endParaRPr lang="en-US" dirty="0" smtClean="0">
              <a:latin typeface="Times New Roman" pitchFamily="18" charset="0"/>
              <a:cs typeface="Times New Roman" pitchFamily="18" charset="0"/>
            </a:endParaRPr>
          </a:p>
          <a:p>
            <a:pPr lvl="1">
              <a:spcBef>
                <a:spcPct val="0"/>
              </a:spcBef>
              <a:buNone/>
            </a:pPr>
            <a:endParaRPr lang="en-US" dirty="0" smtClean="0">
              <a:latin typeface="Times New Roman" pitchFamily="18" charset="0"/>
              <a:cs typeface="Times New Roman" pitchFamily="18" charset="0"/>
            </a:endParaRPr>
          </a:p>
          <a:p>
            <a:pPr lvl="1">
              <a:spcBef>
                <a:spcPct val="0"/>
              </a:spcBef>
              <a:buNone/>
            </a:pPr>
            <a:endParaRPr lang="en-US" dirty="0" smtClean="0">
              <a:latin typeface="Times New Roman" pitchFamily="18" charset="0"/>
              <a:cs typeface="Times New Roman" pitchFamily="18" charset="0"/>
            </a:endParaRPr>
          </a:p>
          <a:p>
            <a:pPr lvl="1">
              <a:spcBef>
                <a:spcPct val="0"/>
              </a:spcBef>
              <a:buNone/>
            </a:pPr>
            <a:endParaRPr lang="en-US" dirty="0" smtClean="0">
              <a:latin typeface="Times New Roman" pitchFamily="18" charset="0"/>
              <a:cs typeface="Times New Roman" pitchFamily="18" charset="0"/>
            </a:endParaRPr>
          </a:p>
          <a:p>
            <a:pPr lvl="1">
              <a:spcBef>
                <a:spcPct val="0"/>
              </a:spcBef>
              <a:buNone/>
            </a:pPr>
            <a:endParaRPr lang="en-US" dirty="0" smtClean="0">
              <a:latin typeface="Times New Roman" pitchFamily="18" charset="0"/>
              <a:cs typeface="Times New Roman" pitchFamily="18" charset="0"/>
            </a:endParaRPr>
          </a:p>
          <a:p>
            <a:pPr lvl="1">
              <a:spcBef>
                <a:spcPct val="0"/>
              </a:spcBef>
              <a:buNone/>
            </a:pP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descr="http://ffstatistics.juniorhosting.net/tmp/image1783png"/>
          <p:cNvPicPr>
            <a:picLocks noChangeAspect="1" noChangeArrowheads="1"/>
          </p:cNvPicPr>
          <p:nvPr/>
        </p:nvPicPr>
        <p:blipFill>
          <a:blip r:embed="rId3" cstate="print"/>
          <a:srcRect/>
          <a:stretch>
            <a:fillRect/>
          </a:stretch>
        </p:blipFill>
        <p:spPr bwMode="auto">
          <a:xfrm>
            <a:off x="304800" y="3962400"/>
            <a:ext cx="8572500" cy="1905000"/>
          </a:xfrm>
          <a:prstGeom prst="rect">
            <a:avLst/>
          </a:prstGeom>
          <a:noFill/>
        </p:spPr>
      </p:pic>
      <p:graphicFrame>
        <p:nvGraphicFramePr>
          <p:cNvPr id="7" name="Table 6"/>
          <p:cNvGraphicFramePr>
            <a:graphicFrameLocks noGrp="1"/>
          </p:cNvGraphicFramePr>
          <p:nvPr/>
        </p:nvGraphicFramePr>
        <p:xfrm>
          <a:off x="1981200" y="6019800"/>
          <a:ext cx="4949952" cy="741680"/>
        </p:xfrm>
        <a:graphic>
          <a:graphicData uri="http://schemas.openxmlformats.org/drawingml/2006/table">
            <a:tbl>
              <a:tblPr firstRow="1" bandRow="1">
                <a:tableStyleId>{5C22544A-7EE6-4342-B048-85BDC9FD1C3A}</a:tableStyleId>
              </a:tblPr>
              <a:tblGrid>
                <a:gridCol w="353568"/>
                <a:gridCol w="353568"/>
                <a:gridCol w="353568"/>
                <a:gridCol w="353568"/>
                <a:gridCol w="353568"/>
                <a:gridCol w="353568"/>
                <a:gridCol w="353568"/>
                <a:gridCol w="353568"/>
                <a:gridCol w="353568"/>
                <a:gridCol w="353568"/>
                <a:gridCol w="353568"/>
                <a:gridCol w="353568"/>
                <a:gridCol w="353568"/>
                <a:gridCol w="353568"/>
              </a:tblGrid>
              <a:tr h="370840">
                <a:tc>
                  <a:txBody>
                    <a:bodyPr/>
                    <a:lstStyle/>
                    <a:p>
                      <a:pPr marL="0" algn="ctr" rtl="0" eaLnBrk="1" latinLnBrk="0" hangingPunct="1"/>
                      <a:r>
                        <a:rPr kumimoji="0" lang="en-US" kern="1200" dirty="0" smtClean="0">
                          <a:solidFill>
                            <a:schemeClr val="bg1"/>
                          </a:solidFill>
                          <a:latin typeface="+mn-lt"/>
                          <a:ea typeface="+mn-ea"/>
                          <a:cs typeface="+mn-cs"/>
                        </a:rPr>
                        <a:t>T</a:t>
                      </a:r>
                      <a:endParaRPr kumimoji="0" lang="en-US" kern="1200" dirty="0">
                        <a:solidFill>
                          <a:schemeClr val="bg1"/>
                        </a:solidFill>
                        <a:latin typeface="+mn-lt"/>
                        <a:ea typeface="+mn-ea"/>
                        <a:cs typeface="+mn-cs"/>
                      </a:endParaRPr>
                    </a:p>
                  </a:txBody>
                  <a:tcPr marL="59765" marR="59765" marT="29882" marB="29882"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5</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10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15</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20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25</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30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35</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40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45</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50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55</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bg1"/>
                          </a:solidFill>
                          <a:latin typeface="+mn-lt"/>
                          <a:ea typeface="+mn-ea"/>
                          <a:cs typeface="+mn-cs"/>
                        </a:rPr>
                        <a:t>60</a:t>
                      </a:r>
                    </a:p>
                  </a:txBody>
                  <a:tcPr marL="9525" marR="9525" marT="9525" marB="9525" anchor="ctr"/>
                </a:tc>
              </a:tr>
              <a:tr h="370840">
                <a:tc>
                  <a:txBody>
                    <a:bodyPr/>
                    <a:lstStyle/>
                    <a:p>
                      <a:pPr marL="0" algn="ctr" rtl="0" eaLnBrk="1" latinLnBrk="0" hangingPunct="1"/>
                      <a:r>
                        <a:rPr kumimoji="0" lang="en-US" kern="1200" dirty="0" smtClean="0">
                          <a:solidFill>
                            <a:schemeClr val="dk1"/>
                          </a:solidFill>
                          <a:latin typeface="+mn-lt"/>
                          <a:ea typeface="+mn-ea"/>
                          <a:cs typeface="+mn-cs"/>
                        </a:rPr>
                        <a:t>P</a:t>
                      </a:r>
                      <a:endParaRPr kumimoji="0" lang="en-US" kern="1200" dirty="0">
                        <a:solidFill>
                          <a:schemeClr val="dk1"/>
                        </a:solidFill>
                        <a:latin typeface="+mn-lt"/>
                        <a:ea typeface="+mn-ea"/>
                        <a:cs typeface="+mn-cs"/>
                      </a:endParaRPr>
                    </a:p>
                  </a:txBody>
                  <a:tcPr marL="59765" marR="59765" marT="29882" marB="29882"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100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48</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41</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36</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33</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30</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28</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26</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25</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23</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22</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21</a:t>
                      </a:r>
                    </a:p>
                  </a:txBody>
                  <a:tcPr marL="9525" marR="9525" marT="9525" marB="9525" anchor="ctr"/>
                </a:tc>
                <a:tc>
                  <a:txBody>
                    <a:bodyPr/>
                    <a:lstStyle/>
                    <a:p>
                      <a:pPr marL="0" marR="0" algn="ctr" rtl="0" eaLnBrk="1" latinLnBrk="0" hangingPunct="1">
                        <a:lnSpc>
                          <a:spcPct val="115000"/>
                        </a:lnSpc>
                        <a:spcBef>
                          <a:spcPts val="0"/>
                        </a:spcBef>
                        <a:spcAft>
                          <a:spcPts val="0"/>
                        </a:spcAft>
                      </a:pPr>
                      <a:r>
                        <a:rPr kumimoji="0" lang="en-US" kern="1200" dirty="0">
                          <a:solidFill>
                            <a:schemeClr val="dk1"/>
                          </a:solidFill>
                          <a:latin typeface="+mn-lt"/>
                          <a:ea typeface="+mn-ea"/>
                          <a:cs typeface="+mn-cs"/>
                        </a:rPr>
                        <a:t>20</a:t>
                      </a:r>
                    </a:p>
                  </a:txBody>
                  <a:tcPr marL="9525" marR="9525" marT="9525" marB="9525" anchor="ctr"/>
                </a:tc>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Try2: Static Analysis</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dirty="0" smtClean="0">
                <a:latin typeface="Times New Roman" pitchFamily="18" charset="0"/>
                <a:cs typeface="Times New Roman" pitchFamily="18" charset="0"/>
              </a:rPr>
              <a:t>But, how can we raise our confidence level in knowing which user will stay further more in Firefox?</a:t>
            </a:r>
          </a:p>
          <a:p>
            <a:pPr lvl="1">
              <a:spcBef>
                <a:spcPct val="0"/>
              </a:spcBef>
            </a:pPr>
            <a:r>
              <a:rPr lang="en-US" dirty="0" smtClean="0">
                <a:latin typeface="Times New Roman" pitchFamily="18" charset="0"/>
                <a:cs typeface="Times New Roman" pitchFamily="18" charset="0"/>
              </a:rPr>
              <a:t>Add dynamic behavior</a:t>
            </a:r>
          </a:p>
          <a:p>
            <a:pPr lvl="1">
              <a:spcBef>
                <a:spcPct val="0"/>
              </a:spcBef>
              <a:buNone/>
            </a:pP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latin typeface="Times New Roman" pitchFamily="18" charset="0"/>
                <a:cs typeface="Times New Roman" pitchFamily="18" charset="0"/>
              </a:rPr>
              <a:t>Supervisors &amp; Staff	</a:t>
            </a:r>
          </a:p>
        </p:txBody>
      </p:sp>
      <p:sp>
        <p:nvSpPr>
          <p:cNvPr id="16386" name="Content Placeholder 2"/>
          <p:cNvSpPr>
            <a:spLocks noGrp="1"/>
          </p:cNvSpPr>
          <p:nvPr>
            <p:ph idx="1"/>
          </p:nvPr>
        </p:nvSpPr>
        <p:spPr>
          <a:xfrm>
            <a:off x="457200" y="1981200"/>
            <a:ext cx="8229600" cy="4389438"/>
          </a:xfrm>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Supervisor:</a:t>
            </a:r>
          </a:p>
          <a:p>
            <a:pPr lvl="1"/>
            <a:r>
              <a:rPr lang="en-US" i="1" dirty="0" smtClean="0">
                <a:latin typeface="Times New Roman" pitchFamily="18" charset="0"/>
                <a:cs typeface="Times New Roman" pitchFamily="18" charset="0"/>
              </a:rPr>
              <a:t>Mr. </a:t>
            </a:r>
            <a:r>
              <a:rPr lang="en-US" i="1" dirty="0" err="1" smtClean="0">
                <a:latin typeface="Times New Roman" pitchFamily="18" charset="0"/>
                <a:cs typeface="Times New Roman" pitchFamily="18" charset="0"/>
              </a:rPr>
              <a:t>Ittay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Eyal</a:t>
            </a:r>
            <a:endParaRPr lang="en-US" i="1" dirty="0" smtClean="0">
              <a:latin typeface="Times New Roman" pitchFamily="18" charset="0"/>
              <a:cs typeface="Times New Roman" pitchFamily="18" charset="0"/>
            </a:endParaRPr>
          </a:p>
          <a:p>
            <a:pPr lvl="1">
              <a:buFontTx/>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Developers:</a:t>
            </a:r>
          </a:p>
          <a:p>
            <a:pPr lvl="1"/>
            <a:r>
              <a:rPr lang="en-US" i="1" dirty="0" smtClean="0">
                <a:latin typeface="Times New Roman" pitchFamily="18" charset="0"/>
                <a:cs typeface="Times New Roman" pitchFamily="18" charset="0"/>
              </a:rPr>
              <a:t>Hani Ayoub</a:t>
            </a:r>
          </a:p>
          <a:p>
            <a:pPr lvl="1"/>
            <a:r>
              <a:rPr lang="en-US" i="1" dirty="0" smtClean="0">
                <a:latin typeface="Times New Roman" pitchFamily="18" charset="0"/>
                <a:cs typeface="Times New Roman" pitchFamily="18" charset="0"/>
              </a:rPr>
              <a:t>Daniel Aranki</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Try3: Dynamic Analysis</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dirty="0" smtClean="0">
                <a:latin typeface="Times New Roman" pitchFamily="18" charset="0"/>
                <a:cs typeface="Times New Roman" pitchFamily="18" charset="0"/>
              </a:rPr>
              <a:t>What do we really need from the statistics?</a:t>
            </a:r>
          </a:p>
          <a:p>
            <a:pPr lvl="1">
              <a:spcBef>
                <a:spcPct val="0"/>
              </a:spcBef>
            </a:pPr>
            <a:r>
              <a:rPr lang="en-US" dirty="0" smtClean="0">
                <a:latin typeface="Times New Roman" pitchFamily="18" charset="0"/>
                <a:cs typeface="Times New Roman" pitchFamily="18" charset="0"/>
              </a:rPr>
              <a:t>predicting duty time</a:t>
            </a:r>
          </a:p>
          <a:p>
            <a:pPr lvl="1">
              <a:spcBef>
                <a:spcPct val="0"/>
              </a:spcBef>
            </a:pPr>
            <a:r>
              <a:rPr lang="en-US" dirty="0" smtClean="0">
                <a:latin typeface="Times New Roman" pitchFamily="18" charset="0"/>
                <a:cs typeface="Times New Roman" pitchFamily="18" charset="0"/>
              </a:rPr>
              <a:t>given that a user has been in FF for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start</a:t>
            </a:r>
            <a:r>
              <a:rPr lang="en-US" dirty="0" smtClean="0">
                <a:latin typeface="Times New Roman" pitchFamily="18" charset="0"/>
                <a:cs typeface="Times New Roman" pitchFamily="18" charset="0"/>
              </a:rPr>
              <a:t> time, what is the probability for the user to stay more than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end</a:t>
            </a:r>
            <a:r>
              <a:rPr lang="en-US" dirty="0" smtClean="0">
                <a:latin typeface="Times New Roman" pitchFamily="18" charset="0"/>
                <a:cs typeface="Times New Roman" pitchFamily="18" charset="0"/>
              </a:rPr>
              <a:t> time?</a:t>
            </a:r>
          </a:p>
          <a:p>
            <a:pPr>
              <a:spcBef>
                <a:spcPct val="0"/>
              </a:spcBef>
            </a:pPr>
            <a:r>
              <a:rPr lang="en-US" dirty="0" smtClean="0">
                <a:latin typeface="Times New Roman" pitchFamily="18" charset="0"/>
                <a:cs typeface="Times New Roman" pitchFamily="18" charset="0"/>
              </a:rPr>
              <a:t>Such info helps us decide:</a:t>
            </a:r>
          </a:p>
          <a:p>
            <a:pPr lvl="1"/>
            <a:r>
              <a:rPr lang="en-US" dirty="0" smtClean="0">
                <a:latin typeface="Times New Roman" pitchFamily="18" charset="0"/>
                <a:cs typeface="Times New Roman" pitchFamily="18" charset="0"/>
              </a:rPr>
              <a:t>Node degree</a:t>
            </a:r>
            <a:endParaRPr lang="en-US" sz="22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When a node becomes ready to join DHT graph.</a:t>
            </a:r>
            <a:endParaRPr lang="en-US" sz="22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What kind of DHT (heavy/light data sharing, etc..) the node is suitable for</a:t>
            </a:r>
            <a:endParaRPr lang="en-US" sz="22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Minimizing data </a:t>
            </a:r>
            <a:r>
              <a:rPr lang="en-US" dirty="0" smtClean="0">
                <a:latin typeface="Times New Roman" pitchFamily="18" charset="0"/>
                <a:cs typeface="Times New Roman" pitchFamily="18" charset="0"/>
              </a:rPr>
              <a:t>loss</a:t>
            </a: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Try3: Dynamic Analysis</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dirty="0" smtClean="0">
                <a:latin typeface="Times New Roman" pitchFamily="18" charset="0"/>
                <a:cs typeface="Times New Roman" pitchFamily="18" charset="0"/>
              </a:rPr>
              <a:t>Example:</a:t>
            </a:r>
          </a:p>
          <a:p>
            <a:pPr lvl="1">
              <a:spcBef>
                <a:spcPct val="0"/>
              </a:spcBef>
            </a:pPr>
            <a:r>
              <a:rPr lang="en-US" dirty="0" smtClean="0">
                <a:latin typeface="Times New Roman" pitchFamily="18" charset="0"/>
                <a:cs typeface="Times New Roman" pitchFamily="18" charset="0"/>
              </a:rPr>
              <a:t>Given that a user stayed in Firefox for 5 minutes</a:t>
            </a:r>
          </a:p>
          <a:p>
            <a:pPr lvl="1">
              <a:spcBef>
                <a:spcPct val="0"/>
              </a:spcBef>
            </a:pPr>
            <a:r>
              <a:rPr lang="en-US" dirty="0" smtClean="0">
                <a:latin typeface="Times New Roman" pitchFamily="18" charset="0"/>
                <a:cs typeface="Times New Roman" pitchFamily="18" charset="0"/>
              </a:rPr>
              <a:t>Calculate the probability that he’ll stay for another 10, 20, … minutes?</a:t>
            </a:r>
          </a:p>
          <a:p>
            <a:pPr lvl="1">
              <a:spcBef>
                <a:spcPct val="0"/>
              </a:spcBef>
            </a:pPr>
            <a:endParaRPr lang="en-US" dirty="0" smtClean="0">
              <a:latin typeface="Times New Roman" pitchFamily="18" charset="0"/>
              <a:cs typeface="Times New Roman" pitchFamily="18" charset="0"/>
            </a:endParaRPr>
          </a:p>
          <a:p>
            <a:pPr>
              <a:spcBef>
                <a:spcPct val="0"/>
              </a:spcBef>
            </a:pPr>
            <a:endParaRPr lang="en-US" dirty="0" smtClean="0">
              <a:latin typeface="Times New Roman" pitchFamily="18" charset="0"/>
              <a:cs typeface="Times New Roman" pitchFamily="18" charset="0"/>
            </a:endParaRPr>
          </a:p>
          <a:p>
            <a:pPr lvl="1">
              <a:spcBef>
                <a:spcPct val="0"/>
              </a:spcBef>
            </a:pP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2" descr="http://ffstatistics.juniorhosting.net/tmp/image1578png"/>
          <p:cNvPicPr>
            <a:picLocks noChangeAspect="1" noChangeArrowheads="1"/>
          </p:cNvPicPr>
          <p:nvPr/>
        </p:nvPicPr>
        <p:blipFill>
          <a:blip r:embed="rId2" cstate="print"/>
          <a:srcRect/>
          <a:stretch>
            <a:fillRect/>
          </a:stretch>
        </p:blipFill>
        <p:spPr bwMode="auto">
          <a:xfrm>
            <a:off x="111453" y="3581400"/>
            <a:ext cx="8915403" cy="1981200"/>
          </a:xfrm>
          <a:prstGeom prst="rect">
            <a:avLst/>
          </a:prstGeom>
          <a:noFill/>
        </p:spPr>
      </p:pic>
      <p:graphicFrame>
        <p:nvGraphicFramePr>
          <p:cNvPr id="7" name="Table 6"/>
          <p:cNvGraphicFramePr>
            <a:graphicFrameLocks noGrp="1"/>
          </p:cNvGraphicFramePr>
          <p:nvPr/>
        </p:nvGraphicFramePr>
        <p:xfrm>
          <a:off x="152400" y="5715000"/>
          <a:ext cx="8839200" cy="741680"/>
        </p:xfrm>
        <a:graphic>
          <a:graphicData uri="http://schemas.openxmlformats.org/drawingml/2006/table">
            <a:tbl>
              <a:tblPr firstRow="1" bandRow="1">
                <a:tableStyleId>{5C22544A-7EE6-4342-B048-85BDC9FD1C3A}</a:tableStyleId>
              </a:tblPr>
              <a:tblGrid>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gridCol w="353568"/>
              </a:tblGrid>
              <a:tr h="370840">
                <a:tc>
                  <a:txBody>
                    <a:bodyPr/>
                    <a:lstStyle/>
                    <a:p>
                      <a:pPr algn="ctr"/>
                      <a:r>
                        <a:rPr lang="en-US" dirty="0" smtClean="0"/>
                        <a:t>T</a:t>
                      </a:r>
                      <a:endParaRPr lang="en-US" dirty="0"/>
                    </a:p>
                  </a:txBody>
                  <a:tcPr marL="59765" marR="59765" marT="29882" marB="29882" anchor="ctr"/>
                </a:tc>
                <a:tc>
                  <a:txBody>
                    <a:bodyPr/>
                    <a:lstStyle/>
                    <a:p>
                      <a:pPr algn="ctr"/>
                      <a:r>
                        <a:rPr lang="en-US" sz="1200" dirty="0"/>
                        <a:t>5</a:t>
                      </a:r>
                    </a:p>
                  </a:txBody>
                  <a:tcPr marL="59765" marR="59765" marT="29882" marB="29882" anchor="ctr"/>
                </a:tc>
                <a:tc>
                  <a:txBody>
                    <a:bodyPr/>
                    <a:lstStyle/>
                    <a:p>
                      <a:pPr algn="ctr"/>
                      <a:r>
                        <a:rPr lang="en-US" sz="1200" dirty="0"/>
                        <a:t>15</a:t>
                      </a:r>
                    </a:p>
                  </a:txBody>
                  <a:tcPr marL="59765" marR="59765" marT="29882" marB="29882" anchor="ctr"/>
                </a:tc>
                <a:tc>
                  <a:txBody>
                    <a:bodyPr/>
                    <a:lstStyle/>
                    <a:p>
                      <a:pPr algn="ctr"/>
                      <a:r>
                        <a:rPr lang="en-US" sz="1200" dirty="0"/>
                        <a:t>25</a:t>
                      </a:r>
                    </a:p>
                  </a:txBody>
                  <a:tcPr marL="59765" marR="59765" marT="29882" marB="29882" anchor="ctr"/>
                </a:tc>
                <a:tc>
                  <a:txBody>
                    <a:bodyPr/>
                    <a:lstStyle/>
                    <a:p>
                      <a:pPr algn="ctr"/>
                      <a:r>
                        <a:rPr lang="en-US" sz="1200" dirty="0"/>
                        <a:t>35</a:t>
                      </a:r>
                    </a:p>
                  </a:txBody>
                  <a:tcPr marL="59765" marR="59765" marT="29882" marB="29882" anchor="ctr"/>
                </a:tc>
                <a:tc>
                  <a:txBody>
                    <a:bodyPr/>
                    <a:lstStyle/>
                    <a:p>
                      <a:pPr algn="ctr"/>
                      <a:r>
                        <a:rPr lang="en-US" sz="1200" dirty="0"/>
                        <a:t>45</a:t>
                      </a:r>
                    </a:p>
                  </a:txBody>
                  <a:tcPr marL="59765" marR="59765" marT="29882" marB="29882" anchor="ctr"/>
                </a:tc>
                <a:tc>
                  <a:txBody>
                    <a:bodyPr/>
                    <a:lstStyle/>
                    <a:p>
                      <a:pPr algn="ctr"/>
                      <a:r>
                        <a:rPr lang="en-US" sz="1200" dirty="0"/>
                        <a:t>55</a:t>
                      </a:r>
                    </a:p>
                  </a:txBody>
                  <a:tcPr marL="59765" marR="59765" marT="29882" marB="29882" anchor="ctr"/>
                </a:tc>
                <a:tc>
                  <a:txBody>
                    <a:bodyPr/>
                    <a:lstStyle/>
                    <a:p>
                      <a:pPr algn="ctr"/>
                      <a:r>
                        <a:rPr lang="en-US" sz="1200" dirty="0"/>
                        <a:t>65</a:t>
                      </a:r>
                    </a:p>
                  </a:txBody>
                  <a:tcPr marL="59765" marR="59765" marT="29882" marB="29882" anchor="ctr"/>
                </a:tc>
                <a:tc>
                  <a:txBody>
                    <a:bodyPr/>
                    <a:lstStyle/>
                    <a:p>
                      <a:pPr algn="ctr"/>
                      <a:r>
                        <a:rPr lang="en-US" sz="1200" dirty="0"/>
                        <a:t>75</a:t>
                      </a:r>
                    </a:p>
                  </a:txBody>
                  <a:tcPr marL="59765" marR="59765" marT="29882" marB="29882" anchor="ctr"/>
                </a:tc>
                <a:tc>
                  <a:txBody>
                    <a:bodyPr/>
                    <a:lstStyle/>
                    <a:p>
                      <a:pPr algn="ctr"/>
                      <a:r>
                        <a:rPr lang="en-US" sz="1200" dirty="0"/>
                        <a:t>85</a:t>
                      </a:r>
                    </a:p>
                  </a:txBody>
                  <a:tcPr marL="59765" marR="59765" marT="29882" marB="29882" anchor="ctr"/>
                </a:tc>
                <a:tc>
                  <a:txBody>
                    <a:bodyPr/>
                    <a:lstStyle/>
                    <a:p>
                      <a:pPr algn="ctr"/>
                      <a:r>
                        <a:rPr lang="en-US" sz="1200" dirty="0"/>
                        <a:t>95</a:t>
                      </a:r>
                    </a:p>
                  </a:txBody>
                  <a:tcPr marL="59765" marR="59765" marT="29882" marB="29882" anchor="ctr"/>
                </a:tc>
                <a:tc>
                  <a:txBody>
                    <a:bodyPr/>
                    <a:lstStyle/>
                    <a:p>
                      <a:pPr algn="ctr"/>
                      <a:r>
                        <a:rPr lang="en-US" sz="1200" dirty="0"/>
                        <a:t>105</a:t>
                      </a:r>
                    </a:p>
                  </a:txBody>
                  <a:tcPr marL="59765" marR="59765" marT="29882" marB="29882" anchor="ctr"/>
                </a:tc>
                <a:tc>
                  <a:txBody>
                    <a:bodyPr/>
                    <a:lstStyle/>
                    <a:p>
                      <a:pPr algn="ctr"/>
                      <a:r>
                        <a:rPr lang="en-US" sz="1200" dirty="0"/>
                        <a:t>115</a:t>
                      </a:r>
                    </a:p>
                  </a:txBody>
                  <a:tcPr marL="59765" marR="59765" marT="29882" marB="29882" anchor="ctr"/>
                </a:tc>
                <a:tc>
                  <a:txBody>
                    <a:bodyPr/>
                    <a:lstStyle/>
                    <a:p>
                      <a:pPr algn="ctr"/>
                      <a:r>
                        <a:rPr lang="en-US" sz="1200"/>
                        <a:t>125</a:t>
                      </a:r>
                    </a:p>
                  </a:txBody>
                  <a:tcPr marL="59765" marR="59765" marT="29882" marB="29882" anchor="ctr"/>
                </a:tc>
                <a:tc>
                  <a:txBody>
                    <a:bodyPr/>
                    <a:lstStyle/>
                    <a:p>
                      <a:pPr algn="ctr"/>
                      <a:r>
                        <a:rPr lang="en-US" sz="1200"/>
                        <a:t>135</a:t>
                      </a:r>
                    </a:p>
                  </a:txBody>
                  <a:tcPr marL="59765" marR="59765" marT="29882" marB="29882" anchor="ctr"/>
                </a:tc>
                <a:tc>
                  <a:txBody>
                    <a:bodyPr/>
                    <a:lstStyle/>
                    <a:p>
                      <a:pPr algn="ctr"/>
                      <a:r>
                        <a:rPr lang="en-US" sz="1200"/>
                        <a:t>145</a:t>
                      </a:r>
                    </a:p>
                  </a:txBody>
                  <a:tcPr marL="59765" marR="59765" marT="29882" marB="29882" anchor="ctr"/>
                </a:tc>
                <a:tc>
                  <a:txBody>
                    <a:bodyPr/>
                    <a:lstStyle/>
                    <a:p>
                      <a:pPr algn="ctr"/>
                      <a:r>
                        <a:rPr lang="en-US" sz="1200"/>
                        <a:t>155</a:t>
                      </a:r>
                    </a:p>
                  </a:txBody>
                  <a:tcPr marL="59765" marR="59765" marT="29882" marB="29882" anchor="ctr"/>
                </a:tc>
                <a:tc>
                  <a:txBody>
                    <a:bodyPr/>
                    <a:lstStyle/>
                    <a:p>
                      <a:pPr algn="ctr"/>
                      <a:r>
                        <a:rPr lang="en-US" sz="1200"/>
                        <a:t>165</a:t>
                      </a:r>
                    </a:p>
                  </a:txBody>
                  <a:tcPr marL="59765" marR="59765" marT="29882" marB="29882" anchor="ctr"/>
                </a:tc>
                <a:tc>
                  <a:txBody>
                    <a:bodyPr/>
                    <a:lstStyle/>
                    <a:p>
                      <a:pPr algn="ctr"/>
                      <a:r>
                        <a:rPr lang="en-US" sz="1200"/>
                        <a:t>175</a:t>
                      </a:r>
                    </a:p>
                  </a:txBody>
                  <a:tcPr marL="59765" marR="59765" marT="29882" marB="29882" anchor="ctr"/>
                </a:tc>
                <a:tc>
                  <a:txBody>
                    <a:bodyPr/>
                    <a:lstStyle/>
                    <a:p>
                      <a:pPr algn="ctr"/>
                      <a:r>
                        <a:rPr lang="en-US" sz="1200"/>
                        <a:t>185</a:t>
                      </a:r>
                    </a:p>
                  </a:txBody>
                  <a:tcPr marL="59765" marR="59765" marT="29882" marB="29882" anchor="ctr"/>
                </a:tc>
                <a:tc>
                  <a:txBody>
                    <a:bodyPr/>
                    <a:lstStyle/>
                    <a:p>
                      <a:pPr algn="ctr"/>
                      <a:r>
                        <a:rPr lang="en-US" sz="1200"/>
                        <a:t>195</a:t>
                      </a:r>
                    </a:p>
                  </a:txBody>
                  <a:tcPr marL="59765" marR="59765" marT="29882" marB="29882" anchor="ctr"/>
                </a:tc>
                <a:tc>
                  <a:txBody>
                    <a:bodyPr/>
                    <a:lstStyle/>
                    <a:p>
                      <a:pPr algn="ctr"/>
                      <a:r>
                        <a:rPr lang="en-US" sz="1200"/>
                        <a:t>205</a:t>
                      </a:r>
                    </a:p>
                  </a:txBody>
                  <a:tcPr marL="59765" marR="59765" marT="29882" marB="29882" anchor="ctr"/>
                </a:tc>
                <a:tc>
                  <a:txBody>
                    <a:bodyPr/>
                    <a:lstStyle/>
                    <a:p>
                      <a:pPr algn="ctr"/>
                      <a:r>
                        <a:rPr lang="en-US" sz="1200"/>
                        <a:t>215</a:t>
                      </a:r>
                    </a:p>
                  </a:txBody>
                  <a:tcPr marL="59765" marR="59765" marT="29882" marB="29882" anchor="ctr"/>
                </a:tc>
                <a:tc>
                  <a:txBody>
                    <a:bodyPr/>
                    <a:lstStyle/>
                    <a:p>
                      <a:pPr algn="ctr"/>
                      <a:r>
                        <a:rPr lang="en-US" sz="1200"/>
                        <a:t>225</a:t>
                      </a:r>
                    </a:p>
                  </a:txBody>
                  <a:tcPr marL="59765" marR="59765" marT="29882" marB="29882" anchor="ctr"/>
                </a:tc>
                <a:tc>
                  <a:txBody>
                    <a:bodyPr/>
                    <a:lstStyle/>
                    <a:p>
                      <a:pPr algn="ctr"/>
                      <a:r>
                        <a:rPr lang="en-US" sz="1200"/>
                        <a:t>235</a:t>
                      </a:r>
                    </a:p>
                  </a:txBody>
                  <a:tcPr marL="59765" marR="59765" marT="29882" marB="29882" anchor="ctr"/>
                </a:tc>
              </a:tr>
              <a:tr h="370840">
                <a:tc>
                  <a:txBody>
                    <a:bodyPr/>
                    <a:lstStyle/>
                    <a:p>
                      <a:pPr algn="ctr"/>
                      <a:r>
                        <a:rPr lang="en-US" dirty="0" smtClean="0"/>
                        <a:t>P</a:t>
                      </a:r>
                      <a:endParaRPr lang="en-US" dirty="0"/>
                    </a:p>
                  </a:txBody>
                  <a:tcPr marL="59765" marR="59765" marT="29882" marB="29882" anchor="ctr"/>
                </a:tc>
                <a:tc>
                  <a:txBody>
                    <a:bodyPr/>
                    <a:lstStyle/>
                    <a:p>
                      <a:pPr algn="ctr"/>
                      <a:r>
                        <a:rPr lang="en-US" sz="1200" dirty="0"/>
                        <a:t>100</a:t>
                      </a:r>
                    </a:p>
                  </a:txBody>
                  <a:tcPr marL="59765" marR="59765" marT="29882" marB="29882" anchor="ctr"/>
                </a:tc>
                <a:tc>
                  <a:txBody>
                    <a:bodyPr/>
                    <a:lstStyle/>
                    <a:p>
                      <a:pPr algn="ctr"/>
                      <a:r>
                        <a:rPr lang="en-US" sz="1200"/>
                        <a:t>75</a:t>
                      </a:r>
                    </a:p>
                  </a:txBody>
                  <a:tcPr marL="59765" marR="59765" marT="29882" marB="29882" anchor="ctr"/>
                </a:tc>
                <a:tc>
                  <a:txBody>
                    <a:bodyPr/>
                    <a:lstStyle/>
                    <a:p>
                      <a:pPr algn="ctr"/>
                      <a:r>
                        <a:rPr lang="en-US" sz="1200" dirty="0"/>
                        <a:t>62</a:t>
                      </a:r>
                    </a:p>
                  </a:txBody>
                  <a:tcPr marL="59765" marR="59765" marT="29882" marB="29882" anchor="ctr"/>
                </a:tc>
                <a:tc>
                  <a:txBody>
                    <a:bodyPr/>
                    <a:lstStyle/>
                    <a:p>
                      <a:pPr algn="ctr"/>
                      <a:r>
                        <a:rPr lang="en-US" sz="1200" dirty="0"/>
                        <a:t>54</a:t>
                      </a:r>
                    </a:p>
                  </a:txBody>
                  <a:tcPr marL="59765" marR="59765" marT="29882" marB="29882" anchor="ctr"/>
                </a:tc>
                <a:tc>
                  <a:txBody>
                    <a:bodyPr/>
                    <a:lstStyle/>
                    <a:p>
                      <a:pPr algn="ctr"/>
                      <a:r>
                        <a:rPr lang="en-US" sz="1200" dirty="0"/>
                        <a:t>47</a:t>
                      </a:r>
                    </a:p>
                  </a:txBody>
                  <a:tcPr marL="59765" marR="59765" marT="29882" marB="29882" anchor="ctr"/>
                </a:tc>
                <a:tc>
                  <a:txBody>
                    <a:bodyPr/>
                    <a:lstStyle/>
                    <a:p>
                      <a:pPr algn="ctr"/>
                      <a:r>
                        <a:rPr lang="en-US" sz="1200" dirty="0"/>
                        <a:t>42</a:t>
                      </a:r>
                    </a:p>
                  </a:txBody>
                  <a:tcPr marL="59765" marR="59765" marT="29882" marB="29882" anchor="ctr"/>
                </a:tc>
                <a:tc>
                  <a:txBody>
                    <a:bodyPr/>
                    <a:lstStyle/>
                    <a:p>
                      <a:pPr algn="ctr"/>
                      <a:r>
                        <a:rPr lang="en-US" sz="1200" dirty="0"/>
                        <a:t>38</a:t>
                      </a:r>
                    </a:p>
                  </a:txBody>
                  <a:tcPr marL="59765" marR="59765" marT="29882" marB="29882" anchor="ctr"/>
                </a:tc>
                <a:tc>
                  <a:txBody>
                    <a:bodyPr/>
                    <a:lstStyle/>
                    <a:p>
                      <a:pPr algn="ctr"/>
                      <a:r>
                        <a:rPr lang="en-US" sz="1200" dirty="0"/>
                        <a:t>35</a:t>
                      </a:r>
                    </a:p>
                  </a:txBody>
                  <a:tcPr marL="59765" marR="59765" marT="29882" marB="29882" anchor="ctr"/>
                </a:tc>
                <a:tc>
                  <a:txBody>
                    <a:bodyPr/>
                    <a:lstStyle/>
                    <a:p>
                      <a:pPr algn="ctr"/>
                      <a:r>
                        <a:rPr lang="en-US" sz="1200" dirty="0"/>
                        <a:t>32</a:t>
                      </a:r>
                    </a:p>
                  </a:txBody>
                  <a:tcPr marL="59765" marR="59765" marT="29882" marB="29882" anchor="ctr"/>
                </a:tc>
                <a:tc>
                  <a:txBody>
                    <a:bodyPr/>
                    <a:lstStyle/>
                    <a:p>
                      <a:pPr algn="ctr"/>
                      <a:r>
                        <a:rPr lang="en-US" sz="1200" dirty="0"/>
                        <a:t>30</a:t>
                      </a:r>
                    </a:p>
                  </a:txBody>
                  <a:tcPr marL="59765" marR="59765" marT="29882" marB="29882" anchor="ctr"/>
                </a:tc>
                <a:tc>
                  <a:txBody>
                    <a:bodyPr/>
                    <a:lstStyle/>
                    <a:p>
                      <a:pPr algn="ctr"/>
                      <a:r>
                        <a:rPr lang="en-US" sz="1200" dirty="0"/>
                        <a:t>28</a:t>
                      </a:r>
                    </a:p>
                  </a:txBody>
                  <a:tcPr marL="59765" marR="59765" marT="29882" marB="29882" anchor="ctr"/>
                </a:tc>
                <a:tc>
                  <a:txBody>
                    <a:bodyPr/>
                    <a:lstStyle/>
                    <a:p>
                      <a:pPr algn="ctr"/>
                      <a:r>
                        <a:rPr lang="en-US" sz="1200" dirty="0"/>
                        <a:t>26</a:t>
                      </a:r>
                    </a:p>
                  </a:txBody>
                  <a:tcPr marL="59765" marR="59765" marT="29882" marB="29882" anchor="ctr"/>
                </a:tc>
                <a:tc>
                  <a:txBody>
                    <a:bodyPr/>
                    <a:lstStyle/>
                    <a:p>
                      <a:pPr algn="ctr"/>
                      <a:r>
                        <a:rPr lang="en-US" sz="1200" dirty="0"/>
                        <a:t>25</a:t>
                      </a:r>
                    </a:p>
                  </a:txBody>
                  <a:tcPr marL="59765" marR="59765" marT="29882" marB="29882" anchor="ctr"/>
                </a:tc>
                <a:tc>
                  <a:txBody>
                    <a:bodyPr/>
                    <a:lstStyle/>
                    <a:p>
                      <a:pPr algn="ctr"/>
                      <a:r>
                        <a:rPr lang="en-US" sz="1200" dirty="0"/>
                        <a:t>23</a:t>
                      </a:r>
                    </a:p>
                  </a:txBody>
                  <a:tcPr marL="59765" marR="59765" marT="29882" marB="29882" anchor="ctr"/>
                </a:tc>
                <a:tc>
                  <a:txBody>
                    <a:bodyPr/>
                    <a:lstStyle/>
                    <a:p>
                      <a:pPr algn="ctr"/>
                      <a:r>
                        <a:rPr lang="en-US" sz="1200" dirty="0"/>
                        <a:t>22</a:t>
                      </a:r>
                    </a:p>
                  </a:txBody>
                  <a:tcPr marL="59765" marR="59765" marT="29882" marB="29882" anchor="ctr"/>
                </a:tc>
                <a:tc>
                  <a:txBody>
                    <a:bodyPr/>
                    <a:lstStyle/>
                    <a:p>
                      <a:pPr algn="ctr"/>
                      <a:r>
                        <a:rPr lang="en-US" sz="1200" dirty="0"/>
                        <a:t>21</a:t>
                      </a:r>
                    </a:p>
                  </a:txBody>
                  <a:tcPr marL="59765" marR="59765" marT="29882" marB="29882" anchor="ctr"/>
                </a:tc>
                <a:tc>
                  <a:txBody>
                    <a:bodyPr/>
                    <a:lstStyle/>
                    <a:p>
                      <a:pPr algn="ctr"/>
                      <a:r>
                        <a:rPr lang="en-US" sz="1200" dirty="0"/>
                        <a:t>20</a:t>
                      </a:r>
                    </a:p>
                  </a:txBody>
                  <a:tcPr marL="59765" marR="59765" marT="29882" marB="29882" anchor="ctr"/>
                </a:tc>
                <a:tc>
                  <a:txBody>
                    <a:bodyPr/>
                    <a:lstStyle/>
                    <a:p>
                      <a:pPr algn="ctr"/>
                      <a:r>
                        <a:rPr lang="en-US" sz="1200" dirty="0"/>
                        <a:t>20</a:t>
                      </a:r>
                    </a:p>
                  </a:txBody>
                  <a:tcPr marL="59765" marR="59765" marT="29882" marB="29882" anchor="ctr"/>
                </a:tc>
                <a:tc>
                  <a:txBody>
                    <a:bodyPr/>
                    <a:lstStyle/>
                    <a:p>
                      <a:pPr algn="ctr"/>
                      <a:r>
                        <a:rPr lang="en-US" sz="1200" dirty="0"/>
                        <a:t>19</a:t>
                      </a:r>
                    </a:p>
                  </a:txBody>
                  <a:tcPr marL="59765" marR="59765" marT="29882" marB="29882" anchor="ctr"/>
                </a:tc>
                <a:tc>
                  <a:txBody>
                    <a:bodyPr/>
                    <a:lstStyle/>
                    <a:p>
                      <a:pPr algn="ctr"/>
                      <a:r>
                        <a:rPr lang="en-US" sz="1200" dirty="0"/>
                        <a:t>18</a:t>
                      </a:r>
                    </a:p>
                  </a:txBody>
                  <a:tcPr marL="59765" marR="59765" marT="29882" marB="29882" anchor="ctr"/>
                </a:tc>
                <a:tc>
                  <a:txBody>
                    <a:bodyPr/>
                    <a:lstStyle/>
                    <a:p>
                      <a:pPr algn="ctr"/>
                      <a:r>
                        <a:rPr lang="en-US" sz="1200" dirty="0"/>
                        <a:t>17</a:t>
                      </a:r>
                    </a:p>
                  </a:txBody>
                  <a:tcPr marL="59765" marR="59765" marT="29882" marB="29882" anchor="ctr"/>
                </a:tc>
                <a:tc>
                  <a:txBody>
                    <a:bodyPr/>
                    <a:lstStyle/>
                    <a:p>
                      <a:pPr algn="ctr"/>
                      <a:r>
                        <a:rPr lang="en-US" sz="1200" dirty="0"/>
                        <a:t>17</a:t>
                      </a:r>
                    </a:p>
                  </a:txBody>
                  <a:tcPr marL="59765" marR="59765" marT="29882" marB="29882" anchor="ctr"/>
                </a:tc>
                <a:tc>
                  <a:txBody>
                    <a:bodyPr/>
                    <a:lstStyle/>
                    <a:p>
                      <a:pPr algn="ctr"/>
                      <a:r>
                        <a:rPr lang="en-US" sz="1200" dirty="0"/>
                        <a:t>16</a:t>
                      </a:r>
                    </a:p>
                  </a:txBody>
                  <a:tcPr marL="59765" marR="59765" marT="29882" marB="29882" anchor="ctr"/>
                </a:tc>
                <a:tc>
                  <a:txBody>
                    <a:bodyPr/>
                    <a:lstStyle/>
                    <a:p>
                      <a:pPr algn="ctr"/>
                      <a:r>
                        <a:rPr lang="en-US" sz="1200" dirty="0"/>
                        <a:t>15</a:t>
                      </a:r>
                    </a:p>
                  </a:txBody>
                  <a:tcPr marL="59765" marR="59765" marT="29882" marB="29882" anchor="ctr"/>
                </a:tc>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935163"/>
            <a:ext cx="8382000" cy="4389437"/>
          </a:xfrm>
        </p:spPr>
        <p:txBody>
          <a:bodyPr/>
          <a:lstStyle/>
          <a:p>
            <a:pPr>
              <a:spcBef>
                <a:spcPct val="0"/>
              </a:spcBef>
            </a:pPr>
            <a:r>
              <a:rPr lang="en-US" b="1" dirty="0" smtClean="0">
                <a:latin typeface="Times New Roman" pitchFamily="18" charset="0"/>
                <a:cs typeface="Times New Roman" pitchFamily="18" charset="0"/>
              </a:rPr>
              <a:t>DHT data structure can be implemented in Firefox</a:t>
            </a:r>
          </a:p>
          <a:p>
            <a:pPr>
              <a:spcBef>
                <a:spcPct val="0"/>
              </a:spcBef>
            </a:pPr>
            <a:endParaRPr lang="en-US" sz="2400" dirty="0" smtClean="0">
              <a:latin typeface="Times New Roman" pitchFamily="18" charset="0"/>
              <a:cs typeface="Times New Roman" pitchFamily="18" charset="0"/>
            </a:endParaRPr>
          </a:p>
          <a:p>
            <a:pPr>
              <a:spcBef>
                <a:spcPct val="0"/>
              </a:spcBef>
            </a:pPr>
            <a:r>
              <a:rPr lang="en-US" dirty="0" smtClean="0">
                <a:latin typeface="Times New Roman" pitchFamily="18" charset="0"/>
                <a:cs typeface="Times New Roman" pitchFamily="18" charset="0"/>
              </a:rPr>
              <a:t>Several overlay networks</a:t>
            </a:r>
          </a:p>
          <a:p>
            <a:pPr lvl="1">
              <a:spcBef>
                <a:spcPct val="0"/>
              </a:spcBef>
            </a:pPr>
            <a:r>
              <a:rPr lang="en-US" dirty="0" smtClean="0">
                <a:latin typeface="Times New Roman" pitchFamily="18" charset="0"/>
                <a:cs typeface="Times New Roman" pitchFamily="18" charset="0"/>
              </a:rPr>
              <a:t>Different weights</a:t>
            </a:r>
          </a:p>
          <a:p>
            <a:pPr lvl="1">
              <a:spcBef>
                <a:spcPct val="0"/>
              </a:spcBef>
            </a:pPr>
            <a:r>
              <a:rPr lang="en-US" dirty="0" smtClean="0">
                <a:latin typeface="Times New Roman" pitchFamily="18" charset="0"/>
                <a:cs typeface="Times New Roman" pitchFamily="18" charset="0"/>
              </a:rPr>
              <a:t>Depends on data </a:t>
            </a:r>
            <a:r>
              <a:rPr lang="en-US" dirty="0" smtClean="0">
                <a:latin typeface="Times New Roman" pitchFamily="18" charset="0"/>
                <a:cs typeface="Times New Roman" pitchFamily="18" charset="0"/>
              </a:rPr>
              <a:t>size</a:t>
            </a:r>
          </a:p>
          <a:p>
            <a:pPr lvl="1">
              <a:spcBef>
                <a:spcPct val="0"/>
              </a:spcBef>
            </a:pPr>
            <a:endParaRPr lang="en-US" dirty="0" smtClean="0">
              <a:latin typeface="Times New Roman" pitchFamily="18" charset="0"/>
              <a:cs typeface="Times New Roman" pitchFamily="18" charset="0"/>
            </a:endParaRPr>
          </a:p>
          <a:p>
            <a:pPr>
              <a:spcBef>
                <a:spcPct val="0"/>
              </a:spcBef>
            </a:pPr>
            <a:r>
              <a:rPr lang="en-US" dirty="0" smtClean="0">
                <a:latin typeface="Times New Roman" pitchFamily="18" charset="0"/>
                <a:cs typeface="Times New Roman" pitchFamily="18" charset="0"/>
              </a:rPr>
              <a:t>When user stays “long enough”</a:t>
            </a:r>
          </a:p>
          <a:p>
            <a:pPr lvl="1">
              <a:spcBef>
                <a:spcPct val="0"/>
              </a:spcBef>
            </a:pPr>
            <a:r>
              <a:rPr lang="en-US" dirty="0" smtClean="0">
                <a:latin typeface="Times New Roman" pitchFamily="18" charset="0"/>
                <a:cs typeface="Times New Roman" pitchFamily="18" charset="0"/>
              </a:rPr>
              <a:t>Raise him to heavier overlay</a:t>
            </a:r>
          </a:p>
          <a:p>
            <a:pPr lvl="1">
              <a:spcBef>
                <a:spcPct val="0"/>
              </a:spcBef>
            </a:pPr>
            <a:r>
              <a:rPr lang="en-US" dirty="0" smtClean="0">
                <a:latin typeface="Times New Roman" pitchFamily="18" charset="0"/>
                <a:cs typeface="Times New Roman" pitchFamily="18" charset="0"/>
              </a:rPr>
              <a:t>What is “long </a:t>
            </a:r>
            <a:r>
              <a:rPr lang="en-US" smtClean="0">
                <a:latin typeface="Times New Roman" pitchFamily="18" charset="0"/>
                <a:cs typeface="Times New Roman" pitchFamily="18" charset="0"/>
              </a:rPr>
              <a:t>enough</a:t>
            </a:r>
            <a:r>
              <a:rPr lang="en-US"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Concluding example</a:t>
            </a:r>
          </a:p>
        </p:txBody>
      </p:sp>
      <p:sp>
        <p:nvSpPr>
          <p:cNvPr id="3" name="Content Placeholder 2"/>
          <p:cNvSpPr>
            <a:spLocks noGrp="1"/>
          </p:cNvSpPr>
          <p:nvPr>
            <p:ph idx="1"/>
          </p:nvPr>
        </p:nvSpPr>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Assumptions:</a:t>
            </a:r>
          </a:p>
          <a:p>
            <a:pPr lvl="1"/>
            <a:r>
              <a:rPr lang="en-US" dirty="0" smtClean="0">
                <a:latin typeface="Times New Roman" pitchFamily="18" charset="0"/>
                <a:cs typeface="Times New Roman" pitchFamily="18" charset="0"/>
              </a:rPr>
              <a:t>Sizes: 30MB - 100MB</a:t>
            </a:r>
          </a:p>
          <a:p>
            <a:pPr lvl="1"/>
            <a:r>
              <a:rPr lang="en-US" dirty="0" smtClean="0">
                <a:latin typeface="Times New Roman" pitchFamily="18" charset="0"/>
                <a:cs typeface="Times New Roman" pitchFamily="18" charset="0"/>
              </a:rPr>
              <a:t>Transfer rate: 0.1MB/Sec (5 minutes to transfer 30MB)</a:t>
            </a:r>
          </a:p>
          <a:p>
            <a:pPr lvl="1"/>
            <a:r>
              <a:rPr lang="en-US" dirty="0" smtClean="0">
                <a:latin typeface="Times New Roman" pitchFamily="18" charset="0"/>
                <a:cs typeface="Times New Roman" pitchFamily="18" charset="0"/>
              </a:rPr>
              <a:t>Minimal accepted probability: 80% (</a:t>
            </a:r>
            <a:r>
              <a:rPr lang="en-US" dirty="0" err="1" smtClean="0">
                <a:latin typeface="Times New Roman" pitchFamily="18" charset="0"/>
                <a:cs typeface="Times New Roman" pitchFamily="18" charset="0"/>
              </a:rPr>
              <a:t>P</a:t>
            </a:r>
            <a:r>
              <a:rPr lang="en-US" baseline="-25000" dirty="0" err="1" smtClean="0">
                <a:latin typeface="Times New Roman" pitchFamily="18" charset="0"/>
                <a:cs typeface="Times New Roman" pitchFamily="18" charset="0"/>
              </a:rPr>
              <a:t>minimal</a:t>
            </a:r>
            <a:r>
              <a:rPr lang="en-US" dirty="0" smtClean="0">
                <a:latin typeface="Times New Roman" pitchFamily="18" charset="0"/>
                <a:cs typeface="Times New Roman" pitchFamily="18" charset="0"/>
              </a:rPr>
              <a:t>=0.8)</a:t>
            </a:r>
          </a:p>
          <a:p>
            <a:r>
              <a:rPr lang="en-US" dirty="0" smtClean="0">
                <a:latin typeface="Times New Roman" pitchFamily="18" charset="0"/>
                <a:cs typeface="Times New Roman" pitchFamily="18" charset="0"/>
              </a:rPr>
              <a:t>Means:</a:t>
            </a:r>
          </a:p>
          <a:p>
            <a:pPr lvl="1"/>
            <a:r>
              <a:rPr lang="en-US" dirty="0" smtClean="0">
                <a:latin typeface="Times New Roman" pitchFamily="18" charset="0"/>
                <a:cs typeface="Times New Roman" pitchFamily="18" charset="0"/>
              </a:rPr>
              <a:t>User joins the DHT when </a:t>
            </a:r>
            <a:r>
              <a:rPr lang="en-US" dirty="0" smtClean="0">
                <a:latin typeface="Times New Roman" pitchFamily="18" charset="0"/>
                <a:cs typeface="Times New Roman" pitchFamily="18" charset="0"/>
              </a:rPr>
              <a:t>we’re 80% certain that he will </a:t>
            </a:r>
            <a:r>
              <a:rPr lang="en-US" dirty="0" smtClean="0">
                <a:latin typeface="Times New Roman" pitchFamily="18" charset="0"/>
                <a:cs typeface="Times New Roman" pitchFamily="18" charset="0"/>
              </a:rPr>
              <a:t>stay </a:t>
            </a:r>
            <a:r>
              <a:rPr lang="en-US" dirty="0" smtClean="0">
                <a:latin typeface="Times New Roman" pitchFamily="18" charset="0"/>
                <a:cs typeface="Times New Roman" pitchFamily="18" charset="0"/>
              </a:rPr>
              <a:t>more 5 min</a:t>
            </a:r>
            <a:endParaRPr lang="en-US" dirty="0" smtClean="0">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Concluding example (cont.)</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According to the data:</a:t>
            </a:r>
          </a:p>
          <a:p>
            <a:pPr lvl="1"/>
            <a:r>
              <a:rPr lang="en-US" dirty="0" smtClean="0">
                <a:latin typeface="Times New Roman" pitchFamily="18" charset="0"/>
                <a:cs typeface="Times New Roman" pitchFamily="18" charset="0"/>
              </a:rPr>
              <a:t>Online for less than 2.5 min?</a:t>
            </a:r>
          </a:p>
          <a:p>
            <a:pPr lvl="1"/>
            <a:r>
              <a:rPr lang="en-US" dirty="0" smtClean="0">
                <a:latin typeface="Times New Roman" pitchFamily="18" charset="0"/>
                <a:cs typeface="Times New Roman" pitchFamily="18" charset="0"/>
              </a:rPr>
              <a:t>Probability to stay 5 more min &lt; 0.8</a:t>
            </a:r>
          </a:p>
          <a:p>
            <a:pPr lvl="1"/>
            <a:r>
              <a:rPr lang="en-US" dirty="0" smtClean="0">
                <a:latin typeface="Times New Roman" pitchFamily="18" charset="0"/>
                <a:cs typeface="Times New Roman" pitchFamily="18" charset="0"/>
              </a:rPr>
              <a:t>User needs to stay </a:t>
            </a:r>
            <a:r>
              <a:rPr lang="en-US" b="1" dirty="0" smtClean="0">
                <a:solidFill>
                  <a:srgbClr val="FF0000"/>
                </a:solidFill>
                <a:latin typeface="Times New Roman" pitchFamily="18" charset="0"/>
                <a:cs typeface="Times New Roman" pitchFamily="18" charset="0"/>
              </a:rPr>
              <a:t>2.5 min</a:t>
            </a:r>
            <a:r>
              <a:rPr lang="en-US" dirty="0" smtClean="0">
                <a:latin typeface="Times New Roman" pitchFamily="18" charset="0"/>
                <a:cs typeface="Times New Roman" pitchFamily="18" charset="0"/>
              </a:rPr>
              <a:t> to join the DHT</a:t>
            </a:r>
          </a:p>
          <a:p>
            <a:r>
              <a:rPr lang="en-US" dirty="0" smtClean="0">
                <a:latin typeface="Times New Roman" pitchFamily="18" charset="0"/>
                <a:cs typeface="Times New Roman" pitchFamily="18" charset="0"/>
              </a:rPr>
              <a:t>Next checkpoint: 7.5 min</a:t>
            </a:r>
          </a:p>
          <a:p>
            <a:pPr lvl="1"/>
            <a:r>
              <a:rPr lang="en-US" dirty="0" smtClean="0">
                <a:latin typeface="Times New Roman" pitchFamily="18" charset="0"/>
                <a:cs typeface="Times New Roman" pitchFamily="18" charset="0"/>
              </a:rPr>
              <a:t>Online for 7.5 min?</a:t>
            </a:r>
          </a:p>
          <a:p>
            <a:pPr lvl="1"/>
            <a:r>
              <a:rPr lang="en-US" dirty="0" smtClean="0">
                <a:latin typeface="Times New Roman" pitchFamily="18" charset="0"/>
                <a:cs typeface="Times New Roman" pitchFamily="18" charset="0"/>
              </a:rPr>
              <a:t>Longest extra duty time with P=0.8 is </a:t>
            </a:r>
            <a:r>
              <a:rPr lang="en-US" b="1" dirty="0" smtClean="0">
                <a:solidFill>
                  <a:srgbClr val="FF0000"/>
                </a:solidFill>
                <a:latin typeface="Times New Roman" pitchFamily="18" charset="0"/>
                <a:cs typeface="Times New Roman" pitchFamily="18" charset="0"/>
              </a:rPr>
              <a:t>9 min</a:t>
            </a:r>
          </a:p>
          <a:p>
            <a:pPr lvl="1"/>
            <a:r>
              <a:rPr lang="en-US" dirty="0" smtClean="0">
                <a:latin typeface="Times New Roman" pitchFamily="18" charset="0"/>
                <a:cs typeface="Times New Roman" pitchFamily="18" charset="0"/>
              </a:rPr>
              <a:t>In 9 min DHT can transfer 54MB</a:t>
            </a:r>
          </a:p>
          <a:p>
            <a:pPr lvl="1"/>
            <a:r>
              <a:rPr lang="en-US" dirty="0" smtClean="0">
                <a:latin typeface="Times New Roman" pitchFamily="18" charset="0"/>
                <a:cs typeface="Times New Roman" pitchFamily="18" charset="0"/>
              </a:rPr>
              <a:t>Next overlay network weight is </a:t>
            </a:r>
            <a:r>
              <a:rPr lang="en-US" b="1" dirty="0" smtClean="0">
                <a:solidFill>
                  <a:srgbClr val="FF0000"/>
                </a:solidFill>
                <a:latin typeface="Times New Roman" pitchFamily="18" charset="0"/>
                <a:cs typeface="Times New Roman" pitchFamily="18" charset="0"/>
              </a:rPr>
              <a:t>54MB.</a:t>
            </a:r>
            <a:endParaRPr lang="en-US" b="1" dirty="0">
              <a:solidFill>
                <a:srgbClr val="FF0000"/>
              </a:solidFill>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Concluding example (cont.)</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Next checkpoint: 16.5 min</a:t>
            </a:r>
          </a:p>
          <a:p>
            <a:pPr lvl="1"/>
            <a:r>
              <a:rPr lang="en-US" dirty="0" smtClean="0">
                <a:latin typeface="Times New Roman" pitchFamily="18" charset="0"/>
                <a:cs typeface="Times New Roman" pitchFamily="18" charset="0"/>
              </a:rPr>
              <a:t>Online for 16.5 min?</a:t>
            </a:r>
          </a:p>
          <a:p>
            <a:pPr lvl="1"/>
            <a:r>
              <a:rPr lang="en-US" dirty="0" smtClean="0">
                <a:latin typeface="Times New Roman" pitchFamily="18" charset="0"/>
                <a:cs typeface="Times New Roman" pitchFamily="18" charset="0"/>
              </a:rPr>
              <a:t>Longest extra duty time with P=0.8 is </a:t>
            </a:r>
            <a:r>
              <a:rPr lang="en-US" b="1" dirty="0" smtClean="0">
                <a:solidFill>
                  <a:srgbClr val="FF0000"/>
                </a:solidFill>
                <a:latin typeface="Times New Roman" pitchFamily="18" charset="0"/>
                <a:cs typeface="Times New Roman" pitchFamily="18" charset="0"/>
              </a:rPr>
              <a:t>12.5 min</a:t>
            </a:r>
          </a:p>
          <a:p>
            <a:pPr lvl="1"/>
            <a:r>
              <a:rPr lang="en-US" dirty="0" smtClean="0">
                <a:latin typeface="Times New Roman" pitchFamily="18" charset="0"/>
                <a:cs typeface="Times New Roman" pitchFamily="18" charset="0"/>
              </a:rPr>
              <a:t>In 12.5 min DHT can transfer 75MB</a:t>
            </a:r>
          </a:p>
          <a:p>
            <a:pPr lvl="1"/>
            <a:r>
              <a:rPr lang="en-US" dirty="0" smtClean="0">
                <a:latin typeface="Times New Roman" pitchFamily="18" charset="0"/>
                <a:cs typeface="Times New Roman" pitchFamily="18" charset="0"/>
              </a:rPr>
              <a:t>Next overlay network weight is </a:t>
            </a:r>
            <a:r>
              <a:rPr lang="en-US" b="1" dirty="0" smtClean="0">
                <a:solidFill>
                  <a:srgbClr val="FF0000"/>
                </a:solidFill>
                <a:latin typeface="Times New Roman" pitchFamily="18" charset="0"/>
                <a:cs typeface="Times New Roman" pitchFamily="18" charset="0"/>
              </a:rPr>
              <a:t>75MB.</a:t>
            </a:r>
          </a:p>
          <a:p>
            <a:r>
              <a:rPr lang="en-US" dirty="0" smtClean="0">
                <a:latin typeface="Times New Roman" pitchFamily="18" charset="0"/>
                <a:cs typeface="Times New Roman" pitchFamily="18" charset="0"/>
              </a:rPr>
              <a:t>Next checkpoint: 29 min</a:t>
            </a:r>
          </a:p>
          <a:p>
            <a:pPr lvl="1"/>
            <a:r>
              <a:rPr lang="en-US" dirty="0" smtClean="0">
                <a:latin typeface="Times New Roman" pitchFamily="18" charset="0"/>
                <a:cs typeface="Times New Roman" pitchFamily="18" charset="0"/>
              </a:rPr>
              <a:t>Online for 29 min?</a:t>
            </a:r>
          </a:p>
          <a:p>
            <a:pPr lvl="1"/>
            <a:r>
              <a:rPr lang="en-US" dirty="0" smtClean="0">
                <a:latin typeface="Times New Roman" pitchFamily="18" charset="0"/>
                <a:cs typeface="Times New Roman" pitchFamily="18" charset="0"/>
              </a:rPr>
              <a:t>Longest extra duty time with P=0.8 is </a:t>
            </a:r>
            <a:r>
              <a:rPr lang="en-US" b="1" dirty="0" smtClean="0">
                <a:solidFill>
                  <a:srgbClr val="FF0000"/>
                </a:solidFill>
                <a:latin typeface="Times New Roman" pitchFamily="18" charset="0"/>
                <a:cs typeface="Times New Roman" pitchFamily="18" charset="0"/>
              </a:rPr>
              <a:t>17 min</a:t>
            </a:r>
          </a:p>
          <a:p>
            <a:pPr lvl="1"/>
            <a:r>
              <a:rPr lang="en-US" dirty="0" smtClean="0">
                <a:latin typeface="Times New Roman" pitchFamily="18" charset="0"/>
                <a:cs typeface="Times New Roman" pitchFamily="18" charset="0"/>
              </a:rPr>
              <a:t>In 17 min DHT can transfer 102MB</a:t>
            </a:r>
          </a:p>
          <a:p>
            <a:pPr lvl="1"/>
            <a:r>
              <a:rPr lang="en-US" dirty="0" smtClean="0">
                <a:latin typeface="Times New Roman" pitchFamily="18" charset="0"/>
                <a:cs typeface="Times New Roman" pitchFamily="18" charset="0"/>
              </a:rPr>
              <a:t>Next overlay network weight is </a:t>
            </a:r>
            <a:r>
              <a:rPr lang="en-US" b="1" dirty="0" smtClean="0">
                <a:solidFill>
                  <a:srgbClr val="FF0000"/>
                </a:solidFill>
                <a:latin typeface="Times New Roman" pitchFamily="18" charset="0"/>
                <a:cs typeface="Times New Roman" pitchFamily="18" charset="0"/>
              </a:rPr>
              <a:t>100MB (target).</a:t>
            </a: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Concluding example (cont.)</a:t>
            </a:r>
          </a:p>
        </p:txBody>
      </p:sp>
      <p:graphicFrame>
        <p:nvGraphicFramePr>
          <p:cNvPr id="7" name="Content Placeholder 6"/>
          <p:cNvGraphicFramePr>
            <a:graphicFrameLocks noGrp="1"/>
          </p:cNvGraphicFramePr>
          <p:nvPr>
            <p:ph idx="1"/>
          </p:nvPr>
        </p:nvGraphicFramePr>
        <p:xfrm>
          <a:off x="457200" y="2209800"/>
          <a:ext cx="8229600" cy="4241800"/>
        </p:xfrm>
        <a:graphic>
          <a:graphicData uri="http://schemas.openxmlformats.org/drawingml/2006/table">
            <a:tbl>
              <a:tblPr firstRow="1" bandRow="1">
                <a:tableStyleId>{5C22544A-7EE6-4342-B048-85BDC9FD1C3A}</a:tableStyleId>
              </a:tblPr>
              <a:tblGrid>
                <a:gridCol w="1828800"/>
                <a:gridCol w="4419600"/>
                <a:gridCol w="1981200"/>
              </a:tblGrid>
              <a:tr h="370840">
                <a:tc>
                  <a:txBody>
                    <a:bodyPr/>
                    <a:lstStyle/>
                    <a:p>
                      <a:pPr marL="0" marR="0" algn="ctr" rtl="0">
                        <a:lnSpc>
                          <a:spcPct val="150000"/>
                        </a:lnSpc>
                        <a:spcBef>
                          <a:spcPts val="0"/>
                        </a:spcBef>
                        <a:spcAft>
                          <a:spcPts val="0"/>
                        </a:spcAft>
                      </a:pPr>
                      <a:r>
                        <a:rPr lang="en-US" sz="2400" b="1" i="0" u="none" dirty="0">
                          <a:latin typeface="Times New Roman" pitchFamily="18" charset="0"/>
                          <a:ea typeface="Times New Roman"/>
                          <a:cs typeface="Times New Roman" pitchFamily="18" charset="0"/>
                        </a:rPr>
                        <a:t>Parameter</a:t>
                      </a:r>
                      <a:endParaRPr lang="en-US" sz="2000" b="1" i="0" u="none"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2400" b="1" i="0" u="none" kern="1200" dirty="0">
                          <a:solidFill>
                            <a:schemeClr val="lt1"/>
                          </a:solidFill>
                          <a:latin typeface="Times New Roman" pitchFamily="18" charset="0"/>
                          <a:ea typeface="Times New Roman"/>
                          <a:cs typeface="Times New Roman" pitchFamily="18" charset="0"/>
                        </a:rPr>
                        <a:t>Meaning</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2400" b="1" i="0" u="none" kern="1200" dirty="0">
                          <a:solidFill>
                            <a:schemeClr val="lt1"/>
                          </a:solidFill>
                          <a:latin typeface="Times New Roman" pitchFamily="18" charset="0"/>
                          <a:ea typeface="Times New Roman"/>
                          <a:cs typeface="Times New Roman" pitchFamily="18" charset="0"/>
                        </a:rPr>
                        <a:t>Value</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err="1" smtClean="0">
                          <a:latin typeface="Times New Roman" pitchFamily="18" charset="0"/>
                          <a:ea typeface="Times New Roman"/>
                          <a:cs typeface="Times New Roman" pitchFamily="18" charset="0"/>
                        </a:rPr>
                        <a:t>T_enter_DHT</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a:lnSpc>
                          <a:spcPct val="150000"/>
                        </a:lnSpc>
                        <a:spcBef>
                          <a:spcPts val="0"/>
                        </a:spcBef>
                        <a:spcAft>
                          <a:spcPts val="0"/>
                        </a:spcAft>
                      </a:pPr>
                      <a:r>
                        <a:rPr lang="en-US" sz="1200" b="0" i="1" dirty="0">
                          <a:latin typeface="Times New Roman" pitchFamily="18" charset="0"/>
                          <a:ea typeface="Times New Roman"/>
                          <a:cs typeface="Times New Roman" pitchFamily="18" charset="0"/>
                        </a:rPr>
                        <a:t>The time that needs to pass before the node gets attached to the lightest DHT overlay network</a:t>
                      </a:r>
                      <a:endParaRPr lang="en-US" sz="1100" b="0" i="1"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2.5 minutes</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T1</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time between joining the lightest DHT overlay network and the first checkpoint</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5 minutes</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T2</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time between the first and the second checkpoints</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9 minutes</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T3</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time between the second and the third checkpoints</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12.5 minutes</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T4</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time between the third and the fourth (last) checkpoints</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17 minutes</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W1</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file size limit of the first overlay network (lightest)</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30MB</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W2</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file size limit of the second overlay network</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54MB</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W3</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file size limit of the third overlay network</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75MB</a:t>
                      </a:r>
                    </a:p>
                  </a:txBody>
                  <a:tcPr marL="68580" marR="68580" marT="0" marB="0" anchor="ctr"/>
                </a:tc>
              </a:tr>
              <a:tr h="370840">
                <a:tc>
                  <a:txBody>
                    <a:bodyPr/>
                    <a:lstStyle/>
                    <a:p>
                      <a:pPr marL="0" marR="0" algn="ctr" rtl="0">
                        <a:lnSpc>
                          <a:spcPct val="150000"/>
                        </a:lnSpc>
                        <a:spcBef>
                          <a:spcPts val="0"/>
                        </a:spcBef>
                        <a:spcAft>
                          <a:spcPts val="0"/>
                        </a:spcAft>
                      </a:pPr>
                      <a:r>
                        <a:rPr lang="en-US" sz="1600" b="1" i="0" dirty="0" smtClean="0">
                          <a:latin typeface="Times New Roman" pitchFamily="18" charset="0"/>
                          <a:ea typeface="Times New Roman"/>
                          <a:cs typeface="Times New Roman" pitchFamily="18" charset="0"/>
                        </a:rPr>
                        <a:t>W4</a:t>
                      </a:r>
                      <a:endParaRPr lang="en-US" sz="1600" b="1" i="0" dirty="0">
                        <a:latin typeface="Times New Roman" pitchFamily="18" charset="0"/>
                        <a:ea typeface="Times New Roman"/>
                        <a:cs typeface="Times New Roman" pitchFamily="18" charset="0"/>
                      </a:endParaRP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200" b="0" i="1" kern="1200" dirty="0">
                          <a:solidFill>
                            <a:schemeClr val="dk1"/>
                          </a:solidFill>
                          <a:latin typeface="Times New Roman" pitchFamily="18" charset="0"/>
                          <a:ea typeface="Times New Roman"/>
                          <a:cs typeface="Times New Roman" pitchFamily="18" charset="0"/>
                        </a:rPr>
                        <a:t>The file size limit of the fourth overlay network (heaviest)</a:t>
                      </a:r>
                    </a:p>
                  </a:txBody>
                  <a:tcPr marL="68580" marR="68580" marT="0" marB="0" anchor="ctr"/>
                </a:tc>
                <a:tc>
                  <a:txBody>
                    <a:bodyPr/>
                    <a:lstStyle/>
                    <a:p>
                      <a:pPr marL="0" marR="0" algn="ctr" rtl="0" eaLnBrk="1" latinLnBrk="0" hangingPunct="1">
                        <a:lnSpc>
                          <a:spcPct val="150000"/>
                        </a:lnSpc>
                        <a:spcBef>
                          <a:spcPts val="0"/>
                        </a:spcBef>
                        <a:spcAft>
                          <a:spcPts val="0"/>
                        </a:spcAft>
                      </a:pPr>
                      <a:r>
                        <a:rPr kumimoji="0" lang="en-US" sz="1600" b="0" i="0" kern="1200" dirty="0" smtClean="0">
                          <a:solidFill>
                            <a:schemeClr val="dk1"/>
                          </a:solidFill>
                          <a:latin typeface="Times New Roman" pitchFamily="18" charset="0"/>
                          <a:ea typeface="Times New Roman"/>
                          <a:cs typeface="Times New Roman" pitchFamily="18" charset="0"/>
                        </a:rPr>
                        <a:t>100MB (target)</a:t>
                      </a:r>
                    </a:p>
                  </a:txBody>
                  <a:tcPr marL="68580" marR="68580" marT="0" marB="0" anchor="ctr"/>
                </a:tc>
              </a:tr>
            </a:tbl>
          </a:graphicData>
        </a:graphic>
      </p:graphicFrame>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3" cstate="print"/>
          <a:srcRect/>
          <a:stretch>
            <a:fillRect/>
          </a:stretch>
        </p:blipFill>
        <p:spPr bwMode="auto">
          <a:xfrm>
            <a:off x="341993" y="1371600"/>
            <a:ext cx="8802007" cy="4724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Concluding example (cont.)</a:t>
            </a:r>
          </a:p>
        </p:txBody>
      </p:sp>
      <p:sp>
        <p:nvSpPr>
          <p:cNvPr id="3" name="Content Placeholder 2"/>
          <p:cNvSpPr>
            <a:spLocks noGrp="1"/>
          </p:cNvSpPr>
          <p:nvPr>
            <p:ph idx="1"/>
          </p:nvPr>
        </p:nvSpPr>
        <p:spPr>
          <a:xfrm>
            <a:off x="457200" y="1981200"/>
            <a:ext cx="8229600" cy="4343400"/>
          </a:xfrm>
        </p:spPr>
        <p:txBody>
          <a:bodyPr/>
          <a:lstStyle/>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these decisions should be made dynamically by the DHT according to the most updated data.</a:t>
            </a:r>
          </a:p>
          <a:p>
            <a:endParaRPr lang="en-US" sz="2000" b="1" dirty="0" smtClean="0">
              <a:solidFill>
                <a:srgbClr val="FF0000"/>
              </a:solidFill>
              <a:latin typeface="Times New Roman" pitchFamily="18" charset="0"/>
              <a:cs typeface="Times New Roman" pitchFamily="18" charset="0"/>
            </a:endParaRPr>
          </a:p>
        </p:txBody>
      </p:sp>
      <p:sp>
        <p:nvSpPr>
          <p:cNvPr id="4"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Analyze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2438400"/>
            <a:ext cx="2895600" cy="1143000"/>
          </a:xfrm>
        </p:spPr>
        <p:txBody>
          <a:bodyPr>
            <a:noAutofit/>
          </a:bodyPr>
          <a:lstStyle/>
          <a:p>
            <a:pPr fontAlgn="auto">
              <a:spcAft>
                <a:spcPts val="0"/>
              </a:spcAft>
              <a:defRPr/>
            </a:pPr>
            <a:r>
              <a:rPr lang="en-US" sz="10000" dirty="0" smtClean="0">
                <a:latin typeface="Times New Roman" pitchFamily="18" charset="0"/>
                <a:cs typeface="Times New Roman" pitchFamily="18" charset="0"/>
              </a:rPr>
              <a:t>Q&amp;A</a:t>
            </a:r>
            <a:endParaRPr lang="en-US" sz="10000" dirty="0">
              <a:latin typeface="Times New Roman" pitchFamily="18" charset="0"/>
              <a:cs typeface="Times New Roman" pitchFamily="18" charset="0"/>
            </a:endParaRPr>
          </a:p>
        </p:txBody>
      </p:sp>
      <p:pic>
        <p:nvPicPr>
          <p:cNvPr id="38914" name="Picture 2" descr="C:\Documents and Settings\hayoub\Desktop\post-34598-1194151157.png"/>
          <p:cNvPicPr>
            <a:picLocks noChangeAspect="1" noChangeArrowheads="1"/>
          </p:cNvPicPr>
          <p:nvPr/>
        </p:nvPicPr>
        <p:blipFill>
          <a:blip r:embed="rId3" cstate="print"/>
          <a:srcRect/>
          <a:stretch>
            <a:fillRect/>
          </a:stretch>
        </p:blipFill>
        <p:spPr bwMode="auto">
          <a:xfrm>
            <a:off x="3581400" y="3429000"/>
            <a:ext cx="1905000" cy="18415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smtClean="0">
                <a:latin typeface="Times New Roman" pitchFamily="18" charset="0"/>
                <a:cs typeface="Times New Roman" pitchFamily="18" charset="0"/>
              </a:rPr>
              <a:t>Agenda</a:t>
            </a:r>
          </a:p>
        </p:txBody>
      </p:sp>
      <p:sp>
        <p:nvSpPr>
          <p:cNvPr id="18434" name="Content Placeholder 2"/>
          <p:cNvSpPr>
            <a:spLocks noGrp="1"/>
          </p:cNvSpPr>
          <p:nvPr>
            <p:ph idx="1"/>
          </p:nvPr>
        </p:nvSpPr>
        <p:spPr/>
        <p:txBody>
          <a:bodyPr/>
          <a:lstStyle/>
          <a:p>
            <a:r>
              <a:rPr lang="en-US" dirty="0" smtClean="0">
                <a:latin typeface="Times New Roman" pitchFamily="18" charset="0"/>
                <a:cs typeface="Times New Roman" pitchFamily="18" charset="0"/>
              </a:rPr>
              <a:t>What is DHT?</a:t>
            </a:r>
          </a:p>
          <a:p>
            <a:r>
              <a:rPr lang="en-US" dirty="0" smtClean="0">
                <a:latin typeface="Times New Roman" pitchFamily="18" charset="0"/>
                <a:cs typeface="Times New Roman" pitchFamily="18" charset="0"/>
              </a:rPr>
              <a:t>Project Goal</a:t>
            </a:r>
          </a:p>
          <a:p>
            <a:r>
              <a:rPr lang="en-US" dirty="0" smtClean="0">
                <a:latin typeface="Times New Roman" pitchFamily="18" charset="0"/>
                <a:cs typeface="Times New Roman" pitchFamily="18" charset="0"/>
              </a:rPr>
              <a:t>Implement</a:t>
            </a:r>
          </a:p>
          <a:p>
            <a:pPr lvl="1"/>
            <a:r>
              <a:rPr lang="en-US" dirty="0" smtClean="0">
                <a:latin typeface="Times New Roman" pitchFamily="18" charset="0"/>
                <a:cs typeface="Times New Roman" pitchFamily="18" charset="0"/>
              </a:rPr>
              <a:t>High-Level Design</a:t>
            </a:r>
          </a:p>
          <a:p>
            <a:pPr lvl="1"/>
            <a:r>
              <a:rPr lang="en-US" dirty="0" smtClean="0">
                <a:latin typeface="Times New Roman" pitchFamily="18" charset="0"/>
                <a:cs typeface="Times New Roman" pitchFamily="18" charset="0"/>
              </a:rPr>
              <a:t>Example</a:t>
            </a:r>
          </a:p>
          <a:p>
            <a:r>
              <a:rPr lang="en-US" dirty="0" smtClean="0">
                <a:latin typeface="Times New Roman" pitchFamily="18" charset="0"/>
                <a:cs typeface="Times New Roman" pitchFamily="18" charset="0"/>
              </a:rPr>
              <a:t>Distribute</a:t>
            </a:r>
          </a:p>
          <a:p>
            <a:r>
              <a:rPr lang="en-US" dirty="0" smtClean="0">
                <a:latin typeface="Times New Roman" pitchFamily="18" charset="0"/>
                <a:cs typeface="Times New Roman" pitchFamily="18" charset="0"/>
              </a:rPr>
              <a:t>Analyze</a:t>
            </a:r>
          </a:p>
          <a:p>
            <a:pPr lvl="1"/>
            <a:r>
              <a:rPr lang="en-US" dirty="0" smtClean="0">
                <a:latin typeface="Times New Roman" pitchFamily="18" charset="0"/>
                <a:cs typeface="Times New Roman" pitchFamily="18" charset="0"/>
              </a:rPr>
              <a:t>Reports examples</a:t>
            </a:r>
          </a:p>
          <a:p>
            <a:pPr lvl="1"/>
            <a:r>
              <a:rPr lang="en-US" dirty="0" smtClean="0">
                <a:latin typeface="Times New Roman" pitchFamily="18" charset="0"/>
                <a:cs typeface="Times New Roman" pitchFamily="18" charset="0"/>
              </a:rPr>
              <a:t>Try 1, 2 and </a:t>
            </a:r>
            <a:r>
              <a:rPr lang="en-US" dirty="0" smtClean="0">
                <a:latin typeface="Times New Roman" pitchFamily="18" charset="0"/>
                <a:cs typeface="Times New Roman" pitchFamily="18" charset="0"/>
              </a:rPr>
              <a:t>3</a:t>
            </a:r>
          </a:p>
          <a:p>
            <a:pPr lvl="1"/>
            <a:r>
              <a:rPr lang="en-US" dirty="0" smtClean="0">
                <a:latin typeface="Times New Roman" pitchFamily="18" charset="0"/>
                <a:cs typeface="Times New Roman" pitchFamily="18" charset="0"/>
              </a:rPr>
              <a:t>Conclusion</a:t>
            </a:r>
            <a:endParaRPr lang="en-US" dirty="0" smtClean="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latin typeface="Times New Roman" pitchFamily="18" charset="0"/>
                <a:cs typeface="Times New Roman" pitchFamily="18" charset="0"/>
              </a:rPr>
              <a:t>What is a DHT?</a:t>
            </a:r>
          </a:p>
        </p:txBody>
      </p:sp>
      <p:sp>
        <p:nvSpPr>
          <p:cNvPr id="22530" name="Content Placeholder 2"/>
          <p:cNvSpPr>
            <a:spLocks noGrp="1"/>
          </p:cNvSpPr>
          <p:nvPr>
            <p:ph idx="1"/>
          </p:nvPr>
        </p:nvSpPr>
        <p:spPr/>
        <p:txBody>
          <a:bodyPr/>
          <a:lstStyle/>
          <a:p>
            <a:r>
              <a:rPr lang="en-US" b="1" dirty="0" smtClean="0">
                <a:latin typeface="Times New Roman" pitchFamily="18" charset="0"/>
                <a:cs typeface="Times New Roman" pitchFamily="18" charset="0"/>
              </a:rPr>
              <a:t>DHT</a:t>
            </a:r>
            <a:r>
              <a:rPr lang="en-US" dirty="0" smtClean="0">
                <a:latin typeface="Times New Roman" pitchFamily="18" charset="0"/>
                <a:cs typeface="Times New Roman" pitchFamily="18" charset="0"/>
              </a:rPr>
              <a:t> stands for </a:t>
            </a:r>
            <a:r>
              <a:rPr lang="en-US" b="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istributed </a:t>
            </a:r>
            <a:r>
              <a:rPr lang="en-US" b="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ash </a:t>
            </a:r>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able</a:t>
            </a:r>
          </a:p>
          <a:p>
            <a:r>
              <a:rPr lang="en-US"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decentralized  </a:t>
            </a:r>
            <a:r>
              <a:rPr lang="en-US" dirty="0" smtClean="0">
                <a:latin typeface="Times New Roman" pitchFamily="18" charset="0"/>
                <a:cs typeface="Times New Roman" pitchFamily="18" charset="0"/>
              </a:rPr>
              <a:t>distributed system holds data in its nodes</a:t>
            </a:r>
          </a:p>
          <a:p>
            <a:r>
              <a:rPr lang="en-US" sz="2400" dirty="0" smtClean="0">
                <a:latin typeface="Times New Roman" pitchFamily="18" charset="0"/>
                <a:cs typeface="Times New Roman" pitchFamily="18" charset="0"/>
              </a:rPr>
              <a:t>Provides a lookup service similar to a hash table.</a:t>
            </a:r>
          </a:p>
          <a:p>
            <a:pPr lvl="1"/>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f(key)=value</a:t>
            </a:r>
          </a:p>
          <a:p>
            <a:r>
              <a:rPr lang="en-US" dirty="0" smtClean="0">
                <a:latin typeface="Times New Roman" pitchFamily="18" charset="0"/>
                <a:cs typeface="Times New Roman" pitchFamily="18" charset="0"/>
              </a:rPr>
              <a:t>Keep the data distributed </a:t>
            </a:r>
            <a:r>
              <a:rPr lang="en-US" dirty="0" smtClean="0">
                <a:latin typeface="Times New Roman" pitchFamily="18" charset="0"/>
                <a:cs typeface="Times New Roman" pitchFamily="18" charset="0"/>
              </a:rPr>
              <a:t>dynamically</a:t>
            </a:r>
          </a:p>
          <a:p>
            <a:r>
              <a:rPr lang="en-US" dirty="0" smtClean="0">
                <a:latin typeface="Times New Roman" pitchFamily="18" charset="0"/>
                <a:cs typeface="Times New Roman" pitchFamily="18" charset="0"/>
              </a:rPr>
              <a:t>Scalable service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228600"/>
            <a:ext cx="8229600" cy="1143000"/>
          </a:xfrm>
        </p:spPr>
        <p:txBody>
          <a:bodyPr/>
          <a:lstStyle/>
          <a:p>
            <a:r>
              <a:rPr lang="en-US" dirty="0" smtClean="0">
                <a:latin typeface="Times New Roman" pitchFamily="18" charset="0"/>
                <a:cs typeface="Times New Roman" pitchFamily="18" charset="0"/>
              </a:rPr>
              <a:t>What is a DHT? (cont.)</a:t>
            </a:r>
            <a:endParaRPr lang="en-US" dirty="0" smtClean="0"/>
          </a:p>
        </p:txBody>
      </p:sp>
      <p:sp>
        <p:nvSpPr>
          <p:cNvPr id="4" name="Cloud 3"/>
          <p:cNvSpPr/>
          <p:nvPr/>
        </p:nvSpPr>
        <p:spPr>
          <a:xfrm>
            <a:off x="76200" y="1447800"/>
            <a:ext cx="8763000" cy="5181600"/>
          </a:xfrm>
          <a:prstGeom prst="cloud">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5" name="Rounded Rectangle 4"/>
          <p:cNvSpPr/>
          <p:nvPr/>
        </p:nvSpPr>
        <p:spPr>
          <a:xfrm>
            <a:off x="6172200" y="2667000"/>
            <a:ext cx="12192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6" name="Rounded Rectangle 5"/>
          <p:cNvSpPr/>
          <p:nvPr/>
        </p:nvSpPr>
        <p:spPr>
          <a:xfrm>
            <a:off x="3886200" y="2438400"/>
            <a:ext cx="12192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0" name="Rounded Rectangle 9"/>
          <p:cNvSpPr/>
          <p:nvPr/>
        </p:nvSpPr>
        <p:spPr>
          <a:xfrm>
            <a:off x="2590800" y="4343400"/>
            <a:ext cx="12192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1" name="Rounded Rectangle 10"/>
          <p:cNvSpPr/>
          <p:nvPr/>
        </p:nvSpPr>
        <p:spPr>
          <a:xfrm>
            <a:off x="1066800" y="2819400"/>
            <a:ext cx="12192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2" name="Isosceles Triangle 11"/>
          <p:cNvSpPr/>
          <p:nvPr/>
        </p:nvSpPr>
        <p:spPr>
          <a:xfrm>
            <a:off x="1752600" y="30480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Isosceles Triangle 12"/>
          <p:cNvSpPr/>
          <p:nvPr/>
        </p:nvSpPr>
        <p:spPr>
          <a:xfrm>
            <a:off x="4038600" y="25908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Isosceles Triangle 15"/>
          <p:cNvSpPr/>
          <p:nvPr/>
        </p:nvSpPr>
        <p:spPr>
          <a:xfrm>
            <a:off x="3429000" y="49530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Isosceles Triangle 16"/>
          <p:cNvSpPr/>
          <p:nvPr/>
        </p:nvSpPr>
        <p:spPr>
          <a:xfrm>
            <a:off x="3124200" y="47244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a:off x="2819400" y="44958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Isosceles Triangle 18"/>
          <p:cNvSpPr/>
          <p:nvPr/>
        </p:nvSpPr>
        <p:spPr>
          <a:xfrm>
            <a:off x="2819400" y="49530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Isosceles Triangle 20"/>
          <p:cNvSpPr/>
          <p:nvPr/>
        </p:nvSpPr>
        <p:spPr>
          <a:xfrm>
            <a:off x="4343400" y="29718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Isosceles Triangle 21"/>
          <p:cNvSpPr/>
          <p:nvPr/>
        </p:nvSpPr>
        <p:spPr>
          <a:xfrm>
            <a:off x="1295400" y="33528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Isosceles Triangle 23"/>
          <p:cNvSpPr/>
          <p:nvPr/>
        </p:nvSpPr>
        <p:spPr>
          <a:xfrm>
            <a:off x="7010400" y="28194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Isosceles Triangle 24"/>
          <p:cNvSpPr/>
          <p:nvPr/>
        </p:nvSpPr>
        <p:spPr>
          <a:xfrm>
            <a:off x="6324600" y="28194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ounded Rectangle 27"/>
          <p:cNvSpPr/>
          <p:nvPr/>
        </p:nvSpPr>
        <p:spPr>
          <a:xfrm>
            <a:off x="5105400" y="4267200"/>
            <a:ext cx="12192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27" name="Isosceles Triangle 26"/>
          <p:cNvSpPr/>
          <p:nvPr/>
        </p:nvSpPr>
        <p:spPr>
          <a:xfrm>
            <a:off x="6858000" y="32004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Isosceles Triangle 28"/>
          <p:cNvSpPr/>
          <p:nvPr/>
        </p:nvSpPr>
        <p:spPr>
          <a:xfrm>
            <a:off x="4800600" y="27432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Isosceles Triangle 29"/>
          <p:cNvSpPr/>
          <p:nvPr/>
        </p:nvSpPr>
        <p:spPr>
          <a:xfrm>
            <a:off x="6477000" y="32004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Isosceles Triangle 30"/>
          <p:cNvSpPr/>
          <p:nvPr/>
        </p:nvSpPr>
        <p:spPr>
          <a:xfrm>
            <a:off x="3429000" y="44958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Isosceles Triangle 31"/>
          <p:cNvSpPr/>
          <p:nvPr/>
        </p:nvSpPr>
        <p:spPr>
          <a:xfrm>
            <a:off x="7731125" y="55626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9" name="TextBox 32"/>
          <p:cNvSpPr txBox="1">
            <a:spLocks noChangeArrowheads="1"/>
          </p:cNvSpPr>
          <p:nvPr/>
        </p:nvSpPr>
        <p:spPr bwMode="auto">
          <a:xfrm>
            <a:off x="8001000" y="5486400"/>
            <a:ext cx="838200" cy="381000"/>
          </a:xfrm>
          <a:prstGeom prst="rect">
            <a:avLst/>
          </a:prstGeom>
          <a:noFill/>
          <a:ln w="9525">
            <a:noFill/>
            <a:miter lim="800000"/>
            <a:headEnd/>
            <a:tailEnd/>
          </a:ln>
        </p:spPr>
        <p:txBody>
          <a:bodyPr>
            <a:spAutoFit/>
          </a:bodyPr>
          <a:lstStyle/>
          <a:p>
            <a:r>
              <a:rPr lang="en-US"/>
              <a:t>- Data</a:t>
            </a:r>
          </a:p>
        </p:txBody>
      </p:sp>
      <p:sp>
        <p:nvSpPr>
          <p:cNvPr id="35" name="Rounded Rectangle 34"/>
          <p:cNvSpPr/>
          <p:nvPr/>
        </p:nvSpPr>
        <p:spPr>
          <a:xfrm>
            <a:off x="7696200" y="6019800"/>
            <a:ext cx="304800" cy="3810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24601" name="TextBox 35"/>
          <p:cNvSpPr txBox="1">
            <a:spLocks noChangeArrowheads="1"/>
          </p:cNvSpPr>
          <p:nvPr/>
        </p:nvSpPr>
        <p:spPr bwMode="auto">
          <a:xfrm>
            <a:off x="8001000" y="6019800"/>
            <a:ext cx="914400" cy="369888"/>
          </a:xfrm>
          <a:prstGeom prst="rect">
            <a:avLst/>
          </a:prstGeom>
          <a:noFill/>
          <a:ln w="9525">
            <a:noFill/>
            <a:miter lim="800000"/>
            <a:headEnd/>
            <a:tailEnd/>
          </a:ln>
        </p:spPr>
        <p:txBody>
          <a:bodyPr>
            <a:spAutoFit/>
          </a:bodyPr>
          <a:lstStyle/>
          <a:p>
            <a:r>
              <a:rPr lang="en-US"/>
              <a:t>- Node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9" presetClass="path" presetSubtype="0" accel="50000" decel="50000" fill="hold" grpId="0" nodeType="clickEffect">
                                  <p:stCondLst>
                                    <p:cond delay="0"/>
                                  </p:stCondLst>
                                  <p:childTnLst>
                                    <p:animMotion origin="layout" path="M 0 2.48439E-6 L 0.0625 0.24982 " pathEditMode="relative" rAng="0" ptsTypes="AA">
                                      <p:cBhvr>
                                        <p:cTn id="12" dur="2000" fill="hold"/>
                                        <p:tgtEl>
                                          <p:spTgt spid="29"/>
                                        </p:tgtEl>
                                        <p:attrNameLst>
                                          <p:attrName>ppt_x</p:attrName>
                                          <p:attrName>ppt_y</p:attrName>
                                        </p:attrNameLst>
                                      </p:cBhvr>
                                      <p:rCtr x="31" y="125"/>
                                    </p:animMotion>
                                  </p:childTnLst>
                                </p:cTn>
                              </p:par>
                            </p:childTnLst>
                          </p:cTn>
                        </p:par>
                      </p:childTnLst>
                    </p:cTn>
                  </p:par>
                  <p:par>
                    <p:cTn id="13" fill="hold">
                      <p:stCondLst>
                        <p:cond delay="indefinite"/>
                      </p:stCondLst>
                      <p:childTnLst>
                        <p:par>
                          <p:cTn id="14" fill="hold">
                            <p:stCondLst>
                              <p:cond delay="0"/>
                            </p:stCondLst>
                            <p:childTnLst>
                              <p:par>
                                <p:cTn id="15" presetID="49" presetClass="path" presetSubtype="0" accel="50000" decel="50000" fill="hold" grpId="0" nodeType="clickEffect">
                                  <p:stCondLst>
                                    <p:cond delay="0"/>
                                  </p:stCondLst>
                                  <p:childTnLst>
                                    <p:animMotion origin="layout" path="M -3.33333E-6 2.08189E-6 L -0.05416 0.20541 " pathEditMode="relative" rAng="0" ptsTypes="AA">
                                      <p:cBhvr>
                                        <p:cTn id="16" dur="2000" fill="hold"/>
                                        <p:tgtEl>
                                          <p:spTgt spid="30"/>
                                        </p:tgtEl>
                                        <p:attrNameLst>
                                          <p:attrName>ppt_x</p:attrName>
                                          <p:attrName>ppt_y</p:attrName>
                                        </p:attrNameLst>
                                      </p:cBhvr>
                                      <p:rCtr x="-27" y="103"/>
                                    </p:animMotion>
                                  </p:childTnLst>
                                </p:cTn>
                              </p:par>
                            </p:childTnLst>
                          </p:cTn>
                        </p:par>
                      </p:childTnLst>
                    </p:cTn>
                  </p:par>
                  <p:par>
                    <p:cTn id="17" fill="hold">
                      <p:stCondLst>
                        <p:cond delay="indefinite"/>
                      </p:stCondLst>
                      <p:childTnLst>
                        <p:par>
                          <p:cTn id="18" fill="hold">
                            <p:stCondLst>
                              <p:cond delay="0"/>
                            </p:stCondLst>
                            <p:childTnLst>
                              <p:par>
                                <p:cTn id="19" presetID="49" presetClass="path" presetSubtype="0" accel="50000" decel="50000" fill="hold" grpId="0" nodeType="clickEffect">
                                  <p:stCondLst>
                                    <p:cond delay="0"/>
                                  </p:stCondLst>
                                  <p:childTnLst>
                                    <p:animMotion origin="layout" path="M 5.55112E-17 4.27481E-6 L 0.2375 0.06106 " pathEditMode="relative" rAng="0" ptsTypes="AA">
                                      <p:cBhvr>
                                        <p:cTn id="20" dur="2000" fill="hold"/>
                                        <p:tgtEl>
                                          <p:spTgt spid="31"/>
                                        </p:tgtEl>
                                        <p:attrNameLst>
                                          <p:attrName>ppt_x</p:attrName>
                                          <p:attrName>ppt_y</p:attrName>
                                        </p:attrNameLst>
                                      </p:cBhvr>
                                      <p:rCtr x="119" y="31"/>
                                    </p:animMotion>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9" presetClass="path" presetSubtype="0" accel="50000" decel="50000" fill="hold" grpId="0" nodeType="clickEffect">
                                  <p:stCondLst>
                                    <p:cond delay="0"/>
                                  </p:stCondLst>
                                  <p:childTnLst>
                                    <p:animMotion origin="layout" path="M 0.00417 -0.00555 L 0.18333 0.21097 " pathEditMode="relative" rAng="0" ptsTypes="AA">
                                      <p:cBhvr>
                                        <p:cTn id="30" dur="2000" fill="hold"/>
                                        <p:tgtEl>
                                          <p:spTgt spid="12"/>
                                        </p:tgtEl>
                                        <p:attrNameLst>
                                          <p:attrName>ppt_x</p:attrName>
                                          <p:attrName>ppt_y</p:attrName>
                                        </p:attrNameLst>
                                      </p:cBhvr>
                                      <p:rCtr x="90" y="108"/>
                                    </p:animMotion>
                                  </p:childTnLst>
                                </p:cTn>
                              </p:par>
                            </p:childTnLst>
                          </p:cTn>
                        </p:par>
                      </p:childTnLst>
                    </p:cTn>
                  </p:par>
                  <p:par>
                    <p:cTn id="31" fill="hold">
                      <p:stCondLst>
                        <p:cond delay="indefinite"/>
                      </p:stCondLst>
                      <p:childTnLst>
                        <p:par>
                          <p:cTn id="32" fill="hold">
                            <p:stCondLst>
                              <p:cond delay="0"/>
                            </p:stCondLst>
                            <p:childTnLst>
                              <p:par>
                                <p:cTn id="33" presetID="56" presetClass="path" presetSubtype="0" accel="50000" decel="50000" fill="hold" grpId="0" nodeType="clickEffect">
                                  <p:stCondLst>
                                    <p:cond delay="0"/>
                                  </p:stCondLst>
                                  <p:childTnLst>
                                    <p:animMotion origin="layout" path="M 0.0125 0.01665 L 0.38333 -0.08883 " pathEditMode="relative" rAng="0" ptsTypes="AA">
                                      <p:cBhvr>
                                        <p:cTn id="34" dur="2000" fill="hold"/>
                                        <p:tgtEl>
                                          <p:spTgt spid="22"/>
                                        </p:tgtEl>
                                        <p:attrNameLst>
                                          <p:attrName>ppt_x</p:attrName>
                                          <p:attrName>ppt_y</p:attrName>
                                        </p:attrNameLst>
                                      </p:cBhvr>
                                      <p:rCtr x="185" y="-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2" grpId="0" animBg="1"/>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381000"/>
            <a:ext cx="8229600" cy="1143000"/>
          </a:xfrm>
        </p:spPr>
        <p:txBody>
          <a:bodyPr/>
          <a:lstStyle/>
          <a:p>
            <a:r>
              <a:rPr lang="en-US" dirty="0" smtClean="0">
                <a:latin typeface="Times New Roman" pitchFamily="18" charset="0"/>
                <a:cs typeface="Times New Roman" pitchFamily="18" charset="0"/>
              </a:rPr>
              <a:t>Project Goal</a:t>
            </a:r>
          </a:p>
        </p:txBody>
      </p:sp>
      <p:sp>
        <p:nvSpPr>
          <p:cNvPr id="20482" name="Content Placeholder 2"/>
          <p:cNvSpPr>
            <a:spLocks noGrp="1"/>
          </p:cNvSpPr>
          <p:nvPr>
            <p:ph idx="1"/>
          </p:nvPr>
        </p:nvSpPr>
        <p:spPr>
          <a:xfrm>
            <a:off x="457200" y="1600200"/>
            <a:ext cx="8229600" cy="4953000"/>
          </a:xfrm>
        </p:spPr>
        <p:txBody>
          <a:bodyPr/>
          <a:lstStyle/>
          <a:p>
            <a:pPr algn="ctr">
              <a:buFont typeface="Wingdings 2" pitchFamily="18" charset="2"/>
              <a:buNone/>
            </a:pPr>
            <a:endParaRPr lang="en-US" sz="1200" b="1" i="1" dirty="0" smtClean="0">
              <a:latin typeface="Times New Roman" pitchFamily="18" charset="0"/>
              <a:cs typeface="Times New Roman" pitchFamily="18" charset="0"/>
            </a:endParaRPr>
          </a:p>
          <a:p>
            <a:pPr algn="ctr">
              <a:buFont typeface="Wingdings 2" pitchFamily="18" charset="2"/>
              <a:buNone/>
            </a:pPr>
            <a:r>
              <a:rPr lang="en-US" sz="3000" b="1" i="1" dirty="0" smtClean="0">
                <a:latin typeface="Times New Roman" pitchFamily="18" charset="0"/>
                <a:cs typeface="Times New Roman" pitchFamily="18" charset="0"/>
              </a:rPr>
              <a:t>Determine whether  a DHT can be implemented </a:t>
            </a:r>
          </a:p>
          <a:p>
            <a:pPr algn="ctr">
              <a:buFont typeface="Wingdings 2" pitchFamily="18" charset="2"/>
              <a:buNone/>
            </a:pPr>
            <a:r>
              <a:rPr lang="en-US" sz="3000" b="1" i="1" dirty="0" smtClean="0">
                <a:latin typeface="Times New Roman" pitchFamily="18" charset="0"/>
                <a:cs typeface="Times New Roman" pitchFamily="18" charset="0"/>
              </a:rPr>
              <a:t>in Mozilla Firefox web browser or not</a:t>
            </a:r>
          </a:p>
          <a:p>
            <a:pPr algn="ctr">
              <a:buFont typeface="Wingdings 2" pitchFamily="18" charset="2"/>
              <a:buNone/>
            </a:pPr>
            <a:r>
              <a:rPr lang="en-US" sz="3000" b="1" i="1" dirty="0" smtClean="0">
                <a:latin typeface="Times New Roman" pitchFamily="18" charset="0"/>
                <a:cs typeface="Times New Roman" pitchFamily="18" charset="0"/>
              </a:rPr>
              <a:t>in sense of duty time</a:t>
            </a:r>
          </a:p>
          <a:p>
            <a:pPr algn="ctr">
              <a:buNone/>
            </a:pPr>
            <a:endParaRPr lang="en-US" sz="3000" b="1" i="1" dirty="0" smtClean="0">
              <a:latin typeface="Times New Roman" pitchFamily="18" charset="0"/>
              <a:cs typeface="Times New Roman" pitchFamily="18" charset="0"/>
            </a:endParaRPr>
          </a:p>
          <a:p>
            <a:pPr>
              <a:buFont typeface="Wingdings 2" pitchFamily="18" charset="2"/>
              <a:buNone/>
            </a:pPr>
            <a:r>
              <a:rPr lang="en-US" sz="3000" b="1" i="1" dirty="0" smtClean="0">
                <a:latin typeface="Times New Roman" pitchFamily="18" charset="0"/>
                <a:cs typeface="Times New Roman" pitchFamily="18" charset="0"/>
              </a:rPr>
              <a:t>This needs:</a:t>
            </a:r>
          </a:p>
          <a:p>
            <a:pPr lvl="1"/>
            <a:r>
              <a:rPr lang="en-US" dirty="0" smtClean="0">
                <a:latin typeface="Times New Roman" pitchFamily="18" charset="0"/>
                <a:cs typeface="Times New Roman" pitchFamily="18" charset="0"/>
              </a:rPr>
              <a:t>DHT understanding</a:t>
            </a:r>
          </a:p>
          <a:p>
            <a:pPr lvl="1"/>
            <a:r>
              <a:rPr lang="en-US" dirty="0" smtClean="0">
                <a:latin typeface="Times New Roman" pitchFamily="18" charset="0"/>
                <a:cs typeface="Times New Roman" pitchFamily="18" charset="0"/>
              </a:rPr>
              <a:t>Firefox Extensions</a:t>
            </a:r>
          </a:p>
          <a:p>
            <a:pPr lvl="1"/>
            <a:r>
              <a:rPr lang="en-US" dirty="0" smtClean="0">
                <a:latin typeface="Times New Roman" pitchFamily="18" charset="0"/>
                <a:cs typeface="Times New Roman" pitchFamily="18" charset="0"/>
              </a:rPr>
              <a:t>Statistics &amp; Research</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3"/>
          <p:cNvSpPr>
            <a:spLocks noGrp="1"/>
          </p:cNvSpPr>
          <p:nvPr>
            <p:ph type="title"/>
          </p:nvPr>
        </p:nvSpPr>
        <p:spPr>
          <a:xfrm>
            <a:off x="457200" y="457200"/>
            <a:ext cx="8229600" cy="1143000"/>
          </a:xfrm>
        </p:spPr>
        <p:txBody>
          <a:bodyPr/>
          <a:lstStyle/>
          <a:p>
            <a:r>
              <a:rPr lang="en-US" dirty="0" smtClean="0">
                <a:latin typeface="Times New Roman" pitchFamily="18" charset="0"/>
                <a:cs typeface="Times New Roman" pitchFamily="18" charset="0"/>
              </a:rPr>
              <a:t>How </a:t>
            </a:r>
            <a:r>
              <a:rPr lang="en-US" sz="2000" dirty="0" smtClean="0">
                <a:latin typeface="Times New Roman" pitchFamily="18" charset="0"/>
                <a:cs typeface="Times New Roman" pitchFamily="18" charset="0"/>
              </a:rPr>
              <a:t>will we answer the question</a:t>
            </a:r>
            <a:r>
              <a:rPr lang="en-US" dirty="0" smtClean="0">
                <a:latin typeface="Times New Roman" pitchFamily="18" charset="0"/>
                <a:cs typeface="Times New Roman" pitchFamily="18" charset="0"/>
              </a:rPr>
              <a:t>?</a:t>
            </a:r>
          </a:p>
        </p:txBody>
      </p:sp>
      <p:sp>
        <p:nvSpPr>
          <p:cNvPr id="28674" name="Content Placeholder 2"/>
          <p:cNvSpPr>
            <a:spLocks noGrp="1"/>
          </p:cNvSpPr>
          <p:nvPr>
            <p:ph idx="1"/>
          </p:nvPr>
        </p:nvSpPr>
        <p:spPr/>
        <p:txBody>
          <a:bodyPr/>
          <a:lstStyle/>
          <a:p>
            <a:pPr marL="514350" indent="-514350">
              <a:buFont typeface="+mj-lt"/>
              <a:buAutoNum type="arabicPeriod"/>
            </a:pPr>
            <a:r>
              <a:rPr lang="en-US" b="1" dirty="0" smtClean="0">
                <a:latin typeface="Times New Roman" pitchFamily="18" charset="0"/>
                <a:cs typeface="Times New Roman" pitchFamily="18" charset="0"/>
              </a:rPr>
              <a:t>Implement</a:t>
            </a:r>
          </a:p>
          <a:p>
            <a:pPr marL="514350" indent="-514350">
              <a:buFont typeface="+mj-lt"/>
              <a:buAutoNum type="arabicPeriod"/>
            </a:pPr>
            <a:endParaRPr lang="en-US" b="1" dirty="0" smtClean="0">
              <a:latin typeface="Times New Roman" pitchFamily="18" charset="0"/>
              <a:cs typeface="Times New Roman" pitchFamily="18" charset="0"/>
            </a:endParaRPr>
          </a:p>
          <a:p>
            <a:pPr marL="514350" indent="-514350">
              <a:buFont typeface="+mj-lt"/>
              <a:buAutoNum type="arabicPeriod"/>
            </a:pPr>
            <a:r>
              <a:rPr lang="en-US" b="1" dirty="0" smtClean="0">
                <a:latin typeface="Times New Roman" pitchFamily="18" charset="0"/>
                <a:cs typeface="Times New Roman" pitchFamily="18" charset="0"/>
              </a:rPr>
              <a:t>Distribute</a:t>
            </a:r>
          </a:p>
          <a:p>
            <a:pPr marL="514350" indent="-514350">
              <a:buFont typeface="+mj-lt"/>
              <a:buAutoNum type="arabicPeriod"/>
            </a:pPr>
            <a:endParaRPr lang="en-US" b="1" dirty="0" smtClean="0">
              <a:latin typeface="Times New Roman" pitchFamily="18" charset="0"/>
              <a:cs typeface="Times New Roman" pitchFamily="18" charset="0"/>
            </a:endParaRPr>
          </a:p>
          <a:p>
            <a:pPr marL="514350" indent="-514350">
              <a:buFont typeface="+mj-lt"/>
              <a:buAutoNum type="arabicPeriod"/>
            </a:pPr>
            <a:r>
              <a:rPr lang="en-US" b="1" dirty="0" smtClean="0">
                <a:latin typeface="Times New Roman" pitchFamily="18" charset="0"/>
                <a:cs typeface="Times New Roman" pitchFamily="18" charset="0"/>
              </a:rPr>
              <a:t>Analyze</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990600"/>
            <a:ext cx="8229600" cy="838200"/>
          </a:xfrm>
        </p:spPr>
        <p:txBody>
          <a:bodyPr/>
          <a:lstStyle/>
          <a:p>
            <a:r>
              <a:rPr lang="en-US" dirty="0" smtClean="0">
                <a:latin typeface="Times New Roman" pitchFamily="18" charset="0"/>
                <a:cs typeface="Times New Roman" pitchFamily="18" charset="0"/>
              </a:rPr>
              <a:t>High-Level Design</a:t>
            </a:r>
          </a:p>
        </p:txBody>
      </p:sp>
      <p:sp>
        <p:nvSpPr>
          <p:cNvPr id="23" name="Rounded Rectangle 22"/>
          <p:cNvSpPr/>
          <p:nvPr/>
        </p:nvSpPr>
        <p:spPr>
          <a:xfrm>
            <a:off x="3810000" y="2438400"/>
            <a:ext cx="1447800" cy="7620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200" b="1" dirty="0"/>
              <a:t>Server</a:t>
            </a:r>
          </a:p>
        </p:txBody>
      </p:sp>
      <p:sp>
        <p:nvSpPr>
          <p:cNvPr id="24" name="Rounded Rectangle 23"/>
          <p:cNvSpPr/>
          <p:nvPr/>
        </p:nvSpPr>
        <p:spPr>
          <a:xfrm>
            <a:off x="6934200" y="4876800"/>
            <a:ext cx="914400" cy="7620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Node1</a:t>
            </a:r>
          </a:p>
        </p:txBody>
      </p:sp>
      <p:sp>
        <p:nvSpPr>
          <p:cNvPr id="19" name="TextBox 18"/>
          <p:cNvSpPr txBox="1"/>
          <p:nvPr/>
        </p:nvSpPr>
        <p:spPr>
          <a:xfrm>
            <a:off x="990600" y="3701640"/>
            <a:ext cx="7543800" cy="2241960"/>
          </a:xfrm>
          <a:prstGeom prst="rect">
            <a:avLst/>
          </a:prstGeom>
          <a:noFill/>
        </p:spPr>
        <p:txBody>
          <a:bodyPr wrap="square" rtlCol="0">
            <a:spAutoFit/>
          </a:bodyPr>
          <a:lstStyle/>
          <a:p>
            <a:pPr marL="914400" lvl="1" indent="-457200">
              <a:lnSpc>
                <a:spcPct val="150000"/>
              </a:lnSpc>
              <a:buFont typeface="Wingdings" pitchFamily="2" charset="2"/>
              <a:buChar char="ü"/>
            </a:pPr>
            <a:r>
              <a:rPr lang="en-US" sz="2400" dirty="0" smtClean="0">
                <a:latin typeface="Times New Roman" pitchFamily="18" charset="0"/>
                <a:cs typeface="Times New Roman" pitchFamily="18" charset="0"/>
              </a:rPr>
              <a:t> Residing in the </a:t>
            </a:r>
            <a:r>
              <a:rPr lang="en-US" sz="2400" dirty="0" err="1" smtClean="0">
                <a:latin typeface="Times New Roman" pitchFamily="18" charset="0"/>
                <a:cs typeface="Times New Roman" pitchFamily="18" charset="0"/>
              </a:rPr>
              <a:t>Technion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Softlab</a:t>
            </a:r>
            <a:endParaRPr lang="en-US" sz="2400" dirty="0" smtClean="0">
              <a:latin typeface="Times New Roman" pitchFamily="18" charset="0"/>
              <a:cs typeface="Times New Roman" pitchFamily="18" charset="0"/>
            </a:endParaRPr>
          </a:p>
          <a:p>
            <a:pPr marL="914400" lvl="1" indent="-457200">
              <a:lnSpc>
                <a:spcPct val="150000"/>
              </a:lnSpc>
              <a:buFont typeface="Wingdings" pitchFamily="2" charset="2"/>
              <a:buChar char="ü"/>
            </a:pPr>
            <a:r>
              <a:rPr lang="en-US" sz="2400" dirty="0" smtClean="0">
                <a:latin typeface="Times New Roman" pitchFamily="18" charset="0"/>
                <a:cs typeface="Times New Roman" pitchFamily="18" charset="0"/>
              </a:rPr>
              <a:t> Responsible for managing and collecting data</a:t>
            </a:r>
          </a:p>
          <a:p>
            <a:pPr marL="914400" lvl="1" indent="-457200">
              <a:lnSpc>
                <a:spcPct val="150000"/>
              </a:lnSpc>
              <a:buFont typeface="Wingdings" pitchFamily="2" charset="2"/>
              <a:buChar char="ü"/>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server for data gathering</a:t>
            </a:r>
          </a:p>
          <a:p>
            <a:pPr marL="914400" lvl="1" indent="-457200">
              <a:lnSpc>
                <a:spcPct val="150000"/>
              </a:lnSpc>
              <a:buFont typeface="Wingdings" pitchFamily="2" charset="2"/>
              <a:buChar char="ü"/>
            </a:pPr>
            <a:r>
              <a:rPr lang="en-US" sz="2400" dirty="0" smtClean="0">
                <a:latin typeface="Times New Roman" pitchFamily="18" charset="0"/>
                <a:cs typeface="Times New Roman" pitchFamily="18" charset="0"/>
              </a:rPr>
              <a:t> Has interface to add/remove/update data (PHP)</a:t>
            </a:r>
          </a:p>
        </p:txBody>
      </p:sp>
      <p:sp>
        <p:nvSpPr>
          <p:cNvPr id="20" name="Rounded Rectangle 19"/>
          <p:cNvSpPr/>
          <p:nvPr/>
        </p:nvSpPr>
        <p:spPr>
          <a:xfrm>
            <a:off x="5486400" y="4876800"/>
            <a:ext cx="914400" cy="7620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smtClean="0"/>
              <a:t>Node2</a:t>
            </a:r>
            <a:endParaRPr lang="en-US" dirty="0"/>
          </a:p>
        </p:txBody>
      </p:sp>
      <p:cxnSp>
        <p:nvCxnSpPr>
          <p:cNvPr id="22" name="Straight Arrow Connector 21"/>
          <p:cNvCxnSpPr>
            <a:stCxn id="24" idx="0"/>
            <a:endCxn id="23" idx="3"/>
          </p:cNvCxnSpPr>
          <p:nvPr/>
        </p:nvCxnSpPr>
        <p:spPr>
          <a:xfrm rot="16200000" flipV="1">
            <a:off x="5295900" y="2781300"/>
            <a:ext cx="20574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0"/>
          </p:cNvCxnSpPr>
          <p:nvPr/>
        </p:nvCxnSpPr>
        <p:spPr>
          <a:xfrm rot="16200000" flipV="1">
            <a:off x="4724400" y="3657600"/>
            <a:ext cx="1676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4038600" y="4876800"/>
            <a:ext cx="914400" cy="7620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smtClean="0"/>
              <a:t>Node3</a:t>
            </a:r>
            <a:endParaRPr lang="en-US" dirty="0"/>
          </a:p>
        </p:txBody>
      </p:sp>
      <p:cxnSp>
        <p:nvCxnSpPr>
          <p:cNvPr id="35" name="Straight Arrow Connector 34"/>
          <p:cNvCxnSpPr>
            <a:stCxn id="31" idx="0"/>
            <a:endCxn id="23" idx="2"/>
          </p:cNvCxnSpPr>
          <p:nvPr/>
        </p:nvCxnSpPr>
        <p:spPr>
          <a:xfrm rot="5400000" flipH="1" flipV="1">
            <a:off x="3676650" y="4019550"/>
            <a:ext cx="1676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2667000" y="4876800"/>
            <a:ext cx="914400" cy="7620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smtClean="0"/>
              <a:t>Node4</a:t>
            </a:r>
            <a:endParaRPr lang="en-US" dirty="0"/>
          </a:p>
        </p:txBody>
      </p:sp>
      <p:cxnSp>
        <p:nvCxnSpPr>
          <p:cNvPr id="43" name="Straight Arrow Connector 42"/>
          <p:cNvCxnSpPr>
            <a:stCxn id="42" idx="0"/>
          </p:cNvCxnSpPr>
          <p:nvPr/>
        </p:nvCxnSpPr>
        <p:spPr>
          <a:xfrm rot="5400000" flipH="1" flipV="1">
            <a:off x="2628900" y="3695700"/>
            <a:ext cx="1676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1219200" y="4876800"/>
            <a:ext cx="914400" cy="7620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smtClean="0"/>
              <a:t>Node5</a:t>
            </a:r>
            <a:endParaRPr lang="en-US" dirty="0"/>
          </a:p>
        </p:txBody>
      </p:sp>
      <p:cxnSp>
        <p:nvCxnSpPr>
          <p:cNvPr id="48" name="Straight Arrow Connector 47"/>
          <p:cNvCxnSpPr>
            <a:stCxn id="46" idx="0"/>
            <a:endCxn id="23" idx="1"/>
          </p:cNvCxnSpPr>
          <p:nvPr/>
        </p:nvCxnSpPr>
        <p:spPr>
          <a:xfrm rot="5400000" flipH="1" flipV="1">
            <a:off x="1714500" y="2781300"/>
            <a:ext cx="20574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90600" y="3124200"/>
            <a:ext cx="7543800" cy="2308324"/>
          </a:xfrm>
          <a:prstGeom prst="rect">
            <a:avLst/>
          </a:prstGeom>
          <a:noFill/>
        </p:spPr>
        <p:txBody>
          <a:bodyPr wrap="square" rtlCol="0">
            <a:spAutoFit/>
          </a:bodyPr>
          <a:lstStyle/>
          <a:p>
            <a:pPr marL="914400" lvl="1" indent="-457200">
              <a:lnSpc>
                <a:spcPct val="150000"/>
              </a:lnSpc>
              <a:buFont typeface="Wingdings" pitchFamily="2" charset="2"/>
              <a:buChar char="ü"/>
            </a:pPr>
            <a:r>
              <a:rPr lang="en-US" sz="2400" dirty="0" smtClean="0">
                <a:latin typeface="Times New Roman" pitchFamily="18" charset="0"/>
                <a:cs typeface="Times New Roman" pitchFamily="18" charset="0"/>
              </a:rPr>
              <a:t>A machine uses Mozilla Firefox</a:t>
            </a:r>
          </a:p>
          <a:p>
            <a:pPr marL="914400" lvl="1" indent="-457200">
              <a:lnSpc>
                <a:spcPct val="150000"/>
              </a:lnSpc>
              <a:buFont typeface="Wingdings" pitchFamily="2" charset="2"/>
              <a:buChar char="ü"/>
            </a:pPr>
            <a:r>
              <a:rPr lang="en-US" sz="2400" dirty="0" smtClean="0">
                <a:latin typeface="Times New Roman" pitchFamily="18" charset="0"/>
                <a:cs typeface="Times New Roman" pitchFamily="18" charset="0"/>
              </a:rPr>
              <a:t>With the statistics extension installed on it</a:t>
            </a:r>
          </a:p>
          <a:p>
            <a:pPr marL="914400" lvl="1" indent="-457200">
              <a:lnSpc>
                <a:spcPct val="150000"/>
              </a:lnSpc>
              <a:buFont typeface="Wingdings" pitchFamily="2" charset="2"/>
              <a:buChar char="ü"/>
            </a:pPr>
            <a:r>
              <a:rPr lang="en-US" sz="2400" dirty="0" smtClean="0">
                <a:latin typeface="Times New Roman" pitchFamily="18" charset="0"/>
                <a:cs typeface="Times New Roman" pitchFamily="18" charset="0"/>
              </a:rPr>
              <a:t>Uses server interface for committing user data (JavaScript to PHP)</a:t>
            </a:r>
          </a:p>
        </p:txBody>
      </p:sp>
      <p:sp>
        <p:nvSpPr>
          <p:cNvPr id="52" name="TextBox 51"/>
          <p:cNvSpPr txBox="1"/>
          <p:nvPr/>
        </p:nvSpPr>
        <p:spPr>
          <a:xfrm>
            <a:off x="-228600" y="5678269"/>
            <a:ext cx="9144000" cy="646331"/>
          </a:xfrm>
          <a:prstGeom prst="rect">
            <a:avLst/>
          </a:prstGeom>
          <a:noFill/>
        </p:spPr>
        <p:txBody>
          <a:bodyPr wrap="square" rtlCol="0">
            <a:spAutoFit/>
          </a:bodyPr>
          <a:lstStyle/>
          <a:p>
            <a:pPr marL="914400" lvl="1" indent="-457200" algn="ctr">
              <a:lnSpc>
                <a:spcPct val="150000"/>
              </a:lnSpc>
            </a:pPr>
            <a:r>
              <a:rPr lang="en-US" sz="2400" dirty="0" smtClean="0">
                <a:latin typeface="Times New Roman" pitchFamily="18" charset="0"/>
                <a:cs typeface="Times New Roman" pitchFamily="18" charset="0"/>
              </a:rPr>
              <a:t>One way communication</a:t>
            </a:r>
          </a:p>
        </p:txBody>
      </p:sp>
      <p:sp>
        <p:nvSpPr>
          <p:cNvPr id="53"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Implement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6" accel="50000" decel="50000" fill="hold" grpId="1" nodeType="clickEffect">
                                  <p:stCondLst>
                                    <p:cond delay="0"/>
                                  </p:stCondLst>
                                  <p:childTnLst>
                                    <p:anim calcmode="lin" valueType="num">
                                      <p:cBhvr additive="base">
                                        <p:cTn id="16" dur="500"/>
                                        <p:tgtEl>
                                          <p:spTgt spid="19"/>
                                        </p:tgtEl>
                                        <p:attrNameLst>
                                          <p:attrName>ppt_x</p:attrName>
                                        </p:attrNameLst>
                                      </p:cBhvr>
                                      <p:tavLst>
                                        <p:tav tm="0">
                                          <p:val>
                                            <p:strVal val="ppt_x"/>
                                          </p:val>
                                        </p:tav>
                                        <p:tav tm="100000">
                                          <p:val>
                                            <p:strVal val="1+ppt_w/2"/>
                                          </p:val>
                                        </p:tav>
                                      </p:tavLst>
                                    </p:anim>
                                    <p:anim calcmode="lin" valueType="num">
                                      <p:cBhvr additive="base">
                                        <p:cTn id="17" dur="500"/>
                                        <p:tgtEl>
                                          <p:spTgt spid="19"/>
                                        </p:tgtEl>
                                        <p:attrNameLst>
                                          <p:attrName>ppt_y</p:attrName>
                                        </p:attrNameLst>
                                      </p:cBhvr>
                                      <p:tavLst>
                                        <p:tav tm="0">
                                          <p:val>
                                            <p:strVal val="ppt_y"/>
                                          </p:val>
                                        </p:tav>
                                        <p:tav tm="100000">
                                          <p:val>
                                            <p:strVal val="1+ppt_h/2"/>
                                          </p:val>
                                        </p:tav>
                                      </p:tavLst>
                                    </p:anim>
                                    <p:set>
                                      <p:cBhvr>
                                        <p:cTn id="18" dur="1" fill="hold">
                                          <p:stCondLst>
                                            <p:cond delay="499"/>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box(in)">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6" accel="50000" decel="50000" fill="hold" grpId="1" nodeType="clickEffect">
                                  <p:stCondLst>
                                    <p:cond delay="0"/>
                                  </p:stCondLst>
                                  <p:childTnLst>
                                    <p:anim calcmode="lin" valueType="num">
                                      <p:cBhvr additive="base">
                                        <p:cTn id="32" dur="500"/>
                                        <p:tgtEl>
                                          <p:spTgt spid="51"/>
                                        </p:tgtEl>
                                        <p:attrNameLst>
                                          <p:attrName>ppt_x</p:attrName>
                                        </p:attrNameLst>
                                      </p:cBhvr>
                                      <p:tavLst>
                                        <p:tav tm="0">
                                          <p:val>
                                            <p:strVal val="ppt_x"/>
                                          </p:val>
                                        </p:tav>
                                        <p:tav tm="100000">
                                          <p:val>
                                            <p:strVal val="1+ppt_w/2"/>
                                          </p:val>
                                        </p:tav>
                                      </p:tavLst>
                                    </p:anim>
                                    <p:anim calcmode="lin" valueType="num">
                                      <p:cBhvr additive="base">
                                        <p:cTn id="33" dur="500"/>
                                        <p:tgtEl>
                                          <p:spTgt spid="51"/>
                                        </p:tgtEl>
                                        <p:attrNameLst>
                                          <p:attrName>ppt_y</p:attrName>
                                        </p:attrNameLst>
                                      </p:cBhvr>
                                      <p:tavLst>
                                        <p:tav tm="0">
                                          <p:val>
                                            <p:strVal val="ppt_y"/>
                                          </p:val>
                                        </p:tav>
                                        <p:tav tm="100000">
                                          <p:val>
                                            <p:strVal val="1+ppt_h/2"/>
                                          </p:val>
                                        </p:tav>
                                      </p:tavLst>
                                    </p:anim>
                                    <p:set>
                                      <p:cBhvr>
                                        <p:cTn id="34" dur="1" fill="hold">
                                          <p:stCondLst>
                                            <p:cond delay="499"/>
                                          </p:stCondLst>
                                        </p:cTn>
                                        <p:tgtEl>
                                          <p:spTgt spid="5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ox(in)">
                                      <p:cBhvr>
                                        <p:cTn id="47" dur="500"/>
                                        <p:tgtEl>
                                          <p:spTgt spid="3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ox(in)">
                                      <p:cBhvr>
                                        <p:cTn id="50" dur="500"/>
                                        <p:tgtEl>
                                          <p:spTgt spid="42"/>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box(in)">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500"/>
                                        <p:tgtEl>
                                          <p:spTgt spid="27"/>
                                        </p:tgtEl>
                                      </p:cBhvr>
                                    </p:animEffect>
                                  </p:childTnLst>
                                </p:cTn>
                              </p:par>
                              <p:par>
                                <p:cTn id="59" presetID="4" presetClass="entr" presetSubtype="16"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par>
                                <p:cTn id="62" presetID="4" presetClass="entr" presetSubtype="16"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box(in)">
                                      <p:cBhvr>
                                        <p:cTn id="64" dur="500"/>
                                        <p:tgtEl>
                                          <p:spTgt spid="43"/>
                                        </p:tgtEl>
                                      </p:cBhvr>
                                    </p:animEffect>
                                  </p:childTnLst>
                                </p:cTn>
                              </p:par>
                              <p:par>
                                <p:cTn id="65" presetID="4" presetClass="entr" presetSubtype="16"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box(in)">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box(in)">
                                      <p:cBhvr>
                                        <p:cTn id="7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9" grpId="0"/>
      <p:bldP spid="19" grpId="1"/>
      <p:bldP spid="20" grpId="0" animBg="1"/>
      <p:bldP spid="31" grpId="0" animBg="1"/>
      <p:bldP spid="42" grpId="0" animBg="1"/>
      <p:bldP spid="46" grpId="0" animBg="1"/>
      <p:bldP spid="51" grpId="0"/>
      <p:bldP spid="51" grpId="1"/>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dirty="0" smtClean="0">
                <a:latin typeface="Times New Roman" pitchFamily="18" charset="0"/>
                <a:cs typeface="Times New Roman" pitchFamily="18" charset="0"/>
              </a:rPr>
              <a:t>Info saved for user (example)</a:t>
            </a:r>
            <a:endParaRPr lang="en-US" dirty="0" smtClean="0"/>
          </a:p>
        </p:txBody>
      </p:sp>
      <p:sp>
        <p:nvSpPr>
          <p:cNvPr id="52" name="Rounded Rectangle 51"/>
          <p:cNvSpPr/>
          <p:nvPr/>
        </p:nvSpPr>
        <p:spPr>
          <a:xfrm>
            <a:off x="381000" y="3886200"/>
            <a:ext cx="1981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t>User</a:t>
            </a:r>
          </a:p>
          <a:p>
            <a:pPr algn="ctr"/>
            <a:r>
              <a:rPr lang="en-US" sz="2400" u="sng" dirty="0"/>
              <a:t>25bacc13fa9a</a:t>
            </a:r>
          </a:p>
        </p:txBody>
      </p:sp>
      <p:sp>
        <p:nvSpPr>
          <p:cNvPr id="53" name="Rounded Rectangle 52"/>
          <p:cNvSpPr/>
          <p:nvPr/>
        </p:nvSpPr>
        <p:spPr>
          <a:xfrm>
            <a:off x="2895600" y="2209800"/>
            <a:ext cx="2667000" cy="1286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dirty="0" smtClean="0">
                <a:latin typeface="Times New Roman" pitchFamily="18" charset="0"/>
                <a:cs typeface="Times New Roman" pitchFamily="18" charset="0"/>
              </a:rPr>
              <a:t>Node1</a:t>
            </a:r>
          </a:p>
          <a:p>
            <a:pPr algn="ctr"/>
            <a:r>
              <a:rPr lang="en-US" sz="2000" dirty="0" smtClean="0">
                <a:latin typeface="Times New Roman" pitchFamily="18" charset="0"/>
                <a:cs typeface="Times New Roman" pitchFamily="18" charset="0"/>
              </a:rPr>
              <a:t>id: 207f4a43e8</a:t>
            </a:r>
          </a:p>
          <a:p>
            <a:pPr algn="ctr"/>
            <a:r>
              <a:rPr lang="en-US" sz="2000" dirty="0" err="1" smtClean="0">
                <a:latin typeface="Times New Roman" pitchFamily="18" charset="0"/>
                <a:cs typeface="Times New Roman" pitchFamily="18" charset="0"/>
              </a:rPr>
              <a:t>ip</a:t>
            </a:r>
            <a:r>
              <a:rPr lang="en-US" sz="2000" dirty="0" smtClean="0">
                <a:latin typeface="Times New Roman" pitchFamily="18" charset="0"/>
                <a:cs typeface="Times New Roman" pitchFamily="18" charset="0"/>
              </a:rPr>
              <a:t>: 10.185.119.254</a:t>
            </a:r>
          </a:p>
          <a:p>
            <a:pPr algn="ctr"/>
            <a:r>
              <a:rPr lang="en-US" sz="2000" dirty="0" smtClean="0">
                <a:latin typeface="Times New Roman" pitchFamily="18" charset="0"/>
                <a:cs typeface="Times New Roman" pitchFamily="18" charset="0"/>
              </a:rPr>
              <a:t>spec: 3.6.3, </a:t>
            </a:r>
            <a:r>
              <a:rPr lang="en-US" sz="2000" dirty="0">
                <a:latin typeface="Times New Roman" pitchFamily="18" charset="0"/>
                <a:cs typeface="Times New Roman" pitchFamily="18" charset="0"/>
              </a:rPr>
              <a:t>Linux i686</a:t>
            </a:r>
          </a:p>
        </p:txBody>
      </p:sp>
      <p:sp>
        <p:nvSpPr>
          <p:cNvPr id="54" name="Rounded Rectangle 53"/>
          <p:cNvSpPr/>
          <p:nvPr/>
        </p:nvSpPr>
        <p:spPr>
          <a:xfrm>
            <a:off x="2895600" y="3657600"/>
            <a:ext cx="2667000" cy="1295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dirty="0" smtClean="0">
                <a:latin typeface="Times New Roman" pitchFamily="18" charset="0"/>
                <a:cs typeface="Times New Roman" pitchFamily="18" charset="0"/>
              </a:rPr>
              <a:t>Node2</a:t>
            </a:r>
          </a:p>
          <a:p>
            <a:pPr algn="ctr"/>
            <a:r>
              <a:rPr lang="en-US" sz="2000" dirty="0" smtClean="0">
                <a:latin typeface="Times New Roman" pitchFamily="18" charset="0"/>
                <a:cs typeface="Times New Roman" pitchFamily="18" charset="0"/>
              </a:rPr>
              <a:t>id: 7b7dd903f3</a:t>
            </a:r>
          </a:p>
          <a:p>
            <a:pPr algn="ctr"/>
            <a:r>
              <a:rPr lang="en-US" sz="2000" dirty="0" err="1" smtClean="0">
                <a:latin typeface="Times New Roman" pitchFamily="18" charset="0"/>
                <a:cs typeface="Times New Roman" pitchFamily="18" charset="0"/>
              </a:rPr>
              <a:t>ip</a:t>
            </a:r>
            <a:r>
              <a:rPr lang="en-US" sz="2000" dirty="0" smtClean="0">
                <a:latin typeface="Times New Roman" pitchFamily="18" charset="0"/>
                <a:cs typeface="Times New Roman" pitchFamily="18" charset="0"/>
              </a:rPr>
              <a:t>: 128.69.10.158</a:t>
            </a:r>
          </a:p>
          <a:p>
            <a:pPr algn="ctr"/>
            <a:r>
              <a:rPr lang="en-US" sz="2000" dirty="0" smtClean="0">
                <a:latin typeface="Times New Roman" pitchFamily="18" charset="0"/>
                <a:cs typeface="Times New Roman" pitchFamily="18" charset="0"/>
              </a:rPr>
              <a:t>spec: 3.5.9, Win 6.1</a:t>
            </a:r>
          </a:p>
        </p:txBody>
      </p:sp>
      <p:sp>
        <p:nvSpPr>
          <p:cNvPr id="55" name="Rounded Rectangle 54"/>
          <p:cNvSpPr/>
          <p:nvPr/>
        </p:nvSpPr>
        <p:spPr>
          <a:xfrm>
            <a:off x="2895600" y="5105400"/>
            <a:ext cx="2667000" cy="1295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dirty="0" smtClean="0">
                <a:latin typeface="Times New Roman" pitchFamily="18" charset="0"/>
                <a:cs typeface="Times New Roman" pitchFamily="18" charset="0"/>
              </a:rPr>
              <a:t>Node3</a:t>
            </a:r>
          </a:p>
          <a:p>
            <a:pPr algn="ctr"/>
            <a:r>
              <a:rPr lang="en-US" sz="2000" dirty="0" smtClean="0">
                <a:latin typeface="Times New Roman" pitchFamily="18" charset="0"/>
                <a:cs typeface="Times New Roman" pitchFamily="18" charset="0"/>
              </a:rPr>
              <a:t>id: 809a32b769</a:t>
            </a:r>
          </a:p>
          <a:p>
            <a:pPr algn="ctr"/>
            <a:r>
              <a:rPr lang="en-US" sz="2000" dirty="0" err="1" smtClean="0">
                <a:latin typeface="Times New Roman" pitchFamily="18" charset="0"/>
                <a:cs typeface="Times New Roman" pitchFamily="18" charset="0"/>
              </a:rPr>
              <a:t>ip</a:t>
            </a:r>
            <a:r>
              <a:rPr lang="en-US" sz="2000" dirty="0" smtClean="0">
                <a:latin typeface="Times New Roman" pitchFamily="18" charset="0"/>
                <a:cs typeface="Times New Roman" pitchFamily="18" charset="0"/>
              </a:rPr>
              <a:t>: 169.185.0.120</a:t>
            </a:r>
          </a:p>
          <a:p>
            <a:pPr algn="ctr"/>
            <a:r>
              <a:rPr lang="en-US" sz="2000" dirty="0" smtClean="0">
                <a:latin typeface="Times New Roman" pitchFamily="18" charset="0"/>
                <a:cs typeface="Times New Roman" pitchFamily="18" charset="0"/>
              </a:rPr>
              <a:t>spec: 3.7.4,Linux x64</a:t>
            </a:r>
            <a:endParaRPr lang="en-US" sz="2000" dirty="0">
              <a:latin typeface="Times New Roman" pitchFamily="18" charset="0"/>
              <a:cs typeface="Times New Roman" pitchFamily="18" charset="0"/>
            </a:endParaRPr>
          </a:p>
        </p:txBody>
      </p:sp>
      <p:cxnSp>
        <p:nvCxnSpPr>
          <p:cNvPr id="56" name="Shape 10"/>
          <p:cNvCxnSpPr>
            <a:stCxn id="52" idx="0"/>
            <a:endCxn id="53" idx="1"/>
          </p:cNvCxnSpPr>
          <p:nvPr/>
        </p:nvCxnSpPr>
        <p:spPr>
          <a:xfrm rot="5400000" flipH="1" flipV="1">
            <a:off x="1616943" y="2607543"/>
            <a:ext cx="1033315" cy="1524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2" idx="3"/>
            <a:endCxn id="54" idx="1"/>
          </p:cNvCxnSpPr>
          <p:nvPr/>
        </p:nvCxnSpPr>
        <p:spPr>
          <a:xfrm>
            <a:off x="2362200" y="4305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16"/>
          <p:cNvCxnSpPr>
            <a:stCxn id="52" idx="2"/>
            <a:endCxn id="55" idx="1"/>
          </p:cNvCxnSpPr>
          <p:nvPr/>
        </p:nvCxnSpPr>
        <p:spPr>
          <a:xfrm rot="16200000" flipH="1">
            <a:off x="1619250" y="4476750"/>
            <a:ext cx="1028700" cy="1524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59" name="table"/>
          <p:cNvPicPr>
            <a:picLocks noChangeAspect="1"/>
          </p:cNvPicPr>
          <p:nvPr/>
        </p:nvPicPr>
        <p:blipFill>
          <a:blip r:embed="rId3" cstate="print"/>
          <a:stretch>
            <a:fillRect/>
          </a:stretch>
        </p:blipFill>
        <p:spPr>
          <a:xfrm>
            <a:off x="5943600" y="2157350"/>
            <a:ext cx="2742985" cy="1388425"/>
          </a:xfrm>
          <a:prstGeom prst="rect">
            <a:avLst/>
          </a:prstGeom>
        </p:spPr>
      </p:pic>
      <p:pic>
        <p:nvPicPr>
          <p:cNvPr id="60" name="table"/>
          <p:cNvPicPr>
            <a:picLocks noChangeAspect="1"/>
          </p:cNvPicPr>
          <p:nvPr/>
        </p:nvPicPr>
        <p:blipFill>
          <a:blip r:embed="rId3" cstate="print"/>
          <a:stretch>
            <a:fillRect/>
          </a:stretch>
        </p:blipFill>
        <p:spPr>
          <a:xfrm>
            <a:off x="5943600" y="5060544"/>
            <a:ext cx="2727982" cy="1380831"/>
          </a:xfrm>
          <a:prstGeom prst="rect">
            <a:avLst/>
          </a:prstGeom>
        </p:spPr>
      </p:pic>
      <p:pic>
        <p:nvPicPr>
          <p:cNvPr id="61" name="table"/>
          <p:cNvPicPr>
            <a:picLocks noChangeAspect="1"/>
          </p:cNvPicPr>
          <p:nvPr/>
        </p:nvPicPr>
        <p:blipFill>
          <a:blip r:embed="rId4" cstate="print"/>
          <a:stretch>
            <a:fillRect/>
          </a:stretch>
        </p:blipFill>
        <p:spPr>
          <a:xfrm>
            <a:off x="5943601" y="3617025"/>
            <a:ext cx="2743200" cy="1388534"/>
          </a:xfrm>
          <a:prstGeom prst="rect">
            <a:avLst/>
          </a:prstGeom>
        </p:spPr>
      </p:pic>
      <p:cxnSp>
        <p:nvCxnSpPr>
          <p:cNvPr id="62" name="Straight Arrow Connector 61"/>
          <p:cNvCxnSpPr>
            <a:stCxn id="53" idx="3"/>
            <a:endCxn id="59" idx="1"/>
          </p:cNvCxnSpPr>
          <p:nvPr/>
        </p:nvCxnSpPr>
        <p:spPr>
          <a:xfrm flipV="1">
            <a:off x="5562600" y="2851563"/>
            <a:ext cx="381000" cy="1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61" idx="1"/>
          </p:cNvCxnSpPr>
          <p:nvPr/>
        </p:nvCxnSpPr>
        <p:spPr>
          <a:xfrm>
            <a:off x="5562600" y="4305300"/>
            <a:ext cx="381001" cy="5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5" idx="3"/>
            <a:endCxn id="60" idx="1"/>
          </p:cNvCxnSpPr>
          <p:nvPr/>
        </p:nvCxnSpPr>
        <p:spPr>
          <a:xfrm flipV="1">
            <a:off x="5562600" y="5750960"/>
            <a:ext cx="381000" cy="2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bwMode="auto">
          <a:xfrm>
            <a:off x="76200" y="-152400"/>
            <a:ext cx="22098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1" i="1" u="sng"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Implement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ox(in)">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ox(in)">
                                      <p:cBhvr>
                                        <p:cTn id="12" dur="500"/>
                                        <p:tgtEl>
                                          <p:spTgt spid="5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ox(in)">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box(in)">
                                      <p:cBhvr>
                                        <p:cTn id="20" dur="500"/>
                                        <p:tgtEl>
                                          <p:spTgt spid="62"/>
                                        </p:tgtEl>
                                      </p:cBhvr>
                                    </p:animEffect>
                                  </p:childTnLst>
                                </p:cTn>
                              </p:par>
                              <p:par>
                                <p:cTn id="21" presetID="4" presetClass="entr" presetSubtype="16"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ox(in)">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box(in)">
                                      <p:cBhvr>
                                        <p:cTn id="28" dur="500"/>
                                        <p:tgtEl>
                                          <p:spTgt spid="57"/>
                                        </p:tgtEl>
                                      </p:cBhvr>
                                    </p:animEffect>
                                  </p:childTnLst>
                                </p:cTn>
                              </p:par>
                              <p:par>
                                <p:cTn id="29" presetID="4" presetClass="entr" presetSubtype="16"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box(in)">
                                      <p:cBhvr>
                                        <p:cTn id="31" dur="500"/>
                                        <p:tgtEl>
                                          <p:spTgt spid="5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ox(in)">
                                      <p:cBhvr>
                                        <p:cTn id="34" dur="500"/>
                                        <p:tgtEl>
                                          <p:spTgt spid="5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ox(in)">
                                      <p:cBhvr>
                                        <p:cTn id="37" dur="500"/>
                                        <p:tgtEl>
                                          <p:spTgt spid="55"/>
                                        </p:tgtEl>
                                      </p:cBhvr>
                                    </p:animEffect>
                                  </p:childTnLst>
                                </p:cTn>
                              </p:par>
                              <p:par>
                                <p:cTn id="38" presetID="4" presetClass="entr" presetSubtype="16"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box(in)">
                                      <p:cBhvr>
                                        <p:cTn id="40" dur="500"/>
                                        <p:tgtEl>
                                          <p:spTgt spid="63"/>
                                        </p:tgtEl>
                                      </p:cBhvr>
                                    </p:animEffect>
                                  </p:childTnLst>
                                </p:cTn>
                              </p:par>
                              <p:par>
                                <p:cTn id="41" presetID="4" presetClass="entr" presetSubtype="16"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ox(in)">
                                      <p:cBhvr>
                                        <p:cTn id="43" dur="500"/>
                                        <p:tgtEl>
                                          <p:spTgt spid="64"/>
                                        </p:tgtEl>
                                      </p:cBhvr>
                                    </p:animEffect>
                                  </p:childTnLst>
                                </p:cTn>
                              </p:par>
                              <p:par>
                                <p:cTn id="44" presetID="4" presetClass="entr" presetSubtype="16"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box(in)">
                                      <p:cBhvr>
                                        <p:cTn id="46" dur="500"/>
                                        <p:tgtEl>
                                          <p:spTgt spid="61"/>
                                        </p:tgtEl>
                                      </p:cBhvr>
                                    </p:animEffect>
                                  </p:childTnLst>
                                </p:cTn>
                              </p:par>
                              <p:par>
                                <p:cTn id="47" presetID="4" presetClass="entr" presetSubtype="16"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box(in)">
                                      <p:cBhvr>
                                        <p:cTn id="4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6483</TotalTime>
  <Words>1732</Words>
  <Application>Microsoft Office PowerPoint</Application>
  <PresentationFormat>On-screen Show (4:3)</PresentationFormat>
  <Paragraphs>415</Paragraphs>
  <Slides>28</Slides>
  <Notes>17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Project in  Networked Software Systems (044169) DHT Firefox Extension</vt:lpstr>
      <vt:lpstr>Supervisors &amp; Staff </vt:lpstr>
      <vt:lpstr>Agenda</vt:lpstr>
      <vt:lpstr>What is a DHT?</vt:lpstr>
      <vt:lpstr>What is a DHT? (cont.)</vt:lpstr>
      <vt:lpstr>Project Goal</vt:lpstr>
      <vt:lpstr>How will we answer the question?</vt:lpstr>
      <vt:lpstr>High-Level Design</vt:lpstr>
      <vt:lpstr>Info saved for user (example)</vt:lpstr>
      <vt:lpstr>Status</vt:lpstr>
      <vt:lpstr>Reports</vt:lpstr>
      <vt:lpstr>Reports (cont.)</vt:lpstr>
      <vt:lpstr>Reports (cont.)</vt:lpstr>
      <vt:lpstr>Reports (cont.)</vt:lpstr>
      <vt:lpstr>Can DHT be implemented?</vt:lpstr>
      <vt:lpstr>Try1: Mean Duty time and SD</vt:lpstr>
      <vt:lpstr>Try1: Mean Duty time and SD</vt:lpstr>
      <vt:lpstr>Try2: Static Analysis</vt:lpstr>
      <vt:lpstr>Try2: Static Analysis</vt:lpstr>
      <vt:lpstr>Try3: Dynamic Analysis</vt:lpstr>
      <vt:lpstr>Try3: Dynamic Analysis</vt:lpstr>
      <vt:lpstr>Conclusion</vt:lpstr>
      <vt:lpstr>Concluding example</vt:lpstr>
      <vt:lpstr>Concluding example (cont.)</vt:lpstr>
      <vt:lpstr>Concluding example (cont.)</vt:lpstr>
      <vt:lpstr>Concluding example (cont.)</vt:lpstr>
      <vt:lpstr>Concluding example (cont.)</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 Distributed  Search Engine Sampler  (044167)</dc:title>
  <dc:creator>saeed</dc:creator>
  <cp:lastModifiedBy>hayoub</cp:lastModifiedBy>
  <cp:revision>296</cp:revision>
  <cp:lastPrinted>1601-01-01T00:00:00Z</cp:lastPrinted>
  <dcterms:created xsi:type="dcterms:W3CDTF">2008-07-15T19:27:32Z</dcterms:created>
  <dcterms:modified xsi:type="dcterms:W3CDTF">2011-01-24T23:48:40Z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TC010902901033</vt:lpwstr>
  </property>
</Properties>
</file>