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7" r:id="rId2"/>
    <p:sldId id="298" r:id="rId3"/>
    <p:sldId id="302" r:id="rId4"/>
    <p:sldId id="303" r:id="rId5"/>
  </p:sldIdLst>
  <p:sldSz cx="9144000" cy="5715000" type="screen16x1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EEFE"/>
    <a:srgbClr val="96EAFE"/>
    <a:srgbClr val="7C5989"/>
    <a:srgbClr val="000066"/>
    <a:srgbClr val="333399"/>
    <a:srgbClr val="336699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203" autoAdjust="0"/>
  </p:normalViewPr>
  <p:slideViewPr>
    <p:cSldViewPr>
      <p:cViewPr>
        <p:scale>
          <a:sx n="90" d="100"/>
          <a:sy n="90" d="100"/>
        </p:scale>
        <p:origin x="-444" y="-33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1A40F2B-B20D-4DE2-AD3F-FDF96A5A1DD8}" type="datetimeFigureOut">
              <a:rPr lang="en-US"/>
              <a:pPr>
                <a:defRPr/>
              </a:pPr>
              <a:t>2/1/2011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852182F-7287-424A-B4CD-6747ED2EB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e.wikipedia.org/wiki/%D7%A1%D7%98%D7%98%D7%99%D7%A1%D7%98%D7%99%D7%A7%D7%9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he.wikipedia.org/wiki/%D7%A9%D7%95%D7%A0%D7%95%D7%AA" TargetMode="External"/><Relationship Id="rId5" Type="http://schemas.openxmlformats.org/officeDocument/2006/relationships/hyperlink" Target="http://he.wikipedia.org/wiki/%D7%A9%D7%95%D7%A8%D7%A9_%D7%A8%D7%99%D7%91%D7%95%D7%A2%D7%99" TargetMode="External"/><Relationship Id="rId4" Type="http://schemas.openxmlformats.org/officeDocument/2006/relationships/hyperlink" Target="http://he.wikipedia.org/wiki/%D7%9E%D7%9E%D7%95%D7%A6%D7%A2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e.wikipedia.org/wiki/%D7%A1%D7%98%D7%98%D7%99%D7%A1%D7%98%D7%99%D7%A7%D7%9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he.wikipedia.org/wiki/%D7%A9%D7%95%D7%A0%D7%95%D7%AA" TargetMode="External"/><Relationship Id="rId5" Type="http://schemas.openxmlformats.org/officeDocument/2006/relationships/hyperlink" Target="http://he.wikipedia.org/wiki/%D7%A9%D7%95%D7%A8%D7%A9_%D7%A8%D7%99%D7%91%D7%95%D7%A2%D7%99" TargetMode="External"/><Relationship Id="rId4" Type="http://schemas.openxmlformats.org/officeDocument/2006/relationships/hyperlink" Target="http://he.wikipedia.org/wiki/%D7%9E%D7%9E%D7%95%D7%A6%D7%A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696913"/>
            <a:ext cx="5575300" cy="348615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696913"/>
            <a:ext cx="5575300" cy="348615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696913"/>
            <a:ext cx="55753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מדד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3" tooltip="סטטיסטיקה"/>
              </a:rPr>
              <a:t>סטטיסטי</a:t>
            </a:r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 לתיאור הפיזור</a:t>
            </a:r>
            <a:endParaRPr lang="he-IL" dirty="0" smtClean="0"/>
          </a:p>
          <a:p>
            <a:r>
              <a:rPr lang="he-IL" dirty="0" smtClean="0"/>
              <a:t>מדידת</a:t>
            </a:r>
            <a:r>
              <a:rPr lang="he-IL" baseline="0" dirty="0" smtClean="0"/>
              <a:t> שונות</a:t>
            </a:r>
          </a:p>
          <a:p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מונח "סטייה" מתכוונים למרחק בין ערך בקבוצה לבין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4" tooltip="ממוצע"/>
              </a:rPr>
              <a:t>ממוצע</a:t>
            </a:r>
            <a:endParaRPr lang="he-IL" sz="1200" b="0" i="0" u="none" strike="noStrike" kern="120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מבחינה מתמטית סטיית התקן היא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5" tooltip="שורש ריבועי"/>
              </a:rPr>
              <a:t>שורש הריבועי</a:t>
            </a:r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 של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6" tooltip="שונות"/>
              </a:rPr>
              <a:t>שונות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2182F-7287-424A-B4CD-6747ED2EB1B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696913"/>
            <a:ext cx="55753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מדד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3" tooltip="סטטיסטיקה"/>
              </a:rPr>
              <a:t>סטטיסטי</a:t>
            </a:r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 לתיאור הפיזור</a:t>
            </a:r>
            <a:endParaRPr lang="he-IL" dirty="0" smtClean="0"/>
          </a:p>
          <a:p>
            <a:r>
              <a:rPr lang="he-IL" dirty="0" smtClean="0"/>
              <a:t>מדידת</a:t>
            </a:r>
            <a:r>
              <a:rPr lang="he-IL" baseline="0" dirty="0" smtClean="0"/>
              <a:t> שונות</a:t>
            </a:r>
          </a:p>
          <a:p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מונח "סטייה" מתכוונים למרחק בין ערך בקבוצה לבין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4" tooltip="ממוצע"/>
              </a:rPr>
              <a:t>ממוצע</a:t>
            </a:r>
            <a:endParaRPr lang="he-IL" sz="1200" b="0" i="0" u="none" strike="noStrike" kern="120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מבחינה מתמטית סטיית התקן היא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5" tooltip="שורש ריבועי"/>
              </a:rPr>
              <a:t>שורש הריבועי</a:t>
            </a:r>
            <a:r>
              <a:rPr lang="he-IL" sz="1200" b="0" i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 של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  <a:hlinkClick r:id="rId6" tooltip="שונות"/>
              </a:rPr>
              <a:t>שונות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2182F-7287-424A-B4CD-6747ED2EB1B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167C-F80E-4E58-A62E-F2C263DAA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2F36F-D562-470B-9FA0-DA71AD4F9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0001F-25E4-4639-9C02-666FE6250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1C90E-BC92-40A4-A83C-D00F46551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74448-95EA-442D-99B2-BC9042C28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3545C-538F-496B-95A6-C6EE77C56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C0CC3-BAF2-4746-8CDE-F477C29E0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E035C-C3B2-41A5-BA14-CE30B26A1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22A28-38B6-4AA5-AA14-6D4BB5F05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AC4B8-95F1-4C3B-B0C6-B66A2832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923396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6" y="4466167"/>
            <a:ext cx="155575" cy="12964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C2266-F596-4839-A523-DA44AA700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6615"/>
            <a:ext cx="9163050" cy="86783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6615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587375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12636"/>
            <a:ext cx="8229600" cy="365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89BB7A4-D8BD-4111-B961-158B069A7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169333"/>
            <a:ext cx="9180513" cy="53975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5" r:id="rId2"/>
    <p:sldLayoutId id="2147483757" r:id="rId3"/>
    <p:sldLayoutId id="2147483754" r:id="rId4"/>
    <p:sldLayoutId id="2147483753" r:id="rId5"/>
    <p:sldLayoutId id="2147483752" r:id="rId6"/>
    <p:sldLayoutId id="2147483751" r:id="rId7"/>
    <p:sldLayoutId id="2147483750" r:id="rId8"/>
    <p:sldLayoutId id="2147483758" r:id="rId9"/>
    <p:sldLayoutId id="2147483749" r:id="rId10"/>
    <p:sldLayoutId id="214748374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-33668" y="723900"/>
            <a:ext cx="4495800" cy="1905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Supervisor:</a:t>
            </a:r>
          </a:p>
          <a:p>
            <a:pPr lvl="1"/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Ittay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Eyal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Developers: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Hani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Ayoub &amp; Daniel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Aranki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200" y="238125"/>
            <a:ext cx="4267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DHT Firefox Extension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914650" y="1428750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4343400" y="238125"/>
            <a:ext cx="4800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What is a DHT?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343400" y="647700"/>
            <a:ext cx="480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istributed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ash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able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Decentralized  distributed system holds data in its nodes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Keep data distributed dynamically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Scalable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system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0" y="285749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oud 40"/>
          <p:cNvSpPr/>
          <p:nvPr/>
        </p:nvSpPr>
        <p:spPr>
          <a:xfrm>
            <a:off x="533400" y="2603500"/>
            <a:ext cx="7543800" cy="30480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096001" y="3365500"/>
            <a:ext cx="1187395" cy="534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657601" y="3492500"/>
            <a:ext cx="1187395" cy="534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905001" y="4508500"/>
            <a:ext cx="1187395" cy="534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447801" y="3429000"/>
            <a:ext cx="1187395" cy="534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2133601" y="3556000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886201" y="3556000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2667001" y="4826000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2362201" y="4699000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2057401" y="4575735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2057401" y="4826000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3733800" y="3810000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1524001" y="3746500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6863964" y="3429000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6272255" y="3496235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5105401" y="4381500"/>
            <a:ext cx="1187395" cy="534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6805655" y="3723958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4495801" y="3619500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6424655" y="3723958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2667001" y="4575735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731126" y="4784445"/>
            <a:ext cx="222637" cy="123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TextBox 32"/>
          <p:cNvSpPr txBox="1">
            <a:spLocks noChangeArrowheads="1"/>
          </p:cNvSpPr>
          <p:nvPr/>
        </p:nvSpPr>
        <p:spPr bwMode="auto">
          <a:xfrm>
            <a:off x="8001000" y="4765768"/>
            <a:ext cx="816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- Data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696201" y="5210269"/>
            <a:ext cx="296849" cy="205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TextBox 35"/>
          <p:cNvSpPr txBox="1">
            <a:spLocks noChangeArrowheads="1"/>
          </p:cNvSpPr>
          <p:nvPr/>
        </p:nvSpPr>
        <p:spPr bwMode="auto">
          <a:xfrm>
            <a:off x="8001000" y="5207000"/>
            <a:ext cx="8905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- Node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00400" y="2921000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New node enters the DHT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2933700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Existing node exits the DHT</a:t>
            </a:r>
          </a:p>
        </p:txBody>
      </p:sp>
    </p:spTree>
  </p:cSld>
  <p:clrMapOvr>
    <a:masterClrMapping/>
  </p:clrMapOvr>
  <p:transition advClick="0" advTm="10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0"/>
                            </p:stCondLst>
                            <p:childTnLst>
                              <p:par>
                                <p:cTn id="4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66 -0.00509 L 0.07986 0.1509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0"/>
                            </p:stCondLst>
                            <p:childTnLst>
                              <p:par>
                                <p:cTn id="43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05642 0.1377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31285 0.0219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" presetClass="exit" presetSubtype="4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000"/>
                            </p:stCondLst>
                            <p:childTnLst>
                              <p:par>
                                <p:cTn id="59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8000"/>
                            </p:stCondLst>
                            <p:childTnLst>
                              <p:par>
                                <p:cTn id="64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1088 L 0.05833 0.1784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0"/>
                            </p:stCondLst>
                            <p:childTnLst>
                              <p:par>
                                <p:cTn id="67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30035 -0.0273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  <p:bldP spid="4" grpId="0"/>
      <p:bldP spid="8" grpId="0"/>
      <p:bldP spid="12" grpId="0"/>
      <p:bldP spid="45" grpId="0" animBg="1"/>
      <p:bldP spid="46" grpId="0" animBg="1"/>
      <p:bldP spid="53" grpId="0" animBg="1"/>
      <p:bldP spid="56" grpId="0" animBg="1"/>
      <p:bldP spid="58" grpId="0" animBg="1"/>
      <p:bldP spid="59" grpId="0" animBg="1"/>
      <p:bldP spid="60" grpId="0" animBg="1"/>
      <p:bldP spid="65" grpId="0"/>
      <p:bldP spid="65" grpId="1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4114800" cy="2603500"/>
          </a:xfrm>
        </p:spPr>
        <p:txBody>
          <a:bodyPr/>
          <a:lstStyle/>
          <a:p>
            <a:pPr algn="ctr">
              <a:buNone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Determine whether  a DHT can be implemented </a:t>
            </a:r>
          </a:p>
          <a:p>
            <a:pPr algn="ctr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in Mozilla Firefox web browser or not</a:t>
            </a:r>
          </a:p>
          <a:p>
            <a:pPr algn="ctr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in sense of duty time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200" y="238125"/>
            <a:ext cx="4267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noProof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Project Goal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914650" y="1428750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4343400" y="238125"/>
            <a:ext cx="4800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How?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343400" y="723900"/>
            <a:ext cx="480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just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Implement: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Firefox extension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That gathers statistics</a:t>
            </a:r>
          </a:p>
          <a:p>
            <a:pPr marL="273050" marR="0" lvl="0" indent="-273050" algn="just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Distribute: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extension</a:t>
            </a: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just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Analyze: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results </a:t>
            </a:r>
          </a:p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And answer the project question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0800000">
            <a:off x="0" y="285749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600200" y="4953000"/>
            <a:ext cx="5486400" cy="508000"/>
            <a:chOff x="1600200" y="5867400"/>
            <a:chExt cx="5486400" cy="609600"/>
          </a:xfrm>
        </p:grpSpPr>
        <p:pic>
          <p:nvPicPr>
            <p:cNvPr id="69" name="Picture 2" descr="C:\Documents and Settings\hayoub\Desktop\post-34598-119415135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5800" y="5867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 descr="C:\Documents and Settings\hayoub\Desktop\post-34598-119415135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5867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2" descr="C:\Documents and Settings\hayoub\Desktop\post-34598-119415135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77000" y="5867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2" descr="C:\Documents and Settings\hayoub\Desktop\post-34598-119415135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5867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2" descr="C:\Documents and Settings\hayoub\Desktop\post-34598-119415135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0800" y="5867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2" descr="C:\Documents and Settings\hayoub\Desktop\post-34598-1194151356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1400" y="5867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9" name="Group 78"/>
          <p:cNvGrpSpPr/>
          <p:nvPr/>
        </p:nvGrpSpPr>
        <p:grpSpPr>
          <a:xfrm>
            <a:off x="3581400" y="2984500"/>
            <a:ext cx="2743200" cy="1150971"/>
            <a:chOff x="3581400" y="3581400"/>
            <a:chExt cx="2743200" cy="1381165"/>
          </a:xfrm>
        </p:grpSpPr>
        <p:pic>
          <p:nvPicPr>
            <p:cNvPr id="1026" name="Picture 2" descr="C:\Users\hayoub\Downloads\medion-home-server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1400" y="3581400"/>
              <a:ext cx="1220787" cy="1381165"/>
            </a:xfrm>
            <a:prstGeom prst="rect">
              <a:avLst/>
            </a:prstGeom>
            <a:noFill/>
          </p:spPr>
        </p:pic>
        <p:sp>
          <p:nvSpPr>
            <p:cNvPr id="77" name="TextBox 76"/>
            <p:cNvSpPr txBox="1"/>
            <p:nvPr/>
          </p:nvSpPr>
          <p:spPr>
            <a:xfrm>
              <a:off x="4495800" y="3733800"/>
              <a:ext cx="1828800" cy="664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lvl="1" indent="-457200">
                <a:lnSpc>
                  <a:spcPct val="150000"/>
                </a:lnSpc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Server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066800" y="3891286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Residing in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Technion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Softlab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Responsible for managing and collecting data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server for data gathering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 interface to add/remove/update data (PHP)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1905000" y="3492500"/>
            <a:ext cx="4876800" cy="1460500"/>
            <a:chOff x="1905000" y="4191000"/>
            <a:chExt cx="4876800" cy="1752600"/>
          </a:xfrm>
        </p:grpSpPr>
        <p:cxnSp>
          <p:nvCxnSpPr>
            <p:cNvPr id="82" name="Straight Arrow Connector 81"/>
            <p:cNvCxnSpPr>
              <a:stCxn id="72" idx="0"/>
            </p:cNvCxnSpPr>
            <p:nvPr/>
          </p:nvCxnSpPr>
          <p:spPr>
            <a:xfrm rot="5400000" flipH="1" flipV="1">
              <a:off x="2057400" y="4114800"/>
              <a:ext cx="16764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895600" y="4800600"/>
              <a:ext cx="1143000" cy="1066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4" idx="0"/>
              <a:endCxn id="1026" idx="2"/>
            </p:cNvCxnSpPr>
            <p:nvPr/>
          </p:nvCxnSpPr>
          <p:spPr>
            <a:xfrm rot="5400000" flipH="1" flipV="1">
              <a:off x="3548480" y="5300286"/>
              <a:ext cx="981035" cy="3055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69" idx="0"/>
            </p:cNvCxnSpPr>
            <p:nvPr/>
          </p:nvCxnSpPr>
          <p:spPr>
            <a:xfrm rot="16200000" flipV="1">
              <a:off x="4191000" y="5334000"/>
              <a:ext cx="990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0" idx="0"/>
            </p:cNvCxnSpPr>
            <p:nvPr/>
          </p:nvCxnSpPr>
          <p:spPr>
            <a:xfrm rot="16200000" flipV="1">
              <a:off x="4724400" y="4876800"/>
              <a:ext cx="11430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71" idx="0"/>
            </p:cNvCxnSpPr>
            <p:nvPr/>
          </p:nvCxnSpPr>
          <p:spPr>
            <a:xfrm rot="16200000" flipV="1">
              <a:off x="4953000" y="4114800"/>
              <a:ext cx="1752600" cy="1905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1219200" y="3854429"/>
            <a:ext cx="830580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machine uses Mozilla Firefox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 statistics extension installed on it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Uses server interface for committing user data (JavaScript to PHP)</a:t>
            </a:r>
          </a:p>
        </p:txBody>
      </p:sp>
    </p:spTree>
  </p:cSld>
  <p:clrMapOvr>
    <a:masterClrMapping/>
  </p:clrMapOvr>
  <p:transition advClick="0" advTm="10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" presetClass="exit" presetSubtype="4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6000"/>
                            </p:stCondLst>
                            <p:childTnLst>
                              <p:par>
                                <p:cTn id="51" presetID="2" presetClass="exit" presetSubtype="6" accel="50000" decel="5000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0"/>
                            </p:stCondLst>
                            <p:childTnLst>
                              <p:par>
                                <p:cTn id="56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2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  <p:bldP spid="4" grpId="0"/>
      <p:bldP spid="8" grpId="0"/>
      <p:bldP spid="12" grpId="0"/>
      <p:bldP spid="78" grpId="0"/>
      <p:bldP spid="78" grpId="1"/>
      <p:bldP spid="106" grpId="0"/>
      <p:bldP spid="106" grpId="1"/>
      <p:bldP spid="10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27000"/>
            <a:ext cx="8229600" cy="952500"/>
          </a:xfrm>
        </p:spPr>
        <p:txBody>
          <a:bodyPr/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Conclusion: Can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a DHT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be implemented?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9501"/>
            <a:ext cx="8382000" cy="4191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Approach: Standard Deviation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 to predict next user’s duty time (high error rate)</a:t>
            </a:r>
          </a:p>
          <a:p>
            <a:pPr lvl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Approach: Static Analysis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(inverse) accumulative probability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 % of the nodes used Firefox for more than X sec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http://upload.wikimedia.org/wikipedia/commons/thumb/8/8c/Standard_deviation_diagram.svg/325px-Standard_deviation_diagram.svg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879600"/>
            <a:ext cx="2886718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ffstatistics.juniorhosting.net/tmp/image1783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" y="4229100"/>
            <a:ext cx="7459980" cy="1381478"/>
          </a:xfrm>
          <a:prstGeom prst="rect">
            <a:avLst/>
          </a:prstGeom>
          <a:noFill/>
        </p:spPr>
      </p:pic>
      <p:pic>
        <p:nvPicPr>
          <p:cNvPr id="2050" name="Picture 2" descr="C:\Users\hayoub\Downloads\blue-smiley-m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1" y="2032000"/>
            <a:ext cx="839035" cy="685271"/>
          </a:xfrm>
          <a:prstGeom prst="rect">
            <a:avLst/>
          </a:prstGeom>
          <a:noFill/>
        </p:spPr>
      </p:pic>
      <p:pic>
        <p:nvPicPr>
          <p:cNvPr id="2051" name="Picture 3" descr="C:\Users\hayoub\Downloads\1-1531169-3767-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3400" y="3467100"/>
            <a:ext cx="690562" cy="76879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10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27000"/>
            <a:ext cx="8229600" cy="952500"/>
          </a:xfrm>
        </p:spPr>
        <p:txBody>
          <a:bodyPr/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Conclusion: Can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a DHT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be implemented?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9501"/>
            <a:ext cx="8382000" cy="4191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Approach: Dynamic Analysis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predicting duty time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that a user has been in FF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time, what is the probability for the user to stay more than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time?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hayoub\Downloads\83-Free-3d-Grinning-Blue-Smiley-Face-Clipart-Illustr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984500"/>
            <a:ext cx="909637" cy="743116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24200" y="2857500"/>
          <a:ext cx="2183130" cy="1508232"/>
        </p:xfrm>
        <a:graphic>
          <a:graphicData uri="http://schemas.openxmlformats.org/drawingml/2006/table">
            <a:tbl>
              <a:tblPr/>
              <a:tblGrid>
                <a:gridCol w="2183130"/>
              </a:tblGrid>
              <a:tr h="24759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dirty="0">
                          <a:latin typeface="Times New Roman"/>
                          <a:ea typeface="Times New Roman"/>
                          <a:cs typeface="Arial"/>
                        </a:rPr>
                        <a:t>Heaviest Overlay Network</a:t>
                      </a:r>
                      <a:endParaRPr lang="en-US" sz="900" b="1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4224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4224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6427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latin typeface="Times New Roman"/>
                          <a:ea typeface="Times New Roman"/>
                          <a:cs typeface="Arial"/>
                        </a:rPr>
                        <a:t>…</a:t>
                      </a:r>
                      <a:endParaRPr lang="en-US" sz="9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  <a:tr h="26427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latin typeface="Times New Roman"/>
                          <a:ea typeface="Times New Roman"/>
                          <a:cs typeface="Arial"/>
                        </a:rPr>
                        <a:t>…</a:t>
                      </a:r>
                      <a:endParaRPr lang="en-US" sz="9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24759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dirty="0">
                          <a:latin typeface="Times New Roman"/>
                          <a:ea typeface="Times New Roman"/>
                          <a:cs typeface="Arial"/>
                        </a:rPr>
                        <a:t>Lightest Overlay Network</a:t>
                      </a:r>
                      <a:endParaRPr lang="en-US" sz="900" b="1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FDE"/>
                    </a:solidFill>
                  </a:tcPr>
                </a:tc>
              </a:tr>
            </a:tbl>
          </a:graphicData>
        </a:graphic>
      </p:graphicFrame>
      <p:sp>
        <p:nvSpPr>
          <p:cNvPr id="12" name="AutoShape 7"/>
          <p:cNvSpPr>
            <a:spLocks noChangeShapeType="1"/>
          </p:cNvSpPr>
          <p:nvPr/>
        </p:nvSpPr>
        <p:spPr bwMode="auto">
          <a:xfrm>
            <a:off x="1725930" y="4857750"/>
            <a:ext cx="5047692" cy="0"/>
          </a:xfrm>
          <a:prstGeom prst="straightConnector1">
            <a:avLst/>
          </a:prstGeom>
          <a:noFill/>
          <a:ln w="31750">
            <a:solidFill>
              <a:srgbClr val="4F81BD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/>
          <p:cNvSpPr>
            <a:spLocks noChangeShapeType="1"/>
          </p:cNvSpPr>
          <p:nvPr/>
        </p:nvSpPr>
        <p:spPr bwMode="auto">
          <a:xfrm>
            <a:off x="2497370" y="4683125"/>
            <a:ext cx="0" cy="333375"/>
          </a:xfrm>
          <a:prstGeom prst="straightConnector1">
            <a:avLst/>
          </a:prstGeom>
          <a:noFill/>
          <a:ln w="12700">
            <a:solidFill>
              <a:srgbClr val="4F81BD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621240" y="4763029"/>
            <a:ext cx="851441" cy="23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Time Line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rc 9"/>
          <p:cNvSpPr>
            <a:spLocks/>
          </p:cNvSpPr>
          <p:nvPr/>
        </p:nvSpPr>
        <p:spPr bwMode="auto">
          <a:xfrm rot="10501126" flipV="1">
            <a:off x="2501713" y="4275096"/>
            <a:ext cx="584200" cy="285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arrow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"/>
          <p:cNvSpPr>
            <a:spLocks noChangeShapeType="1"/>
          </p:cNvSpPr>
          <p:nvPr/>
        </p:nvSpPr>
        <p:spPr bwMode="auto">
          <a:xfrm>
            <a:off x="3630930" y="4683125"/>
            <a:ext cx="0" cy="333375"/>
          </a:xfrm>
          <a:prstGeom prst="straightConnector1">
            <a:avLst/>
          </a:prstGeom>
          <a:noFill/>
          <a:ln w="12700">
            <a:solidFill>
              <a:srgbClr val="4F81BD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"/>
          <p:cNvSpPr>
            <a:spLocks noChangeShapeType="1"/>
          </p:cNvSpPr>
          <p:nvPr/>
        </p:nvSpPr>
        <p:spPr bwMode="auto">
          <a:xfrm>
            <a:off x="5383530" y="4683125"/>
            <a:ext cx="0" cy="333375"/>
          </a:xfrm>
          <a:prstGeom prst="straightConnector1">
            <a:avLst/>
          </a:prstGeom>
          <a:noFill/>
          <a:ln w="12700">
            <a:solidFill>
              <a:srgbClr val="4F81BD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2487931" y="4000500"/>
            <a:ext cx="1123951" cy="682625"/>
          </a:xfrm>
          <a:custGeom>
            <a:avLst/>
            <a:gdLst/>
            <a:ahLst/>
            <a:cxnLst>
              <a:cxn ang="0">
                <a:pos x="1770" y="1290"/>
              </a:cxn>
              <a:cxn ang="0">
                <a:pos x="165" y="225"/>
              </a:cxn>
              <a:cxn ang="0">
                <a:pos x="780" y="0"/>
              </a:cxn>
            </a:cxnLst>
            <a:rect l="0" t="0" r="r" b="b"/>
            <a:pathLst>
              <a:path w="1770" h="1290">
                <a:moveTo>
                  <a:pt x="1770" y="1290"/>
                </a:moveTo>
                <a:cubicBezTo>
                  <a:pt x="1050" y="865"/>
                  <a:pt x="330" y="440"/>
                  <a:pt x="165" y="225"/>
                </a:cubicBezTo>
                <a:cubicBezTo>
                  <a:pt x="0" y="10"/>
                  <a:pt x="675" y="38"/>
                  <a:pt x="78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 rot="21281171">
            <a:off x="5355819" y="3665548"/>
            <a:ext cx="1244600" cy="920750"/>
          </a:xfrm>
          <a:custGeom>
            <a:avLst/>
            <a:gdLst/>
            <a:ahLst/>
            <a:cxnLst>
              <a:cxn ang="0">
                <a:pos x="0" y="862"/>
              </a:cxn>
              <a:cxn ang="0">
                <a:pos x="1215" y="143"/>
              </a:cxn>
              <a:cxn ang="0">
                <a:pos x="150" y="1"/>
              </a:cxn>
            </a:cxnLst>
            <a:rect l="0" t="0" r="r" b="b"/>
            <a:pathLst>
              <a:path w="1240" h="862">
                <a:moveTo>
                  <a:pt x="0" y="862"/>
                </a:moveTo>
                <a:cubicBezTo>
                  <a:pt x="595" y="574"/>
                  <a:pt x="1190" y="286"/>
                  <a:pt x="1215" y="143"/>
                </a:cubicBezTo>
                <a:cubicBezTo>
                  <a:pt x="1240" y="0"/>
                  <a:pt x="695" y="0"/>
                  <a:pt x="150" y="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30731" y="4899223"/>
            <a:ext cx="91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enterDHT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61581" y="49080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10629" y="48998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368" y="279400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Several Overlays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62517" y="5270500"/>
            <a:ext cx="386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enterDHT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the user enters the system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3200" y="5295900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user joins 3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overlay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1400" y="52959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Joins 1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overlay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9400" y="52959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user joins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overlay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0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49" presetID="2" presetClass="exit" presetSubtype="4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0"/>
                            </p:stCondLst>
                            <p:childTnLst>
                              <p:par>
                                <p:cTn id="63" presetID="2" presetClass="exit" presetSubtype="4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4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1000"/>
                            </p:stCondLst>
                            <p:childTnLst>
                              <p:par>
                                <p:cTn id="82" presetID="4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6000"/>
                            </p:stCondLst>
                            <p:childTnLst>
                              <p:par>
                                <p:cTn id="86" presetID="2" presetClass="exit" presetSubtype="4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10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7000"/>
                            </p:stCondLst>
                            <p:childTnLst>
                              <p:par>
                                <p:cTn id="105" presetID="4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0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7845</TotalTime>
  <Words>279</Words>
  <Application>Microsoft Office PowerPoint</Application>
  <PresentationFormat>On-screen Show (16:10)</PresentationFormat>
  <Paragraphs>72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Slide 1</vt:lpstr>
      <vt:lpstr>Slide 2</vt:lpstr>
      <vt:lpstr>Conclusion: Can a DHT be implemented?</vt:lpstr>
      <vt:lpstr>Conclusion: Can a DHT be implemented?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Firefox DHT extension</dc:title>
  <dc:creator>Hani Ayoub</dc:creator>
  <cp:lastModifiedBy>hayoub</cp:lastModifiedBy>
  <cp:revision>444</cp:revision>
  <cp:lastPrinted>1601-01-01T00:00:00Z</cp:lastPrinted>
  <dcterms:created xsi:type="dcterms:W3CDTF">2008-07-15T19:27:32Z</dcterms:created>
  <dcterms:modified xsi:type="dcterms:W3CDTF">2011-02-01T00:37:57Z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TC010902901033</vt:lpwstr>
  </property>
</Properties>
</file>