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7"/>
  </p:notesMasterIdLst>
  <p:sldIdLst>
    <p:sldId id="257" r:id="rId2"/>
    <p:sldId id="298" r:id="rId3"/>
    <p:sldId id="302" r:id="rId4"/>
    <p:sldId id="303" r:id="rId5"/>
    <p:sldId id="304" r:id="rId6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8EEFE"/>
    <a:srgbClr val="96EAFE"/>
    <a:srgbClr val="7C5989"/>
    <a:srgbClr val="000066"/>
    <a:srgbClr val="333399"/>
    <a:srgbClr val="336699"/>
    <a:srgbClr val="5F5F5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8" autoAdjust="0"/>
    <p:restoredTop sz="94203" autoAdjust="0"/>
  </p:normalViewPr>
  <p:slideViewPr>
    <p:cSldViewPr>
      <p:cViewPr>
        <p:scale>
          <a:sx n="90" d="100"/>
          <a:sy n="90" d="100"/>
        </p:scale>
        <p:origin x="-44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68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1A40F2B-B20D-4DE2-AD3F-FDF96A5A1DD8}" type="datetimeFigureOut">
              <a:rPr lang="en-US"/>
              <a:pPr>
                <a:defRPr/>
              </a:pPr>
              <a:t>1/27/2011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790"/>
            <a:ext cx="548640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852182F-7287-424A-B4CD-6747ED2EB1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e.wikipedia.org/wiki/%D7%A1%D7%98%D7%98%D7%99%D7%A1%D7%98%D7%99%D7%A7%D7%94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he.wikipedia.org/wiki/%D7%A9%D7%95%D7%A0%D7%95%D7%AA" TargetMode="External"/><Relationship Id="rId5" Type="http://schemas.openxmlformats.org/officeDocument/2006/relationships/hyperlink" Target="http://he.wikipedia.org/wiki/%D7%A9%D7%95%D7%A8%D7%A9_%D7%A8%D7%99%D7%91%D7%95%D7%A2%D7%99" TargetMode="External"/><Relationship Id="rId4" Type="http://schemas.openxmlformats.org/officeDocument/2006/relationships/hyperlink" Target="http://he.wikipedia.org/wiki/%D7%9E%D7%9E%D7%95%D7%A6%D7%A2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e.wikipedia.org/wiki/%D7%A1%D7%98%D7%98%D7%99%D7%A1%D7%98%D7%99%D7%A7%D7%94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he.wikipedia.org/wiki/%D7%A9%D7%95%D7%A0%D7%95%D7%AA" TargetMode="External"/><Relationship Id="rId5" Type="http://schemas.openxmlformats.org/officeDocument/2006/relationships/hyperlink" Target="http://he.wikipedia.org/wiki/%D7%A9%D7%95%D7%A8%D7%A9_%D7%A8%D7%99%D7%91%D7%95%D7%A2%D7%99" TargetMode="External"/><Relationship Id="rId4" Type="http://schemas.openxmlformats.org/officeDocument/2006/relationships/hyperlink" Target="http://he.wikipedia.org/wiki/%D7%9E%D7%9E%D7%95%D7%A6%D7%A2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sz="1200" b="0" i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מדד 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  <a:hlinkClick r:id="rId3" tooltip="סטטיסטיקה"/>
              </a:rPr>
              <a:t>סטטיסטי</a:t>
            </a:r>
            <a:r>
              <a:rPr lang="he-IL" sz="1200" b="0" i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 לתיאור הפיזור</a:t>
            </a:r>
            <a:endParaRPr lang="he-IL" dirty="0" smtClean="0"/>
          </a:p>
          <a:p>
            <a:r>
              <a:rPr lang="he-IL" dirty="0" smtClean="0"/>
              <a:t>מדידת</a:t>
            </a:r>
            <a:r>
              <a:rPr lang="he-IL" baseline="0" dirty="0" smtClean="0"/>
              <a:t> שונות</a:t>
            </a:r>
          </a:p>
          <a:p>
            <a:r>
              <a:rPr lang="he-IL" sz="1200" b="0" i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מונח "סטייה" מתכוונים למרחק בין ערך בקבוצה לבין ה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  <a:hlinkClick r:id="rId4" tooltip="ממוצע"/>
              </a:rPr>
              <a:t>ממוצע</a:t>
            </a:r>
            <a:endParaRPr lang="he-IL" sz="1200" b="0" i="0" u="none" strike="noStrike" kern="1200" dirty="0" smtClean="0">
              <a:solidFill>
                <a:schemeClr val="tx1"/>
              </a:solidFill>
              <a:latin typeface="Calibri" pitchFamily="34" charset="0"/>
              <a:ea typeface="+mn-ea"/>
              <a:cs typeface="+mn-cs"/>
            </a:endParaRPr>
          </a:p>
          <a:p>
            <a:r>
              <a:rPr lang="he-IL" sz="1200" b="0" i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מבחינה מתמטית סטיית התקן היא ה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  <a:hlinkClick r:id="rId5" tooltip="שורש ריבועי"/>
              </a:rPr>
              <a:t>שורש הריבועי</a:t>
            </a:r>
            <a:r>
              <a:rPr lang="he-IL" sz="1200" b="0" i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 של ה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  <a:hlinkClick r:id="rId6" tooltip="שונות"/>
              </a:rPr>
              <a:t>שונות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52182F-7287-424A-B4CD-6747ED2EB1B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sz="1200" b="0" i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מדד 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  <a:hlinkClick r:id="rId3" tooltip="סטטיסטיקה"/>
              </a:rPr>
              <a:t>סטטיסטי</a:t>
            </a:r>
            <a:r>
              <a:rPr lang="he-IL" sz="1200" b="0" i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 לתיאור הפיזור</a:t>
            </a:r>
            <a:endParaRPr lang="he-IL" dirty="0" smtClean="0"/>
          </a:p>
          <a:p>
            <a:r>
              <a:rPr lang="he-IL" dirty="0" smtClean="0"/>
              <a:t>מדידת</a:t>
            </a:r>
            <a:r>
              <a:rPr lang="he-IL" baseline="0" dirty="0" smtClean="0"/>
              <a:t> שונות</a:t>
            </a:r>
          </a:p>
          <a:p>
            <a:r>
              <a:rPr lang="he-IL" sz="1200" b="0" i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מונח "סטייה" מתכוונים למרחק בין ערך בקבוצה לבין ה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  <a:hlinkClick r:id="rId4" tooltip="ממוצע"/>
              </a:rPr>
              <a:t>ממוצע</a:t>
            </a:r>
            <a:endParaRPr lang="he-IL" sz="1200" b="0" i="0" u="none" strike="noStrike" kern="1200" dirty="0" smtClean="0">
              <a:solidFill>
                <a:schemeClr val="tx1"/>
              </a:solidFill>
              <a:latin typeface="Calibri" pitchFamily="34" charset="0"/>
              <a:ea typeface="+mn-ea"/>
              <a:cs typeface="+mn-cs"/>
            </a:endParaRPr>
          </a:p>
          <a:p>
            <a:r>
              <a:rPr lang="he-IL" sz="1200" b="0" i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מבחינה מתמטית סטיית התקן היא ה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  <a:hlinkClick r:id="rId5" tooltip="שורש ריבועי"/>
              </a:rPr>
              <a:t>שורש הריבועי</a:t>
            </a:r>
            <a:r>
              <a:rPr lang="he-IL" sz="1200" b="0" i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 של ה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  <a:hlinkClick r:id="rId6" tooltip="שונות"/>
              </a:rPr>
              <a:t>שונות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52182F-7287-424A-B4CD-6747ED2EB1B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7167C-F80E-4E58-A62E-F2C263DAAB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2F36F-D562-470B-9FA0-DA71AD4F9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0001F-25E4-4639-9C02-666FE6250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1C90E-BC92-40A4-A83C-D00F46551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74448-95EA-442D-99B2-BC9042C28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3545C-538F-496B-95A6-C6EE77C56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C0CC3-BAF2-4746-8CDE-F477C29E0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E035C-C3B2-41A5-BA14-CE30B26A1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22A28-38B6-4AA5-AA14-6D4BB5F05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AC4B8-95F1-4C3B-B0C6-B66A28324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C2266-F596-4839-A523-DA44AA7003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889BB7A4-D8BD-4111-B961-158B069A7F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5" r:id="rId2"/>
    <p:sldLayoutId id="2147483757" r:id="rId3"/>
    <p:sldLayoutId id="2147483754" r:id="rId4"/>
    <p:sldLayoutId id="2147483753" r:id="rId5"/>
    <p:sldLayoutId id="2147483752" r:id="rId6"/>
    <p:sldLayoutId id="2147483751" r:id="rId7"/>
    <p:sldLayoutId id="2147483750" r:id="rId8"/>
    <p:sldLayoutId id="2147483758" r:id="rId9"/>
    <p:sldLayoutId id="2147483749" r:id="rId10"/>
    <p:sldLayoutId id="2147483748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2667000" cy="2286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Supervisor:</a:t>
            </a:r>
          </a:p>
          <a:p>
            <a:pPr lvl="1"/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Ittay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Eyal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Developers: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Hani Ayoub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Daniel Aranki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76200" y="285750"/>
            <a:ext cx="42672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DHT Firefox Extension</a:t>
            </a:r>
            <a:r>
              <a:rPr kumimoji="0" lang="en-US" sz="35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kumimoji="0" lang="en-US" sz="35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628900" y="1714500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 bwMode="auto">
          <a:xfrm>
            <a:off x="4343400" y="285750"/>
            <a:ext cx="480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What 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is a 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DHT?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343400" y="990600"/>
            <a:ext cx="4800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just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istributed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ash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able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Decentralized  distributed system holds data in its nodes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Keep data distributed dynamically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Scalable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system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0" y="3428999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loud 40"/>
          <p:cNvSpPr/>
          <p:nvPr/>
        </p:nvSpPr>
        <p:spPr>
          <a:xfrm>
            <a:off x="533400" y="3124200"/>
            <a:ext cx="7543800" cy="36576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6096000" y="4038600"/>
            <a:ext cx="1187395" cy="6409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657600" y="4191000"/>
            <a:ext cx="1187395" cy="6409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1905000" y="5410200"/>
            <a:ext cx="1187395" cy="6409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447800" y="4114800"/>
            <a:ext cx="1187395" cy="6409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2133600" y="4267200"/>
            <a:ext cx="222637" cy="1479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886200" y="4267200"/>
            <a:ext cx="222637" cy="1479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>
            <a:off x="2667000" y="5791200"/>
            <a:ext cx="222637" cy="1479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2362200" y="5638800"/>
            <a:ext cx="222637" cy="1479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2057400" y="5490882"/>
            <a:ext cx="222637" cy="1479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2057400" y="5791200"/>
            <a:ext cx="222637" cy="1479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3733800" y="4572000"/>
            <a:ext cx="222637" cy="1479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1524000" y="4495800"/>
            <a:ext cx="222637" cy="1479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6863963" y="4114800"/>
            <a:ext cx="222637" cy="1479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6272254" y="4195482"/>
            <a:ext cx="222637" cy="1479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5105400" y="5257800"/>
            <a:ext cx="1187395" cy="6409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Isosceles Triangle 56"/>
          <p:cNvSpPr/>
          <p:nvPr/>
        </p:nvSpPr>
        <p:spPr>
          <a:xfrm>
            <a:off x="6805654" y="4468750"/>
            <a:ext cx="222637" cy="1479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4495800" y="4343400"/>
            <a:ext cx="222637" cy="1479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6424654" y="4468750"/>
            <a:ext cx="222637" cy="1479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2667000" y="5490882"/>
            <a:ext cx="222637" cy="1479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731125" y="5741334"/>
            <a:ext cx="222637" cy="1479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TextBox 32"/>
          <p:cNvSpPr txBox="1">
            <a:spLocks noChangeArrowheads="1"/>
          </p:cNvSpPr>
          <p:nvPr/>
        </p:nvSpPr>
        <p:spPr bwMode="auto">
          <a:xfrm>
            <a:off x="8001000" y="5718922"/>
            <a:ext cx="816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- Data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7696200" y="6252322"/>
            <a:ext cx="296849" cy="2465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" name="TextBox 35"/>
          <p:cNvSpPr txBox="1">
            <a:spLocks noChangeArrowheads="1"/>
          </p:cNvSpPr>
          <p:nvPr/>
        </p:nvSpPr>
        <p:spPr bwMode="auto">
          <a:xfrm>
            <a:off x="8001000" y="6248400"/>
            <a:ext cx="8905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- Node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00400" y="3505200"/>
            <a:ext cx="4038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New node enters the DHT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3505200"/>
            <a:ext cx="4038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Existing node exits the DHT</a:t>
            </a:r>
          </a:p>
        </p:txBody>
      </p:sp>
    </p:spTree>
  </p:cSld>
  <p:clrMapOvr>
    <a:masterClrMapping/>
  </p:clrMapOvr>
  <p:transition advClick="0" advTm="2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0"/>
                            </p:stCondLst>
                            <p:childTnLst>
                              <p:par>
                                <p:cTn id="43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66 -0.00509 L 0.07986 0.1509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3000"/>
                            </p:stCondLst>
                            <p:childTnLst>
                              <p:par>
                                <p:cTn id="46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81481E-6 L -0.05642 0.1377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0"/>
                            </p:stCondLst>
                            <p:childTnLst>
                              <p:par>
                                <p:cTn id="49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L 0.31285 0.0219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000"/>
                            </p:stCondLst>
                            <p:childTnLst>
                              <p:par>
                                <p:cTn id="52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7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000"/>
                            </p:stCondLst>
                            <p:childTnLst>
                              <p:par>
                                <p:cTn id="62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2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0"/>
                            </p:stCondLst>
                            <p:childTnLst>
                              <p:par>
                                <p:cTn id="67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01088 L 0.05833 0.1784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2000"/>
                            </p:stCondLst>
                            <p:childTnLst>
                              <p:par>
                                <p:cTn id="70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96296E-6 L 0.30035 -0.02732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-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  <p:bldP spid="4" grpId="0"/>
      <p:bldP spid="8" grpId="0"/>
      <p:bldP spid="12" grpId="0"/>
      <p:bldP spid="45" grpId="0" animBg="1"/>
      <p:bldP spid="46" grpId="0" animBg="1"/>
      <p:bldP spid="53" grpId="0" animBg="1"/>
      <p:bldP spid="56" grpId="0" animBg="1"/>
      <p:bldP spid="58" grpId="0" animBg="1"/>
      <p:bldP spid="59" grpId="0" animBg="1"/>
      <p:bldP spid="60" grpId="0" animBg="1"/>
      <p:bldP spid="65" grpId="0"/>
      <p:bldP spid="65" grpId="1"/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76200" y="457200"/>
            <a:ext cx="4114800" cy="3124200"/>
          </a:xfrm>
        </p:spPr>
        <p:txBody>
          <a:bodyPr/>
          <a:lstStyle/>
          <a:p>
            <a:pPr algn="ctr">
              <a:buNone/>
            </a:pP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Determine whether  a DHT can be implemented </a:t>
            </a:r>
          </a:p>
          <a:p>
            <a:pPr algn="ctr"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in Mozilla Firefox web browser or not</a:t>
            </a:r>
          </a:p>
          <a:p>
            <a:pPr algn="ctr"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in sense of duty time</a:t>
            </a: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76200" y="285750"/>
            <a:ext cx="42672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500" noProof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Project Goal</a:t>
            </a:r>
            <a:endParaRPr kumimoji="0" lang="en-US" sz="35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628900" y="1714500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 bwMode="auto">
          <a:xfrm>
            <a:off x="4343400" y="285750"/>
            <a:ext cx="480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How?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343400" y="990600"/>
            <a:ext cx="4800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just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Implement: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Firefox extension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gathers statistics</a:t>
            </a:r>
          </a:p>
          <a:p>
            <a:pPr marL="273050" marR="0" lvl="0" indent="-273050" algn="just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Distribute: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extension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73050" marR="0" lvl="0" indent="-273050" algn="just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Analyze: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results 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answer the project question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0" y="3428999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1600200" y="5943600"/>
            <a:ext cx="5486400" cy="609600"/>
            <a:chOff x="1600200" y="5867400"/>
            <a:chExt cx="5486400" cy="609600"/>
          </a:xfrm>
        </p:grpSpPr>
        <p:pic>
          <p:nvPicPr>
            <p:cNvPr id="69" name="Picture 2" descr="C:\Documents and Settings\hayoub\Desktop\post-34598-1194151356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95800" y="58674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Picture 2" descr="C:\Documents and Settings\hayoub\Desktop\post-34598-1194151356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6400" y="58674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" name="Picture 2" descr="C:\Documents and Settings\hayoub\Desktop\post-34598-1194151356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77000" y="58674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" name="Picture 2" descr="C:\Documents and Settings\hayoub\Desktop\post-34598-1194151356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58674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3" name="Picture 2" descr="C:\Documents and Settings\hayoub\Desktop\post-34598-1194151356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90800" y="58674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" name="Picture 2" descr="C:\Documents and Settings\hayoub\Desktop\post-34598-1194151356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1400" y="58674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9" name="Group 78"/>
          <p:cNvGrpSpPr/>
          <p:nvPr/>
        </p:nvGrpSpPr>
        <p:grpSpPr>
          <a:xfrm>
            <a:off x="3581400" y="3581400"/>
            <a:ext cx="2743200" cy="1381165"/>
            <a:chOff x="3581400" y="3581400"/>
            <a:chExt cx="2743200" cy="1381165"/>
          </a:xfrm>
        </p:grpSpPr>
        <p:pic>
          <p:nvPicPr>
            <p:cNvPr id="1026" name="Picture 2" descr="C:\Users\hayoub\Downloads\medion-home-server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81400" y="3581400"/>
              <a:ext cx="1220787" cy="1381165"/>
            </a:xfrm>
            <a:prstGeom prst="rect">
              <a:avLst/>
            </a:prstGeom>
            <a:noFill/>
          </p:spPr>
        </p:pic>
        <p:sp>
          <p:nvSpPr>
            <p:cNvPr id="77" name="TextBox 76"/>
            <p:cNvSpPr txBox="1"/>
            <p:nvPr/>
          </p:nvSpPr>
          <p:spPr>
            <a:xfrm>
              <a:off x="4495800" y="3733800"/>
              <a:ext cx="1828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0" lvl="1" indent="-457200">
                <a:lnSpc>
                  <a:spcPct val="150000"/>
                </a:lnSpc>
              </a:pP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Server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066800" y="4669543"/>
            <a:ext cx="75438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Residing in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Technion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Softlab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Responsible for managing and collecting data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server for data gathering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Has interface to add/remove/update data (PHP)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1905000" y="4191000"/>
            <a:ext cx="4876800" cy="1752600"/>
            <a:chOff x="1905000" y="4191000"/>
            <a:chExt cx="4876800" cy="1752600"/>
          </a:xfrm>
        </p:grpSpPr>
        <p:cxnSp>
          <p:nvCxnSpPr>
            <p:cNvPr id="82" name="Straight Arrow Connector 81"/>
            <p:cNvCxnSpPr>
              <a:stCxn id="72" idx="0"/>
            </p:cNvCxnSpPr>
            <p:nvPr/>
          </p:nvCxnSpPr>
          <p:spPr>
            <a:xfrm rot="5400000" flipH="1" flipV="1">
              <a:off x="2057400" y="4114800"/>
              <a:ext cx="1676400" cy="1981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2895600" y="4800600"/>
              <a:ext cx="1143000" cy="10668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74" idx="0"/>
              <a:endCxn id="1026" idx="2"/>
            </p:cNvCxnSpPr>
            <p:nvPr/>
          </p:nvCxnSpPr>
          <p:spPr>
            <a:xfrm rot="5400000" flipH="1" flipV="1">
              <a:off x="3548480" y="5300286"/>
              <a:ext cx="981035" cy="3055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69" idx="0"/>
            </p:cNvCxnSpPr>
            <p:nvPr/>
          </p:nvCxnSpPr>
          <p:spPr>
            <a:xfrm rot="16200000" flipV="1">
              <a:off x="4191000" y="5334000"/>
              <a:ext cx="9906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70" idx="0"/>
            </p:cNvCxnSpPr>
            <p:nvPr/>
          </p:nvCxnSpPr>
          <p:spPr>
            <a:xfrm rot="16200000" flipV="1">
              <a:off x="4724400" y="4876800"/>
              <a:ext cx="1143000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71" idx="0"/>
            </p:cNvCxnSpPr>
            <p:nvPr/>
          </p:nvCxnSpPr>
          <p:spPr>
            <a:xfrm rot="16200000" flipV="1">
              <a:off x="4953000" y="4114800"/>
              <a:ext cx="1752600" cy="1905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1066800" y="4648200"/>
            <a:ext cx="830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machine uses Mozilla Firefox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 the statistics extension installed on it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Uses server interface for committing user data (JavaScript to PHP)</a:t>
            </a:r>
          </a:p>
        </p:txBody>
      </p:sp>
    </p:spTree>
  </p:cSld>
  <p:clrMapOvr>
    <a:masterClrMapping/>
  </p:clrMapOvr>
  <p:transition advClick="0" advTm="2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2" presetClass="exit" presetSubtype="4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2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0"/>
                            </p:stCondLst>
                            <p:childTnLst>
                              <p:par>
                                <p:cTn id="4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000"/>
                            </p:stCondLst>
                            <p:childTnLst>
                              <p:par>
                                <p:cTn id="51" presetID="2" presetClass="exit" presetSubtype="6" accel="50000" decel="5000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2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8000"/>
                            </p:stCondLst>
                            <p:childTnLst>
                              <p:par>
                                <p:cTn id="56" presetID="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2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  <p:bldP spid="4" grpId="0"/>
      <p:bldP spid="8" grpId="0"/>
      <p:bldP spid="12" grpId="0"/>
      <p:bldP spid="78" grpId="0"/>
      <p:bldP spid="78" grpId="1"/>
      <p:bldP spid="106" grpId="0"/>
      <p:bldP spid="106" grpId="1"/>
      <p:bldP spid="106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229600" cy="1143000"/>
          </a:xfrm>
        </p:spPr>
        <p:txBody>
          <a:bodyPr/>
          <a:lstStyle/>
          <a:p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Conclusion: Can DHT be implemented?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1"/>
            <a:ext cx="8382000" cy="5029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Approach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Standard Deviation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hard to predict next user’s duty time (high error rate)</a:t>
            </a:r>
          </a:p>
          <a:p>
            <a:pPr lvl="1">
              <a:spcBef>
                <a:spcPct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Approach: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Static Analysis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(inverse) accumulative probability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 % of the nodes used Firefox for more than X sec</a:t>
            </a:r>
          </a:p>
          <a:p>
            <a:pPr>
              <a:spcBef>
                <a:spcPct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 descr="http://upload.wikimedia.org/wikipedia/commons/thumb/8/8c/Standard_deviation_diagram.svg/325px-Standard_deviation_diagram.svg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133600"/>
            <a:ext cx="288671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://ffstatistics.juniorhosting.net/tmp/image1783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4724400"/>
            <a:ext cx="6019800" cy="1337733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81200" y="6100554"/>
          <a:ext cx="49499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568"/>
                <a:gridCol w="353568"/>
                <a:gridCol w="353568"/>
                <a:gridCol w="353568"/>
                <a:gridCol w="353568"/>
                <a:gridCol w="353568"/>
                <a:gridCol w="353568"/>
                <a:gridCol w="353568"/>
                <a:gridCol w="353568"/>
                <a:gridCol w="353568"/>
                <a:gridCol w="353568"/>
                <a:gridCol w="353568"/>
                <a:gridCol w="353568"/>
                <a:gridCol w="353568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pic>
        <p:nvPicPr>
          <p:cNvPr id="2050" name="Picture 2" descr="C:\Users\hayoub\Downloads\blue-smiley-m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2438400"/>
            <a:ext cx="839035" cy="822325"/>
          </a:xfrm>
          <a:prstGeom prst="rect">
            <a:avLst/>
          </a:prstGeom>
          <a:noFill/>
        </p:spPr>
      </p:pic>
      <p:pic>
        <p:nvPicPr>
          <p:cNvPr id="2051" name="Picture 3" descr="C:\Users\hayoub\Downloads\1-1531169-3767-t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48600" y="5105400"/>
            <a:ext cx="690562" cy="92254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2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0"/>
                            </p:stCondLst>
                            <p:childTnLst>
                              <p:par>
                                <p:cTn id="3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80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0"/>
                            </p:stCondLst>
                            <p:childTnLst>
                              <p:par>
                                <p:cTn id="4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229600" cy="1143000"/>
          </a:xfrm>
        </p:spPr>
        <p:txBody>
          <a:bodyPr/>
          <a:lstStyle/>
          <a:p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Conclusion: Can DHT be implemented?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1"/>
            <a:ext cx="8382000" cy="5029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Approach: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Dynamic Analysis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predicting duty time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that a user has been in FF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time, what is the probability for the user to stay more than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time?</a:t>
            </a:r>
          </a:p>
          <a:p>
            <a:pPr>
              <a:spcBef>
                <a:spcPct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C:\Users\hayoub\Downloads\83-Free-3d-Grinning-Blue-Smiley-Face-Clipart-Illustra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3581400"/>
            <a:ext cx="909637" cy="891739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24200" y="3429000"/>
          <a:ext cx="2183130" cy="1809878"/>
        </p:xfrm>
        <a:graphic>
          <a:graphicData uri="http://schemas.openxmlformats.org/drawingml/2006/table">
            <a:tbl>
              <a:tblPr/>
              <a:tblGrid>
                <a:gridCol w="2183130"/>
              </a:tblGrid>
              <a:tr h="29711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latin typeface="Times New Roman"/>
                          <a:ea typeface="Times New Roman"/>
                          <a:cs typeface="Arial"/>
                        </a:rPr>
                        <a:t>Heaviest Overlay Network</a:t>
                      </a:r>
                      <a:endParaRPr lang="en-US" sz="1100" b="1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29069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29069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1712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latin typeface="Times New Roman"/>
                          <a:ea typeface="Times New Roman"/>
                          <a:cs typeface="Arial"/>
                        </a:rPr>
                        <a:t>…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31712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latin typeface="Times New Roman"/>
                          <a:ea typeface="Times New Roman"/>
                          <a:cs typeface="Arial"/>
                        </a:rPr>
                        <a:t>…</a:t>
                      </a:r>
                      <a:endParaRPr lang="en-US" sz="11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29711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latin typeface="Times New Roman"/>
                          <a:ea typeface="Times New Roman"/>
                          <a:cs typeface="Arial"/>
                        </a:rPr>
                        <a:t>Lightest Overlay Network</a:t>
                      </a:r>
                      <a:endParaRPr lang="en-US" sz="1100" b="1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</a:tbl>
          </a:graphicData>
        </a:graphic>
      </p:graphicFrame>
      <p:sp>
        <p:nvSpPr>
          <p:cNvPr id="12" name="AutoShape 7"/>
          <p:cNvSpPr>
            <a:spLocks noChangeShapeType="1"/>
          </p:cNvSpPr>
          <p:nvPr/>
        </p:nvSpPr>
        <p:spPr bwMode="auto">
          <a:xfrm>
            <a:off x="1725930" y="5829300"/>
            <a:ext cx="5047692" cy="0"/>
          </a:xfrm>
          <a:prstGeom prst="straightConnector1">
            <a:avLst/>
          </a:prstGeom>
          <a:noFill/>
          <a:ln w="31750">
            <a:solidFill>
              <a:srgbClr val="4F81BD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/>
          <p:cNvSpPr>
            <a:spLocks noChangeShapeType="1"/>
          </p:cNvSpPr>
          <p:nvPr/>
        </p:nvSpPr>
        <p:spPr bwMode="auto">
          <a:xfrm>
            <a:off x="2497370" y="5619750"/>
            <a:ext cx="0" cy="400050"/>
          </a:xfrm>
          <a:prstGeom prst="straightConnector1">
            <a:avLst/>
          </a:prstGeom>
          <a:noFill/>
          <a:ln w="12700">
            <a:solidFill>
              <a:srgbClr val="4F81BD"/>
            </a:solidFill>
            <a:prstDash val="dash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621239" y="5715635"/>
            <a:ext cx="851441" cy="28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Time Line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rc 9"/>
          <p:cNvSpPr>
            <a:spLocks/>
          </p:cNvSpPr>
          <p:nvPr/>
        </p:nvSpPr>
        <p:spPr bwMode="auto">
          <a:xfrm rot="10501126" flipV="1">
            <a:off x="2501713" y="5130115"/>
            <a:ext cx="584200" cy="3429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arrow" w="med" len="med"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2"/>
          <p:cNvSpPr>
            <a:spLocks noChangeShapeType="1"/>
          </p:cNvSpPr>
          <p:nvPr/>
        </p:nvSpPr>
        <p:spPr bwMode="auto">
          <a:xfrm>
            <a:off x="3630930" y="5619750"/>
            <a:ext cx="0" cy="400050"/>
          </a:xfrm>
          <a:prstGeom prst="straightConnector1">
            <a:avLst/>
          </a:prstGeom>
          <a:noFill/>
          <a:ln w="12700">
            <a:solidFill>
              <a:srgbClr val="4F81BD"/>
            </a:solidFill>
            <a:prstDash val="dash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"/>
          <p:cNvSpPr>
            <a:spLocks noChangeShapeType="1"/>
          </p:cNvSpPr>
          <p:nvPr/>
        </p:nvSpPr>
        <p:spPr bwMode="auto">
          <a:xfrm>
            <a:off x="5383530" y="5619750"/>
            <a:ext cx="0" cy="400050"/>
          </a:xfrm>
          <a:prstGeom prst="straightConnector1">
            <a:avLst/>
          </a:prstGeom>
          <a:noFill/>
          <a:ln w="12700">
            <a:solidFill>
              <a:srgbClr val="4F81BD"/>
            </a:solidFill>
            <a:prstDash val="dash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0"/>
          <p:cNvSpPr>
            <a:spLocks/>
          </p:cNvSpPr>
          <p:nvPr/>
        </p:nvSpPr>
        <p:spPr bwMode="auto">
          <a:xfrm>
            <a:off x="2487930" y="4800600"/>
            <a:ext cx="1123951" cy="819150"/>
          </a:xfrm>
          <a:custGeom>
            <a:avLst/>
            <a:gdLst/>
            <a:ahLst/>
            <a:cxnLst>
              <a:cxn ang="0">
                <a:pos x="1770" y="1290"/>
              </a:cxn>
              <a:cxn ang="0">
                <a:pos x="165" y="225"/>
              </a:cxn>
              <a:cxn ang="0">
                <a:pos x="780" y="0"/>
              </a:cxn>
            </a:cxnLst>
            <a:rect l="0" t="0" r="r" b="b"/>
            <a:pathLst>
              <a:path w="1770" h="1290">
                <a:moveTo>
                  <a:pt x="1770" y="1290"/>
                </a:moveTo>
                <a:cubicBezTo>
                  <a:pt x="1050" y="865"/>
                  <a:pt x="330" y="440"/>
                  <a:pt x="165" y="225"/>
                </a:cubicBezTo>
                <a:cubicBezTo>
                  <a:pt x="0" y="10"/>
                  <a:pt x="675" y="38"/>
                  <a:pt x="78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1"/>
          <p:cNvSpPr>
            <a:spLocks/>
          </p:cNvSpPr>
          <p:nvPr/>
        </p:nvSpPr>
        <p:spPr bwMode="auto">
          <a:xfrm rot="21281171">
            <a:off x="5355819" y="4398658"/>
            <a:ext cx="1244600" cy="1104900"/>
          </a:xfrm>
          <a:custGeom>
            <a:avLst/>
            <a:gdLst/>
            <a:ahLst/>
            <a:cxnLst>
              <a:cxn ang="0">
                <a:pos x="0" y="862"/>
              </a:cxn>
              <a:cxn ang="0">
                <a:pos x="1215" y="143"/>
              </a:cxn>
              <a:cxn ang="0">
                <a:pos x="150" y="1"/>
              </a:cxn>
            </a:cxnLst>
            <a:rect l="0" t="0" r="r" b="b"/>
            <a:pathLst>
              <a:path w="1240" h="862">
                <a:moveTo>
                  <a:pt x="0" y="862"/>
                </a:moveTo>
                <a:cubicBezTo>
                  <a:pt x="595" y="574"/>
                  <a:pt x="1190" y="286"/>
                  <a:pt x="1215" y="143"/>
                </a:cubicBezTo>
                <a:cubicBezTo>
                  <a:pt x="1240" y="0"/>
                  <a:pt x="695" y="0"/>
                  <a:pt x="150" y="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030730" y="5879068"/>
            <a:ext cx="91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enterDHT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61581" y="588970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10629" y="587980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2367" y="3352800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Several Overlays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09800" y="6324600"/>
            <a:ext cx="392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enterDHT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the user enters the system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67000" y="6324600"/>
            <a:ext cx="32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After T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the user joins 3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overlay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00400" y="633626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Joins 1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overlay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14600" y="63246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After T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the user joins 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overlay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2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000"/>
                            </p:stCondLst>
                            <p:childTnLst>
                              <p:par>
                                <p:cTn id="49" presetID="2" presetClass="exit" presetSubtype="4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9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10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0"/>
                            </p:stCondLst>
                            <p:childTnLst>
                              <p:par>
                                <p:cTn id="63" presetID="2" presetClass="exit" presetSubtype="4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80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2000"/>
                            </p:stCondLst>
                            <p:childTnLst>
                              <p:par>
                                <p:cTn id="82" presetID="2" presetClass="exit" presetSubtype="4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7000"/>
                            </p:stCondLst>
                            <p:childTnLst>
                              <p:par>
                                <p:cTn id="8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9000"/>
                            </p:stCondLst>
                            <p:childTnLst>
                              <p:par>
                                <p:cTn id="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1000"/>
                            </p:stCondLst>
                            <p:childTnLst>
                              <p:par>
                                <p:cTn id="10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3000"/>
                            </p:stCondLst>
                            <p:childTnLst>
                              <p:par>
                                <p:cTn id="10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3" grpId="1"/>
      <p:bldP spid="24" grpId="0"/>
      <p:bldP spid="25" grpId="0"/>
      <p:bldP spid="25" grpId="1"/>
      <p:bldP spid="26" grpId="0"/>
      <p:bldP spid="2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22270" y="3048000"/>
          <a:ext cx="2183130" cy="1809878"/>
        </p:xfrm>
        <a:graphic>
          <a:graphicData uri="http://schemas.openxmlformats.org/drawingml/2006/table">
            <a:tbl>
              <a:tblPr/>
              <a:tblGrid>
                <a:gridCol w="2183130"/>
              </a:tblGrid>
              <a:tr h="29711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latin typeface="Times New Roman"/>
                          <a:ea typeface="Times New Roman"/>
                          <a:cs typeface="Arial"/>
                        </a:rPr>
                        <a:t>Heaviest Overlay Network</a:t>
                      </a:r>
                      <a:endParaRPr lang="en-US" sz="1100" b="1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29069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29069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1712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latin typeface="Times New Roman"/>
                          <a:ea typeface="Times New Roman"/>
                          <a:cs typeface="Arial"/>
                        </a:rPr>
                        <a:t>…</a:t>
                      </a:r>
                      <a:endParaRPr lang="en-US" sz="11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31712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latin typeface="Times New Roman"/>
                          <a:ea typeface="Times New Roman"/>
                          <a:cs typeface="Arial"/>
                        </a:rPr>
                        <a:t>…</a:t>
                      </a:r>
                      <a:endParaRPr lang="en-US" sz="11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29711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latin typeface="Times New Roman"/>
                          <a:ea typeface="Times New Roman"/>
                          <a:cs typeface="Arial"/>
                        </a:rPr>
                        <a:t>Lightest Overlay Network</a:t>
                      </a:r>
                      <a:endParaRPr lang="en-US" sz="1100" b="1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</a:tbl>
          </a:graphicData>
        </a:graphic>
      </p:graphicFrame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1524000" y="5257800"/>
            <a:ext cx="5746750" cy="400050"/>
            <a:chOff x="2085" y="11513"/>
            <a:chExt cx="9051" cy="630"/>
          </a:xfrm>
        </p:grpSpPr>
        <p:grpSp>
          <p:nvGrpSpPr>
            <p:cNvPr id="2053" name="Group 5"/>
            <p:cNvGrpSpPr>
              <a:grpSpLocks/>
            </p:cNvGrpSpPr>
            <p:nvPr/>
          </p:nvGrpSpPr>
          <p:grpSpPr bwMode="auto">
            <a:xfrm>
              <a:off x="2085" y="11513"/>
              <a:ext cx="7950" cy="630"/>
              <a:chOff x="2085" y="11513"/>
              <a:chExt cx="7950" cy="630"/>
            </a:xfrm>
          </p:grpSpPr>
          <p:sp>
            <p:nvSpPr>
              <p:cNvPr id="2055" name="AutoShape 7"/>
              <p:cNvSpPr>
                <a:spLocks noChangeShapeType="1"/>
              </p:cNvSpPr>
              <p:nvPr/>
            </p:nvSpPr>
            <p:spPr bwMode="auto">
              <a:xfrm>
                <a:off x="2085" y="11843"/>
                <a:ext cx="7950" cy="0"/>
              </a:xfrm>
              <a:prstGeom prst="straightConnector1">
                <a:avLst/>
              </a:prstGeom>
              <a:noFill/>
              <a:ln w="31750">
                <a:solidFill>
                  <a:srgbClr val="4F81BD"/>
                </a:solidFill>
                <a:round/>
                <a:headEnd/>
                <a:tailEnd type="triangle" w="med" len="med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4" name="AutoShape 6"/>
              <p:cNvSpPr>
                <a:spLocks noChangeShapeType="1"/>
              </p:cNvSpPr>
              <p:nvPr/>
            </p:nvSpPr>
            <p:spPr bwMode="auto">
              <a:xfrm>
                <a:off x="3300" y="11513"/>
                <a:ext cx="0" cy="630"/>
              </a:xfrm>
              <a:prstGeom prst="straightConnector1">
                <a:avLst/>
              </a:prstGeom>
              <a:noFill/>
              <a:ln w="12700">
                <a:solidFill>
                  <a:srgbClr val="4F81BD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9795" y="11634"/>
              <a:ext cx="1341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Time Line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57" name="Arc 9"/>
          <p:cNvSpPr>
            <a:spLocks/>
          </p:cNvSpPr>
          <p:nvPr/>
        </p:nvSpPr>
        <p:spPr bwMode="auto">
          <a:xfrm rot="10501126" flipV="1">
            <a:off x="2299783" y="4749115"/>
            <a:ext cx="584200" cy="3429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arrow" w="med" len="med"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AutoShape 2"/>
          <p:cNvSpPr>
            <a:spLocks noChangeShapeType="1"/>
          </p:cNvSpPr>
          <p:nvPr/>
        </p:nvSpPr>
        <p:spPr bwMode="auto">
          <a:xfrm>
            <a:off x="3429000" y="5238750"/>
            <a:ext cx="0" cy="400050"/>
          </a:xfrm>
          <a:prstGeom prst="straightConnector1">
            <a:avLst/>
          </a:prstGeom>
          <a:noFill/>
          <a:ln w="12700">
            <a:solidFill>
              <a:srgbClr val="4F81BD"/>
            </a:solidFill>
            <a:prstDash val="dash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" name="AutoShape 1"/>
          <p:cNvSpPr>
            <a:spLocks noChangeShapeType="1"/>
          </p:cNvSpPr>
          <p:nvPr/>
        </p:nvSpPr>
        <p:spPr bwMode="auto">
          <a:xfrm>
            <a:off x="5181600" y="5238750"/>
            <a:ext cx="0" cy="400050"/>
          </a:xfrm>
          <a:prstGeom prst="straightConnector1">
            <a:avLst/>
          </a:prstGeom>
          <a:noFill/>
          <a:ln w="12700">
            <a:solidFill>
              <a:srgbClr val="4F81BD"/>
            </a:solidFill>
            <a:prstDash val="dash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Freeform 10"/>
          <p:cNvSpPr>
            <a:spLocks/>
          </p:cNvSpPr>
          <p:nvPr/>
        </p:nvSpPr>
        <p:spPr bwMode="auto">
          <a:xfrm>
            <a:off x="2286000" y="4419600"/>
            <a:ext cx="1123951" cy="819150"/>
          </a:xfrm>
          <a:custGeom>
            <a:avLst/>
            <a:gdLst/>
            <a:ahLst/>
            <a:cxnLst>
              <a:cxn ang="0">
                <a:pos x="1770" y="1290"/>
              </a:cxn>
              <a:cxn ang="0">
                <a:pos x="165" y="225"/>
              </a:cxn>
              <a:cxn ang="0">
                <a:pos x="780" y="0"/>
              </a:cxn>
            </a:cxnLst>
            <a:rect l="0" t="0" r="r" b="b"/>
            <a:pathLst>
              <a:path w="1770" h="1290">
                <a:moveTo>
                  <a:pt x="1770" y="1290"/>
                </a:moveTo>
                <a:cubicBezTo>
                  <a:pt x="1050" y="865"/>
                  <a:pt x="330" y="440"/>
                  <a:pt x="165" y="225"/>
                </a:cubicBezTo>
                <a:cubicBezTo>
                  <a:pt x="0" y="10"/>
                  <a:pt x="675" y="38"/>
                  <a:pt x="78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" name="Freeform 11"/>
          <p:cNvSpPr>
            <a:spLocks/>
          </p:cNvSpPr>
          <p:nvPr/>
        </p:nvSpPr>
        <p:spPr bwMode="auto">
          <a:xfrm rot="21281171">
            <a:off x="5153889" y="4017658"/>
            <a:ext cx="1244600" cy="1104900"/>
          </a:xfrm>
          <a:custGeom>
            <a:avLst/>
            <a:gdLst/>
            <a:ahLst/>
            <a:cxnLst>
              <a:cxn ang="0">
                <a:pos x="0" y="862"/>
              </a:cxn>
              <a:cxn ang="0">
                <a:pos x="1215" y="143"/>
              </a:cxn>
              <a:cxn ang="0">
                <a:pos x="150" y="1"/>
              </a:cxn>
            </a:cxnLst>
            <a:rect l="0" t="0" r="r" b="b"/>
            <a:pathLst>
              <a:path w="1240" h="862">
                <a:moveTo>
                  <a:pt x="0" y="862"/>
                </a:moveTo>
                <a:cubicBezTo>
                  <a:pt x="595" y="574"/>
                  <a:pt x="1190" y="286"/>
                  <a:pt x="1215" y="143"/>
                </a:cubicBezTo>
                <a:cubicBezTo>
                  <a:pt x="1240" y="0"/>
                  <a:pt x="695" y="0"/>
                  <a:pt x="150" y="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1123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28800" y="5498068"/>
            <a:ext cx="91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enterDHT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9651" y="550870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8699" y="549880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7767</TotalTime>
  <Words>318</Words>
  <Application>Microsoft Office PowerPoint</Application>
  <PresentationFormat>On-screen Show (4:3)</PresentationFormat>
  <Paragraphs>111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Slide 1</vt:lpstr>
      <vt:lpstr>Slide 2</vt:lpstr>
      <vt:lpstr>Conclusion: Can DHT be implemented?</vt:lpstr>
      <vt:lpstr>Conclusion: Can DHT be implemented?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 Distributed  Search Engine Sampler  (044167)</dc:title>
  <dc:creator>saeed</dc:creator>
  <cp:lastModifiedBy>hayoub</cp:lastModifiedBy>
  <cp:revision>432</cp:revision>
  <cp:lastPrinted>1601-01-01T00:00:00Z</cp:lastPrinted>
  <dcterms:created xsi:type="dcterms:W3CDTF">2008-07-15T19:27:32Z</dcterms:created>
  <dcterms:modified xsi:type="dcterms:W3CDTF">2011-01-27T22:20:10Z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TC010902901033</vt:lpwstr>
  </property>
</Properties>
</file>