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64" r:id="rId4"/>
    <p:sldId id="271" r:id="rId5"/>
    <p:sldId id="265" r:id="rId6"/>
    <p:sldId id="267" r:id="rId7"/>
    <p:sldId id="266" r:id="rId8"/>
    <p:sldId id="261" r:id="rId9"/>
    <p:sldId id="272" r:id="rId10"/>
    <p:sldId id="273" r:id="rId11"/>
    <p:sldId id="274" r:id="rId12"/>
    <p:sldId id="275" r:id="rId13"/>
    <p:sldId id="259" r:id="rId14"/>
    <p:sldId id="269" r:id="rId15"/>
    <p:sldId id="276" r:id="rId16"/>
    <p:sldId id="277" r:id="rId17"/>
    <p:sldId id="278" r:id="rId18"/>
    <p:sldId id="279" r:id="rId19"/>
    <p:sldId id="280" r:id="rId20"/>
    <p:sldId id="260" r:id="rId21"/>
    <p:sldId id="282" r:id="rId22"/>
    <p:sldId id="281" r:id="rId23"/>
    <p:sldId id="283" r:id="rId24"/>
    <p:sldId id="284" r:id="rId25"/>
    <p:sldId id="286" r:id="rId26"/>
    <p:sldId id="285" r:id="rId27"/>
    <p:sldId id="287" r:id="rId28"/>
    <p:sldId id="288" r:id="rId29"/>
    <p:sldId id="289" r:id="rId30"/>
    <p:sldId id="290" r:id="rId31"/>
    <p:sldId id="292" r:id="rId32"/>
    <p:sldId id="291" r:id="rId33"/>
    <p:sldId id="262" r:id="rId34"/>
    <p:sldId id="293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62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 Scrapping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Preprocessing</a:t>
          </a: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rgbClr val="FFD347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Clustering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60022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54109"/>
          <a:ext cx="5047501" cy="10922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 Scrapping</a:t>
          </a:r>
        </a:p>
      </dsp:txBody>
      <dsp:txXfrm>
        <a:off x="413854" y="107428"/>
        <a:ext cx="4940863" cy="985602"/>
      </dsp:txXfrm>
    </dsp:sp>
    <dsp:sp modelId="{87E2FD7C-0729-47B8-B1FB-A44E439BE764}">
      <dsp:nvSpPr>
        <dsp:cNvPr id="0" name=""/>
        <dsp:cNvSpPr/>
      </dsp:nvSpPr>
      <dsp:spPr>
        <a:xfrm>
          <a:off x="0" y="227854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732429"/>
          <a:ext cx="5047501" cy="10922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Preprocessing</a:t>
          </a:r>
        </a:p>
      </dsp:txBody>
      <dsp:txXfrm>
        <a:off x="413854" y="1785748"/>
        <a:ext cx="4940863" cy="985602"/>
      </dsp:txXfrm>
    </dsp:sp>
    <dsp:sp modelId="{E7351307-5BD1-403B-A1BF-1058796C5E99}">
      <dsp:nvSpPr>
        <dsp:cNvPr id="0" name=""/>
        <dsp:cNvSpPr/>
      </dsp:nvSpPr>
      <dsp:spPr>
        <a:xfrm>
          <a:off x="0" y="395686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410749"/>
          <a:ext cx="5047501" cy="109224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Clustering</a:t>
          </a:r>
        </a:p>
      </dsp:txBody>
      <dsp:txXfrm>
        <a:off x="413854" y="3464068"/>
        <a:ext cx="4940863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11-Apr-19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0.sv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svg"/><Relationship Id="rId7" Type="http://schemas.openxmlformats.org/officeDocument/2006/relationships/image" Target="../media/image3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svg"/><Relationship Id="rId7" Type="http://schemas.openxmlformats.org/officeDocument/2006/relationships/image" Target="../media/image3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svg"/><Relationship Id="rId7" Type="http://schemas.openxmlformats.org/officeDocument/2006/relationships/image" Target="../media/image3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svg"/><Relationship Id="rId7" Type="http://schemas.openxmlformats.org/officeDocument/2006/relationships/image" Target="../media/image3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10" Type="http://schemas.openxmlformats.org/officeDocument/2006/relationships/image" Target="../media/image43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svg"/><Relationship Id="rId7" Type="http://schemas.openxmlformats.org/officeDocument/2006/relationships/image" Target="../media/image3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10" Type="http://schemas.openxmlformats.org/officeDocument/2006/relationships/image" Target="../media/image44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svg"/><Relationship Id="rId7" Type="http://schemas.openxmlformats.org/officeDocument/2006/relationships/image" Target="../media/image3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6.png"/><Relationship Id="rId5" Type="http://schemas.openxmlformats.org/officeDocument/2006/relationships/image" Target="../media/image34.sv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.sv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.svg"/><Relationship Id="rId7" Type="http://schemas.openxmlformats.org/officeDocument/2006/relationships/image" Target="../media/image7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.svg"/><Relationship Id="rId7" Type="http://schemas.openxmlformats.org/officeDocument/2006/relationships/image" Target="../media/image7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Clustering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Penginapan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Jawa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Barat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Model Yang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Digunakan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838" y="5554951"/>
            <a:ext cx="7204463" cy="576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Unsupervised Learning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Clustering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K-Means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12561BC-4F39-46FB-AC72-A1F547A80E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9"/>
          <a:stretch/>
        </p:blipFill>
        <p:spPr>
          <a:xfrm>
            <a:off x="2082410" y="1459129"/>
            <a:ext cx="4759681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9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Tools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CA0763F-2C55-4682-A726-727627E7E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3197974"/>
            <a:ext cx="3550567" cy="2846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9E5204-F164-4B71-B110-37F32EBAE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00" y="1411932"/>
            <a:ext cx="5229861" cy="17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0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Library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35C8C5-C754-4CD9-BC83-665A2FBF4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4" y="5168152"/>
            <a:ext cx="3464624" cy="14897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2DF803-7698-4176-93D2-25E0508765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" t="5494" r="4078" b="4932"/>
          <a:stretch/>
        </p:blipFill>
        <p:spPr>
          <a:xfrm>
            <a:off x="3123376" y="1931047"/>
            <a:ext cx="3347320" cy="20247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36E0D4-B1C7-4026-A554-73AE2E82D2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25" y="1471394"/>
            <a:ext cx="3548810" cy="14047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499434-900E-42D0-B588-9E4566A5DD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95" y="3429000"/>
            <a:ext cx="3230624" cy="17391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3DB0B4-FFA0-402A-A3C4-38F9623D45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0" y="4138021"/>
            <a:ext cx="2975591" cy="7128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81738F-C77C-4908-BA27-B91EA4A3B2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68" y="5716259"/>
            <a:ext cx="2426276" cy="58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Alur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Pengolahan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pegipegi.com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048394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Web Scraping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ADD828-D39E-49D0-B737-99B0EAFC2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55B363B-A75A-46B0-A68B-00CCB4763710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BF1920-5096-43BA-B8F1-777B12A54EB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C882DE-0A88-4F45-8ED8-4338833B3F59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5BEDCC-1A2F-4F52-89DD-FFC3EDE8A338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B819F0-3BD6-4191-843D-6DE5FEE9BBF2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16637A2-563F-4A47-9DCB-498C7B7B24BD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Shirt">
              <a:extLst>
                <a:ext uri="{FF2B5EF4-FFF2-40B4-BE49-F238E27FC236}">
                  <a16:creationId xmlns:a16="http://schemas.microsoft.com/office/drawing/2014/main" id="{15587927-48BC-4AFD-ACBB-04A944BB5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8" name="Graphic 17" descr="Glasses">
              <a:extLst>
                <a:ext uri="{FF2B5EF4-FFF2-40B4-BE49-F238E27FC236}">
                  <a16:creationId xmlns:a16="http://schemas.microsoft.com/office/drawing/2014/main" id="{4B837F94-DF8B-4CD3-8F2A-9C199BA8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9" name="Graphic 18" descr="Boot">
              <a:extLst>
                <a:ext uri="{FF2B5EF4-FFF2-40B4-BE49-F238E27FC236}">
                  <a16:creationId xmlns:a16="http://schemas.microsoft.com/office/drawing/2014/main" id="{A72B14C7-41D1-469B-A0E2-7EF2399FF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4339518-DAC4-41D4-985B-EC5005C7EE5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690"/>
          <a:stretch/>
        </p:blipFill>
        <p:spPr>
          <a:xfrm>
            <a:off x="538583" y="1398443"/>
            <a:ext cx="4634367" cy="4238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2C0EE7-2E65-4779-A12D-AD1F514F30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4325" y="2169967"/>
            <a:ext cx="44767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4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Web Scraping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ADD828-D39E-49D0-B737-99B0EAFC2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55B363B-A75A-46B0-A68B-00CCB4763710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BF1920-5096-43BA-B8F1-777B12A54EB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C882DE-0A88-4F45-8ED8-4338833B3F59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5BEDCC-1A2F-4F52-89DD-FFC3EDE8A338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B819F0-3BD6-4191-843D-6DE5FEE9BBF2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16637A2-563F-4A47-9DCB-498C7B7B24BD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Shirt">
              <a:extLst>
                <a:ext uri="{FF2B5EF4-FFF2-40B4-BE49-F238E27FC236}">
                  <a16:creationId xmlns:a16="http://schemas.microsoft.com/office/drawing/2014/main" id="{15587927-48BC-4AFD-ACBB-04A944BB5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8" name="Graphic 17" descr="Glasses">
              <a:extLst>
                <a:ext uri="{FF2B5EF4-FFF2-40B4-BE49-F238E27FC236}">
                  <a16:creationId xmlns:a16="http://schemas.microsoft.com/office/drawing/2014/main" id="{4B837F94-DF8B-4CD3-8F2A-9C199BA8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9" name="Graphic 18" descr="Boot">
              <a:extLst>
                <a:ext uri="{FF2B5EF4-FFF2-40B4-BE49-F238E27FC236}">
                  <a16:creationId xmlns:a16="http://schemas.microsoft.com/office/drawing/2014/main" id="{A72B14C7-41D1-469B-A0E2-7EF2399FF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AD09110-E7A1-4CE1-8AC6-A4D3A31709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70" y="1392382"/>
            <a:ext cx="9030906" cy="4550684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67FB423-1A9A-4CC0-91AD-817CBA395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60" y="5977525"/>
            <a:ext cx="7204463" cy="5763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Memasukan</a:t>
            </a:r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target-target </a:t>
            </a:r>
            <a:r>
              <a:rPr lang="en-US" sz="24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lang="en-US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 list</a:t>
            </a:r>
          </a:p>
        </p:txBody>
      </p:sp>
    </p:spTree>
    <p:extLst>
      <p:ext uri="{BB962C8B-B14F-4D97-AF65-F5344CB8AC3E}">
        <p14:creationId xmlns:p14="http://schemas.microsoft.com/office/powerpoint/2010/main" val="3399760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Web Scraping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ADD828-D39E-49D0-B737-99B0EAFC2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55B363B-A75A-46B0-A68B-00CCB4763710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BF1920-5096-43BA-B8F1-777B12A54EB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C882DE-0A88-4F45-8ED8-4338833B3F59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5BEDCC-1A2F-4F52-89DD-FFC3EDE8A338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B819F0-3BD6-4191-843D-6DE5FEE9BBF2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16637A2-563F-4A47-9DCB-498C7B7B24BD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Shirt">
              <a:extLst>
                <a:ext uri="{FF2B5EF4-FFF2-40B4-BE49-F238E27FC236}">
                  <a16:creationId xmlns:a16="http://schemas.microsoft.com/office/drawing/2014/main" id="{15587927-48BC-4AFD-ACBB-04A944BB5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8" name="Graphic 17" descr="Glasses">
              <a:extLst>
                <a:ext uri="{FF2B5EF4-FFF2-40B4-BE49-F238E27FC236}">
                  <a16:creationId xmlns:a16="http://schemas.microsoft.com/office/drawing/2014/main" id="{4B837F94-DF8B-4CD3-8F2A-9C199BA8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9" name="Graphic 18" descr="Boot">
              <a:extLst>
                <a:ext uri="{FF2B5EF4-FFF2-40B4-BE49-F238E27FC236}">
                  <a16:creationId xmlns:a16="http://schemas.microsoft.com/office/drawing/2014/main" id="{A72B14C7-41D1-469B-A0E2-7EF2399FF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FDE2B2-3BD3-4AE3-A5BC-E6DA0BA5C9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930" y="1220932"/>
            <a:ext cx="5462176" cy="5231268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A18BDB-3615-4CFB-8E4D-8A9D618F6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551" y="781316"/>
            <a:ext cx="2820588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mendapatkan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fitur-fitur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BB9715-6790-4E16-8BBC-D0C7D4683A28}"/>
              </a:ext>
            </a:extLst>
          </p:cNvPr>
          <p:cNvSpPr/>
          <p:nvPr/>
        </p:nvSpPr>
        <p:spPr>
          <a:xfrm>
            <a:off x="4762741" y="287690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hotel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F1589A-D3C5-4527-A085-789C8062CD44}"/>
              </a:ext>
            </a:extLst>
          </p:cNvPr>
          <p:cNvSpPr/>
          <p:nvPr/>
        </p:nvSpPr>
        <p:spPr>
          <a:xfrm>
            <a:off x="4950576" y="3638684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bintang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hotel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54644A-F5B0-4FBB-B332-F3189CB1FF38}"/>
              </a:ext>
            </a:extLst>
          </p:cNvPr>
          <p:cNvSpPr/>
          <p:nvPr/>
        </p:nvSpPr>
        <p:spPr>
          <a:xfrm>
            <a:off x="5767706" y="4527890"/>
            <a:ext cx="1667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harga hotel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43B89B-F168-4E08-A6C6-9D28B6666D75}"/>
              </a:ext>
            </a:extLst>
          </p:cNvPr>
          <p:cNvSpPr/>
          <p:nvPr/>
        </p:nvSpPr>
        <p:spPr>
          <a:xfrm>
            <a:off x="5066944" y="5452402"/>
            <a:ext cx="352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daerah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kota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hotel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berada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9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Web Scraping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ADD828-D39E-49D0-B737-99B0EAFC2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55B363B-A75A-46B0-A68B-00CCB4763710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BF1920-5096-43BA-B8F1-777B12A54EB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C882DE-0A88-4F45-8ED8-4338833B3F59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5BEDCC-1A2F-4F52-89DD-FFC3EDE8A338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B819F0-3BD6-4191-843D-6DE5FEE9BBF2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16637A2-563F-4A47-9DCB-498C7B7B24BD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Shirt">
              <a:extLst>
                <a:ext uri="{FF2B5EF4-FFF2-40B4-BE49-F238E27FC236}">
                  <a16:creationId xmlns:a16="http://schemas.microsoft.com/office/drawing/2014/main" id="{15587927-48BC-4AFD-ACBB-04A944BB5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8" name="Graphic 17" descr="Glasses">
              <a:extLst>
                <a:ext uri="{FF2B5EF4-FFF2-40B4-BE49-F238E27FC236}">
                  <a16:creationId xmlns:a16="http://schemas.microsoft.com/office/drawing/2014/main" id="{4B837F94-DF8B-4CD3-8F2A-9C199BA8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9" name="Graphic 18" descr="Boot">
              <a:extLst>
                <a:ext uri="{FF2B5EF4-FFF2-40B4-BE49-F238E27FC236}">
                  <a16:creationId xmlns:a16="http://schemas.microsoft.com/office/drawing/2014/main" id="{A72B14C7-41D1-469B-A0E2-7EF2399FF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AF62EC3-E4ED-4BBA-8D51-A6A6C5D516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9" y="1190445"/>
            <a:ext cx="4389760" cy="562001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8D9A6B2-BD1E-4983-A4C3-17BB20A8CF18}"/>
              </a:ext>
            </a:extLst>
          </p:cNvPr>
          <p:cNvSpPr/>
          <p:nvPr/>
        </p:nvSpPr>
        <p:spPr>
          <a:xfrm>
            <a:off x="4159248" y="2283284"/>
            <a:ext cx="167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rating hotel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7D7F51-46E3-45D9-8268-1534882978FC}"/>
              </a:ext>
            </a:extLst>
          </p:cNvPr>
          <p:cNvSpPr/>
          <p:nvPr/>
        </p:nvSpPr>
        <p:spPr>
          <a:xfrm>
            <a:off x="4106952" y="6308209"/>
            <a:ext cx="3555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adanya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fasilitas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parkir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hotel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D52CE1-6B73-4A30-9A2F-84478DA85A4F}"/>
              </a:ext>
            </a:extLst>
          </p:cNvPr>
          <p:cNvSpPr/>
          <p:nvPr/>
        </p:nvSpPr>
        <p:spPr>
          <a:xfrm>
            <a:off x="4210452" y="5595504"/>
            <a:ext cx="436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adanya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fasilitas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kolam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renang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hotel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B841B6-DCED-4B1D-9A7E-3BC340C1F8ED}"/>
              </a:ext>
            </a:extLst>
          </p:cNvPr>
          <p:cNvSpPr/>
          <p:nvPr/>
        </p:nvSpPr>
        <p:spPr>
          <a:xfrm>
            <a:off x="4177511" y="4726270"/>
            <a:ext cx="4010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adanya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fasilitas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restaurant di hotel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85431F-E92A-4066-B56B-8D45F8C99518}"/>
              </a:ext>
            </a:extLst>
          </p:cNvPr>
          <p:cNvSpPr/>
          <p:nvPr/>
        </p:nvSpPr>
        <p:spPr>
          <a:xfrm>
            <a:off x="4147666" y="4030187"/>
            <a:ext cx="3323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adanya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fasilitas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spa di hotel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0A0F76-F586-4BE6-9903-C225C1FE5377}"/>
              </a:ext>
            </a:extLst>
          </p:cNvPr>
          <p:cNvSpPr/>
          <p:nvPr/>
        </p:nvSpPr>
        <p:spPr>
          <a:xfrm>
            <a:off x="4212876" y="3345619"/>
            <a:ext cx="332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adanya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fasilitas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wifi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hotel</a:t>
            </a:r>
          </a:p>
        </p:txBody>
      </p:sp>
    </p:spTree>
    <p:extLst>
      <p:ext uri="{BB962C8B-B14F-4D97-AF65-F5344CB8AC3E}">
        <p14:creationId xmlns:p14="http://schemas.microsoft.com/office/powerpoint/2010/main" val="3100022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Web Scraping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ADD828-D39E-49D0-B737-99B0EAFC2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55B363B-A75A-46B0-A68B-00CCB4763710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BF1920-5096-43BA-B8F1-777B12A54EB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C882DE-0A88-4F45-8ED8-4338833B3F59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5BEDCC-1A2F-4F52-89DD-FFC3EDE8A338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B819F0-3BD6-4191-843D-6DE5FEE9BBF2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16637A2-563F-4A47-9DCB-498C7B7B24BD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Shirt">
              <a:extLst>
                <a:ext uri="{FF2B5EF4-FFF2-40B4-BE49-F238E27FC236}">
                  <a16:creationId xmlns:a16="http://schemas.microsoft.com/office/drawing/2014/main" id="{15587927-48BC-4AFD-ACBB-04A944BB5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8" name="Graphic 17" descr="Glasses">
              <a:extLst>
                <a:ext uri="{FF2B5EF4-FFF2-40B4-BE49-F238E27FC236}">
                  <a16:creationId xmlns:a16="http://schemas.microsoft.com/office/drawing/2014/main" id="{4B837F94-DF8B-4CD3-8F2A-9C199BA8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9" name="Graphic 18" descr="Boot">
              <a:extLst>
                <a:ext uri="{FF2B5EF4-FFF2-40B4-BE49-F238E27FC236}">
                  <a16:creationId xmlns:a16="http://schemas.microsoft.com/office/drawing/2014/main" id="{A72B14C7-41D1-469B-A0E2-7EF2399FF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CBA3A23-15DA-4053-8FBB-8FF55ECAEA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467" y="1392382"/>
            <a:ext cx="5848350" cy="273367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EBF9A12-40C9-410D-ABE4-4FCD6A7C626C}"/>
              </a:ext>
            </a:extLst>
          </p:cNvPr>
          <p:cNvSpPr/>
          <p:nvPr/>
        </p:nvSpPr>
        <p:spPr>
          <a:xfrm>
            <a:off x="5301057" y="2851097"/>
            <a:ext cx="3754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adanya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fasilitas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layanan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hotel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0CE1E6-51F6-4C86-9806-451210937146}"/>
              </a:ext>
            </a:extLst>
          </p:cNvPr>
          <p:cNvSpPr/>
          <p:nvPr/>
        </p:nvSpPr>
        <p:spPr>
          <a:xfrm>
            <a:off x="5577942" y="1757427"/>
            <a:ext cx="330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adanya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fasilitas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bar di hotel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05A57E-E6A9-46D2-BDA8-5A1F28B69D7F}"/>
              </a:ext>
            </a:extLst>
          </p:cNvPr>
          <p:cNvSpPr/>
          <p:nvPr/>
        </p:nvSpPr>
        <p:spPr>
          <a:xfrm>
            <a:off x="6226261" y="3666205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deskripsi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hotel</a:t>
            </a:r>
          </a:p>
        </p:txBody>
      </p:sp>
    </p:spTree>
    <p:extLst>
      <p:ext uri="{BB962C8B-B14F-4D97-AF65-F5344CB8AC3E}">
        <p14:creationId xmlns:p14="http://schemas.microsoft.com/office/powerpoint/2010/main" val="3196615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Web Scraping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ADD828-D39E-49D0-B737-99B0EAFC2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55B363B-A75A-46B0-A68B-00CCB4763710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BF1920-5096-43BA-B8F1-777B12A54EB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C882DE-0A88-4F45-8ED8-4338833B3F59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5BEDCC-1A2F-4F52-89DD-FFC3EDE8A338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B819F0-3BD6-4191-843D-6DE5FEE9BBF2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16637A2-563F-4A47-9DCB-498C7B7B24BD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Shirt">
              <a:extLst>
                <a:ext uri="{FF2B5EF4-FFF2-40B4-BE49-F238E27FC236}">
                  <a16:creationId xmlns:a16="http://schemas.microsoft.com/office/drawing/2014/main" id="{15587927-48BC-4AFD-ACBB-04A944BB5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8" name="Graphic 17" descr="Glasses">
              <a:extLst>
                <a:ext uri="{FF2B5EF4-FFF2-40B4-BE49-F238E27FC236}">
                  <a16:creationId xmlns:a16="http://schemas.microsoft.com/office/drawing/2014/main" id="{4B837F94-DF8B-4CD3-8F2A-9C199BA8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9" name="Graphic 18" descr="Boot">
              <a:extLst>
                <a:ext uri="{FF2B5EF4-FFF2-40B4-BE49-F238E27FC236}">
                  <a16:creationId xmlns:a16="http://schemas.microsoft.com/office/drawing/2014/main" id="{A72B14C7-41D1-469B-A0E2-7EF2399FF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F475E2A-A866-4F2F-84DB-F0DAE75A8E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1671" y="5261706"/>
            <a:ext cx="6614348" cy="9295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776973-021E-47FF-ADA1-90414A3444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7767" y="1392382"/>
            <a:ext cx="6379502" cy="354625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6C78784-6617-4BD0-8AB1-8FD0452F5CB0}"/>
              </a:ext>
            </a:extLst>
          </p:cNvPr>
          <p:cNvSpPr/>
          <p:nvPr/>
        </p:nvSpPr>
        <p:spPr>
          <a:xfrm>
            <a:off x="5683651" y="2604902"/>
            <a:ext cx="3081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Memasukan</a:t>
            </a: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 </a:t>
            </a:r>
            <a:r>
              <a:rPr lang="en-US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fitur-fitur</a:t>
            </a: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 </a:t>
            </a:r>
          </a:p>
          <a:p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 </a:t>
            </a:r>
            <a:r>
              <a:rPr lang="en-US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pandas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2CA4AC-6CDC-450B-854C-D0B9B7CA9E92}"/>
              </a:ext>
            </a:extLst>
          </p:cNvPr>
          <p:cNvSpPr/>
          <p:nvPr/>
        </p:nvSpPr>
        <p:spPr>
          <a:xfrm>
            <a:off x="354486" y="5110085"/>
            <a:ext cx="16971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Eksport</a:t>
            </a: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Pandas </a:t>
            </a:r>
            <a:r>
              <a:rPr lang="en-US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 dalam </a:t>
            </a:r>
            <a:r>
              <a:rPr lang="en-US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bentuk</a:t>
            </a: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.csv</a:t>
            </a:r>
          </a:p>
        </p:txBody>
      </p:sp>
    </p:spTree>
    <p:extLst>
      <p:ext uri="{BB962C8B-B14F-4D97-AF65-F5344CB8AC3E}">
        <p14:creationId xmlns:p14="http://schemas.microsoft.com/office/powerpoint/2010/main" val="144797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5200" y="2302956"/>
            <a:ext cx="5181600" cy="1938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Nama	: Muhammad Hanif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NPM	: 140810170033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Prodi	: Teknik Informatika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	FMIPA Unpad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6F1B146-6576-400C-ADA2-633A98E341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3" t="51403" r="26645"/>
          <a:stretch/>
        </p:blipFill>
        <p:spPr>
          <a:xfrm>
            <a:off x="969972" y="2036909"/>
            <a:ext cx="1828645" cy="23277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C3A0E7-34E1-4F19-A740-A2007B086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163" y="5347025"/>
            <a:ext cx="2158172" cy="15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11859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Data Preprocessing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DEFB65-811C-4A5A-8E63-E9DA9710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47565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Melihat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2D2AE-E714-4220-8A2E-A11F49F9A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5" y="1641254"/>
            <a:ext cx="8743951" cy="1723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ACE104-9041-4F75-8281-914271A30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778" y="5465839"/>
            <a:ext cx="1181100" cy="8477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E266BA-185E-4129-A03E-6CB344D5E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2311" y="3528152"/>
            <a:ext cx="1745177" cy="31841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264640-A4AE-4563-A418-8FE4FE11B9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25" y="3562677"/>
            <a:ext cx="1459565" cy="3200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15E1AD-ED17-4E43-9BB2-75629828BF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4638" y="3528152"/>
            <a:ext cx="5113272" cy="17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11859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Data Preprocessing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DEFB65-811C-4A5A-8E63-E9DA9710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47565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Menghapus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7AC99-5EFB-48D3-AF9D-328A1D151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78" y="1748476"/>
            <a:ext cx="1743075" cy="4743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FD01A7-0377-496F-8FD8-60E92CB66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263" y="3260602"/>
            <a:ext cx="3324225" cy="514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50A2FD-3B01-4F16-9BCD-433A9659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6744" y="1681801"/>
            <a:ext cx="1819275" cy="481012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1C84675-8A90-4675-A21C-AC9936A62E7C}"/>
              </a:ext>
            </a:extLst>
          </p:cNvPr>
          <p:cNvSpPr/>
          <p:nvPr/>
        </p:nvSpPr>
        <p:spPr>
          <a:xfrm>
            <a:off x="2221071" y="3162670"/>
            <a:ext cx="325674" cy="71021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D2166E91-061F-436B-81E1-9655DA7EDE51}"/>
              </a:ext>
            </a:extLst>
          </p:cNvPr>
          <p:cNvSpPr/>
          <p:nvPr/>
        </p:nvSpPr>
        <p:spPr>
          <a:xfrm>
            <a:off x="6241998" y="3162670"/>
            <a:ext cx="325674" cy="71021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45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11859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Data Preprocessing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DEFB65-811C-4A5A-8E63-E9DA9710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46" y="1220932"/>
            <a:ext cx="5606754" cy="3429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Mengubah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 object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menjadi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integer pada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kolom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harga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670370-F9BA-4BB3-B97E-54379F062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6" y="2248189"/>
            <a:ext cx="8378530" cy="24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97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11859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Data Preprocessing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DEFB65-811C-4A5A-8E63-E9DA9710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47565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fitur-fitur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6315F-7175-450A-A8C1-CD9E2ABD4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56" y="2012411"/>
            <a:ext cx="8669703" cy="316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1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11859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Data Preprocessing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DEFB65-811C-4A5A-8E63-E9DA9710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47565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Fitur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yaitu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Fasilitas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3C8DB-C6B6-4F43-9112-EBA716FD1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57" y="1817264"/>
            <a:ext cx="8367279" cy="335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58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85226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Data Preprocessing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DEFB65-811C-4A5A-8E63-E9DA9710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47565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Mencari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korelasi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terbaik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HeatMap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86AAB-12CF-49A3-B500-225341FFF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89" y="1707811"/>
            <a:ext cx="6628104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85226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Clustering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DEFB65-811C-4A5A-8E63-E9DA9710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2" y="1247565"/>
            <a:ext cx="5574718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Mendapatkan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fitur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066407-8893-440A-AAE2-FED3B6B33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184" y="2033865"/>
            <a:ext cx="4248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51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85226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Clustering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DEFB65-811C-4A5A-8E63-E9DA9710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2" y="1247565"/>
            <a:ext cx="620799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Mencari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jumlah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cluster (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nilai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k)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Elbow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D0606-580A-48CE-B318-765B1608E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909" y="2039553"/>
            <a:ext cx="5238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35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85226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Clustering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DEFB65-811C-4A5A-8E63-E9DA9710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2" y="1247565"/>
            <a:ext cx="5574718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K-Means :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menentukan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centroids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tiap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cluster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2A435-5834-4C5E-89F1-0CF79F9B2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882" y="2238375"/>
            <a:ext cx="45529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02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85226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Clustering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DEFB65-811C-4A5A-8E63-E9DA9710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2" y="1247565"/>
            <a:ext cx="5574718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K-Means :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visualisasi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pesebaran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24DE92-EEC7-47F8-9EDE-413F573F0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44" y="1610440"/>
            <a:ext cx="5970742" cy="1645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CE5598-9C1A-4EBD-944E-5FC989EA9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636" y="2838442"/>
            <a:ext cx="3843599" cy="35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Topik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893" y="1825623"/>
            <a:ext cx="4682920" cy="3429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Clustering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Penginapan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di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Jawa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Barat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Berdasaarkan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Fasilitas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, Bintang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Hotelnya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untuk 2 Orang dan 1 Malam Pada Tanggal 9 April 2019 – 10 April 2019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8111168-4C95-4B8F-8A6E-9E63DCA15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58" y="2103437"/>
            <a:ext cx="3162754" cy="27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90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58593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Clustering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DEFB65-811C-4A5A-8E63-E9DA9710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1" y="1247565"/>
            <a:ext cx="6456567" cy="3429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Menyimpan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clustering ke Dataset : </a:t>
            </a:r>
            <a:r>
              <a:rPr lang="en-US" sz="1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Buat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Fitur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‘’Clustering’’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7E4E1-ACE4-4009-A7B3-C1E9BEF3D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2403937"/>
            <a:ext cx="8464261" cy="17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98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58593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Clustering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DEFB65-811C-4A5A-8E63-E9DA9710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1" y="1247565"/>
            <a:ext cx="6456567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Menyimpan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clustering ke Dataset : </a:t>
            </a:r>
            <a:r>
              <a:rPr lang="en-US" sz="1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Merapihkan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F7EC97-85E6-4798-B9AA-86EDBA306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81" y="1857664"/>
            <a:ext cx="4086225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9D3BF1-3510-4069-AADA-0C6FA2F7D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81" y="2378263"/>
            <a:ext cx="5857875" cy="1962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9C9B7D-CA1E-4709-BB69-3E0E42C92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418" y="4527704"/>
            <a:ext cx="41719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39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58593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Clustering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DEFB65-811C-4A5A-8E63-E9DA9710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1" y="1247565"/>
            <a:ext cx="7069127" cy="3429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Menyimpan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clustering ke Dataset : 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 </a:t>
            </a:r>
            <a:r>
              <a:rPr lang="en-US" sz="1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Dataframe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 File .CSV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237C8E-7924-4BBB-B83C-7E876668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7" y="2526751"/>
            <a:ext cx="8934882" cy="1570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B1445C-FE3B-4C9B-AC27-EDCC0A78F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018" y="4228684"/>
            <a:ext cx="58674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32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Visualisasi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32E8D-A4F8-4A46-A77D-69463581D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30" y="1670178"/>
            <a:ext cx="5574717" cy="401557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D3496A-EF8D-48EB-9F6B-9CC8B1E569E0}"/>
              </a:ext>
            </a:extLst>
          </p:cNvPr>
          <p:cNvSpPr txBox="1">
            <a:spLocks/>
          </p:cNvSpPr>
          <p:nvPr/>
        </p:nvSpPr>
        <p:spPr>
          <a:xfrm>
            <a:off x="592656" y="1203192"/>
            <a:ext cx="7069127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Terdapat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cluster hotel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A806E9B-0B68-4A80-9C84-4800E5949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744" y="2020661"/>
            <a:ext cx="3110782" cy="41833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Hotel Class 1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(Hotel Bintang Tinggi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Fasilitas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Lengkap)</a:t>
            </a: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Hotel Class 2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(Hotel Bintang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Menengah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Fasilitas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Lengkap)</a:t>
            </a: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Hotel Class 3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(Hotel Bintang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Menengah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Fasilitas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Sedikit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Hotel Class 4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(Hotel Bintang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Rendah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Fasilitas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Beragam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F75942-3843-4A41-8724-C467C22CA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818" y="1930219"/>
            <a:ext cx="438150" cy="371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4FD799-05B2-4FBF-A56C-FA961BE3B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550" y="3049203"/>
            <a:ext cx="342900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5333D6-B727-4A84-8B06-6A39053831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4188945"/>
            <a:ext cx="3048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579E90-B2A1-4E42-AAA5-F4D2193A86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1987" y="5311690"/>
            <a:ext cx="3143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Kesimpulan dan 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Implementasi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D3496A-EF8D-48EB-9F6B-9CC8B1E569E0}"/>
              </a:ext>
            </a:extLst>
          </p:cNvPr>
          <p:cNvSpPr txBox="1">
            <a:spLocks/>
          </p:cNvSpPr>
          <p:nvPr/>
        </p:nvSpPr>
        <p:spPr>
          <a:xfrm>
            <a:off x="592655" y="1314287"/>
            <a:ext cx="7069127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Penggunaan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hasil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clustering untuk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rekomendasi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hotel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A806E9B-0B68-4A80-9C84-4800E5949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55" y="1755868"/>
            <a:ext cx="3860776" cy="1843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Calon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tamu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hotel yang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mempunyai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usaha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tambang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emas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menginginkan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rekomendasi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hotel di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Jawa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Barat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 hotel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terbaik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harga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termahal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F75942-3843-4A41-8724-C467C22CA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368" y="468231"/>
            <a:ext cx="438150" cy="371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4FD799-05B2-4FBF-A56C-FA961BE3B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857" y="668256"/>
            <a:ext cx="342900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5333D6-B727-4A84-8B06-6A3905383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400" y="416296"/>
            <a:ext cx="3048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579E90-B2A1-4E42-AAA5-F4D2193A8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1410" y="547045"/>
            <a:ext cx="314325" cy="285750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2BD460-844D-4A8A-906A-A8923EE7B18D}"/>
              </a:ext>
            </a:extLst>
          </p:cNvPr>
          <p:cNvSpPr txBox="1">
            <a:spLocks/>
          </p:cNvSpPr>
          <p:nvPr/>
        </p:nvSpPr>
        <p:spPr>
          <a:xfrm>
            <a:off x="4546948" y="2521539"/>
            <a:ext cx="4037217" cy="1577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Solusi</a:t>
            </a:r>
            <a:r>
              <a:rPr lang="en-US" sz="1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calon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tamu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hotel di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rekomendasikan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untuk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memilih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hotel cluster 1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daftar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pilihan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hotel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berikut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7AFD6F-19C2-40B2-8AA0-90947DAD3E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84" y="4223272"/>
            <a:ext cx="8923898" cy="15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82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chemeClr val="bg1"/>
                </a:solidFill>
                <a:latin typeface="Rockwell" panose="02060603020205020403" pitchFamily="18" charset="0"/>
              </a:rPr>
              <a:t>Terima</a:t>
            </a: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 Kasih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what u believe is right 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Latar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Belakang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&amp;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Tujuan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453" y="1557231"/>
            <a:ext cx="4682920" cy="28497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F0"/>
                </a:solidFill>
                <a:latin typeface="Tahoma"/>
                <a:ea typeface="Tahoma"/>
                <a:cs typeface="Tahoma"/>
              </a:rPr>
              <a:t>Latar</a:t>
            </a:r>
            <a:r>
              <a:rPr lang="en-US" sz="2400" dirty="0">
                <a:solidFill>
                  <a:srgbClr val="00B0F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ahoma"/>
                <a:ea typeface="Tahoma"/>
                <a:cs typeface="Tahoma"/>
              </a:rPr>
              <a:t>Belakang</a:t>
            </a:r>
            <a:r>
              <a:rPr lang="en-US" sz="2400" dirty="0">
                <a:solidFill>
                  <a:srgbClr val="00B0F0"/>
                </a:solidFill>
                <a:latin typeface="Tahoma"/>
                <a:ea typeface="Tahoma"/>
                <a:cs typeface="Tahoma"/>
              </a:rPr>
              <a:t> 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Calon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tamu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hotel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ingin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mendapatkan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pilihan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hotel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sesuai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dengan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budgetnya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karena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banyak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di 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</a:rPr>
              <a:t>pegipegi.com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hotel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berbintang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yang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standar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fasilitasnya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masih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kurang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AE7375-C217-41C6-9AFE-EC93C2F8AEF8}"/>
              </a:ext>
            </a:extLst>
          </p:cNvPr>
          <p:cNvSpPr txBox="1">
            <a:spLocks/>
          </p:cNvSpPr>
          <p:nvPr/>
        </p:nvSpPr>
        <p:spPr>
          <a:xfrm>
            <a:off x="521283" y="4544008"/>
            <a:ext cx="8378529" cy="1635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rgbClr val="00B0F0"/>
                </a:solidFill>
                <a:latin typeface="Tahoma"/>
                <a:ea typeface="Tahoma"/>
                <a:cs typeface="Tahoma"/>
              </a:rPr>
              <a:t>Tujuan</a:t>
            </a:r>
            <a:r>
              <a:rPr lang="en-US" sz="2400" dirty="0">
                <a:solidFill>
                  <a:srgbClr val="00B0F0"/>
                </a:solidFill>
                <a:latin typeface="Tahoma"/>
                <a:ea typeface="Tahoma"/>
                <a:cs typeface="Tahoma"/>
              </a:rPr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Membuat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cluster hotel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dengan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mengelompokan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hotel-hotel yang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ada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di 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</a:rPr>
              <a:t>pegipegi.com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berdasarkan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fasilitas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dan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bintang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hotelnya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BAFFC8-458B-41E7-986A-A27233252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5" y="1611309"/>
            <a:ext cx="2795625" cy="27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3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Sumber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Website 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</a:rPr>
              <a:t>pegipegi.com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dengan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pencarian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hotel pada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setiap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kota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di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Jawa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Barat untuk 2 orang dan 1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malam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pada tanggal 9 April 2019 – 10 April 2019.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Daftar </a:t>
            </a:r>
            <a:r>
              <a:rPr lang="en-US" sz="2400" dirty="0" err="1">
                <a:solidFill>
                  <a:srgbClr val="C00000"/>
                </a:solidFill>
                <a:latin typeface="Tahoma"/>
                <a:ea typeface="Tahoma"/>
                <a:cs typeface="Tahoma"/>
              </a:rPr>
              <a:t>kota</a:t>
            </a:r>
            <a:r>
              <a:rPr lang="en-US" sz="24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ahoma"/>
                <a:ea typeface="Tahoma"/>
                <a:cs typeface="Tahoma"/>
              </a:rPr>
              <a:t>Bandung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	Bogor			</a:t>
            </a:r>
            <a:r>
              <a:rPr lang="en-US" sz="2400" dirty="0">
                <a:solidFill>
                  <a:srgbClr val="00B050"/>
                </a:solidFill>
                <a:latin typeface="Tahoma"/>
                <a:ea typeface="Tahoma"/>
                <a:cs typeface="Tahoma"/>
              </a:rPr>
              <a:t>Cirebon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	Bekasi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ahoma"/>
                <a:ea typeface="Tahoma"/>
                <a:cs typeface="Tahoma"/>
              </a:rPr>
              <a:t>Depok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		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Pangandaran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		</a:t>
            </a:r>
            <a:r>
              <a:rPr lang="en-US" sz="2400" dirty="0" err="1">
                <a:solidFill>
                  <a:srgbClr val="00B050"/>
                </a:solidFill>
                <a:latin typeface="Tahoma"/>
                <a:ea typeface="Tahoma"/>
                <a:cs typeface="Tahoma"/>
              </a:rPr>
              <a:t>Sukabumi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	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Garut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ahoma"/>
                <a:ea typeface="Tahoma"/>
                <a:cs typeface="Tahoma"/>
              </a:rPr>
              <a:t>Sumedang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	Subang		</a:t>
            </a:r>
            <a:r>
              <a:rPr lang="en-US" sz="2400" dirty="0" err="1">
                <a:solidFill>
                  <a:srgbClr val="00B050"/>
                </a:solidFill>
                <a:latin typeface="Tahoma"/>
                <a:ea typeface="Tahoma"/>
                <a:cs typeface="Tahoma"/>
              </a:rPr>
              <a:t>Tasikmalaya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	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Purwakarta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Tahoma"/>
                <a:ea typeface="Tahoma"/>
                <a:cs typeface="Tahoma"/>
              </a:rPr>
              <a:t>Indramayu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	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Majalengka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		</a:t>
            </a:r>
            <a:r>
              <a:rPr lang="en-US" sz="2400" dirty="0" err="1">
                <a:solidFill>
                  <a:srgbClr val="00B050"/>
                </a:solidFill>
                <a:latin typeface="Tahoma"/>
                <a:ea typeface="Tahoma"/>
                <a:cs typeface="Tahoma"/>
              </a:rPr>
              <a:t>Kuningan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	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Karawang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en-US" sz="2400" i="1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9A2B2CC-C322-4A88-9F60-2EF61AFFC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33" y="789781"/>
            <a:ext cx="2381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7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Web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Sumber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CAD36B5-0759-4E7D-B558-962521468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34" y="1500835"/>
            <a:ext cx="8892626" cy="437618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167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Fitur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, Target,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Jumlah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63394FF-5184-4677-A1BF-399B9DCA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559295"/>
            <a:ext cx="7202289" cy="338592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Fitur</a:t>
            </a:r>
            <a:endParaRPr lang="en-US" sz="2400" dirty="0"/>
          </a:p>
          <a:p>
            <a:pPr marL="0" indent="0">
              <a:buNone/>
            </a:pPr>
            <a:r>
              <a:rPr lang="sv-SE" sz="2400" dirty="0"/>
              <a:t>	</a:t>
            </a:r>
            <a:r>
              <a:rPr lang="sv-SE" sz="2400" dirty="0">
                <a:solidFill>
                  <a:srgbClr val="0070C0"/>
                </a:solidFill>
              </a:rPr>
              <a:t>Fasilitas</a:t>
            </a:r>
          </a:p>
          <a:p>
            <a:pPr marL="0" indent="0">
              <a:buNone/>
            </a:pPr>
            <a:r>
              <a:rPr lang="sv-SE" sz="2400" dirty="0"/>
              <a:t>	(</a:t>
            </a:r>
            <a:r>
              <a:rPr lang="sv-SE" sz="2400" dirty="0">
                <a:solidFill>
                  <a:srgbClr val="7030A0"/>
                </a:solidFill>
              </a:rPr>
              <a:t>Wifi, Spa, Restaurant, Bar, Kolam Renang)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/>
              <a:t>Target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Bintang Hotel</a:t>
            </a:r>
          </a:p>
          <a:p>
            <a:r>
              <a:rPr lang="en-US" sz="2400" dirty="0" err="1"/>
              <a:t>Jumlah</a:t>
            </a:r>
            <a:r>
              <a:rPr lang="en-US" sz="2400" dirty="0"/>
              <a:t> data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	1353 Rows, 16 Columns (before)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923 Rows, 5 Columns (after)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A02E35-DCC5-47A1-A805-5947E7406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438" y="4874570"/>
            <a:ext cx="5714773" cy="17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9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Mengapa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Fasiltas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dan Bintang?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1"/>
            <a:ext cx="8378529" cy="5100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Berdasarkan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korelasi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heatmap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pada data yang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telah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dilakukan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tahap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pre-processing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0241D66-67DA-44F7-BC9B-4FCB7FE6F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288" y="2128846"/>
            <a:ext cx="6076036" cy="44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Model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1"/>
            <a:ext cx="8378529" cy="51004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E211E84-3235-4266-A1E5-C036E5D17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67" y="1613688"/>
            <a:ext cx="8307842" cy="39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 Safety Template - blue design.potx" id="{6698E7C4-46F3-4B25-BFA1-E1D6AD3BE9F4}" vid="{1972FE81-5A08-41E9-AFBD-04B7B10F8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492</Words>
  <Application>Microsoft Office PowerPoint</Application>
  <PresentationFormat>Widescreen</PresentationFormat>
  <Paragraphs>135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Rockwell</vt:lpstr>
      <vt:lpstr>Tahoma</vt:lpstr>
      <vt:lpstr>Office Theme</vt:lpstr>
      <vt:lpstr>Data Science</vt:lpstr>
      <vt:lpstr>Profile</vt:lpstr>
      <vt:lpstr>Topik</vt:lpstr>
      <vt:lpstr>Latar Belakang &amp; Tujuan</vt:lpstr>
      <vt:lpstr>Sumber</vt:lpstr>
      <vt:lpstr>Web Sumber</vt:lpstr>
      <vt:lpstr>Fitur, Target, Jumlah Data</vt:lpstr>
      <vt:lpstr>Mengapa Fasiltas dan Bintang?</vt:lpstr>
      <vt:lpstr>Model Machine Learning</vt:lpstr>
      <vt:lpstr>Model Yang Digunakan</vt:lpstr>
      <vt:lpstr>Tools</vt:lpstr>
      <vt:lpstr>Library</vt:lpstr>
      <vt:lpstr>Alur Pengolahan Data</vt:lpstr>
      <vt:lpstr>Web Scraping</vt:lpstr>
      <vt:lpstr>Web Scraping</vt:lpstr>
      <vt:lpstr>Web Scraping</vt:lpstr>
      <vt:lpstr>Web Scraping</vt:lpstr>
      <vt:lpstr>Web Scraping</vt:lpstr>
      <vt:lpstr>Web Scraping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Clustering</vt:lpstr>
      <vt:lpstr>Clustering</vt:lpstr>
      <vt:lpstr>Clustering</vt:lpstr>
      <vt:lpstr>Clustering</vt:lpstr>
      <vt:lpstr>Clustering</vt:lpstr>
      <vt:lpstr>Clustering</vt:lpstr>
      <vt:lpstr>Clustering</vt:lpstr>
      <vt:lpstr>Visualisasi</vt:lpstr>
      <vt:lpstr>Kesimpulan dan  Implementasi</vt:lpstr>
      <vt:lpstr>Terima Kasih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2019-04-08T04:40:16Z</dcterms:created>
  <dcterms:modified xsi:type="dcterms:W3CDTF">2019-04-11T05:19:03Z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2018-08-20T20:18:53.6769504Z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