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46" r:id="rId2"/>
    <p:sldId id="443" r:id="rId3"/>
    <p:sldId id="444" r:id="rId4"/>
    <p:sldId id="445" r:id="rId5"/>
    <p:sldId id="452" r:id="rId6"/>
    <p:sldId id="451" r:id="rId7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B33B-E5CF-BD5D-3891-98115D8E1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A630B-947A-3A61-B643-92C2A8947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09DD-C556-5595-FAF3-96743DCE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6B7-E5B5-B94C-94BA-901B3374933A}" type="datetimeFigureOut">
              <a:rPr lang="en-BR" smtClean="0"/>
              <a:t>11/05/23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1166-5A8D-6AB5-6261-DF43F226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5EB0-763A-ED74-D152-2581E77C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EEC5-D9D3-6D4A-9FF2-19690F420B8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0610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E6F0-9027-0F9F-CBA0-33347F86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D6783-89A5-7812-80E4-929B05A29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452F-5FA6-442A-9D2C-6CFB6D1D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6B7-E5B5-B94C-94BA-901B3374933A}" type="datetimeFigureOut">
              <a:rPr lang="en-BR" smtClean="0"/>
              <a:t>11/05/23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0A57-AD7E-3020-0178-B9C03E7D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55F6E-3D4E-1CEC-F01B-5CA9826F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EEC5-D9D3-6D4A-9FF2-19690F420B8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7369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06218-37DB-9C7F-7F9B-2F24825FA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0D514-5270-E420-E33C-6F8046CE7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84CD-C7FC-798C-F7F3-24D4CDF6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6B7-E5B5-B94C-94BA-901B3374933A}" type="datetimeFigureOut">
              <a:rPr lang="en-BR" smtClean="0"/>
              <a:t>11/05/23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4099-0EE0-CA5E-A03B-AFCC8BD5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8033-D606-E65B-4513-2E5B7C43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EEC5-D9D3-6D4A-9FF2-19690F420B8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9850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B6C5-A1BA-FBA9-D3CD-3AD7038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7EE1-57ED-BD79-02AC-784298963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DBCF-14EF-6173-9497-D2781632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6B7-E5B5-B94C-94BA-901B3374933A}" type="datetimeFigureOut">
              <a:rPr lang="en-BR" smtClean="0"/>
              <a:t>11/05/23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1F30-4861-DE3C-8448-4686FE98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B902-CCAC-4539-1E21-1D6CBC1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EEC5-D9D3-6D4A-9FF2-19690F420B8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5552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F771-15B2-1550-E2D7-010163C3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6FF11-E148-966D-839D-B9FE2A28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BB64-7903-4D8A-35E1-78098C80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6B7-E5B5-B94C-94BA-901B3374933A}" type="datetimeFigureOut">
              <a:rPr lang="en-BR" smtClean="0"/>
              <a:t>11/05/23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B226-A838-2651-2A13-98686303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C530-A99F-8CAD-AEED-5D447682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EEC5-D9D3-6D4A-9FF2-19690F420B8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205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1588-49E9-6D59-1CBD-FD8D95E4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FDA4-B8F5-193E-1FDC-3F533FEB0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34D38-D76F-EB40-FA77-993D881F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BA917-A721-3E76-4385-5CEF8AE8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6B7-E5B5-B94C-94BA-901B3374933A}" type="datetimeFigureOut">
              <a:rPr lang="en-BR" smtClean="0"/>
              <a:t>11/05/23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492C6-FEBC-BDBA-9E5C-D5EE8ED9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5C90E-5470-DB82-F8CD-E24FB731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EEC5-D9D3-6D4A-9FF2-19690F420B8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0203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85DB-B865-0865-D0D3-FBFF0AEE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529CA-6E4B-50D3-9012-957615476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1F913-A84E-587B-9BC7-AD6E183DA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8B5F8-3CE9-49C0-F376-754326902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39DDB-B932-39B7-3ABA-DB78385E2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B19E7-7430-AF5E-A8C9-FE85ACE5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6B7-E5B5-B94C-94BA-901B3374933A}" type="datetimeFigureOut">
              <a:rPr lang="en-BR" smtClean="0"/>
              <a:t>11/05/23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47745-0198-593D-AB3B-28205F75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212AA-BD23-0F93-F187-1A2EA834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EEC5-D9D3-6D4A-9FF2-19690F420B8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1719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B3B1-4055-2D35-F929-740205A7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24D0-3F5D-8CFE-5104-4BF6743E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6B7-E5B5-B94C-94BA-901B3374933A}" type="datetimeFigureOut">
              <a:rPr lang="en-BR" smtClean="0"/>
              <a:t>11/05/23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A329B-D6AA-BA2C-9ECB-2484E5C9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5E08C-1656-D946-F982-76FF32C8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EEC5-D9D3-6D4A-9FF2-19690F420B8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5995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881A4-4F5E-2615-3A62-3DF3F8DB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6B7-E5B5-B94C-94BA-901B3374933A}" type="datetimeFigureOut">
              <a:rPr lang="en-BR" smtClean="0"/>
              <a:t>11/05/23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AC6C0-027A-3AB1-7AA9-35E834B7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96B4F-74E4-A4D1-D258-34403C78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EEC5-D9D3-6D4A-9FF2-19690F420B8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5964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D69F-1FDB-3E92-1C48-5BFF54E0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51F6-4C52-26C0-801E-8DB2F920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F9A5C-0329-D274-CCF7-42092125E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C6E26-67C4-FBA1-F927-E08B6434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6B7-E5B5-B94C-94BA-901B3374933A}" type="datetimeFigureOut">
              <a:rPr lang="en-BR" smtClean="0"/>
              <a:t>11/05/23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6C40-2AF5-3CE3-9E8C-B2F86022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0789-1BF1-2A2E-0F5D-240E5C00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EEC5-D9D3-6D4A-9FF2-19690F420B8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5249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860E-5323-4B1D-9D1B-E90AE080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FB7FA-8FF8-CAA9-8555-7E9EEE232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792A0-DED4-287C-5E30-45736C0FF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5B057-4DD9-A388-2A76-A17D074C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6B7-E5B5-B94C-94BA-901B3374933A}" type="datetimeFigureOut">
              <a:rPr lang="en-BR" smtClean="0"/>
              <a:t>11/05/23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4589A-03B4-6B74-C5DB-A0C2C59C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92C2C-23D4-F309-F631-FCAEBFD2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EEC5-D9D3-6D4A-9FF2-19690F420B8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961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3D6AB-36C1-D0F4-6549-30F31907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5E5E4-540C-1CB8-59D2-265ACA85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AB8C-17FB-6B71-40B3-AC403941E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D6B7-E5B5-B94C-94BA-901B3374933A}" type="datetimeFigureOut">
              <a:rPr lang="en-BR" smtClean="0"/>
              <a:t>11/05/23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3226A-21D8-CF6A-7636-E951283C0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98B2-3B5C-40DA-EF7F-00FEFC2A8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EEC5-D9D3-6D4A-9FF2-19690F420B8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0721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5.sv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7.svg"/><Relationship Id="rId10" Type="http://schemas.openxmlformats.org/officeDocument/2006/relationships/image" Target="../media/image5.svg"/><Relationship Id="rId4" Type="http://schemas.openxmlformats.org/officeDocument/2006/relationships/image" Target="../media/image1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3A9ACCBE-EF57-4A2F-AF8C-3839E7C33ECA}"/>
              </a:ext>
            </a:extLst>
          </p:cNvPr>
          <p:cNvSpPr txBox="1">
            <a:spLocks/>
          </p:cNvSpPr>
          <p:nvPr/>
        </p:nvSpPr>
        <p:spPr>
          <a:xfrm>
            <a:off x="1137036" y="548640"/>
            <a:ext cx="6724816" cy="1188720"/>
          </a:xfrm>
          <a:prstGeom prst="rect">
            <a:avLst/>
          </a:prstGeom>
        </p:spPr>
        <p:txBody>
          <a:bodyPr vert="horz" lIns="60960" tIns="30480" rIns="60960" bIns="3048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400"/>
              </a:spcAft>
            </a:pPr>
            <a:r>
              <a:rPr lang="en-US" sz="4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Mapeamento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vs </a:t>
            </a:r>
            <a:r>
              <a:rPr lang="en-US" sz="4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Montagem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60EB62-22CB-4233-BDB1-FC5FCC8AA0C2}"/>
              </a:ext>
            </a:extLst>
          </p:cNvPr>
          <p:cNvSpPr/>
          <p:nvPr/>
        </p:nvSpPr>
        <p:spPr>
          <a:xfrm>
            <a:off x="3403600" y="3683001"/>
            <a:ext cx="5181600" cy="2200063"/>
          </a:xfrm>
          <a:prstGeom prst="rect">
            <a:avLst/>
          </a:prstGeom>
        </p:spPr>
        <p:txBody>
          <a:bodyPr vert="horz" lIns="60960" tIns="30480" rIns="60960" bIns="30480" rtlCol="0" anchor="ctr">
            <a:normAutofit/>
          </a:bodyPr>
          <a:lstStyle/>
          <a:p>
            <a:pPr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52408" lvl="1" algn="ctr">
              <a:lnSpc>
                <a:spcPct val="90000"/>
              </a:lnSpc>
              <a:spcAft>
                <a:spcPts val="400"/>
              </a:spcAft>
              <a:defRPr/>
            </a:pPr>
            <a:r>
              <a:rPr lang="en-US" sz="29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L I G N M E N T</a:t>
            </a:r>
            <a:endParaRPr lang="en-US" sz="2933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8" lvl="1" algn="ctr">
              <a:lnSpc>
                <a:spcPct val="90000"/>
              </a:lnSpc>
              <a:spcAft>
                <a:spcPts val="400"/>
              </a:spcAft>
              <a:defRPr/>
            </a:pPr>
            <a:r>
              <a:rPr lang="en-US" sz="29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| |   | | | |</a:t>
            </a:r>
            <a:endParaRPr lang="en-US" sz="2933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8" lvl="1" algn="ctr">
              <a:lnSpc>
                <a:spcPct val="90000"/>
              </a:lnSpc>
              <a:spcAft>
                <a:spcPts val="400"/>
              </a:spcAft>
              <a:defRPr/>
            </a:pPr>
            <a:r>
              <a:rPr lang="en-US" sz="29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 I G A M E N T</a:t>
            </a:r>
            <a:endParaRPr lang="en-US" sz="2933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8DE8FC-2238-4513-B196-4E5360CB6C2B}"/>
              </a:ext>
            </a:extLst>
          </p:cNvPr>
          <p:cNvSpPr txBox="1"/>
          <p:nvPr/>
        </p:nvSpPr>
        <p:spPr>
          <a:xfrm>
            <a:off x="1219200" y="2385216"/>
            <a:ext cx="7975600" cy="1310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400"/>
              </a:spcAft>
              <a:defRPr/>
            </a:pPr>
            <a:r>
              <a:rPr lang="en-US" sz="29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ALIGNMENT: </a:t>
            </a:r>
            <a:r>
              <a:rPr lang="en-US" sz="2933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Comparação</a:t>
            </a:r>
            <a:r>
              <a:rPr lang="en-US" sz="29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933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duas</a:t>
            </a:r>
            <a:r>
              <a:rPr lang="en-US" sz="29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933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</a:t>
            </a:r>
            <a:r>
              <a:rPr lang="en-US" sz="29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933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mais</a:t>
            </a:r>
            <a:r>
              <a:rPr lang="en-US" sz="29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sequencies </a:t>
            </a:r>
            <a:r>
              <a:rPr lang="en-US" sz="2933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pelos</a:t>
            </a:r>
            <a:r>
              <a:rPr lang="en-US" sz="29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933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caracteres</a:t>
            </a:r>
            <a:r>
              <a:rPr lang="en-US" sz="29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933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</a:t>
            </a:r>
            <a:r>
              <a:rPr lang="en-US" sz="29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933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padrões</a:t>
            </a:r>
            <a:r>
              <a:rPr lang="en-US" sz="29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933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</a:t>
            </a:r>
            <a:r>
              <a:rPr lang="en-US" sz="29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933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mesma</a:t>
            </a:r>
            <a:r>
              <a:rPr lang="en-US" sz="29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933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ordem</a:t>
            </a:r>
            <a:r>
              <a:rPr lang="en-US" sz="29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E5000A-D9F0-E643-BBAB-883BE1A1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00" y="6304454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7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6" name="Espaço Reservado para Conteúdo 8">
            <a:extLst>
              <a:ext uri="{FF2B5EF4-FFF2-40B4-BE49-F238E27FC236}">
                <a16:creationId xmlns:a16="http://schemas.microsoft.com/office/drawing/2014/main" id="{EC89213E-1104-49CC-9966-36F50F01059D}"/>
              </a:ext>
            </a:extLst>
          </p:cNvPr>
          <p:cNvSpPr txBox="1">
            <a:spLocks/>
          </p:cNvSpPr>
          <p:nvPr/>
        </p:nvSpPr>
        <p:spPr>
          <a:xfrm>
            <a:off x="6724073" y="1094837"/>
            <a:ext cx="4572000" cy="13453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67" dirty="0"/>
              <a:t>Mapeamento:</a:t>
            </a:r>
          </a:p>
          <a:p>
            <a:pPr lvl="1" algn="just"/>
            <a:r>
              <a:rPr lang="en-US" sz="2400" dirty="0"/>
              <a:t>Resolve o </a:t>
            </a:r>
            <a:r>
              <a:rPr lang="en-US" sz="2400" dirty="0" err="1"/>
              <a:t>quebra-cabeça</a:t>
            </a:r>
            <a:r>
              <a:rPr lang="en-US" sz="2400" dirty="0"/>
              <a:t> </a:t>
            </a:r>
            <a:r>
              <a:rPr lang="en-US" sz="2400" b="1" dirty="0"/>
              <a:t>COM 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referencia</a:t>
            </a:r>
            <a:r>
              <a:rPr lang="en-US" sz="2400" dirty="0"/>
              <a:t>.</a:t>
            </a:r>
          </a:p>
        </p:txBody>
      </p:sp>
      <p:sp>
        <p:nvSpPr>
          <p:cNvPr id="7" name="Espaço Reservado para Conteúdo 8">
            <a:extLst>
              <a:ext uri="{FF2B5EF4-FFF2-40B4-BE49-F238E27FC236}">
                <a16:creationId xmlns:a16="http://schemas.microsoft.com/office/drawing/2014/main" id="{2B2CC2EE-4880-4932-87F5-38F29F37840C}"/>
              </a:ext>
            </a:extLst>
          </p:cNvPr>
          <p:cNvSpPr txBox="1">
            <a:spLocks/>
          </p:cNvSpPr>
          <p:nvPr/>
        </p:nvSpPr>
        <p:spPr>
          <a:xfrm>
            <a:off x="462913" y="1141971"/>
            <a:ext cx="4876800" cy="1377223"/>
          </a:xfrm>
          <a:prstGeom prst="rect">
            <a:avLst/>
          </a:prstGeom>
        </p:spPr>
        <p:txBody>
          <a:bodyPr vert="horz" lIns="60960" tIns="30480" rIns="60960" bIns="304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933" dirty="0"/>
              <a:t>Montagem:</a:t>
            </a:r>
          </a:p>
          <a:p>
            <a:pPr lvl="1" algn="just"/>
            <a:r>
              <a:rPr lang="en-US" sz="2667" dirty="0"/>
              <a:t>Resolve o </a:t>
            </a:r>
            <a:r>
              <a:rPr lang="en-US" sz="2667" dirty="0" err="1"/>
              <a:t>quebra-cabeça</a:t>
            </a:r>
            <a:r>
              <a:rPr lang="en-US" sz="2667" dirty="0"/>
              <a:t> </a:t>
            </a:r>
            <a:r>
              <a:rPr lang="en-US" sz="2667" b="1" dirty="0"/>
              <a:t>SEM </a:t>
            </a:r>
            <a:r>
              <a:rPr lang="en-US" sz="2667" dirty="0" err="1"/>
              <a:t>uma</a:t>
            </a:r>
            <a:r>
              <a:rPr lang="en-US" sz="2667" dirty="0"/>
              <a:t> </a:t>
            </a:r>
            <a:r>
              <a:rPr lang="en-US" sz="2667" dirty="0" err="1"/>
              <a:t>referencia</a:t>
            </a:r>
            <a:r>
              <a:rPr lang="en-US" sz="2667" dirty="0"/>
              <a:t>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6A92309-51EE-46BC-96B9-FED61D04FD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5746" y="2610905"/>
            <a:ext cx="5514327" cy="11943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3C61D6-7749-420E-AD37-98255DC97F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1517" y="3804705"/>
            <a:ext cx="2647142" cy="15437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FBE634-68B9-4707-83CB-3FCF78010D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7343" y="3804706"/>
            <a:ext cx="2872730" cy="1543757"/>
          </a:xfrm>
          <a:prstGeom prst="rect">
            <a:avLst/>
          </a:prstGeom>
        </p:spPr>
      </p:pic>
      <p:pic>
        <p:nvPicPr>
          <p:cNvPr id="12" name="Gráfico 11" descr="Mapa do tesouro estrutura de tópicos">
            <a:extLst>
              <a:ext uri="{FF2B5EF4-FFF2-40B4-BE49-F238E27FC236}">
                <a16:creationId xmlns:a16="http://schemas.microsoft.com/office/drawing/2014/main" id="{E2B910CD-5E47-4CE0-9427-A5112B2A57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8504" y="2610905"/>
            <a:ext cx="609600" cy="6096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0DBC58-5A28-2444-A988-6D8060F1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8000" y="6105682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3F6783-81FF-407D-B43B-7D26EB40B32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8792" y="433419"/>
            <a:ext cx="8714417" cy="5991163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CF8A9-88C2-C842-941A-D428B9E6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9600" y="6494182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4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3083138-462F-4E4C-8900-E7CF090E451D}"/>
              </a:ext>
            </a:extLst>
          </p:cNvPr>
          <p:cNvSpPr txBox="1">
            <a:spLocks/>
          </p:cNvSpPr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60960" tIns="30480" rIns="60960" bIns="3048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15240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67" dirty="0" err="1"/>
              <a:t>Tophat</a:t>
            </a:r>
            <a:r>
              <a:rPr lang="en-US" sz="2067" dirty="0"/>
              <a:t>;</a:t>
            </a:r>
          </a:p>
          <a:p>
            <a:pPr lvl="1" indent="-15240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67" dirty="0"/>
              <a:t>HISAT2;</a:t>
            </a:r>
          </a:p>
          <a:p>
            <a:pPr lvl="1" indent="-15240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67" dirty="0"/>
              <a:t>STAR;</a:t>
            </a:r>
          </a:p>
          <a:p>
            <a:pPr lvl="1" indent="-15240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67" dirty="0"/>
              <a:t>Bowtie2</a:t>
            </a:r>
          </a:p>
          <a:p>
            <a:pPr lvl="1" indent="-15240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67" dirty="0"/>
              <a:t>bwa-mem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26178EC-62C6-4D56-984C-682C75EA7681}"/>
              </a:ext>
            </a:extLst>
          </p:cNvPr>
          <p:cNvSpPr txBox="1"/>
          <p:nvPr/>
        </p:nvSpPr>
        <p:spPr>
          <a:xfrm>
            <a:off x="908711" y="1823489"/>
            <a:ext cx="2033272" cy="498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52408">
              <a:lnSpc>
                <a:spcPct val="90000"/>
              </a:lnSpc>
            </a:pPr>
            <a:r>
              <a:rPr lang="en-US" sz="2933" dirty="0" err="1"/>
              <a:t>Alinhadores</a:t>
            </a:r>
            <a:endParaRPr lang="en-US" sz="2933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854F-B493-864A-970C-E938F93E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4538" y="6363651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4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65647E0C-3ACB-40F7-9416-CB7BC1D64832}"/>
              </a:ext>
            </a:extLst>
          </p:cNvPr>
          <p:cNvSpPr txBox="1">
            <a:spLocks/>
          </p:cNvSpPr>
          <p:nvPr/>
        </p:nvSpPr>
        <p:spPr>
          <a:xfrm>
            <a:off x="3749682" y="655314"/>
            <a:ext cx="5127244" cy="78632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/>
              <a:t>Aplicação</a:t>
            </a:r>
            <a:endParaRPr lang="en-US" sz="48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0DEB62-7A7C-43E3-895F-2BC3923ABE34}"/>
              </a:ext>
            </a:extLst>
          </p:cNvPr>
          <p:cNvSpPr/>
          <p:nvPr/>
        </p:nvSpPr>
        <p:spPr>
          <a:xfrm>
            <a:off x="1762252" y="2159000"/>
            <a:ext cx="8828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15" indent="-304815" algn="just">
              <a:buFont typeface="Arial" panose="020B0604020202020204" pitchFamily="34" charset="0"/>
              <a:buChar char="•"/>
            </a:pPr>
            <a:r>
              <a:rPr lang="en-US" sz="2400" dirty="0" err="1"/>
              <a:t>Estudos</a:t>
            </a:r>
            <a:r>
              <a:rPr lang="en-US" sz="2400" dirty="0"/>
              <a:t> de </a:t>
            </a:r>
            <a:r>
              <a:rPr lang="en-US" sz="2400" dirty="0" err="1"/>
              <a:t>Associação</a:t>
            </a:r>
            <a:r>
              <a:rPr lang="en-US" sz="2400" dirty="0"/>
              <a:t>;</a:t>
            </a:r>
          </a:p>
          <a:p>
            <a:pPr marL="304815" indent="-304815" algn="just">
              <a:buFont typeface="Arial" panose="020B0604020202020204" pitchFamily="34" charset="0"/>
              <a:buChar char="•"/>
            </a:pPr>
            <a:r>
              <a:rPr lang="en-US" sz="2400" dirty="0" err="1"/>
              <a:t>Monagem</a:t>
            </a:r>
            <a:r>
              <a:rPr lang="en-US" sz="2400" dirty="0"/>
              <a:t> de </a:t>
            </a:r>
            <a:r>
              <a:rPr lang="en-US" sz="2400" dirty="0" err="1"/>
              <a:t>novos</a:t>
            </a:r>
            <a:r>
              <a:rPr lang="en-US" sz="2400" dirty="0"/>
              <a:t> </a:t>
            </a:r>
            <a:r>
              <a:rPr lang="en-US" sz="2400" dirty="0" err="1"/>
              <a:t>genomas</a:t>
            </a:r>
            <a:r>
              <a:rPr lang="en-US" sz="2400" dirty="0"/>
              <a:t> de </a:t>
            </a:r>
            <a:r>
              <a:rPr lang="en-US" sz="2400" dirty="0" err="1"/>
              <a:t>referencia</a:t>
            </a:r>
            <a:r>
              <a:rPr lang="en-US" sz="2400" dirty="0"/>
              <a:t>;</a:t>
            </a:r>
          </a:p>
          <a:p>
            <a:pPr marL="609630" lvl="1" indent="-304815" algn="just">
              <a:buFont typeface="Arial" panose="020B0604020202020204" pitchFamily="34" charset="0"/>
              <a:buChar char="•"/>
            </a:pPr>
            <a:r>
              <a:rPr lang="en-US" sz="2400" dirty="0" err="1"/>
              <a:t>População</a:t>
            </a:r>
            <a:r>
              <a:rPr lang="en-US" sz="2400" dirty="0"/>
              <a:t>;</a:t>
            </a:r>
          </a:p>
          <a:p>
            <a:pPr marL="609630" lvl="1" indent="-304815" algn="just">
              <a:buFont typeface="Arial" panose="020B0604020202020204" pitchFamily="34" charset="0"/>
              <a:buChar char="•"/>
            </a:pPr>
            <a:r>
              <a:rPr lang="en-US" sz="2400" dirty="0" err="1"/>
              <a:t>Raça</a:t>
            </a:r>
            <a:r>
              <a:rPr lang="en-US" sz="2400" dirty="0"/>
              <a:t>;</a:t>
            </a:r>
          </a:p>
          <a:p>
            <a:pPr marL="304815" indent="-304815" algn="just">
              <a:buFont typeface="Arial" panose="020B0604020202020204" pitchFamily="34" charset="0"/>
              <a:buChar char="•"/>
            </a:pPr>
            <a:r>
              <a:rPr lang="en-US" sz="2400" dirty="0" err="1"/>
              <a:t>Pangenoma</a:t>
            </a:r>
            <a:r>
              <a:rPr lang="pt-BR" sz="2400" dirty="0"/>
              <a:t>;</a:t>
            </a:r>
          </a:p>
          <a:p>
            <a:pPr marL="304815" indent="-304815" algn="just">
              <a:buFont typeface="Arial" panose="020B0604020202020204" pitchFamily="34" charset="0"/>
              <a:buChar char="•"/>
            </a:pPr>
            <a:r>
              <a:rPr lang="en-US" sz="2400" dirty="0" err="1"/>
              <a:t>Aumentando</a:t>
            </a:r>
            <a:r>
              <a:rPr lang="en-US" sz="2400" dirty="0"/>
              <a:t> e </a:t>
            </a:r>
            <a:r>
              <a:rPr lang="en-US" sz="2400" dirty="0" err="1"/>
              <a:t>melhorando</a:t>
            </a:r>
            <a:r>
              <a:rPr lang="en-US" sz="2400" dirty="0"/>
              <a:t> a </a:t>
            </a:r>
            <a:r>
              <a:rPr lang="en-US" sz="2400" dirty="0" err="1"/>
              <a:t>resolução</a:t>
            </a:r>
            <a:r>
              <a:rPr lang="en-US" sz="2400" dirty="0"/>
              <a:t> da </a:t>
            </a:r>
            <a:r>
              <a:rPr lang="en-US" sz="2400" dirty="0" err="1"/>
              <a:t>anotação</a:t>
            </a:r>
            <a:r>
              <a:rPr lang="en-US" sz="2400" dirty="0"/>
              <a:t> </a:t>
            </a:r>
            <a:r>
              <a:rPr lang="en-US" sz="2400" dirty="0" err="1"/>
              <a:t>gênica</a:t>
            </a:r>
            <a:r>
              <a:rPr lang="en-US" sz="24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7019-F13D-E649-B193-BFA0C7B3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8000" y="6240923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56FB029-1D02-428D-8BE9-09BFD5F27FD7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60960" tIns="30480" rIns="60960" bIns="3048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Hands on the keyboard</a:t>
            </a:r>
          </a:p>
        </p:txBody>
      </p:sp>
      <p:pic>
        <p:nvPicPr>
          <p:cNvPr id="7" name="Gráfico 6" descr="Programadora estrutura de tópicos">
            <a:extLst>
              <a:ext uri="{FF2B5EF4-FFF2-40B4-BE49-F238E27FC236}">
                <a16:creationId xmlns:a16="http://schemas.microsoft.com/office/drawing/2014/main" id="{6874BFA5-B7DD-4ED9-B820-C45A13DA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8" name="Gráfico 7" descr="Programador com preenchimento sólido">
            <a:extLst>
              <a:ext uri="{FF2B5EF4-FFF2-40B4-BE49-F238E27FC236}">
                <a16:creationId xmlns:a16="http://schemas.microsoft.com/office/drawing/2014/main" id="{4461A16C-01A8-44E2-8155-47BB83012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812" y="2642616"/>
            <a:ext cx="3605784" cy="3605784"/>
          </a:xfrm>
          <a:prstGeom prst="rect">
            <a:avLst/>
          </a:prstGeom>
        </p:spPr>
      </p:pic>
      <p:pic>
        <p:nvPicPr>
          <p:cNvPr id="2" name="Picture 3" descr="Forma&#10;&#10;Descrição gerada automaticamente com confiança baixa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14043-B226-7C45-942D-2F9372DC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8000" y="6279092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ED0BB684-144B-9E01-A916-D774F664530A}"/>
              </a:ext>
            </a:extLst>
          </p:cNvPr>
          <p:cNvSpPr txBox="1"/>
          <p:nvPr/>
        </p:nvSpPr>
        <p:spPr>
          <a:xfrm>
            <a:off x="2889236" y="1825814"/>
            <a:ext cx="6549081" cy="1368614"/>
          </a:xfrm>
          <a:prstGeom prst="rect">
            <a:avLst/>
          </a:prstGeom>
        </p:spPr>
        <p:txBody>
          <a:bodyPr vert="horz" lIns="60960" tIns="30480" rIns="60960" bIns="30480" rtlCol="0" anchor="ctr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6600" dirty="0" err="1">
                <a:latin typeface="+mj-lt"/>
                <a:ea typeface="+mj-ea"/>
                <a:cs typeface="+mj-cs"/>
              </a:rPr>
              <a:t>Prática</a:t>
            </a:r>
            <a:r>
              <a:rPr lang="en-US" sz="6600" dirty="0">
                <a:latin typeface="+mj-lt"/>
                <a:ea typeface="+mj-ea"/>
                <a:cs typeface="+mj-cs"/>
              </a:rPr>
              <a:t> </a:t>
            </a:r>
            <a:r>
              <a:rPr lang="en-US" sz="6600" dirty="0" err="1">
                <a:latin typeface="+mj-lt"/>
                <a:ea typeface="+mj-ea"/>
                <a:cs typeface="+mj-cs"/>
              </a:rPr>
              <a:t>Mapeamento</a:t>
            </a:r>
            <a:endParaRPr lang="en-US" sz="6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244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111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Haniel Cedraz</dc:creator>
  <cp:lastModifiedBy>Haniel Cedraz</cp:lastModifiedBy>
  <cp:revision>3</cp:revision>
  <dcterms:created xsi:type="dcterms:W3CDTF">2023-05-11T01:32:17Z</dcterms:created>
  <dcterms:modified xsi:type="dcterms:W3CDTF">2023-05-12T00:38:40Z</dcterms:modified>
</cp:coreProperties>
</file>