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34" r:id="rId2"/>
    <p:sldId id="435" r:id="rId3"/>
    <p:sldId id="436" r:id="rId4"/>
    <p:sldId id="437" r:id="rId5"/>
    <p:sldId id="438" r:id="rId6"/>
    <p:sldId id="439" r:id="rId7"/>
    <p:sldId id="442" r:id="rId8"/>
    <p:sldId id="440" r:id="rId9"/>
    <p:sldId id="441" r:id="rId10"/>
    <p:sldId id="443" r:id="rId11"/>
    <p:sldId id="444" r:id="rId12"/>
    <p:sldId id="445" r:id="rId13"/>
    <p:sldId id="446" r:id="rId14"/>
    <p:sldId id="452" r:id="rId15"/>
    <p:sldId id="451" r:id="rId1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12" autoAdjust="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7AAAE-4007-48C9-8362-008C44913710}" type="datetimeFigureOut">
              <a:rPr lang="en-US" smtClean="0"/>
              <a:t>2023-05-17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0567D-B731-4B5A-8E75-E8AE1B6A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You often don't need leading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traling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 clipping. Also in general setting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keepBothReads</a:t>
            </a:r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 to True can be useful when working with paired end data, you will keep even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redunfant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 information but this likely makes your pipelines more manageable.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 Condensed" panose="020B0604020202020204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Note the additional :2 in front of True (for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keepBothReads</a:t>
            </a:r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) this is the minimum adapter length in palindrome mode, you can even set this to 1. (Default is a very conservative 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0567D-B731-4B5A-8E75-E8AE1B6A0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D59F-4AD7-2A10-84B1-81E08C43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AEA8E-FAD4-AC97-554C-734EE180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1879-7C44-C650-14C0-3A13EA47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C6BF-0A9D-3340-BF4D-79FDDD89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4ED3-A00E-09FE-092E-18386B9C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178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469C-40A3-BF48-650E-03BC6E0C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4F5CF-7FA8-A216-DFBA-828BE636B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5108-25DC-8A62-2936-0135EAF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5C59-E418-B807-4185-A857B852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4B1-2EA9-BC6E-78CB-3387B3D5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0283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D5056-F592-E671-20DF-22D1626BD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472C2-46B8-6DA6-88A2-EE90408A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48C2-277A-929C-6804-FBF076A8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43E99-3786-3E80-C5AB-C6356FFA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95E4-7F23-A4D4-49EF-6C31358B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6693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3712-7799-35C3-C415-1D6E63A1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A7AD-41DC-ADC3-0217-AEBD9AA9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1AA2-0E37-6925-C6F3-41CFB37F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9D80-BB73-C228-F975-9BE402FB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5458-D3C2-DCFD-63EC-4F0192D8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5523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AB5F-6950-5D5E-4E10-B9B9BEFA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CC20-A948-7F25-BB79-7A33C033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2763-BB6C-A2E5-0368-00DEB838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2F82-3211-3C97-5722-45B8A6A2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A3E03-C889-47B2-BB4B-7FD051E4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1320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3455-41F0-DA74-4D50-77CCA1FC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BA46-DA30-67AD-D180-8F190D156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D579-D64F-9F15-5F06-CAD355375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1F960-8CD8-5E1D-560E-100181C2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FCBE6-1EC9-77CE-EE36-FDA8C6F3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8DA1-8576-0F7D-1931-22D8A1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73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D3A4-12D7-644A-C737-5F743323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E16C-E65C-2026-C59B-26C1DA211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B8EFC-34E3-C41F-FD1C-A3F86881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CA1D7-BF8D-AE1F-B7CF-5365FC31C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DCBB7-0DED-18F0-BD83-4B2DC4655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D1D7E-1277-E755-ACCA-8F056073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8BD98-83EC-5F31-9EAC-3D75643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9FCAC-847A-2E7C-0EE6-A9287931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166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5891-FB2D-1387-13D2-47516477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542DD-8CFD-5D31-4E9D-2E04DB5A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4D37D-0382-12EB-2ADE-AECA7DAB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3FE68-42F0-1B69-F79C-378C6983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3251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436C9-5735-FEEA-F8ED-BBAD4B82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ED79E-620D-7D2C-A0BD-1DF899F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159DA-5CB1-BFB6-7055-CC77E8EB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780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77DE-D04A-C852-801E-E800743A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B45E-11E5-363A-91F3-41A38CB0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072F5-BEE0-24B2-35C2-B402384DC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998BC-AD58-2CEA-97B5-67EAB20C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92A09-D087-7769-7299-50F7C115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3B04-80B4-0B03-E694-225D2054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5017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0D12-04EC-AD4C-9539-E2514345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BC16C-77D6-2C39-0D3D-83B2C92E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C7CE4-506E-D715-ECCF-024ACEB0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D2644-6F3C-D2A9-BE40-98ED1C73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B0014-CE27-1C87-9E60-82F87FB0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6FF0E-76E2-8F8D-0F67-6A8C21F6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264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64D15-57DA-4144-808C-A33A2644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98873-6702-3609-1AB5-A132B9CF4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EB98-C573-76C2-880F-9236AB87D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1A29-4D52-A54E-A45A-6D368B797874}" type="datetimeFigureOut">
              <a:rPr lang="en-BR" smtClean="0"/>
              <a:t>05/17/2023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94B9-75EA-A4F5-6444-DC34CBA28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D324-F475-7EFA-A5AD-B101F6756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8263-E527-0742-8F28-58945B30C50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9239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7">
            <a:extLst>
              <a:ext uri="{FF2B5EF4-FFF2-40B4-BE49-F238E27FC236}">
                <a16:creationId xmlns:a16="http://schemas.microsoft.com/office/drawing/2014/main" id="{E57987CF-8725-2043-8269-05CA7C4618FF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6600" dirty="0" err="1">
                <a:latin typeface="+mj-lt"/>
                <a:ea typeface="+mj-ea"/>
                <a:cs typeface="+mj-cs"/>
              </a:rPr>
              <a:t>Análise</a:t>
            </a:r>
            <a:r>
              <a:rPr lang="en-US" sz="6600" dirty="0">
                <a:latin typeface="+mj-lt"/>
                <a:ea typeface="+mj-ea"/>
                <a:cs typeface="+mj-cs"/>
              </a:rPr>
              <a:t> de </a:t>
            </a:r>
            <a:r>
              <a:rPr lang="en-US" sz="6600" dirty="0" err="1">
                <a:latin typeface="+mj-lt"/>
                <a:ea typeface="+mj-ea"/>
                <a:cs typeface="+mj-cs"/>
              </a:rPr>
              <a:t>Bioinformatica</a:t>
            </a:r>
            <a:endParaRPr lang="en-US" sz="66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Gráfico 7" descr="Programadora estrutura de tópicos">
            <a:extLst>
              <a:ext uri="{FF2B5EF4-FFF2-40B4-BE49-F238E27FC236}">
                <a16:creationId xmlns:a16="http://schemas.microsoft.com/office/drawing/2014/main" id="{DCE2065F-6BC0-4FFD-BE34-65C429B7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9" name="Gráfico 8" descr="Programador com preenchimento sólido">
            <a:extLst>
              <a:ext uri="{FF2B5EF4-FFF2-40B4-BE49-F238E27FC236}">
                <a16:creationId xmlns:a16="http://schemas.microsoft.com/office/drawing/2014/main" id="{62D3CF28-5960-4CB9-8BD3-2E8D5D22B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812" y="2642616"/>
            <a:ext cx="3605784" cy="3605784"/>
          </a:xfrm>
          <a:prstGeom prst="rect">
            <a:avLst/>
          </a:prstGeom>
        </p:spPr>
      </p:pic>
      <p:pic>
        <p:nvPicPr>
          <p:cNvPr id="2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7FFD-9059-FA46-9876-E8976013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0" y="627909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1286D558-4316-AC09-3F4C-AB78F2094288}"/>
              </a:ext>
            </a:extLst>
          </p:cNvPr>
          <p:cNvSpPr txBox="1"/>
          <p:nvPr/>
        </p:nvSpPr>
        <p:spPr>
          <a:xfrm>
            <a:off x="2263345" y="1522507"/>
            <a:ext cx="8063412" cy="1368614"/>
          </a:xfrm>
          <a:prstGeom prst="rect">
            <a:avLst/>
          </a:prstGeom>
        </p:spPr>
        <p:txBody>
          <a:bodyPr vert="horz" lIns="60960" tIns="30480" rIns="60960" bIns="30480" rtlCol="0" anchor="ctr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6600" dirty="0" err="1">
                <a:latin typeface="+mj-lt"/>
                <a:ea typeface="+mj-ea"/>
                <a:cs typeface="+mj-cs"/>
              </a:rPr>
              <a:t>Controle</a:t>
            </a:r>
            <a:r>
              <a:rPr lang="en-US" sz="6600" dirty="0">
                <a:latin typeface="+mj-lt"/>
                <a:ea typeface="+mj-ea"/>
                <a:cs typeface="+mj-cs"/>
              </a:rPr>
              <a:t> de </a:t>
            </a:r>
            <a:r>
              <a:rPr lang="en-US" sz="6600" dirty="0" err="1">
                <a:latin typeface="+mj-lt"/>
                <a:ea typeface="+mj-ea"/>
                <a:cs typeface="+mj-cs"/>
              </a:rPr>
              <a:t>Qualidade</a:t>
            </a:r>
            <a:r>
              <a:rPr lang="en-US" sz="6600" dirty="0">
                <a:latin typeface="+mj-lt"/>
                <a:ea typeface="+mj-ea"/>
                <a:cs typeface="+mj-cs"/>
              </a:rPr>
              <a:t> (QC)</a:t>
            </a:r>
          </a:p>
        </p:txBody>
      </p:sp>
    </p:spTree>
    <p:extLst>
      <p:ext uri="{BB962C8B-B14F-4D97-AF65-F5344CB8AC3E}">
        <p14:creationId xmlns:p14="http://schemas.microsoft.com/office/powerpoint/2010/main" val="32117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4A721-03C3-8941-A116-C17EBF05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8800" y="638274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6DAA2FF-8B27-B195-6965-E13635ED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60960" tIns="30480" rIns="60960" bIns="30480" rtlCol="0" anchor="t">
            <a:normAutofit/>
          </a:bodyPr>
          <a:lstStyle/>
          <a:p>
            <a:pPr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FF0000"/>
                </a:solidFill>
              </a:rPr>
              <a:t>Trimmomatic</a:t>
            </a:r>
            <a:endParaRPr lang="en-US" sz="2200" b="1" dirty="0">
              <a:solidFill>
                <a:srgbClr val="FF0000"/>
              </a:solidFill>
            </a:endParaRPr>
          </a:p>
          <a:p>
            <a:pPr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Fastp</a:t>
            </a:r>
            <a:endParaRPr lang="en-US" sz="2200" dirty="0"/>
          </a:p>
          <a:p>
            <a:pPr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SeqClean</a:t>
            </a:r>
            <a:endParaRPr lang="en-US" sz="2200" dirty="0"/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EC1A1346-F0EC-7E89-08FE-AB59AD8FD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5" y="1397855"/>
            <a:ext cx="8363978" cy="960737"/>
          </a:xfrm>
          <a:prstGeom prst="rect">
            <a:avLst/>
          </a:prstGeom>
        </p:spPr>
        <p:txBody>
          <a:bodyPr vert="horz" lIns="60960" tIns="30480" rIns="60960" bIns="30480" rtlCol="0" anchor="b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5400" b="1" dirty="0" err="1">
                <a:latin typeface="+mj-lt"/>
                <a:ea typeface="+mj-ea"/>
                <a:cs typeface="+mj-cs"/>
              </a:rPr>
              <a:t>Programas</a:t>
            </a:r>
            <a:r>
              <a:rPr lang="en-US" sz="5400" b="1" dirty="0">
                <a:latin typeface="+mj-lt"/>
                <a:ea typeface="+mj-ea"/>
                <a:cs typeface="+mj-cs"/>
              </a:rPr>
              <a:t> para o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controle</a:t>
            </a:r>
            <a:r>
              <a:rPr lang="en-US" sz="5400" b="1" dirty="0">
                <a:latin typeface="+mj-lt"/>
                <a:ea typeface="+mj-ea"/>
                <a:cs typeface="+mj-cs"/>
              </a:rPr>
              <a:t> de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qualidade</a:t>
            </a:r>
            <a:endParaRPr lang="en-US" sz="5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846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4A721-03C3-8941-A116-C17EBF05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8800" y="638274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BACA7-B4F0-7E31-12B9-14334623314A}"/>
              </a:ext>
            </a:extLst>
          </p:cNvPr>
          <p:cNvSpPr txBox="1"/>
          <p:nvPr/>
        </p:nvSpPr>
        <p:spPr>
          <a:xfrm>
            <a:off x="362465" y="3113453"/>
            <a:ext cx="1146707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+mj-lt"/>
              </a:rPr>
              <a:t>ILLUMINACLIP: Sequencias de adaptadores </a:t>
            </a:r>
            <a:r>
              <a:rPr lang="pt-BR" sz="3200" b="0" i="0" dirty="0" err="1">
                <a:effectLst/>
                <a:latin typeface="+mj-lt"/>
              </a:rPr>
              <a:t>illumina-specific</a:t>
            </a:r>
            <a:r>
              <a:rPr lang="pt-BR" sz="3200" b="0" i="0" dirty="0">
                <a:effectLst/>
                <a:latin typeface="+mj-lt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+mj-lt"/>
              </a:rPr>
              <a:t>SLIDINGWINDOW: Realiza um </a:t>
            </a:r>
            <a:r>
              <a:rPr lang="pt-BR" sz="3200" b="0" i="0" dirty="0" err="1">
                <a:effectLst/>
                <a:latin typeface="+mj-lt"/>
              </a:rPr>
              <a:t>sliding</a:t>
            </a:r>
            <a:r>
              <a:rPr lang="pt-BR" sz="3200" b="0" i="0" dirty="0">
                <a:effectLst/>
                <a:latin typeface="+mj-lt"/>
              </a:rPr>
              <a:t> </a:t>
            </a:r>
            <a:r>
              <a:rPr lang="pt-BR" sz="3200" b="0" i="0" dirty="0" err="1">
                <a:effectLst/>
                <a:latin typeface="+mj-lt"/>
              </a:rPr>
              <a:t>window</a:t>
            </a:r>
            <a:r>
              <a:rPr lang="pt-BR" sz="3200" b="0" i="0" dirty="0">
                <a:effectLst/>
                <a:latin typeface="+mj-lt"/>
              </a:rPr>
              <a:t> cortando a qualidade media dentro da janela, caso esteja abaixo do </a:t>
            </a:r>
            <a:r>
              <a:rPr lang="pt-BR" sz="3200" b="0" i="0" dirty="0" err="1">
                <a:effectLst/>
                <a:latin typeface="+mj-lt"/>
              </a:rPr>
              <a:t>threshold</a:t>
            </a:r>
            <a:r>
              <a:rPr lang="pt-BR" sz="3200" b="0" i="0" dirty="0">
                <a:effectLst/>
                <a:latin typeface="+mj-lt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2DD38-4E49-876D-92C4-536FABA88B60}"/>
              </a:ext>
            </a:extLst>
          </p:cNvPr>
          <p:cNvSpPr txBox="1"/>
          <p:nvPr/>
        </p:nvSpPr>
        <p:spPr>
          <a:xfrm>
            <a:off x="1372455" y="961225"/>
            <a:ext cx="10185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 err="1">
                <a:effectLst/>
                <a:latin typeface="+mj-lt"/>
              </a:rPr>
              <a:t>Trimmomatic</a:t>
            </a:r>
            <a:r>
              <a:rPr lang="en-US" sz="3200" b="0" i="0" dirty="0">
                <a:effectLst/>
                <a:latin typeface="+mj-lt"/>
              </a:rPr>
              <a:t> </a:t>
            </a:r>
            <a:r>
              <a:rPr lang="en-US" sz="3200" b="0" i="0" dirty="0" err="1">
                <a:effectLst/>
                <a:latin typeface="+mj-lt"/>
              </a:rPr>
              <a:t>realiza</a:t>
            </a:r>
            <a:r>
              <a:rPr lang="en-US" sz="3200" b="0" i="0" dirty="0">
                <a:effectLst/>
                <a:latin typeface="+mj-lt"/>
              </a:rPr>
              <a:t> </a:t>
            </a:r>
            <a:r>
              <a:rPr lang="en-US" sz="3200" b="0" i="0" dirty="0" err="1">
                <a:effectLst/>
                <a:latin typeface="+mj-lt"/>
              </a:rPr>
              <a:t>uma</a:t>
            </a:r>
            <a:r>
              <a:rPr lang="en-US" sz="3200" b="0" i="0" dirty="0">
                <a:effectLst/>
                <a:latin typeface="+mj-lt"/>
              </a:rPr>
              <a:t> </a:t>
            </a:r>
            <a:r>
              <a:rPr lang="en-US" sz="3200" b="0" i="0" dirty="0" err="1">
                <a:effectLst/>
                <a:latin typeface="+mj-lt"/>
              </a:rPr>
              <a:t>variedade</a:t>
            </a:r>
            <a:r>
              <a:rPr lang="en-US" sz="3200" b="0" i="0" dirty="0">
                <a:effectLst/>
                <a:latin typeface="+mj-lt"/>
              </a:rPr>
              <a:t> de </a:t>
            </a:r>
            <a:r>
              <a:rPr lang="en-US" sz="3200" b="0" i="0" dirty="0" err="1">
                <a:effectLst/>
                <a:latin typeface="+mj-lt"/>
              </a:rPr>
              <a:t>tarefas</a:t>
            </a:r>
            <a:r>
              <a:rPr lang="en-US" sz="3200" b="0" i="0" dirty="0">
                <a:effectLst/>
                <a:latin typeface="+mj-lt"/>
              </a:rPr>
              <a:t> para o </a:t>
            </a:r>
            <a:r>
              <a:rPr lang="en-US" sz="3200" b="0" i="0" dirty="0" err="1">
                <a:effectLst/>
                <a:latin typeface="+mj-lt"/>
              </a:rPr>
              <a:t>controle</a:t>
            </a:r>
            <a:r>
              <a:rPr lang="en-US" sz="3200" b="0" i="0" dirty="0">
                <a:effectLst/>
                <a:latin typeface="+mj-lt"/>
              </a:rPr>
              <a:t> de </a:t>
            </a:r>
            <a:r>
              <a:rPr lang="en-US" sz="3200" b="0" i="0" dirty="0" err="1">
                <a:effectLst/>
                <a:latin typeface="+mj-lt"/>
              </a:rPr>
              <a:t>qualidade</a:t>
            </a:r>
            <a:r>
              <a:rPr lang="en-US" sz="3200" b="0" i="0" dirty="0">
                <a:effectLst/>
                <a:latin typeface="+mj-lt"/>
              </a:rPr>
              <a:t> de dados illumine paired-end e single end. </a:t>
            </a:r>
          </a:p>
        </p:txBody>
      </p:sp>
    </p:spTree>
    <p:extLst>
      <p:ext uri="{BB962C8B-B14F-4D97-AF65-F5344CB8AC3E}">
        <p14:creationId xmlns:p14="http://schemas.microsoft.com/office/powerpoint/2010/main" val="189707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4A721-03C3-8941-A116-C17EBF05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8800" y="638274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3681F-F2AE-54AA-7067-F9FCE60AE6F1}"/>
              </a:ext>
            </a:extLst>
          </p:cNvPr>
          <p:cNvSpPr txBox="1"/>
          <p:nvPr/>
        </p:nvSpPr>
        <p:spPr>
          <a:xfrm>
            <a:off x="741406" y="2134406"/>
            <a:ext cx="1100987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+mj-lt"/>
              </a:rPr>
              <a:t>LEADING: Corta bases no inicio da </a:t>
            </a:r>
            <a:r>
              <a:rPr lang="pt-BR" sz="2800" b="0" i="0" dirty="0" err="1">
                <a:effectLst/>
                <a:latin typeface="+mj-lt"/>
              </a:rPr>
              <a:t>read</a:t>
            </a:r>
            <a:r>
              <a:rPr lang="pt-BR" sz="2800" b="0" i="0" dirty="0">
                <a:effectLst/>
                <a:latin typeface="+mj-lt"/>
              </a:rPr>
              <a:t> se for abaixo do </a:t>
            </a:r>
            <a:r>
              <a:rPr lang="pt-BR" sz="2800" b="0" i="0" dirty="0" err="1">
                <a:effectLst/>
                <a:latin typeface="+mj-lt"/>
              </a:rPr>
              <a:t>threshold</a:t>
            </a:r>
            <a:r>
              <a:rPr lang="pt-BR" sz="2800" b="0" i="0" dirty="0">
                <a:effectLst/>
                <a:latin typeface="+mj-lt"/>
              </a:rPr>
              <a:t> de qualidade;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+mj-lt"/>
              </a:rPr>
              <a:t>TRAILING: Corta bases no final da </a:t>
            </a:r>
            <a:r>
              <a:rPr lang="pt-BR" sz="2800" b="0" i="0" dirty="0" err="1">
                <a:effectLst/>
                <a:latin typeface="+mj-lt"/>
              </a:rPr>
              <a:t>read</a:t>
            </a:r>
            <a:r>
              <a:rPr lang="pt-BR" sz="2800" b="0" i="0" dirty="0">
                <a:effectLst/>
                <a:latin typeface="+mj-lt"/>
              </a:rPr>
              <a:t> se for abaixo do </a:t>
            </a:r>
            <a:r>
              <a:rPr lang="pt-BR" sz="2800" b="0" i="0" dirty="0" err="1">
                <a:effectLst/>
                <a:latin typeface="+mj-lt"/>
              </a:rPr>
              <a:t>threshold</a:t>
            </a:r>
            <a:r>
              <a:rPr lang="pt-BR" sz="2800" b="0" i="0" dirty="0">
                <a:effectLst/>
                <a:latin typeface="+mj-lt"/>
              </a:rPr>
              <a:t> de qualidade;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+mj-lt"/>
              </a:rPr>
              <a:t>MINLEN: Descarta a </a:t>
            </a:r>
            <a:r>
              <a:rPr lang="pt-BR" sz="2800" b="0" i="0" dirty="0" err="1">
                <a:effectLst/>
                <a:latin typeface="+mj-lt"/>
              </a:rPr>
              <a:t>read</a:t>
            </a:r>
            <a:r>
              <a:rPr lang="pt-BR" sz="2800" b="0" i="0" dirty="0">
                <a:effectLst/>
                <a:latin typeface="+mj-lt"/>
              </a:rPr>
              <a:t> se for menor do que o tamanho especificado;</a:t>
            </a:r>
          </a:p>
        </p:txBody>
      </p:sp>
    </p:spTree>
    <p:extLst>
      <p:ext uri="{BB962C8B-B14F-4D97-AF65-F5344CB8AC3E}">
        <p14:creationId xmlns:p14="http://schemas.microsoft.com/office/powerpoint/2010/main" val="37974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4A721-03C3-8941-A116-C17EBF05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8800" y="638274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6450D-BEFB-7D78-B633-B3D797019165}"/>
              </a:ext>
            </a:extLst>
          </p:cNvPr>
          <p:cNvSpPr txBox="1"/>
          <p:nvPr/>
        </p:nvSpPr>
        <p:spPr>
          <a:xfrm>
            <a:off x="379540" y="1500847"/>
            <a:ext cx="109563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 err="1">
                <a:effectLst/>
                <a:latin typeface="+mj-lt"/>
              </a:rPr>
              <a:t>trimmomatic</a:t>
            </a:r>
            <a:r>
              <a:rPr lang="en-US" sz="2800" b="0" i="0" dirty="0">
                <a:effectLst/>
                <a:latin typeface="+mj-lt"/>
              </a:rPr>
              <a:t> PE \</a:t>
            </a:r>
          </a:p>
          <a:p>
            <a:r>
              <a:rPr lang="en-US" sz="2800" b="0" i="0" dirty="0">
                <a:effectLst/>
                <a:latin typeface="+mj-lt"/>
              </a:rPr>
              <a:t>input_forward.fq.gz input_reverse.fq.gz \</a:t>
            </a:r>
          </a:p>
          <a:p>
            <a:r>
              <a:rPr lang="en-US" sz="2800" b="0" i="0" dirty="0">
                <a:effectLst/>
                <a:latin typeface="+mj-lt"/>
              </a:rPr>
              <a:t>output_forward_paired.fq.gz \</a:t>
            </a:r>
          </a:p>
          <a:p>
            <a:r>
              <a:rPr lang="en-US" sz="2800" b="0" i="0" dirty="0">
                <a:effectLst/>
                <a:latin typeface="+mj-lt"/>
              </a:rPr>
              <a:t>output_forward_unpaired.fq.gz \</a:t>
            </a:r>
          </a:p>
          <a:p>
            <a:r>
              <a:rPr lang="en-US" sz="2800" b="0" i="0" dirty="0">
                <a:effectLst/>
                <a:latin typeface="+mj-lt"/>
              </a:rPr>
              <a:t>output_reverse_paired.fq.gz \</a:t>
            </a:r>
          </a:p>
          <a:p>
            <a:r>
              <a:rPr lang="en-US" sz="2800" b="0" i="0" dirty="0">
                <a:effectLst/>
                <a:latin typeface="+mj-lt"/>
              </a:rPr>
              <a:t>output_reverse_unpaired.fq.gz \</a:t>
            </a:r>
          </a:p>
          <a:p>
            <a:r>
              <a:rPr lang="en-US" sz="2800" b="0" i="0" dirty="0">
                <a:effectLst/>
                <a:latin typeface="+mj-lt"/>
              </a:rPr>
              <a:t>ILLUMINACLIP:TruSeq3-PE.fa:2:30:10:2:True \</a:t>
            </a:r>
          </a:p>
          <a:p>
            <a:r>
              <a:rPr lang="en-US" sz="2800" b="0" i="0" dirty="0">
                <a:effectLst/>
                <a:latin typeface="+mj-lt"/>
              </a:rPr>
              <a:t>LEADING:3 \</a:t>
            </a:r>
          </a:p>
          <a:p>
            <a:r>
              <a:rPr lang="en-US" sz="2800" b="0" i="0" dirty="0">
                <a:effectLst/>
                <a:latin typeface="+mj-lt"/>
              </a:rPr>
              <a:t>TRAILING:3 \</a:t>
            </a:r>
          </a:p>
          <a:p>
            <a:r>
              <a:rPr lang="en-US" sz="2800" b="0" i="0" dirty="0">
                <a:effectLst/>
                <a:latin typeface="+mj-lt"/>
              </a:rPr>
              <a:t>MINLEN:36</a:t>
            </a:r>
            <a:endParaRPr lang="en-BR" sz="2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7EE0A-1C28-0A6B-3E31-30AEA48835DF}"/>
              </a:ext>
            </a:extLst>
          </p:cNvPr>
          <p:cNvSpPr txBox="1"/>
          <p:nvPr/>
        </p:nvSpPr>
        <p:spPr>
          <a:xfrm>
            <a:off x="5012575" y="419216"/>
            <a:ext cx="192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effectLst/>
                <a:latin typeface="+mj-lt"/>
              </a:rPr>
              <a:t>Pair-End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319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4A721-03C3-8941-A116-C17EBF05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8800" y="638274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D53B4-B759-C742-C6D6-4B1DA019D476}"/>
              </a:ext>
            </a:extLst>
          </p:cNvPr>
          <p:cNvSpPr txBox="1"/>
          <p:nvPr/>
        </p:nvSpPr>
        <p:spPr>
          <a:xfrm>
            <a:off x="581595" y="1931734"/>
            <a:ext cx="10363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+mj-lt"/>
              </a:rPr>
              <a:t>trimmomatic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 SE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input.fq.gz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output.fq.gz \</a:t>
            </a:r>
          </a:p>
          <a:p>
            <a:r>
              <a:rPr lang="en-US" sz="2800" dirty="0">
                <a:latin typeface="+mj-lt"/>
              </a:rPr>
              <a:t>ILLUMINACLIP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:TruSeq3-SE:2:30:10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LEADING:3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TRAILING:3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SLIDINGWINDOW:4:15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MINLEN:36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C68C4-62D7-C856-7486-964F71ACDD4C}"/>
              </a:ext>
            </a:extLst>
          </p:cNvPr>
          <p:cNvSpPr txBox="1"/>
          <p:nvPr/>
        </p:nvSpPr>
        <p:spPr>
          <a:xfrm>
            <a:off x="4995948" y="553497"/>
            <a:ext cx="2410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effectLst/>
                <a:latin typeface="+mj-lt"/>
              </a:rPr>
              <a:t>Single-End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1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56FB029-1D02-428D-8BE9-09BFD5F27FD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Hands on the keyboard</a:t>
            </a:r>
          </a:p>
        </p:txBody>
      </p:sp>
      <p:pic>
        <p:nvPicPr>
          <p:cNvPr id="7" name="Gráfico 6" descr="Programadora estrutura de tópicos">
            <a:extLst>
              <a:ext uri="{FF2B5EF4-FFF2-40B4-BE49-F238E27FC236}">
                <a16:creationId xmlns:a16="http://schemas.microsoft.com/office/drawing/2014/main" id="{6874BFA5-B7DD-4ED9-B820-C45A13DA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8" name="Gráfico 7" descr="Programador com preenchimento sólido">
            <a:extLst>
              <a:ext uri="{FF2B5EF4-FFF2-40B4-BE49-F238E27FC236}">
                <a16:creationId xmlns:a16="http://schemas.microsoft.com/office/drawing/2014/main" id="{4461A16C-01A8-44E2-8155-47BB83012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812" y="2642616"/>
            <a:ext cx="3605784" cy="3605784"/>
          </a:xfrm>
          <a:prstGeom prst="rect">
            <a:avLst/>
          </a:prstGeom>
        </p:spPr>
      </p:pic>
      <p:pic>
        <p:nvPicPr>
          <p:cNvPr id="2" name="Picture 3" descr="Forma&#10;&#10;Descrição gerada automaticamente com confiança baixa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14043-B226-7C45-942D-2F9372DC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0" y="627909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5F7F6209-0D75-50F5-4476-FBB817E3EFF4}"/>
              </a:ext>
            </a:extLst>
          </p:cNvPr>
          <p:cNvSpPr txBox="1"/>
          <p:nvPr/>
        </p:nvSpPr>
        <p:spPr>
          <a:xfrm>
            <a:off x="3509319" y="2218450"/>
            <a:ext cx="5388242" cy="1368614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6600" dirty="0" err="1">
                <a:latin typeface="+mj-lt"/>
                <a:ea typeface="+mj-ea"/>
                <a:cs typeface="+mj-cs"/>
              </a:rPr>
              <a:t>Pr</a:t>
            </a:r>
            <a:r>
              <a:rPr lang="pt-BR" sz="6600" dirty="0">
                <a:latin typeface="+mj-lt"/>
                <a:ea typeface="+mj-ea"/>
                <a:cs typeface="+mj-cs"/>
              </a:rPr>
              <a:t>á</a:t>
            </a:r>
            <a:r>
              <a:rPr lang="en-US" sz="6600" dirty="0" err="1">
                <a:latin typeface="+mj-lt"/>
                <a:ea typeface="+mj-ea"/>
                <a:cs typeface="+mj-cs"/>
              </a:rPr>
              <a:t>tica</a:t>
            </a:r>
            <a:r>
              <a:rPr lang="en-US" sz="6600" dirty="0">
                <a:latin typeface="+mj-lt"/>
                <a:ea typeface="+mj-ea"/>
                <a:cs typeface="+mj-cs"/>
              </a:rPr>
              <a:t> QC</a:t>
            </a:r>
          </a:p>
        </p:txBody>
      </p:sp>
    </p:spTree>
    <p:extLst>
      <p:ext uri="{BB962C8B-B14F-4D97-AF65-F5344CB8AC3E}">
        <p14:creationId xmlns:p14="http://schemas.microsoft.com/office/powerpoint/2010/main" val="42324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4D0D440D-455A-4E35-A8B4-3842B9D68BD4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5400" b="1" dirty="0" err="1"/>
              <a:t>Controle</a:t>
            </a:r>
            <a:r>
              <a:rPr lang="en-US" sz="5400" b="1" dirty="0"/>
              <a:t> de </a:t>
            </a:r>
            <a:r>
              <a:rPr lang="en-US" sz="5400" b="1" dirty="0" err="1"/>
              <a:t>Qualidade</a:t>
            </a:r>
            <a:endParaRPr lang="en-US" sz="54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C86C366-6ED2-439B-B1B5-493FC5821E2F}"/>
              </a:ext>
            </a:extLst>
          </p:cNvPr>
          <p:cNvSpPr/>
          <p:nvPr/>
        </p:nvSpPr>
        <p:spPr>
          <a:xfrm>
            <a:off x="5126418" y="1143000"/>
            <a:ext cx="6224335" cy="4840627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/>
          <a:p>
            <a:pPr marL="381019"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Remover </a:t>
            </a:r>
            <a:r>
              <a:rPr lang="en-US" sz="2400" dirty="0" err="1">
                <a:sym typeface="Wingdings" panose="05000000000000000000" pitchFamily="2" charset="2"/>
              </a:rPr>
              <a:t>contaminantes</a:t>
            </a:r>
            <a:r>
              <a:rPr lang="en-US" sz="2400" dirty="0">
                <a:sym typeface="Wingdings" panose="05000000000000000000" pitchFamily="2" charset="2"/>
              </a:rPr>
              <a:t>;</a:t>
            </a:r>
          </a:p>
          <a:p>
            <a:pPr marL="381019"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Cortar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sequencias</a:t>
            </a:r>
            <a:r>
              <a:rPr lang="en-US" sz="2400" dirty="0">
                <a:sym typeface="Wingdings" panose="05000000000000000000" pitchFamily="2" charset="2"/>
              </a:rPr>
              <a:t>;</a:t>
            </a:r>
          </a:p>
          <a:p>
            <a:pPr marL="381019"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Remover cauda </a:t>
            </a:r>
            <a:r>
              <a:rPr lang="en-US" sz="2400" dirty="0" err="1">
                <a:sym typeface="Wingdings" panose="05000000000000000000" pitchFamily="2" charset="2"/>
              </a:rPr>
              <a:t>polyA</a:t>
            </a:r>
            <a:r>
              <a:rPr lang="en-US" sz="2400" dirty="0">
                <a:sym typeface="Wingdings" panose="05000000000000000000" pitchFamily="2" charset="2"/>
              </a:rPr>
              <a:t>/T;</a:t>
            </a:r>
          </a:p>
          <a:p>
            <a:pPr marL="381019"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Removee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pequenas</a:t>
            </a:r>
            <a:r>
              <a:rPr lang="en-US" sz="2400" dirty="0">
                <a:sym typeface="Wingdings" panose="05000000000000000000" pitchFamily="2" charset="2"/>
              </a:rPr>
              <a:t> reads (de </a:t>
            </a:r>
            <a:r>
              <a:rPr lang="en-US" sz="2400" dirty="0" err="1">
                <a:sym typeface="Wingdings" panose="05000000000000000000" pitchFamily="2" charset="2"/>
              </a:rPr>
              <a:t>acordo</a:t>
            </a:r>
            <a:r>
              <a:rPr lang="en-US" sz="2400" dirty="0">
                <a:sym typeface="Wingdings" panose="05000000000000000000" pitchFamily="2" charset="2"/>
              </a:rPr>
              <a:t> com </a:t>
            </a:r>
            <a:r>
              <a:rPr lang="en-US" sz="2400" dirty="0" err="1">
                <a:sym typeface="Wingdings" panose="05000000000000000000" pitchFamily="2" charset="2"/>
              </a:rPr>
              <a:t>parametros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estabelecidos</a:t>
            </a:r>
            <a:r>
              <a:rPr lang="en-US" sz="2400" dirty="0">
                <a:sym typeface="Wingdings" panose="05000000000000000000" pitchFamily="2" charset="2"/>
              </a:rPr>
              <a:t>);</a:t>
            </a:r>
          </a:p>
          <a:p>
            <a:pPr marL="381019"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381019"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381019"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381019"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trimmomatic</a:t>
            </a:r>
            <a:r>
              <a:rPr lang="en-US" sz="2400" dirty="0">
                <a:sym typeface="Wingdings" panose="05000000000000000000" pitchFamily="2" charset="2"/>
              </a:rPr>
              <a:t>; </a:t>
            </a:r>
            <a:r>
              <a:rPr lang="en-US" sz="2400" dirty="0" err="1"/>
              <a:t>fastp</a:t>
            </a:r>
            <a:r>
              <a:rPr lang="en-US" sz="2400" dirty="0">
                <a:sym typeface="Wingdings" panose="05000000000000000000" pitchFamily="2" charset="2"/>
              </a:rPr>
              <a:t>...</a:t>
            </a:r>
          </a:p>
          <a:p>
            <a:pPr marL="381019"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184C2D-2B04-8A44-8C6F-E3C01A73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6400" y="6307051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00DE8063-7509-4A5D-82B1-50C1E1A86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09" y="231596"/>
            <a:ext cx="8991600" cy="154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latin typeface="+mj-lt"/>
              </a:rPr>
              <a:t>FASTA </a:t>
            </a:r>
            <a:r>
              <a:rPr lang="pt-BR" sz="3600" b="1" dirty="0" err="1">
                <a:latin typeface="+mj-lt"/>
              </a:rPr>
              <a:t>format</a:t>
            </a:r>
            <a:endParaRPr lang="pt-BR" sz="3600" b="1" dirty="0">
              <a:latin typeface="+mj-lt"/>
            </a:endParaRPr>
          </a:p>
          <a:p>
            <a:pPr algn="just">
              <a:buFontTx/>
              <a:buChar char="-"/>
            </a:pPr>
            <a:r>
              <a:rPr lang="pt-BR" sz="2933" dirty="0">
                <a:latin typeface="+mj-lt"/>
              </a:rPr>
              <a:t> Arquivo de texto usado para armazenar dados biológicos de sequencia como DNA</a:t>
            </a:r>
            <a:r>
              <a:rPr lang="en-US" sz="2933" dirty="0">
                <a:latin typeface="+mj-lt"/>
              </a:rPr>
              <a:t>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35EB346-DA04-4816-8BA2-4705BD49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11" y="2297671"/>
            <a:ext cx="8991600" cy="10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133" b="1" dirty="0">
                <a:latin typeface="+mj-lt"/>
              </a:rPr>
              <a:t>&gt;</a:t>
            </a:r>
            <a:r>
              <a:rPr lang="pt-BR" sz="2133" b="1" dirty="0" err="1">
                <a:latin typeface="+mj-lt"/>
              </a:rPr>
              <a:t>Sequence_Name</a:t>
            </a:r>
            <a:endParaRPr lang="pt-BR" sz="2133" b="1" dirty="0">
              <a:latin typeface="+mj-lt"/>
            </a:endParaRPr>
          </a:p>
          <a:p>
            <a:pPr>
              <a:defRPr/>
            </a:pPr>
            <a:r>
              <a:rPr lang="pt-BR" sz="2133" dirty="0">
                <a:latin typeface="+mj-lt"/>
              </a:rPr>
              <a:t>ATGCATGTGCAGGTCGATCGAGCATGCATGCACGATCGATGCATCATGCTAGCATCGATGTGCATGCTAG*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BC1A1C-B1A4-4A54-96AD-02EE3F2B2190}"/>
              </a:ext>
            </a:extLst>
          </p:cNvPr>
          <p:cNvSpPr txBox="1"/>
          <p:nvPr/>
        </p:nvSpPr>
        <p:spPr>
          <a:xfrm>
            <a:off x="764011" y="1955800"/>
            <a:ext cx="61468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667" b="1" dirty="0">
                <a:latin typeface="+mj-lt"/>
              </a:rPr>
              <a:t>Exemplos: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0506BD-96F3-4A13-9E12-BA29DD3EA7B2}"/>
              </a:ext>
            </a:extLst>
          </p:cNvPr>
          <p:cNvSpPr txBox="1"/>
          <p:nvPr/>
        </p:nvSpPr>
        <p:spPr>
          <a:xfrm>
            <a:off x="711201" y="3344111"/>
            <a:ext cx="8991599" cy="10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133" b="1" dirty="0">
                <a:latin typeface="+mj-lt"/>
              </a:rPr>
              <a:t>&gt;</a:t>
            </a:r>
            <a:r>
              <a:rPr lang="pt-BR" sz="2133" b="1" dirty="0" err="1">
                <a:latin typeface="+mj-lt"/>
              </a:rPr>
              <a:t>Sequence_Name_Qual_File</a:t>
            </a:r>
            <a:endParaRPr lang="pt-BR" sz="2133" b="1" dirty="0">
              <a:latin typeface="+mj-lt"/>
            </a:endParaRPr>
          </a:p>
          <a:p>
            <a:pPr algn="just"/>
            <a:r>
              <a:rPr lang="pt-BR" sz="2133" dirty="0">
                <a:latin typeface="+mj-lt"/>
              </a:rPr>
              <a:t>37 37 37 37 37 28 28 28 28 37 34 35 35 35 34 34 34 34 34 35 35 33 35 35 32 25 25 25 25 27 27 27 29 29 29 29 25 13 13 13 17 17 22 18 20 11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2E3D1-B7F8-DE4C-8C84-90F9DCEA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7420" y="6479755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7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D3173B32-0725-4074-9F92-7E366E2B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157" y="476431"/>
            <a:ext cx="8229600" cy="30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+mj-lt"/>
              </a:rPr>
              <a:t>FASTQ Format</a:t>
            </a:r>
          </a:p>
          <a:p>
            <a:pPr algn="just"/>
            <a:endParaRPr lang="pt-BR" sz="2667" b="1" dirty="0">
              <a:latin typeface="Calibri" pitchFamily="34" charset="0"/>
            </a:endParaRPr>
          </a:p>
          <a:p>
            <a:pPr algn="just"/>
            <a:r>
              <a:rPr lang="pt-BR" sz="2667" dirty="0">
                <a:latin typeface="Times New Roman" pitchFamily="18" charset="0"/>
                <a:cs typeface="Times New Roman" pitchFamily="18" charset="0"/>
              </a:rPr>
              <a:t>Em vez de usar dois arquivos (um para sequencia e outro para qualidade), o arquivo </a:t>
            </a:r>
            <a:r>
              <a:rPr lang="pt-BR" sz="2667" dirty="0" err="1">
                <a:latin typeface="Times New Roman" pitchFamily="18" charset="0"/>
                <a:cs typeface="Times New Roman" pitchFamily="18" charset="0"/>
              </a:rPr>
              <a:t>fastq</a:t>
            </a:r>
            <a:r>
              <a:rPr lang="pt-BR" sz="2667" dirty="0">
                <a:latin typeface="Times New Roman" pitchFamily="18" charset="0"/>
                <a:cs typeface="Times New Roman" pitchFamily="18" charset="0"/>
              </a:rPr>
              <a:t> foi criado para </a:t>
            </a:r>
            <a:r>
              <a:rPr lang="pt-BR" sz="2667" dirty="0" err="1">
                <a:latin typeface="Times New Roman" pitchFamily="18" charset="0"/>
                <a:cs typeface="Times New Roman" pitchFamily="18" charset="0"/>
              </a:rPr>
              <a:t>jundar</a:t>
            </a:r>
            <a:r>
              <a:rPr lang="pt-BR" sz="2667" dirty="0">
                <a:latin typeface="Times New Roman" pitchFamily="18" charset="0"/>
                <a:cs typeface="Times New Roman" pitchFamily="18" charset="0"/>
              </a:rPr>
              <a:t> os dois arquivos em um só.</a:t>
            </a:r>
          </a:p>
          <a:p>
            <a:pPr algn="just"/>
            <a:endParaRPr lang="pt-BR" sz="2667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667" dirty="0">
                <a:latin typeface="Times New Roman" pitchFamily="18" charset="0"/>
                <a:cs typeface="Times New Roman" pitchFamily="18" charset="0"/>
              </a:rPr>
              <a:t>Reduzindo espaço em disco.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0AA3-0DEB-084C-ADEC-94D68290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0" y="6238936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3256B5D-0BE4-D43E-9DDC-19D695C0B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082" y="3965833"/>
            <a:ext cx="89916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600" dirty="0">
                <a:latin typeface="+mj-lt"/>
              </a:rPr>
              <a:t>Duas </a:t>
            </a:r>
            <a:r>
              <a:rPr lang="pt-BR" sz="2600" dirty="0" err="1">
                <a:latin typeface="+mj-lt"/>
              </a:rPr>
              <a:t>libraries</a:t>
            </a:r>
            <a:r>
              <a:rPr lang="pt-BR" sz="26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pt-BR" sz="2600" dirty="0" err="1">
                <a:latin typeface="+mj-lt"/>
              </a:rPr>
              <a:t>Pair-end</a:t>
            </a:r>
            <a:endParaRPr lang="pt-BR" sz="2600" dirty="0">
              <a:latin typeface="+mj-lt"/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latin typeface="+mj-lt"/>
              </a:rPr>
              <a:t>R1 </a:t>
            </a:r>
            <a:r>
              <a:rPr lang="pt-BR" sz="2600" dirty="0" err="1">
                <a:latin typeface="+mj-lt"/>
              </a:rPr>
              <a:t>and</a:t>
            </a:r>
            <a:r>
              <a:rPr lang="pt-BR" sz="2600" dirty="0">
                <a:latin typeface="+mj-lt"/>
              </a:rPr>
              <a:t> R2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latin typeface="+mj-lt"/>
              </a:rPr>
              <a:t>Single-</a:t>
            </a:r>
            <a:r>
              <a:rPr lang="pt-BR" sz="2600" dirty="0" err="1">
                <a:latin typeface="+mj-lt"/>
              </a:rPr>
              <a:t>end</a:t>
            </a:r>
            <a:endParaRPr lang="pt-BR" sz="2600" dirty="0">
              <a:latin typeface="+mj-lt"/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latin typeface="+mj-lt"/>
              </a:rPr>
              <a:t>SE </a:t>
            </a:r>
            <a:r>
              <a:rPr lang="pt-BR" sz="2600" dirty="0" err="1">
                <a:latin typeface="+mj-lt"/>
              </a:rPr>
              <a:t>or</a:t>
            </a:r>
            <a:r>
              <a:rPr lang="pt-BR" sz="2600" dirty="0">
                <a:latin typeface="+mj-lt"/>
              </a:rPr>
              <a:t> R1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A58409-697E-3A4B-A2F0-6B553CA11FCE}"/>
              </a:ext>
            </a:extLst>
          </p:cNvPr>
          <p:cNvSpPr/>
          <p:nvPr/>
        </p:nvSpPr>
        <p:spPr>
          <a:xfrm>
            <a:off x="6116594" y="4468098"/>
            <a:ext cx="4337222" cy="210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387691-B610-2B6C-645B-078523A92102}"/>
              </a:ext>
            </a:extLst>
          </p:cNvPr>
          <p:cNvSpPr/>
          <p:nvPr/>
        </p:nvSpPr>
        <p:spPr>
          <a:xfrm>
            <a:off x="6067167" y="4269704"/>
            <a:ext cx="778476" cy="148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DE068534-5940-BC38-4C15-C1E4F50C4188}"/>
              </a:ext>
            </a:extLst>
          </p:cNvPr>
          <p:cNvSpPr/>
          <p:nvPr/>
        </p:nvSpPr>
        <p:spPr>
          <a:xfrm>
            <a:off x="9613556" y="4721618"/>
            <a:ext cx="840260" cy="193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7B0100-DAE6-C9D5-02D4-1E22690E1263}"/>
              </a:ext>
            </a:extLst>
          </p:cNvPr>
          <p:cNvSpPr/>
          <p:nvPr/>
        </p:nvSpPr>
        <p:spPr>
          <a:xfrm>
            <a:off x="6096000" y="5448539"/>
            <a:ext cx="4337222" cy="210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B6847C5-A1A5-A9C1-8534-B59C3C875487}"/>
              </a:ext>
            </a:extLst>
          </p:cNvPr>
          <p:cNvSpPr/>
          <p:nvPr/>
        </p:nvSpPr>
        <p:spPr>
          <a:xfrm>
            <a:off x="6046573" y="5250145"/>
            <a:ext cx="778476" cy="148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2604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DDD0913-E7CC-4A15-A344-A6978923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1955800"/>
            <a:ext cx="5351163" cy="26177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B75FF2-0E15-4CD8-B47F-71B0C606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955800"/>
            <a:ext cx="5334264" cy="2640191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C7000-4A8B-184B-A178-ECED0E295673}"/>
              </a:ext>
            </a:extLst>
          </p:cNvPr>
          <p:cNvSpPr txBox="1"/>
          <p:nvPr/>
        </p:nvSpPr>
        <p:spPr>
          <a:xfrm>
            <a:off x="1981201" y="1266109"/>
            <a:ext cx="272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200" dirty="0"/>
              <a:t>Arquivo FASTA</a:t>
            </a:r>
            <a:endParaRPr lang="en-B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6FB5A-9F1D-DA48-AC20-A259B14CA63B}"/>
              </a:ext>
            </a:extLst>
          </p:cNvPr>
          <p:cNvSpPr txBox="1"/>
          <p:nvPr/>
        </p:nvSpPr>
        <p:spPr>
          <a:xfrm>
            <a:off x="7841975" y="1345625"/>
            <a:ext cx="271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200" dirty="0"/>
              <a:t>Arquivo FASTQ</a:t>
            </a:r>
            <a:endParaRPr lang="en-BR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2B6DFB-900B-AC40-B517-6809FC4F63D7}"/>
              </a:ext>
            </a:extLst>
          </p:cNvPr>
          <p:cNvSpPr/>
          <p:nvPr/>
        </p:nvSpPr>
        <p:spPr>
          <a:xfrm>
            <a:off x="6350000" y="2514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AA227-7F29-AB4A-88D7-CF74D53A9294}"/>
              </a:ext>
            </a:extLst>
          </p:cNvPr>
          <p:cNvSpPr/>
          <p:nvPr/>
        </p:nvSpPr>
        <p:spPr>
          <a:xfrm>
            <a:off x="6343240" y="3873137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1B502-3B6B-814A-9EC3-ED30694B37C4}"/>
              </a:ext>
            </a:extLst>
          </p:cNvPr>
          <p:cNvSpPr/>
          <p:nvPr/>
        </p:nvSpPr>
        <p:spPr>
          <a:xfrm>
            <a:off x="406401" y="2057400"/>
            <a:ext cx="530036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DD6BF-1921-C040-BD94-EF44B38803C7}"/>
              </a:ext>
            </a:extLst>
          </p:cNvPr>
          <p:cNvSpPr/>
          <p:nvPr/>
        </p:nvSpPr>
        <p:spPr>
          <a:xfrm>
            <a:off x="6377141" y="2006600"/>
            <a:ext cx="530036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20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08152E8-8B0B-894F-A2E0-2498C50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6400" y="6166008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4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E61AF2F-7BDF-4397-9A64-DE9731A5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0475"/>
            <a:ext cx="4023360" cy="960737"/>
          </a:xfrm>
          <a:prstGeom prst="rect">
            <a:avLst/>
          </a:prstGeom>
        </p:spPr>
        <p:txBody>
          <a:bodyPr vert="horz" lIns="60960" tIns="30480" rIns="60960" bIns="3048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5400" b="1" dirty="0" err="1">
                <a:latin typeface="+mj-lt"/>
                <a:ea typeface="+mj-ea"/>
                <a:cs typeface="+mj-cs"/>
              </a:rPr>
              <a:t>Tabea</a:t>
            </a:r>
            <a:r>
              <a:rPr lang="en-US" sz="5400" b="1" dirty="0">
                <a:latin typeface="+mj-lt"/>
                <a:ea typeface="+mj-ea"/>
                <a:cs typeface="+mj-cs"/>
              </a:rPr>
              <a:t> ASCII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063F789-C01C-4258-A895-10B3EB70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1959828"/>
            <a:ext cx="3722403" cy="3410712"/>
          </a:xfrm>
          <a:prstGeom prst="rect">
            <a:avLst/>
          </a:prstGeom>
        </p:spPr>
        <p:txBody>
          <a:bodyPr vert="horz" lIns="60960" tIns="30480" rIns="60960" bIns="30480" rtlCol="0" anchor="t">
            <a:normAutofit/>
          </a:bodyPr>
          <a:lstStyle/>
          <a:p>
            <a:pPr indent="-152408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Para saber o valor de </a:t>
            </a:r>
            <a:r>
              <a:rPr lang="en-US" sz="2200" dirty="0" err="1"/>
              <a:t>qualidade</a:t>
            </a:r>
            <a:r>
              <a:rPr lang="en-US" sz="2200" dirty="0"/>
              <a:t> de </a:t>
            </a:r>
            <a:r>
              <a:rPr lang="en-US" sz="2200" dirty="0" err="1"/>
              <a:t>cada</a:t>
            </a:r>
            <a:r>
              <a:rPr lang="en-US" sz="2200" dirty="0"/>
              <a:t> base &gt; ache o </a:t>
            </a:r>
            <a:r>
              <a:rPr lang="en-US" sz="2200" dirty="0" err="1"/>
              <a:t>simbolo</a:t>
            </a:r>
            <a:r>
              <a:rPr lang="en-US" sz="2200" dirty="0"/>
              <a:t> </a:t>
            </a:r>
            <a:r>
              <a:rPr lang="en-US" sz="2200" dirty="0" err="1"/>
              <a:t>correspondente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tabela</a:t>
            </a:r>
            <a:r>
              <a:rPr lang="en-US" sz="2200" dirty="0"/>
              <a:t>  ASCII e </a:t>
            </a:r>
            <a:r>
              <a:rPr lang="en-US" sz="2200" dirty="0" err="1"/>
              <a:t>subtraia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33 </a:t>
            </a:r>
            <a:r>
              <a:rPr lang="en-US" sz="2200" dirty="0" err="1"/>
              <a:t>ou</a:t>
            </a:r>
            <a:r>
              <a:rPr lang="en-US" sz="2200" dirty="0"/>
              <a:t> 64. </a:t>
            </a:r>
          </a:p>
        </p:txBody>
      </p:sp>
      <p:pic>
        <p:nvPicPr>
          <p:cNvPr id="7" name="Imagem 6" descr="ascii-0-127.png">
            <a:extLst>
              <a:ext uri="{FF2B5EF4-FFF2-40B4-BE49-F238E27FC236}">
                <a16:creationId xmlns:a16="http://schemas.microsoft.com/office/drawing/2014/main" id="{43DA1328-F9DE-4B71-A96F-376ADF8A77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54296" y="189557"/>
            <a:ext cx="6903720" cy="5005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574D9-060D-BA49-8938-F92A82F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6400" y="6360644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Imagem 15">
            <a:extLst>
              <a:ext uri="{FF2B5EF4-FFF2-40B4-BE49-F238E27FC236}">
                <a16:creationId xmlns:a16="http://schemas.microsoft.com/office/drawing/2014/main" id="{2DE6D150-802C-170C-7275-6D8CC1D0C7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0531" y="5240361"/>
            <a:ext cx="7254360" cy="15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FE61A490-3979-4C7C-92D4-841040B26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94" y="1167451"/>
            <a:ext cx="10210800" cy="448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O valor ASCII “C” é 67, então, onde é “C” subtraia isso por 33;</a:t>
            </a:r>
          </a:p>
          <a:p>
            <a:pPr algn="just">
              <a:defRPr/>
            </a:pPr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qualidade “C” significa </a:t>
            </a:r>
            <a:r>
              <a:rPr lang="pt-BR" sz="2400" dirty="0" err="1">
                <a:latin typeface="Times New Roman" pitchFamily="18" charset="0"/>
                <a:cs typeface="Times New Roman" pitchFamily="18" charset="0"/>
              </a:rPr>
              <a:t>Phred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err="1">
                <a:latin typeface="Times New Roman" pitchFamily="18" charset="0"/>
                <a:cs typeface="Times New Roman" pitchFamily="18" charset="0"/>
              </a:rPr>
              <a:t>qualiy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= 34; </a:t>
            </a:r>
            <a:r>
              <a:rPr lang="pt-BR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(67 – 33 = 34)</a:t>
            </a:r>
          </a:p>
          <a:p>
            <a:pPr algn="just"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qualidade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“+”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significa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Times New Roman" pitchFamily="18" charset="0"/>
                <a:cs typeface="Times New Roman" pitchFamily="18" charset="0"/>
              </a:rPr>
              <a:t>Phred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err="1">
                <a:latin typeface="Times New Roman" pitchFamily="18" charset="0"/>
                <a:cs typeface="Times New Roman" pitchFamily="18" charset="0"/>
              </a:rPr>
              <a:t>qualiy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= 10; </a:t>
            </a:r>
            <a:r>
              <a:rPr lang="pt-BR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(43 – 33 = 10)</a:t>
            </a:r>
          </a:p>
          <a:p>
            <a:pPr algn="just">
              <a:defRPr/>
            </a:pPr>
            <a:endParaRPr lang="pt-BR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pt-BR" sz="2133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@SEQ_ID</a:t>
            </a:r>
          </a:p>
          <a:p>
            <a:pPr algn="just"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GATTTGGGGTTCAAAGCAGTATCGATCAAATAGTCAACTCACAG</a:t>
            </a:r>
          </a:p>
          <a:p>
            <a:pPr algn="just"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algn="just"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C''*((((***+))%%%++)(%%%%).1***-+*''))**55CCF&gt;&gt;&gt;&gt;&gt;&gt;CCCCCC</a:t>
            </a:r>
          </a:p>
          <a:p>
            <a:pPr algn="just"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34''*((((***+))%%%++)(%%%%).1***-+*''))**553434F&gt;&gt;&gt;&gt;&gt;&gt;343434343434</a:t>
            </a:r>
          </a:p>
          <a:p>
            <a:pPr algn="just">
              <a:defRPr/>
            </a:pP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7FE1-F551-CC46-847A-02E2EEA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6400" y="6360644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8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6F7FFD8-C32E-4107-BEA6-1571850C1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18" y="914400"/>
            <a:ext cx="8457565" cy="4968819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9D7B-7CB9-D148-B9B2-970AAA53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6400" y="6375815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4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484E7F-C786-4845-816E-EB5E0CF3D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18" y="914400"/>
            <a:ext cx="8457565" cy="4968819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3D1E1942-D918-4985-BBEC-F7EE59B0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016723">
            <a:off x="73558" y="98958"/>
            <a:ext cx="1123739" cy="1123739"/>
          </a:xfrm>
          <a:prstGeom prst="rect">
            <a:avLst/>
          </a:prstGeom>
        </p:spPr>
      </p:pic>
      <p:pic>
        <p:nvPicPr>
          <p:cNvPr id="3" name="Content Placeholder 13" descr="Web design">
            <a:extLst>
              <a:ext uri="{FF2B5EF4-FFF2-40B4-BE49-F238E27FC236}">
                <a16:creationId xmlns:a16="http://schemas.microsoft.com/office/drawing/2014/main" id="{28801847-E6C3-4C09-A180-BCE6EA972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76200"/>
            <a:ext cx="800463" cy="800463"/>
          </a:xfrm>
          <a:prstGeom prst="rect">
            <a:avLst/>
          </a:prstGeom>
        </p:spPr>
      </p:pic>
      <p:pic>
        <p:nvPicPr>
          <p:cNvPr id="4" name="Graphic 24" descr="Binary">
            <a:extLst>
              <a:ext uri="{FF2B5EF4-FFF2-40B4-BE49-F238E27FC236}">
                <a16:creationId xmlns:a16="http://schemas.microsoft.com/office/drawing/2014/main" id="{73CB12FA-4D0D-4237-B9AF-4F1B20B50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200" y="6005044"/>
            <a:ext cx="711200" cy="711200"/>
          </a:xfrm>
          <a:prstGeom prst="rect">
            <a:avLst/>
          </a:prstGeom>
        </p:spPr>
      </p:pic>
      <p:pic>
        <p:nvPicPr>
          <p:cNvPr id="5" name="Graphic 25" descr="DNA">
            <a:extLst>
              <a:ext uri="{FF2B5EF4-FFF2-40B4-BE49-F238E27FC236}">
                <a16:creationId xmlns:a16="http://schemas.microsoft.com/office/drawing/2014/main" id="{A71916C5-EAC8-42E9-A6A8-DBF841DC5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384">
            <a:off x="11115326" y="5716558"/>
            <a:ext cx="885045" cy="8850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4A721-03C3-8941-A116-C17EBF05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8800" y="6382742"/>
            <a:ext cx="1422400" cy="2434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2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590</Words>
  <Application>Microsoft Office PowerPoint</Application>
  <PresentationFormat>Widescreen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Haniel Cedraz</dc:creator>
  <cp:lastModifiedBy>Haniel Cedraz</cp:lastModifiedBy>
  <cp:revision>5</cp:revision>
  <dcterms:created xsi:type="dcterms:W3CDTF">2023-05-11T01:21:36Z</dcterms:created>
  <dcterms:modified xsi:type="dcterms:W3CDTF">2023-05-17T20:25:05Z</dcterms:modified>
</cp:coreProperties>
</file>