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9dZVCoXBV0kvcD10Wal26fGAp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31E131-0FD1-4F0A-AAC1-241587FC9291}">
  <a:tblStyle styleId="{CF31E131-0FD1-4F0A-AAC1-241587FC929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C2AF59B-6D70-4055-9CCF-8AE7E9DFBD2E}"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95BD1E-78E9-4CD1-B30B-162578CB4296}"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18" name="Google Shape;18;p18"/>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84" name="Google Shape;84;p27"/>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91" name="Google Shape;91;p28"/>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25" name="Google Shape;25;p19"/>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33" name="Google Shape;33;p20"/>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40" name="Google Shape;40;p21"/>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50" name="Google Shape;50;p22"/>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56" name="Google Shape;56;p23"/>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61" name="Google Shape;61;p24"/>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69" name="Google Shape;69;p25"/>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pic>
        <p:nvPicPr>
          <p:cNvPr id="77" name="Google Shape;77;p26"/>
          <p:cNvPicPr preferRelativeResize="0"/>
          <p:nvPr/>
        </p:nvPicPr>
        <p:blipFill rotWithShape="1">
          <a:blip r:embed="rId2">
            <a:alphaModFix/>
          </a:blip>
          <a:srcRect b="0" l="0" r="0" t="0"/>
          <a:stretch/>
        </p:blipFill>
        <p:spPr>
          <a:xfrm>
            <a:off x="11039160" y="413081"/>
            <a:ext cx="629280" cy="68864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pic>
        <p:nvPicPr>
          <p:cNvPr id="11" name="Google Shape;11;p17"/>
          <p:cNvPicPr preferRelativeResize="0"/>
          <p:nvPr/>
        </p:nvPicPr>
        <p:blipFill rotWithShape="1">
          <a:blip r:embed="rId1">
            <a:alphaModFix/>
          </a:blip>
          <a:srcRect b="0" l="0" r="0" t="0"/>
          <a:stretch/>
        </p:blipFill>
        <p:spPr>
          <a:xfrm>
            <a:off x="11039160" y="413081"/>
            <a:ext cx="629280" cy="68864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google.com/" TargetMode="External"/><Relationship Id="rId4" Type="http://schemas.openxmlformats.org/officeDocument/2006/relationships/hyperlink" Target="http://www.facebook.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lang="id-ID" sz="4800"/>
              <a:t>Sentence Boundary Disambiguation on Indonesian Text Messages</a:t>
            </a:r>
            <a:endParaRPr/>
          </a:p>
        </p:txBody>
      </p:sp>
      <p:sp>
        <p:nvSpPr>
          <p:cNvPr id="97" name="Google Shape;97;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id-ID"/>
              <a:t>Hanif Yuli Abdillah 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id-ID"/>
              <a:t>Result</a:t>
            </a:r>
            <a:endParaRPr/>
          </a:p>
        </p:txBody>
      </p:sp>
      <p:sp>
        <p:nvSpPr>
          <p:cNvPr id="175" name="Google Shape;175;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Feature Correlation</a:t>
            </a:r>
            <a:endParaRPr/>
          </a:p>
        </p:txBody>
      </p:sp>
      <p:sp>
        <p:nvSpPr>
          <p:cNvPr id="181" name="Google Shape;181;p11"/>
          <p:cNvSpPr txBox="1"/>
          <p:nvPr/>
        </p:nvSpPr>
        <p:spPr>
          <a:xfrm>
            <a:off x="838200" y="2002971"/>
            <a:ext cx="4184176" cy="41739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lang="id-ID" sz="1800">
                <a:solidFill>
                  <a:schemeClr val="dk1"/>
                </a:solidFill>
                <a:latin typeface="Calibri"/>
                <a:ea typeface="Calibri"/>
                <a:cs typeface="Calibri"/>
                <a:sym typeface="Calibri"/>
              </a:rPr>
              <a:t>Based on the correlation analysis on each feature to the tags, there are several features that have the greatest influence in determining the label of each token.</a:t>
            </a:r>
            <a:endParaRPr/>
          </a:p>
          <a:p>
            <a:pPr indent="-457200" lvl="1" marL="457200" marR="0" rtl="0" algn="l">
              <a:lnSpc>
                <a:spcPct val="90000"/>
              </a:lnSpc>
              <a:spcBef>
                <a:spcPts val="500"/>
              </a:spcBef>
              <a:spcAft>
                <a:spcPts val="0"/>
              </a:spcAft>
              <a:buClr>
                <a:schemeClr val="dk1"/>
              </a:buClr>
              <a:buSzPts val="1800"/>
              <a:buFont typeface="Calibri"/>
              <a:buAutoNum type="arabicPeriod"/>
            </a:pPr>
            <a:r>
              <a:rPr b="0" i="0" lang="id-ID" sz="1800" u="none" cap="none" strike="noStrike">
                <a:solidFill>
                  <a:schemeClr val="dk1"/>
                </a:solidFill>
                <a:latin typeface="Calibri"/>
                <a:ea typeface="Calibri"/>
                <a:cs typeface="Calibri"/>
                <a:sym typeface="Calibri"/>
              </a:rPr>
              <a:t>init.token.title</a:t>
            </a:r>
            <a:endParaRPr/>
          </a:p>
          <a:p>
            <a:pPr indent="-457200" lvl="1" marL="457200" marR="0" rtl="0" algn="l">
              <a:lnSpc>
                <a:spcPct val="90000"/>
              </a:lnSpc>
              <a:spcBef>
                <a:spcPts val="500"/>
              </a:spcBef>
              <a:spcAft>
                <a:spcPts val="0"/>
              </a:spcAft>
              <a:buClr>
                <a:schemeClr val="dk1"/>
              </a:buClr>
              <a:buSzPts val="1800"/>
              <a:buFont typeface="Calibri"/>
              <a:buAutoNum type="arabicPeriod"/>
            </a:pPr>
            <a:r>
              <a:rPr b="0" i="0" lang="id-ID" sz="1800" u="none" cap="none" strike="noStrike">
                <a:solidFill>
                  <a:schemeClr val="dk1"/>
                </a:solidFill>
                <a:latin typeface="Calibri"/>
                <a:ea typeface="Calibri"/>
                <a:cs typeface="Calibri"/>
                <a:sym typeface="Calibri"/>
              </a:rPr>
              <a:t>prev. token.title</a:t>
            </a:r>
            <a:endParaRPr/>
          </a:p>
          <a:p>
            <a:pPr indent="-457200" lvl="1" marL="457200" marR="0" rtl="0" algn="l">
              <a:lnSpc>
                <a:spcPct val="90000"/>
              </a:lnSpc>
              <a:spcBef>
                <a:spcPts val="500"/>
              </a:spcBef>
              <a:spcAft>
                <a:spcPts val="0"/>
              </a:spcAft>
              <a:buClr>
                <a:schemeClr val="dk1"/>
              </a:buClr>
              <a:buSzPts val="1800"/>
              <a:buFont typeface="Calibri"/>
              <a:buAutoNum type="arabicPeriod"/>
            </a:pPr>
            <a:r>
              <a:rPr b="0" i="0" lang="id-ID" sz="1800" u="none" cap="none" strike="noStrike">
                <a:solidFill>
                  <a:schemeClr val="dk1"/>
                </a:solidFill>
                <a:latin typeface="Calibri"/>
                <a:ea typeface="Calibri"/>
                <a:cs typeface="Calibri"/>
                <a:sym typeface="Calibri"/>
              </a:rPr>
              <a:t>prev.token.upper</a:t>
            </a:r>
            <a:endParaRPr/>
          </a:p>
          <a:p>
            <a:pPr indent="-457200" lvl="1" marL="457200" marR="0" rtl="0" algn="l">
              <a:lnSpc>
                <a:spcPct val="90000"/>
              </a:lnSpc>
              <a:spcBef>
                <a:spcPts val="500"/>
              </a:spcBef>
              <a:spcAft>
                <a:spcPts val="0"/>
              </a:spcAft>
              <a:buClr>
                <a:schemeClr val="dk1"/>
              </a:buClr>
              <a:buSzPts val="1800"/>
              <a:buFont typeface="Calibri"/>
              <a:buAutoNum type="arabicPeriod"/>
            </a:pPr>
            <a:r>
              <a:rPr b="0" i="0" lang="id-ID" sz="1800" u="none" cap="none" strike="noStrike">
                <a:solidFill>
                  <a:schemeClr val="dk1"/>
                </a:solidFill>
                <a:latin typeface="Calibri"/>
                <a:ea typeface="Calibri"/>
                <a:cs typeface="Calibri"/>
                <a:sym typeface="Calibri"/>
              </a:rPr>
              <a:t>init.token[3:]</a:t>
            </a:r>
            <a:endParaRPr/>
          </a:p>
          <a:p>
            <a:pPr indent="-342900" lvl="1" marL="914400" marR="0" rtl="0" algn="l">
              <a:lnSpc>
                <a:spcPct val="90000"/>
              </a:lnSpc>
              <a:spcBef>
                <a:spcPts val="50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82" name="Google Shape;182;p11"/>
          <p:cNvPicPr preferRelativeResize="0"/>
          <p:nvPr/>
        </p:nvPicPr>
        <p:blipFill rotWithShape="1">
          <a:blip r:embed="rId3">
            <a:alphaModFix/>
          </a:blip>
          <a:srcRect b="0" l="0" r="0" t="0"/>
          <a:stretch/>
        </p:blipFill>
        <p:spPr>
          <a:xfrm>
            <a:off x="5370287" y="1320800"/>
            <a:ext cx="5983513" cy="4856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K-Fold Cross Validation</a:t>
            </a:r>
            <a:endParaRPr/>
          </a:p>
        </p:txBody>
      </p:sp>
      <p:sp>
        <p:nvSpPr>
          <p:cNvPr id="188" name="Google Shape;188;p12"/>
          <p:cNvSpPr txBox="1"/>
          <p:nvPr/>
        </p:nvSpPr>
        <p:spPr>
          <a:xfrm>
            <a:off x="6172200" y="1176532"/>
            <a:ext cx="5181600" cy="5000431"/>
          </a:xfrm>
          <a:prstGeom prst="rect">
            <a:avLst/>
          </a:prstGeom>
          <a:noFill/>
          <a:ln>
            <a:noFill/>
          </a:ln>
        </p:spPr>
        <p:txBody>
          <a:bodyPr anchorCtr="0" anchor="t" bIns="45700" lIns="91425" spcFirstLastPara="1" rIns="91425" wrap="square" tIns="45700">
            <a:normAutofit/>
          </a:bodyPr>
          <a:lstStyle/>
          <a:p>
            <a:pPr indent="-114300" lvl="0" marL="228600" marR="0" rtl="0" algn="l">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14300" lvl="0" marL="22860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14300" lvl="0" marL="22860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Char char="•"/>
            </a:pPr>
            <a:r>
              <a:rPr lang="id-ID" sz="1800">
                <a:solidFill>
                  <a:schemeClr val="dk1"/>
                </a:solidFill>
                <a:latin typeface="Calibri"/>
                <a:ea typeface="Calibri"/>
                <a:cs typeface="Calibri"/>
                <a:sym typeface="Calibri"/>
              </a:rPr>
              <a:t>The trained model evaluated repeatedly by dividing each of the 10 subsets for training data and test data. The validation scores of the two types of data in 10 subsets obtained a fairly stable score at a score of 0.97 - 0.99</a:t>
            </a:r>
            <a:endParaRPr sz="1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Char char="•"/>
            </a:pPr>
            <a:r>
              <a:rPr lang="id-ID" sz="1800">
                <a:solidFill>
                  <a:schemeClr val="dk1"/>
                </a:solidFill>
                <a:latin typeface="Calibri"/>
                <a:ea typeface="Calibri"/>
                <a:cs typeface="Calibri"/>
                <a:sym typeface="Calibri"/>
              </a:rPr>
              <a:t>So it can be concluded that the model has a good performance based on the evaluation using the K-fold cross validation metric.</a:t>
            </a:r>
            <a:endParaRPr i="1" sz="1800">
              <a:solidFill>
                <a:schemeClr val="dk1"/>
              </a:solidFill>
              <a:latin typeface="Calibri"/>
              <a:ea typeface="Calibri"/>
              <a:cs typeface="Calibri"/>
              <a:sym typeface="Calibri"/>
            </a:endParaRPr>
          </a:p>
          <a:p>
            <a:pPr indent="-114300" lvl="0" marL="228600" marR="0" rtl="0" algn="l">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89" name="Google Shape;189;p12"/>
          <p:cNvPicPr preferRelativeResize="0"/>
          <p:nvPr>
            <p:ph idx="1" type="body"/>
          </p:nvPr>
        </p:nvPicPr>
        <p:blipFill rotWithShape="1">
          <a:blip r:embed="rId3">
            <a:alphaModFix/>
          </a:blip>
          <a:srcRect b="0" l="0" r="0" t="0"/>
          <a:stretch/>
        </p:blipFill>
        <p:spPr>
          <a:xfrm>
            <a:off x="1028153" y="1917299"/>
            <a:ext cx="4801694" cy="3518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Confusion Matrix</a:t>
            </a:r>
            <a:endParaRPr/>
          </a:p>
        </p:txBody>
      </p:sp>
      <p:graphicFrame>
        <p:nvGraphicFramePr>
          <p:cNvPr id="195" name="Google Shape;195;p13"/>
          <p:cNvGraphicFramePr/>
          <p:nvPr/>
        </p:nvGraphicFramePr>
        <p:xfrm>
          <a:off x="838200" y="1510361"/>
          <a:ext cx="3000000" cy="3000000"/>
        </p:xfrm>
        <a:graphic>
          <a:graphicData uri="http://schemas.openxmlformats.org/drawingml/2006/table">
            <a:tbl>
              <a:tblPr bandRow="1" firstRow="1">
                <a:noFill/>
                <a:tableStyleId>{EC2AF59B-6D70-4055-9CCF-8AE7E9DFBD2E}</a:tableStyleId>
              </a:tblPr>
              <a:tblGrid>
                <a:gridCol w="1359100"/>
                <a:gridCol w="1951625"/>
                <a:gridCol w="1870875"/>
              </a:tblGrid>
              <a:tr h="370850">
                <a:tc gridSpan="3">
                  <a:txBody>
                    <a:bodyPr/>
                    <a:lstStyle/>
                    <a:p>
                      <a:pPr indent="0" lvl="0" marL="0" marR="0" rtl="0" algn="ctr">
                        <a:spcBef>
                          <a:spcPts val="0"/>
                        </a:spcBef>
                        <a:spcAft>
                          <a:spcPts val="0"/>
                        </a:spcAft>
                        <a:buNone/>
                      </a:pPr>
                      <a:r>
                        <a:rPr b="1" lang="id-ID" sz="2800">
                          <a:solidFill>
                            <a:schemeClr val="lt1"/>
                          </a:solidFill>
                        </a:rPr>
                        <a:t>Training Data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hMerge="1"/>
                <a:tc hMerge="1"/>
              </a:tr>
              <a:tr h="370850">
                <a:tc>
                  <a:txBody>
                    <a:bodyPr/>
                    <a:lstStyle/>
                    <a:p>
                      <a:pPr indent="0" lvl="0" marL="0" marR="0" rtl="0" algn="ctr">
                        <a:spcBef>
                          <a:spcPts val="0"/>
                        </a:spcBef>
                        <a:spcAft>
                          <a:spcPts val="0"/>
                        </a:spcAft>
                        <a:buNone/>
                      </a:pPr>
                      <a:r>
                        <a:rPr lang="id-ID" sz="1800">
                          <a:solidFill>
                            <a:schemeClr val="lt1"/>
                          </a:solidFill>
                        </a:rPr>
                        <a:t>Label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solidFill>
                            <a:schemeClr val="lt1"/>
                          </a:solidFill>
                        </a:rPr>
                        <a:t>0 (Actual)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solidFill>
                            <a:schemeClr val="lt1"/>
                          </a:solidFill>
                        </a:rPr>
                        <a:t>1 (Actual)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r>
              <a:tr h="370850">
                <a:tc>
                  <a:txBody>
                    <a:bodyPr/>
                    <a:lstStyle/>
                    <a:p>
                      <a:pPr indent="0" lvl="0" marL="0" marR="0" rtl="0" algn="ctr">
                        <a:spcBef>
                          <a:spcPts val="0"/>
                        </a:spcBef>
                        <a:spcAft>
                          <a:spcPts val="0"/>
                        </a:spcAft>
                        <a:buNone/>
                      </a:pPr>
                      <a:r>
                        <a:rPr lang="id-ID" sz="1800">
                          <a:solidFill>
                            <a:schemeClr val="lt1"/>
                          </a:solidFill>
                        </a:rPr>
                        <a:t>0 (Predict)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t>8464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c>
                  <a:txBody>
                    <a:bodyPr/>
                    <a:lstStyle/>
                    <a:p>
                      <a:pPr indent="0" lvl="0" marL="0" marR="0" rtl="0" algn="ctr">
                        <a:spcBef>
                          <a:spcPts val="0"/>
                        </a:spcBef>
                        <a:spcAft>
                          <a:spcPts val="0"/>
                        </a:spcAft>
                        <a:buNone/>
                      </a:pPr>
                      <a:r>
                        <a:rPr lang="id-ID" sz="1800"/>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r>
              <a:tr h="370850">
                <a:tc>
                  <a:txBody>
                    <a:bodyPr/>
                    <a:lstStyle/>
                    <a:p>
                      <a:pPr indent="0" lvl="0" marL="0" marR="0" rtl="0" algn="ctr">
                        <a:spcBef>
                          <a:spcPts val="0"/>
                        </a:spcBef>
                        <a:spcAft>
                          <a:spcPts val="0"/>
                        </a:spcAft>
                        <a:buNone/>
                      </a:pPr>
                      <a:r>
                        <a:rPr lang="id-ID" sz="1800">
                          <a:solidFill>
                            <a:schemeClr val="lt1"/>
                          </a:solidFill>
                        </a:rPr>
                        <a:t>1 (Predict)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c>
                  <a:txBody>
                    <a:bodyPr/>
                    <a:lstStyle/>
                    <a:p>
                      <a:pPr indent="0" lvl="0" marL="0" marR="0" rtl="0" algn="ctr">
                        <a:spcBef>
                          <a:spcPts val="0"/>
                        </a:spcBef>
                        <a:spcAft>
                          <a:spcPts val="0"/>
                        </a:spcAft>
                        <a:buNone/>
                      </a:pPr>
                      <a:r>
                        <a:rPr lang="id-ID" sz="1800"/>
                        <a:t>350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r>
            </a:tbl>
          </a:graphicData>
        </a:graphic>
      </p:graphicFrame>
      <p:graphicFrame>
        <p:nvGraphicFramePr>
          <p:cNvPr id="196" name="Google Shape;196;p13"/>
          <p:cNvGraphicFramePr/>
          <p:nvPr/>
        </p:nvGraphicFramePr>
        <p:xfrm>
          <a:off x="6172200" y="1510361"/>
          <a:ext cx="3000000" cy="3000000"/>
        </p:xfrm>
        <a:graphic>
          <a:graphicData uri="http://schemas.openxmlformats.org/drawingml/2006/table">
            <a:tbl>
              <a:tblPr bandRow="1" firstRow="1">
                <a:noFill/>
                <a:tableStyleId>{EC2AF59B-6D70-4055-9CCF-8AE7E9DFBD2E}</a:tableStyleId>
              </a:tblPr>
              <a:tblGrid>
                <a:gridCol w="1359100"/>
                <a:gridCol w="1733275"/>
                <a:gridCol w="2089250"/>
              </a:tblGrid>
              <a:tr h="370850">
                <a:tc gridSpan="3">
                  <a:txBody>
                    <a:bodyPr/>
                    <a:lstStyle/>
                    <a:p>
                      <a:pPr indent="0" lvl="0" marL="0" marR="0" rtl="0" algn="ctr">
                        <a:spcBef>
                          <a:spcPts val="0"/>
                        </a:spcBef>
                        <a:spcAft>
                          <a:spcPts val="0"/>
                        </a:spcAft>
                        <a:buNone/>
                      </a:pPr>
                      <a:r>
                        <a:rPr b="1" lang="id-ID" sz="2800">
                          <a:solidFill>
                            <a:schemeClr val="lt1"/>
                          </a:solidFill>
                        </a:rPr>
                        <a:t>Evaluation Data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hMerge="1"/>
                <a:tc hMerge="1"/>
              </a:tr>
              <a:tr h="370850">
                <a:tc>
                  <a:txBody>
                    <a:bodyPr/>
                    <a:lstStyle/>
                    <a:p>
                      <a:pPr indent="0" lvl="0" marL="0" marR="0" rtl="0" algn="ctr">
                        <a:spcBef>
                          <a:spcPts val="0"/>
                        </a:spcBef>
                        <a:spcAft>
                          <a:spcPts val="0"/>
                        </a:spcAft>
                        <a:buNone/>
                      </a:pPr>
                      <a:r>
                        <a:rPr lang="id-ID" sz="1800">
                          <a:solidFill>
                            <a:schemeClr val="lt1"/>
                          </a:solidFill>
                        </a:rPr>
                        <a:t>Tag</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solidFill>
                            <a:schemeClr val="lt1"/>
                          </a:solidFill>
                        </a:rPr>
                        <a:t>0 (Actual)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solidFill>
                            <a:schemeClr val="lt1"/>
                          </a:solidFill>
                        </a:rPr>
                        <a:t>1 (Actual)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r>
              <a:tr h="370850">
                <a:tc>
                  <a:txBody>
                    <a:bodyPr/>
                    <a:lstStyle/>
                    <a:p>
                      <a:pPr indent="0" lvl="0" marL="0" marR="0" rtl="0" algn="ctr">
                        <a:spcBef>
                          <a:spcPts val="0"/>
                        </a:spcBef>
                        <a:spcAft>
                          <a:spcPts val="0"/>
                        </a:spcAft>
                        <a:buNone/>
                      </a:pPr>
                      <a:r>
                        <a:rPr lang="id-ID" sz="1800">
                          <a:solidFill>
                            <a:schemeClr val="lt1"/>
                          </a:solidFill>
                        </a:rPr>
                        <a:t>0 (Predict)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t>4156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c>
                  <a:txBody>
                    <a:bodyPr/>
                    <a:lstStyle/>
                    <a:p>
                      <a:pPr indent="0" lvl="0" marL="0" marR="0" rtl="0" algn="ctr">
                        <a:spcBef>
                          <a:spcPts val="0"/>
                        </a:spcBef>
                        <a:spcAft>
                          <a:spcPts val="0"/>
                        </a:spcAft>
                        <a:buNone/>
                      </a:pPr>
                      <a:r>
                        <a:rPr lang="id-ID" sz="1800"/>
                        <a:t>14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r>
              <a:tr h="370850">
                <a:tc>
                  <a:txBody>
                    <a:bodyPr/>
                    <a:lstStyle/>
                    <a:p>
                      <a:pPr indent="0" lvl="0" marL="0" marR="0" rtl="0" algn="ctr">
                        <a:spcBef>
                          <a:spcPts val="0"/>
                        </a:spcBef>
                        <a:spcAft>
                          <a:spcPts val="0"/>
                        </a:spcAft>
                        <a:buNone/>
                      </a:pPr>
                      <a:r>
                        <a:rPr lang="id-ID" sz="1800">
                          <a:solidFill>
                            <a:schemeClr val="lt1"/>
                          </a:solidFill>
                        </a:rPr>
                        <a:t>1 (Predict)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1D3F"/>
                    </a:solidFill>
                  </a:tcPr>
                </a:tc>
                <a:tc>
                  <a:txBody>
                    <a:bodyPr/>
                    <a:lstStyle/>
                    <a:p>
                      <a:pPr indent="0" lvl="0" marL="0" marR="0" rtl="0" algn="ctr">
                        <a:spcBef>
                          <a:spcPts val="0"/>
                        </a:spcBef>
                        <a:spcAft>
                          <a:spcPts val="0"/>
                        </a:spcAft>
                        <a:buNone/>
                      </a:pPr>
                      <a:r>
                        <a:rPr lang="id-ID" sz="1800"/>
                        <a:t>52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c>
                  <a:txBody>
                    <a:bodyPr/>
                    <a:lstStyle/>
                    <a:p>
                      <a:pPr indent="0" lvl="0" marL="0" marR="0" rtl="0" algn="ctr">
                        <a:spcBef>
                          <a:spcPts val="0"/>
                        </a:spcBef>
                        <a:spcAft>
                          <a:spcPts val="0"/>
                        </a:spcAft>
                        <a:buNone/>
                      </a:pPr>
                      <a:r>
                        <a:rPr lang="id-ID" sz="1800"/>
                        <a:t>121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3C6E7"/>
                    </a:solidFill>
                  </a:tcPr>
                </a:tc>
              </a:tr>
            </a:tbl>
          </a:graphicData>
        </a:graphic>
      </p:graphicFrame>
      <p:sp>
        <p:nvSpPr>
          <p:cNvPr id="197" name="Google Shape;197;p13"/>
          <p:cNvSpPr txBox="1"/>
          <p:nvPr/>
        </p:nvSpPr>
        <p:spPr>
          <a:xfrm>
            <a:off x="6096000" y="3321050"/>
            <a:ext cx="525780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d-ID" sz="1800">
                <a:solidFill>
                  <a:schemeClr val="dk1"/>
                </a:solidFill>
                <a:latin typeface="Calibri"/>
                <a:ea typeface="Calibri"/>
                <a:cs typeface="Calibri"/>
                <a:sym typeface="Calibri"/>
              </a:rPr>
              <a:t>Based on the results of the confusion matrix, the accuracy is quite good where the model can identify known data with an accuracy of 99.96597482136781% and unknown data with an accuracy of 98.48031314759383%.</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d-ID" sz="1800">
                <a:solidFill>
                  <a:schemeClr val="dk1"/>
                </a:solidFill>
                <a:latin typeface="Calibri"/>
                <a:ea typeface="Calibri"/>
                <a:cs typeface="Calibri"/>
                <a:sym typeface="Calibri"/>
              </a:rPr>
              <a:t>Model doesnt has a quiet big difference in accuracy, so that the model is declared feasible to solve this problem.</a:t>
            </a:r>
            <a:endParaRPr sz="1800">
              <a:solidFill>
                <a:schemeClr val="dk1"/>
              </a:solidFill>
              <a:latin typeface="Calibri"/>
              <a:ea typeface="Calibri"/>
              <a:cs typeface="Calibri"/>
              <a:sym typeface="Calibri"/>
            </a:endParaRPr>
          </a:p>
        </p:txBody>
      </p:sp>
      <p:pic>
        <p:nvPicPr>
          <p:cNvPr id="198" name="Google Shape;198;p13"/>
          <p:cNvPicPr preferRelativeResize="0"/>
          <p:nvPr/>
        </p:nvPicPr>
        <p:blipFill rotWithShape="1">
          <a:blip r:embed="rId3">
            <a:alphaModFix/>
          </a:blip>
          <a:srcRect b="0" l="20245" r="19576" t="23605"/>
          <a:stretch/>
        </p:blipFill>
        <p:spPr>
          <a:xfrm>
            <a:off x="1037400" y="3321050"/>
            <a:ext cx="4783200" cy="25563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Context Evaluation</a:t>
            </a:r>
            <a:endParaRPr/>
          </a:p>
        </p:txBody>
      </p:sp>
      <p:graphicFrame>
        <p:nvGraphicFramePr>
          <p:cNvPr id="204" name="Google Shape;204;p14"/>
          <p:cNvGraphicFramePr/>
          <p:nvPr/>
        </p:nvGraphicFramePr>
        <p:xfrm>
          <a:off x="990600" y="1843088"/>
          <a:ext cx="3000000" cy="3000000"/>
        </p:xfrm>
        <a:graphic>
          <a:graphicData uri="http://schemas.openxmlformats.org/drawingml/2006/table">
            <a:tbl>
              <a:tblPr bandRow="1" firstCol="1" firstRow="1">
                <a:noFill/>
                <a:tableStyleId>{B195BD1E-78E9-4CD1-B30B-162578CB4296}</a:tableStyleId>
              </a:tblPr>
              <a:tblGrid>
                <a:gridCol w="696675"/>
                <a:gridCol w="1880975"/>
                <a:gridCol w="673550"/>
                <a:gridCol w="740225"/>
                <a:gridCol w="682175"/>
                <a:gridCol w="711200"/>
              </a:tblGrid>
              <a:tr h="1104550">
                <a:tc>
                  <a:txBody>
                    <a:bodyPr/>
                    <a:lstStyle/>
                    <a:p>
                      <a:pPr indent="0" lvl="0" marL="0" marR="0" rtl="0" algn="ctr">
                        <a:lnSpc>
                          <a:spcPct val="107000"/>
                        </a:lnSpc>
                        <a:spcBef>
                          <a:spcPts val="0"/>
                        </a:spcBef>
                        <a:spcAft>
                          <a:spcPts val="0"/>
                        </a:spcAft>
                        <a:buNone/>
                      </a:pPr>
                      <a:r>
                        <a:rPr lang="id-ID" sz="2000"/>
                        <a:t> </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Jumlah Kalimat/Konteks Aktual</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S1</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S2</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S3</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S4</a:t>
                      </a:r>
                      <a:endParaRPr sz="2200">
                        <a:latin typeface="Times New Roman"/>
                        <a:ea typeface="Times New Roman"/>
                        <a:cs typeface="Times New Roman"/>
                        <a:sym typeface="Times New Roman"/>
                      </a:endParaRPr>
                    </a:p>
                  </a:txBody>
                  <a:tcPr marT="0" marB="0" marR="124275" marL="124275" anchor="ctr"/>
                </a:tc>
              </a:tr>
              <a:tr h="345175">
                <a:tc>
                  <a:txBody>
                    <a:bodyPr/>
                    <a:lstStyle/>
                    <a:p>
                      <a:pPr indent="0" lvl="0" marL="0" marR="0" rtl="0" algn="ctr">
                        <a:lnSpc>
                          <a:spcPct val="107000"/>
                        </a:lnSpc>
                        <a:spcBef>
                          <a:spcPts val="0"/>
                        </a:spcBef>
                        <a:spcAft>
                          <a:spcPts val="0"/>
                        </a:spcAft>
                        <a:buNone/>
                      </a:pPr>
                      <a:r>
                        <a:rPr lang="id-ID" sz="2000"/>
                        <a:t>T1</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3/F</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2/F</a:t>
                      </a:r>
                      <a:endParaRPr sz="2200">
                        <a:latin typeface="Times New Roman"/>
                        <a:ea typeface="Times New Roman"/>
                        <a:cs typeface="Times New Roman"/>
                        <a:sym typeface="Times New Roman"/>
                      </a:endParaRPr>
                    </a:p>
                  </a:txBody>
                  <a:tcPr marT="0" marB="0" marR="124275" marL="124275" anchor="ctr"/>
                </a:tc>
              </a:tr>
              <a:tr h="345175">
                <a:tc>
                  <a:txBody>
                    <a:bodyPr/>
                    <a:lstStyle/>
                    <a:p>
                      <a:pPr indent="0" lvl="0" marL="0" marR="0" rtl="0" algn="ctr">
                        <a:lnSpc>
                          <a:spcPct val="107000"/>
                        </a:lnSpc>
                        <a:spcBef>
                          <a:spcPts val="0"/>
                        </a:spcBef>
                        <a:spcAft>
                          <a:spcPts val="0"/>
                        </a:spcAft>
                        <a:buNone/>
                      </a:pPr>
                      <a:r>
                        <a:rPr lang="id-ID" sz="2000"/>
                        <a:t>T2</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3</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3/T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2/F</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3/F</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2/F</a:t>
                      </a:r>
                      <a:endParaRPr sz="2200">
                        <a:latin typeface="Times New Roman"/>
                        <a:ea typeface="Times New Roman"/>
                        <a:cs typeface="Times New Roman"/>
                        <a:sym typeface="Times New Roman"/>
                      </a:endParaRPr>
                    </a:p>
                  </a:txBody>
                  <a:tcPr marT="0" marB="0" marR="124275" marL="124275" anchor="ctr"/>
                </a:tc>
              </a:tr>
              <a:tr h="345175">
                <a:tc>
                  <a:txBody>
                    <a:bodyPr/>
                    <a:lstStyle/>
                    <a:p>
                      <a:pPr indent="0" lvl="0" marL="0" marR="0" rtl="0" algn="ctr">
                        <a:lnSpc>
                          <a:spcPct val="107000"/>
                        </a:lnSpc>
                        <a:spcBef>
                          <a:spcPts val="0"/>
                        </a:spcBef>
                        <a:spcAft>
                          <a:spcPts val="0"/>
                        </a:spcAft>
                        <a:buNone/>
                      </a:pPr>
                      <a:r>
                        <a:rPr lang="id-ID" sz="2000"/>
                        <a:t>T3</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1/F</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2/T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1/F</a:t>
                      </a:r>
                      <a:endParaRPr sz="2200">
                        <a:latin typeface="Times New Roman"/>
                        <a:ea typeface="Times New Roman"/>
                        <a:cs typeface="Times New Roman"/>
                        <a:sym typeface="Times New Roman"/>
                      </a:endParaRPr>
                    </a:p>
                  </a:txBody>
                  <a:tcPr marT="0" marB="0" marR="124275" marL="124275" anchor="ctr"/>
                </a:tc>
              </a:tr>
              <a:tr h="345175">
                <a:tc>
                  <a:txBody>
                    <a:bodyPr/>
                    <a:lstStyle/>
                    <a:p>
                      <a:pPr indent="0" lvl="0" marL="0" marR="0" rtl="0" algn="ctr">
                        <a:lnSpc>
                          <a:spcPct val="107000"/>
                        </a:lnSpc>
                        <a:spcBef>
                          <a:spcPts val="0"/>
                        </a:spcBef>
                        <a:spcAft>
                          <a:spcPts val="0"/>
                        </a:spcAft>
                        <a:buNone/>
                      </a:pPr>
                      <a:r>
                        <a:rPr lang="id-ID" sz="2000"/>
                        <a:t>T4</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1/T</a:t>
                      </a:r>
                      <a:endParaRPr sz="2200">
                        <a:latin typeface="Times New Roman"/>
                        <a:ea typeface="Times New Roman"/>
                        <a:cs typeface="Times New Roman"/>
                        <a:sym typeface="Times New Roman"/>
                      </a:endParaRPr>
                    </a:p>
                  </a:txBody>
                  <a:tcPr marT="0" marB="0" marR="124275" marL="124275" anchor="ctr"/>
                </a:tc>
              </a:tr>
              <a:tr h="345175">
                <a:tc>
                  <a:txBody>
                    <a:bodyPr/>
                    <a:lstStyle/>
                    <a:p>
                      <a:pPr indent="0" lvl="0" marL="0" marR="0" rtl="0" algn="ctr">
                        <a:lnSpc>
                          <a:spcPct val="107000"/>
                        </a:lnSpc>
                        <a:spcBef>
                          <a:spcPts val="0"/>
                        </a:spcBef>
                        <a:spcAft>
                          <a:spcPts val="0"/>
                        </a:spcAft>
                        <a:buNone/>
                      </a:pPr>
                      <a:r>
                        <a:rPr lang="id-ID" sz="2000"/>
                        <a:t>T5</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4</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7/F</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6/F</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5/T</a:t>
                      </a:r>
                      <a:endParaRPr sz="2200">
                        <a:latin typeface="Times New Roman"/>
                        <a:ea typeface="Times New Roman"/>
                        <a:cs typeface="Times New Roman"/>
                        <a:sym typeface="Times New Roman"/>
                      </a:endParaRPr>
                    </a:p>
                  </a:txBody>
                  <a:tcPr marT="0" marB="0" marR="124275" marL="124275" anchor="ctr"/>
                </a:tc>
                <a:tc>
                  <a:txBody>
                    <a:bodyPr/>
                    <a:lstStyle/>
                    <a:p>
                      <a:pPr indent="0" lvl="0" marL="0" marR="0" rtl="0" algn="ctr">
                        <a:lnSpc>
                          <a:spcPct val="107000"/>
                        </a:lnSpc>
                        <a:spcBef>
                          <a:spcPts val="0"/>
                        </a:spcBef>
                        <a:spcAft>
                          <a:spcPts val="0"/>
                        </a:spcAft>
                        <a:buNone/>
                      </a:pPr>
                      <a:r>
                        <a:rPr lang="id-ID" sz="2000"/>
                        <a:t>1/F</a:t>
                      </a:r>
                      <a:endParaRPr sz="2200">
                        <a:latin typeface="Times New Roman"/>
                        <a:ea typeface="Times New Roman"/>
                        <a:cs typeface="Times New Roman"/>
                        <a:sym typeface="Times New Roman"/>
                      </a:endParaRPr>
                    </a:p>
                  </a:txBody>
                  <a:tcPr marT="0" marB="0" marR="124275" marL="124275" anchor="ctr"/>
                </a:tc>
              </a:tr>
            </a:tbl>
          </a:graphicData>
        </a:graphic>
      </p:graphicFrame>
      <p:sp>
        <p:nvSpPr>
          <p:cNvPr id="205" name="Google Shape;205;p14"/>
          <p:cNvSpPr txBox="1"/>
          <p:nvPr/>
        </p:nvSpPr>
        <p:spPr>
          <a:xfrm>
            <a:off x="6662056" y="1843089"/>
            <a:ext cx="4691743" cy="283043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800"/>
              <a:buFont typeface="Arial"/>
              <a:buChar char="•"/>
            </a:pPr>
            <a:r>
              <a:rPr lang="id-ID" sz="1800">
                <a:solidFill>
                  <a:schemeClr val="dk1"/>
                </a:solidFill>
                <a:latin typeface="Calibri"/>
                <a:ea typeface="Calibri"/>
                <a:cs typeface="Calibri"/>
                <a:sym typeface="Calibri"/>
              </a:rPr>
              <a:t>The test was carried out using a sample sentence made by the researcher. The resulting model has a fairly good performance in processing the first sentence structure (S1) and the worst in the fourth sentence structure (S4).</a:t>
            </a:r>
            <a:endParaRPr sz="1800">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400"/>
              <a:buFont typeface="Arial"/>
              <a:buChar char="•"/>
            </a:pPr>
            <a:r>
              <a:rPr b="0" i="0" lang="id-ID" sz="1400" u="none" cap="none" strike="noStrike">
                <a:solidFill>
                  <a:schemeClr val="dk1"/>
                </a:solidFill>
                <a:latin typeface="Calibri"/>
                <a:ea typeface="Calibri"/>
                <a:cs typeface="Calibri"/>
                <a:sym typeface="Calibri"/>
              </a:rPr>
              <a:t>S1 🡪 Capital, punctuated</a:t>
            </a:r>
            <a:endParaRPr/>
          </a:p>
          <a:p>
            <a:pPr indent="-228600" lvl="1" marL="685800" marR="0" rtl="0" algn="l">
              <a:lnSpc>
                <a:spcPct val="90000"/>
              </a:lnSpc>
              <a:spcBef>
                <a:spcPts val="500"/>
              </a:spcBef>
              <a:spcAft>
                <a:spcPts val="0"/>
              </a:spcAft>
              <a:buClr>
                <a:schemeClr val="dk1"/>
              </a:buClr>
              <a:buSzPts val="1400"/>
              <a:buFont typeface="Arial"/>
              <a:buChar char="•"/>
            </a:pPr>
            <a:r>
              <a:rPr b="0" i="0" lang="id-ID" sz="1400" u="none" cap="none" strike="noStrike">
                <a:solidFill>
                  <a:schemeClr val="dk1"/>
                </a:solidFill>
                <a:latin typeface="Calibri"/>
                <a:ea typeface="Calibri"/>
                <a:cs typeface="Calibri"/>
                <a:sym typeface="Calibri"/>
              </a:rPr>
              <a:t>S2 🡪 Capital, unpunctuated</a:t>
            </a:r>
            <a:endParaRPr/>
          </a:p>
          <a:p>
            <a:pPr indent="-228600" lvl="1" marL="685800" marR="0" rtl="0" algn="l">
              <a:lnSpc>
                <a:spcPct val="90000"/>
              </a:lnSpc>
              <a:spcBef>
                <a:spcPts val="500"/>
              </a:spcBef>
              <a:spcAft>
                <a:spcPts val="0"/>
              </a:spcAft>
              <a:buClr>
                <a:schemeClr val="dk1"/>
              </a:buClr>
              <a:buSzPts val="1400"/>
              <a:buFont typeface="Arial"/>
              <a:buChar char="•"/>
            </a:pPr>
            <a:r>
              <a:rPr b="0" i="0" lang="id-ID" sz="1400" u="none" cap="none" strike="noStrike">
                <a:solidFill>
                  <a:schemeClr val="dk1"/>
                </a:solidFill>
                <a:latin typeface="Calibri"/>
                <a:ea typeface="Calibri"/>
                <a:cs typeface="Calibri"/>
                <a:sym typeface="Calibri"/>
              </a:rPr>
              <a:t>S3 🡪 Lowercased, punctuated</a:t>
            </a:r>
            <a:endParaRPr/>
          </a:p>
          <a:p>
            <a:pPr indent="-228600" lvl="1" marL="685800" marR="0" rtl="0" algn="l">
              <a:lnSpc>
                <a:spcPct val="90000"/>
              </a:lnSpc>
              <a:spcBef>
                <a:spcPts val="500"/>
              </a:spcBef>
              <a:spcAft>
                <a:spcPts val="0"/>
              </a:spcAft>
              <a:buClr>
                <a:schemeClr val="dk1"/>
              </a:buClr>
              <a:buSzPts val="1400"/>
              <a:buFont typeface="Arial"/>
              <a:buChar char="•"/>
            </a:pPr>
            <a:r>
              <a:rPr b="0" i="0" lang="id-ID" sz="1400" u="none" cap="none" strike="noStrike">
                <a:solidFill>
                  <a:schemeClr val="dk1"/>
                </a:solidFill>
                <a:latin typeface="Calibri"/>
                <a:ea typeface="Calibri"/>
                <a:cs typeface="Calibri"/>
                <a:sym typeface="Calibri"/>
              </a:rPr>
              <a:t>S4 🡪 Lowercased, unpunctuated</a:t>
            </a:r>
            <a:endParaRPr b="0" i="0" sz="1400" u="none" cap="none" strike="noStrike">
              <a:solidFill>
                <a:schemeClr val="dk1"/>
              </a:solidFill>
              <a:latin typeface="Calibri"/>
              <a:ea typeface="Calibri"/>
              <a:cs typeface="Calibri"/>
              <a:sym typeface="Calibri"/>
            </a:endParaRPr>
          </a:p>
          <a:p>
            <a:pPr indent="-139700" lvl="1" marL="685800" marR="0" rtl="0" algn="l">
              <a:lnSpc>
                <a:spcPct val="90000"/>
              </a:lnSpc>
              <a:spcBef>
                <a:spcPts val="5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5"/>
          <p:cNvPicPr preferRelativeResize="0"/>
          <p:nvPr/>
        </p:nvPicPr>
        <p:blipFill rotWithShape="1">
          <a:blip r:embed="rId3">
            <a:alphaModFix/>
          </a:blip>
          <a:srcRect b="24993" l="0" r="0" t="24872"/>
          <a:stretch/>
        </p:blipFill>
        <p:spPr>
          <a:xfrm>
            <a:off x="0" y="2019869"/>
            <a:ext cx="12192000" cy="28114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id-ID"/>
              <a:t>This project based on my final year thesis in Dian Nuswantoro Universit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Introduction</a:t>
            </a:r>
            <a:endParaRPr/>
          </a:p>
        </p:txBody>
      </p:sp>
      <p:sp>
        <p:nvSpPr>
          <p:cNvPr id="103" name="Google Shape;10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id-ID" sz="2000">
                <a:latin typeface="Calibri"/>
                <a:ea typeface="Calibri"/>
                <a:cs typeface="Calibri"/>
                <a:sym typeface="Calibri"/>
              </a:rPr>
              <a:t>Sentence Boundary Disambiguation</a:t>
            </a:r>
            <a:r>
              <a:rPr lang="id-ID" sz="2000">
                <a:latin typeface="Calibri"/>
                <a:ea typeface="Calibri"/>
                <a:cs typeface="Calibri"/>
                <a:sym typeface="Calibri"/>
              </a:rPr>
              <a:t> is one of the </a:t>
            </a:r>
            <a:r>
              <a:rPr b="1" lang="id-ID" sz="2000">
                <a:latin typeface="Calibri"/>
                <a:ea typeface="Calibri"/>
                <a:cs typeface="Calibri"/>
                <a:sym typeface="Calibri"/>
              </a:rPr>
              <a:t>most important areas</a:t>
            </a:r>
            <a:r>
              <a:rPr lang="id-ID" sz="2000">
                <a:latin typeface="Calibri"/>
                <a:ea typeface="Calibri"/>
                <a:cs typeface="Calibri"/>
                <a:sym typeface="Calibri"/>
              </a:rPr>
              <a:t> in natural language processing especially in a chatbot with an artificial intelligence technology. </a:t>
            </a:r>
            <a:r>
              <a:rPr b="1" lang="id-ID" sz="2000">
                <a:latin typeface="Calibri"/>
                <a:ea typeface="Calibri"/>
                <a:cs typeface="Calibri"/>
                <a:sym typeface="Calibri"/>
              </a:rPr>
              <a:t>Problem arises</a:t>
            </a:r>
            <a:r>
              <a:rPr lang="id-ID" sz="2000">
                <a:latin typeface="Calibri"/>
                <a:ea typeface="Calibri"/>
                <a:cs typeface="Calibri"/>
                <a:sym typeface="Calibri"/>
              </a:rPr>
              <a:t> when someone sends </a:t>
            </a:r>
            <a:r>
              <a:rPr b="1" lang="id-ID" sz="2000">
                <a:latin typeface="Calibri"/>
                <a:ea typeface="Calibri"/>
                <a:cs typeface="Calibri"/>
                <a:sym typeface="Calibri"/>
              </a:rPr>
              <a:t>a very long text</a:t>
            </a:r>
            <a:r>
              <a:rPr lang="id-ID" sz="2000">
                <a:latin typeface="Calibri"/>
                <a:ea typeface="Calibri"/>
                <a:cs typeface="Calibri"/>
                <a:sym typeface="Calibri"/>
              </a:rPr>
              <a:t>. The chatbot systems need to cut the sentence based on the context if there are more than 1 context, </a:t>
            </a:r>
            <a:r>
              <a:rPr b="1" lang="id-ID" sz="2000">
                <a:latin typeface="Calibri"/>
                <a:ea typeface="Calibri"/>
                <a:cs typeface="Calibri"/>
                <a:sym typeface="Calibri"/>
              </a:rPr>
              <a:t>so the text can be processed optimally</a:t>
            </a:r>
            <a:r>
              <a:rPr lang="id-ID" sz="20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000"/>
              <a:buChar char="•"/>
            </a:pPr>
            <a:r>
              <a:rPr lang="id-ID" sz="2000">
                <a:latin typeface="Calibri"/>
                <a:ea typeface="Calibri"/>
                <a:cs typeface="Calibri"/>
                <a:sym typeface="Calibri"/>
              </a:rPr>
              <a:t>Sentence Boundary Disambiguation act as </a:t>
            </a:r>
            <a:r>
              <a:rPr b="1" lang="id-ID" sz="2000">
                <a:latin typeface="Calibri"/>
                <a:ea typeface="Calibri"/>
                <a:cs typeface="Calibri"/>
                <a:sym typeface="Calibri"/>
              </a:rPr>
              <a:t>the first step</a:t>
            </a:r>
            <a:r>
              <a:rPr lang="id-ID" sz="2000">
                <a:latin typeface="Calibri"/>
                <a:ea typeface="Calibri"/>
                <a:cs typeface="Calibri"/>
                <a:sym typeface="Calibri"/>
              </a:rPr>
              <a:t> of a natural language processing systems. </a:t>
            </a:r>
            <a:endParaRPr/>
          </a:p>
          <a:p>
            <a:pPr indent="-228600" lvl="0" marL="228600" rtl="0" algn="l">
              <a:lnSpc>
                <a:spcPct val="90000"/>
              </a:lnSpc>
              <a:spcBef>
                <a:spcPts val="1000"/>
              </a:spcBef>
              <a:spcAft>
                <a:spcPts val="0"/>
              </a:spcAft>
              <a:buClr>
                <a:schemeClr val="dk1"/>
              </a:buClr>
              <a:buSzPts val="2000"/>
              <a:buChar char="•"/>
            </a:pPr>
            <a:r>
              <a:rPr lang="id-ID" sz="2000">
                <a:latin typeface="Calibri"/>
                <a:ea typeface="Calibri"/>
                <a:cs typeface="Calibri"/>
                <a:sym typeface="Calibri"/>
              </a:rPr>
              <a:t>The inability to remove ambiguity from sentence constraints will </a:t>
            </a:r>
            <a:r>
              <a:rPr b="1" lang="id-ID" sz="2000">
                <a:latin typeface="Calibri"/>
                <a:ea typeface="Calibri"/>
                <a:cs typeface="Calibri"/>
                <a:sym typeface="Calibri"/>
              </a:rPr>
              <a:t>affect</a:t>
            </a:r>
            <a:r>
              <a:rPr lang="id-ID" sz="2000">
                <a:latin typeface="Calibri"/>
                <a:ea typeface="Calibri"/>
                <a:cs typeface="Calibri"/>
                <a:sym typeface="Calibri"/>
              </a:rPr>
              <a:t> to the </a:t>
            </a:r>
            <a:r>
              <a:rPr b="1" lang="id-ID" sz="2000">
                <a:latin typeface="Calibri"/>
                <a:ea typeface="Calibri"/>
                <a:cs typeface="Calibri"/>
                <a:sym typeface="Calibri"/>
              </a:rPr>
              <a:t>entire processing system.</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Problem Statement</a:t>
            </a:r>
            <a:endParaRPr/>
          </a:p>
        </p:txBody>
      </p:sp>
      <p:sp>
        <p:nvSpPr>
          <p:cNvPr id="109" name="Google Shape;10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id-ID" sz="2000"/>
              <a:t>Punctuation plays an important role in identifying the boundaries of a sentence in the text. In Bahasa, period ‘.’ can be the greatest source of ambiguity. Here are some function of a period:</a:t>
            </a:r>
            <a:endParaRPr/>
          </a:p>
          <a:p>
            <a:pPr indent="-228600" lvl="1" marL="685800" rtl="0" algn="l">
              <a:lnSpc>
                <a:spcPct val="90000"/>
              </a:lnSpc>
              <a:spcBef>
                <a:spcPts val="500"/>
              </a:spcBef>
              <a:spcAft>
                <a:spcPts val="0"/>
              </a:spcAft>
              <a:buClr>
                <a:schemeClr val="dk1"/>
              </a:buClr>
              <a:buSzPts val="2000"/>
              <a:buChar char="•"/>
            </a:pPr>
            <a:r>
              <a:rPr lang="id-ID" sz="2000"/>
              <a:t>Sentence Boundary (Main Function)</a:t>
            </a:r>
            <a:endParaRPr/>
          </a:p>
          <a:p>
            <a:pPr indent="-228600" lvl="1" marL="685800" rtl="0" algn="l">
              <a:lnSpc>
                <a:spcPct val="90000"/>
              </a:lnSpc>
              <a:spcBef>
                <a:spcPts val="500"/>
              </a:spcBef>
              <a:spcAft>
                <a:spcPts val="0"/>
              </a:spcAft>
              <a:buClr>
                <a:schemeClr val="dk1"/>
              </a:buClr>
              <a:buSzPts val="2000"/>
              <a:buChar char="•"/>
            </a:pPr>
            <a:r>
              <a:rPr lang="id-ID" sz="2000"/>
              <a:t>Abbreviation (Jln., Dr. S.Pd., etc)</a:t>
            </a:r>
            <a:endParaRPr/>
          </a:p>
          <a:p>
            <a:pPr indent="-228600" lvl="1" marL="685800" rtl="0" algn="l">
              <a:lnSpc>
                <a:spcPct val="90000"/>
              </a:lnSpc>
              <a:spcBef>
                <a:spcPts val="500"/>
              </a:spcBef>
              <a:spcAft>
                <a:spcPts val="0"/>
              </a:spcAft>
              <a:buClr>
                <a:schemeClr val="dk1"/>
              </a:buClr>
              <a:buSzPts val="2000"/>
              <a:buChar char="•"/>
            </a:pPr>
            <a:r>
              <a:rPr lang="id-ID" sz="2000"/>
              <a:t>Numerical Expression (Rp14.000, 4.5, etc)</a:t>
            </a:r>
            <a:endParaRPr/>
          </a:p>
          <a:p>
            <a:pPr indent="-228600" lvl="1" marL="685800" rtl="0" algn="l">
              <a:lnSpc>
                <a:spcPct val="90000"/>
              </a:lnSpc>
              <a:spcBef>
                <a:spcPts val="500"/>
              </a:spcBef>
              <a:spcAft>
                <a:spcPts val="0"/>
              </a:spcAft>
              <a:buClr>
                <a:schemeClr val="dk1"/>
              </a:buClr>
              <a:buSzPts val="2000"/>
              <a:buChar char="•"/>
            </a:pPr>
            <a:r>
              <a:rPr lang="id-ID" sz="2000"/>
              <a:t>File Naming (skripsi.docx, udinus.pptx, etc)</a:t>
            </a:r>
            <a:endParaRPr/>
          </a:p>
          <a:p>
            <a:pPr indent="-228600" lvl="1" marL="685800" rtl="0" algn="l">
              <a:lnSpc>
                <a:spcPct val="90000"/>
              </a:lnSpc>
              <a:spcBef>
                <a:spcPts val="500"/>
              </a:spcBef>
              <a:spcAft>
                <a:spcPts val="0"/>
              </a:spcAft>
              <a:buClr>
                <a:schemeClr val="dk1"/>
              </a:buClr>
              <a:buSzPts val="2000"/>
              <a:buChar char="•"/>
            </a:pPr>
            <a:r>
              <a:rPr lang="id-ID" sz="2000"/>
              <a:t>Website URL (</a:t>
            </a:r>
            <a:r>
              <a:rPr lang="id-ID" sz="2000" u="sng">
                <a:solidFill>
                  <a:schemeClr val="hlink"/>
                </a:solidFill>
                <a:hlinkClick r:id="rId3"/>
              </a:rPr>
              <a:t>www.google.com</a:t>
            </a:r>
            <a:r>
              <a:rPr lang="id-ID" sz="2000"/>
              <a:t>, </a:t>
            </a:r>
            <a:r>
              <a:rPr lang="id-ID" sz="2000" u="sng">
                <a:solidFill>
                  <a:schemeClr val="hlink"/>
                </a:solidFill>
                <a:hlinkClick r:id="rId4"/>
              </a:rPr>
              <a:t>www.facebook.com</a:t>
            </a:r>
            <a:r>
              <a:rPr lang="id-ID" sz="2000"/>
              <a:t>, etc)</a:t>
            </a:r>
            <a:endParaRPr/>
          </a:p>
          <a:p>
            <a:pPr indent="-228600" lvl="1" marL="685800" rtl="0" algn="l">
              <a:lnSpc>
                <a:spcPct val="90000"/>
              </a:lnSpc>
              <a:spcBef>
                <a:spcPts val="500"/>
              </a:spcBef>
              <a:spcAft>
                <a:spcPts val="0"/>
              </a:spcAft>
              <a:buClr>
                <a:schemeClr val="dk1"/>
              </a:buClr>
              <a:buSzPts val="2000"/>
              <a:buChar char="•"/>
            </a:pPr>
            <a:r>
              <a:rPr lang="id-ID" sz="2000"/>
              <a:t>Mail Code (893.3/484/2016, etc)</a:t>
            </a:r>
            <a:endParaRPr/>
          </a:p>
          <a:p>
            <a:pPr indent="-228600" lvl="0" marL="228600" rtl="0" algn="l">
              <a:lnSpc>
                <a:spcPct val="90000"/>
              </a:lnSpc>
              <a:spcBef>
                <a:spcPts val="1000"/>
              </a:spcBef>
              <a:spcAft>
                <a:spcPts val="0"/>
              </a:spcAft>
              <a:buClr>
                <a:schemeClr val="dk1"/>
              </a:buClr>
              <a:buSzPts val="2000"/>
              <a:buChar char="•"/>
            </a:pPr>
            <a:r>
              <a:rPr lang="id-ID" sz="2000"/>
              <a:t>Beside punctuation, there are no fixed rules in the structure of text messages make this problem become more complicated.</a:t>
            </a:r>
            <a:endParaRPr/>
          </a:p>
          <a:p>
            <a:pPr indent="-101600" lvl="0" marL="228600" rtl="0" algn="l">
              <a:lnSpc>
                <a:spcPct val="90000"/>
              </a:lnSpc>
              <a:spcBef>
                <a:spcPts val="10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Data Collection &amp; Modification</a:t>
            </a:r>
            <a:endParaRPr/>
          </a:p>
        </p:txBody>
      </p:sp>
      <p:sp>
        <p:nvSpPr>
          <p:cNvPr id="115" name="Google Shape;115;p4"/>
          <p:cNvSpPr txBox="1"/>
          <p:nvPr>
            <p:ph idx="1" type="body"/>
          </p:nvPr>
        </p:nvSpPr>
        <p:spPr>
          <a:xfrm>
            <a:off x="838200" y="1690689"/>
            <a:ext cx="5181600" cy="41875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id-ID" sz="1800">
                <a:latin typeface="Calibri"/>
                <a:ea typeface="Calibri"/>
                <a:cs typeface="Calibri"/>
                <a:sym typeface="Calibri"/>
              </a:rPr>
              <a:t>The data that used in this project is a modification of the main dataset in the study of (Kurniawan and Aji, 2019). Modifications were made to the sentence structure and the tagsets.</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lang="id-ID" sz="1800">
                <a:latin typeface="Calibri"/>
                <a:ea typeface="Calibri"/>
                <a:cs typeface="Calibri"/>
                <a:sym typeface="Calibri"/>
              </a:rPr>
              <a:t>Modification of tags is done by changing the tags in the main dataset to 1 (sentence boundary) and 0 (non sentence boundary).</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p:txBody>
      </p:sp>
      <p:sp>
        <p:nvSpPr>
          <p:cNvPr id="116" name="Google Shape;116;p4"/>
          <p:cNvSpPr txBox="1"/>
          <p:nvPr/>
        </p:nvSpPr>
        <p:spPr>
          <a:xfrm>
            <a:off x="6172200" y="1690689"/>
            <a:ext cx="5181600" cy="418759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800"/>
              <a:buFont typeface="Arial"/>
              <a:buChar char="•"/>
            </a:pPr>
            <a:r>
              <a:rPr b="0" i="0" lang="id-ID" sz="1800" u="none" cap="none" strike="noStrike">
                <a:solidFill>
                  <a:schemeClr val="dk1"/>
                </a:solidFill>
                <a:latin typeface="Calibri"/>
                <a:ea typeface="Calibri"/>
                <a:cs typeface="Calibri"/>
                <a:sym typeface="Calibri"/>
              </a:rPr>
              <a:t>The sentence structure modification is done by combining several sentences into long sentences. In addition, several tokens were converted into lowercase letters and removing punctuation so that various data variations were obtained.</a:t>
            </a:r>
            <a:endParaRPr b="0" i="0" sz="1800" u="none" cap="none" strike="noStrike">
              <a:solidFill>
                <a:schemeClr val="dk1"/>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b="0" l="0" r="0" t="0"/>
          <a:stretch/>
        </p:blipFill>
        <p:spPr>
          <a:xfrm>
            <a:off x="6480694" y="3166491"/>
            <a:ext cx="4564611" cy="1235994"/>
          </a:xfrm>
          <a:prstGeom prst="rect">
            <a:avLst/>
          </a:prstGeom>
          <a:noFill/>
          <a:ln>
            <a:noFill/>
          </a:ln>
        </p:spPr>
      </p:pic>
      <p:pic>
        <p:nvPicPr>
          <p:cNvPr id="118" name="Google Shape;118;p4"/>
          <p:cNvPicPr preferRelativeResize="0"/>
          <p:nvPr/>
        </p:nvPicPr>
        <p:blipFill rotWithShape="1">
          <a:blip r:embed="rId4">
            <a:alphaModFix/>
          </a:blip>
          <a:srcRect b="0" l="0" r="0" t="0"/>
          <a:stretch/>
        </p:blipFill>
        <p:spPr>
          <a:xfrm>
            <a:off x="6480693" y="4624028"/>
            <a:ext cx="4564611" cy="516358"/>
          </a:xfrm>
          <a:prstGeom prst="rect">
            <a:avLst/>
          </a:prstGeom>
          <a:noFill/>
          <a:ln>
            <a:noFill/>
          </a:ln>
        </p:spPr>
      </p:pic>
      <p:pic>
        <p:nvPicPr>
          <p:cNvPr id="119" name="Google Shape;119;p4"/>
          <p:cNvPicPr preferRelativeResize="0"/>
          <p:nvPr/>
        </p:nvPicPr>
        <p:blipFill rotWithShape="1">
          <a:blip r:embed="rId5">
            <a:alphaModFix/>
          </a:blip>
          <a:srcRect b="0" l="0" r="0" t="0"/>
          <a:stretch/>
        </p:blipFill>
        <p:spPr>
          <a:xfrm>
            <a:off x="1545102" y="4046997"/>
            <a:ext cx="3767795" cy="18045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Dataset Adjusments</a:t>
            </a:r>
            <a:endParaRPr/>
          </a:p>
        </p:txBody>
      </p:sp>
      <p:sp>
        <p:nvSpPr>
          <p:cNvPr id="125" name="Google Shape;125;p5"/>
          <p:cNvSpPr txBox="1"/>
          <p:nvPr>
            <p:ph idx="1" type="body"/>
          </p:nvPr>
        </p:nvSpPr>
        <p:spPr>
          <a:xfrm>
            <a:off x="838200" y="1690689"/>
            <a:ext cx="5181600" cy="41875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id-ID" sz="1800">
                <a:latin typeface="Calibri"/>
                <a:ea typeface="Calibri"/>
                <a:cs typeface="Calibri"/>
                <a:sym typeface="Calibri"/>
              </a:rPr>
              <a:t>Main Dataset</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p:txBody>
      </p:sp>
      <p:sp>
        <p:nvSpPr>
          <p:cNvPr id="126" name="Google Shape;126;p5"/>
          <p:cNvSpPr txBox="1"/>
          <p:nvPr/>
        </p:nvSpPr>
        <p:spPr>
          <a:xfrm>
            <a:off x="6172200" y="1690689"/>
            <a:ext cx="5181600" cy="418759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800"/>
              <a:buFont typeface="Arial"/>
              <a:buChar char="•"/>
            </a:pPr>
            <a:r>
              <a:rPr b="0" i="0" lang="id-ID" sz="1800" u="none" cap="none" strike="noStrike">
                <a:solidFill>
                  <a:schemeClr val="dk1"/>
                </a:solidFill>
                <a:latin typeface="Calibri"/>
                <a:ea typeface="Calibri"/>
                <a:cs typeface="Calibri"/>
                <a:sym typeface="Calibri"/>
              </a:rPr>
              <a:t>Modificated Dataset (Used)</a:t>
            </a:r>
            <a:endParaRPr/>
          </a:p>
          <a:p>
            <a:pPr indent="-1143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7" name="Google Shape;127;p5"/>
          <p:cNvPicPr preferRelativeResize="0"/>
          <p:nvPr/>
        </p:nvPicPr>
        <p:blipFill rotWithShape="1">
          <a:blip r:embed="rId3">
            <a:alphaModFix/>
          </a:blip>
          <a:srcRect b="0" l="0" r="0" t="0"/>
          <a:stretch/>
        </p:blipFill>
        <p:spPr>
          <a:xfrm>
            <a:off x="1043540" y="2075212"/>
            <a:ext cx="4260239" cy="3418551"/>
          </a:xfrm>
          <a:prstGeom prst="rect">
            <a:avLst/>
          </a:prstGeom>
          <a:noFill/>
          <a:ln>
            <a:noFill/>
          </a:ln>
        </p:spPr>
      </p:pic>
      <p:pic>
        <p:nvPicPr>
          <p:cNvPr id="128" name="Google Shape;128;p5"/>
          <p:cNvPicPr preferRelativeResize="0"/>
          <p:nvPr/>
        </p:nvPicPr>
        <p:blipFill rotWithShape="1">
          <a:blip r:embed="rId4">
            <a:alphaModFix/>
          </a:blip>
          <a:srcRect b="0" l="0" r="0" t="0"/>
          <a:stretch/>
        </p:blipFill>
        <p:spPr>
          <a:xfrm>
            <a:off x="6646129" y="2075212"/>
            <a:ext cx="4233742" cy="3418550"/>
          </a:xfrm>
          <a:prstGeom prst="rect">
            <a:avLst/>
          </a:prstGeom>
          <a:noFill/>
          <a:ln>
            <a:noFill/>
          </a:ln>
        </p:spPr>
      </p:pic>
      <p:sp>
        <p:nvSpPr>
          <p:cNvPr id="129" name="Google Shape;129;p5"/>
          <p:cNvSpPr txBox="1"/>
          <p:nvPr/>
        </p:nvSpPr>
        <p:spPr>
          <a:xfrm>
            <a:off x="1043539" y="5725885"/>
            <a:ext cx="9836331" cy="5369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800"/>
              <a:buFont typeface="Arial"/>
              <a:buChar char="•"/>
            </a:pPr>
            <a:r>
              <a:rPr b="0" i="0" lang="id-ID" sz="1800" u="none" cap="none" strike="noStrike">
                <a:solidFill>
                  <a:schemeClr val="dk1"/>
                </a:solidFill>
                <a:latin typeface="Calibri"/>
                <a:ea typeface="Calibri"/>
                <a:cs typeface="Calibri"/>
                <a:sym typeface="Calibri"/>
              </a:rPr>
              <a:t>There are hardware spesification issues, so adjusments is done to the size of dataset.</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Tags Distribution</a:t>
            </a:r>
            <a:endParaRPr/>
          </a:p>
        </p:txBody>
      </p:sp>
      <p:grpSp>
        <p:nvGrpSpPr>
          <p:cNvPr id="135" name="Google Shape;135;p6"/>
          <p:cNvGrpSpPr/>
          <p:nvPr/>
        </p:nvGrpSpPr>
        <p:grpSpPr>
          <a:xfrm>
            <a:off x="1833547" y="1790163"/>
            <a:ext cx="8524906" cy="3830172"/>
            <a:chOff x="1315780" y="1668348"/>
            <a:chExt cx="9560440" cy="4295429"/>
          </a:xfrm>
        </p:grpSpPr>
        <p:grpSp>
          <p:nvGrpSpPr>
            <p:cNvPr id="136" name="Google Shape;136;p6"/>
            <p:cNvGrpSpPr/>
            <p:nvPr/>
          </p:nvGrpSpPr>
          <p:grpSpPr>
            <a:xfrm>
              <a:off x="1315780" y="1668348"/>
              <a:ext cx="9560440" cy="3926097"/>
              <a:chOff x="1315780" y="1668348"/>
              <a:chExt cx="9560440" cy="3926097"/>
            </a:xfrm>
          </p:grpSpPr>
          <p:pic>
            <p:nvPicPr>
              <p:cNvPr id="137" name="Google Shape;137;p6"/>
              <p:cNvPicPr preferRelativeResize="0"/>
              <p:nvPr/>
            </p:nvPicPr>
            <p:blipFill rotWithShape="1">
              <a:blip r:embed="rId3">
                <a:alphaModFix/>
              </a:blip>
              <a:srcRect b="0" l="0" r="0" t="9345"/>
              <a:stretch/>
            </p:blipFill>
            <p:spPr>
              <a:xfrm>
                <a:off x="1315780" y="1668348"/>
                <a:ext cx="9560440" cy="3926097"/>
              </a:xfrm>
              <a:prstGeom prst="rect">
                <a:avLst/>
              </a:prstGeom>
              <a:noFill/>
              <a:ln>
                <a:noFill/>
              </a:ln>
            </p:spPr>
          </p:pic>
          <p:sp>
            <p:nvSpPr>
              <p:cNvPr id="138" name="Google Shape;138;p6"/>
              <p:cNvSpPr/>
              <p:nvPr/>
            </p:nvSpPr>
            <p:spPr>
              <a:xfrm>
                <a:off x="3998794" y="1965278"/>
                <a:ext cx="1651379" cy="3357349"/>
              </a:xfrm>
              <a:prstGeom prst="rect">
                <a:avLst/>
              </a:prstGeom>
              <a:solidFill>
                <a:srgbClr val="0606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6"/>
              <p:cNvSpPr/>
              <p:nvPr/>
            </p:nvSpPr>
            <p:spPr>
              <a:xfrm>
                <a:off x="8955206" y="3684896"/>
                <a:ext cx="1651379" cy="1637730"/>
              </a:xfrm>
              <a:prstGeom prst="rect">
                <a:avLst/>
              </a:prstGeom>
              <a:solidFill>
                <a:srgbClr val="0606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6"/>
              <p:cNvSpPr/>
              <p:nvPr/>
            </p:nvSpPr>
            <p:spPr>
              <a:xfrm>
                <a:off x="1926608" y="5186149"/>
                <a:ext cx="1651379" cy="150125"/>
              </a:xfrm>
              <a:prstGeom prst="rect">
                <a:avLst/>
              </a:prstGeom>
              <a:solidFill>
                <a:srgbClr val="FDD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6"/>
              <p:cNvSpPr/>
              <p:nvPr/>
            </p:nvSpPr>
            <p:spPr>
              <a:xfrm>
                <a:off x="6876984" y="5257046"/>
                <a:ext cx="1651379" cy="80014"/>
              </a:xfrm>
              <a:prstGeom prst="rect">
                <a:avLst/>
              </a:prstGeom>
              <a:solidFill>
                <a:srgbClr val="FDD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2" name="Google Shape;142;p6"/>
            <p:cNvSpPr txBox="1"/>
            <p:nvPr/>
          </p:nvSpPr>
          <p:spPr>
            <a:xfrm>
              <a:off x="2998341" y="5594445"/>
              <a:ext cx="1159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chemeClr val="dk1"/>
                  </a:solidFill>
                  <a:latin typeface="Quattrocento Sans"/>
                  <a:ea typeface="Quattrocento Sans"/>
                  <a:cs typeface="Quattrocento Sans"/>
                  <a:sym typeface="Quattrocento Sans"/>
                </a:rPr>
                <a:t>Data Latih</a:t>
              </a:r>
              <a:endParaRPr/>
            </a:p>
          </p:txBody>
        </p:sp>
        <p:sp>
          <p:nvSpPr>
            <p:cNvPr id="143" name="Google Shape;143;p6"/>
            <p:cNvSpPr txBox="1"/>
            <p:nvPr/>
          </p:nvSpPr>
          <p:spPr>
            <a:xfrm>
              <a:off x="8372333" y="5594445"/>
              <a:ext cx="944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Quattrocento Sans"/>
                  <a:ea typeface="Quattrocento Sans"/>
                  <a:cs typeface="Quattrocento Sans"/>
                  <a:sym typeface="Quattrocento Sans"/>
                </a:rPr>
                <a:t>Data Uji</a:t>
              </a:r>
              <a:endParaRPr/>
            </a:p>
          </p:txBody>
        </p:sp>
      </p:grpSp>
      <p:sp>
        <p:nvSpPr>
          <p:cNvPr id="144" name="Google Shape;144;p6"/>
          <p:cNvSpPr txBox="1"/>
          <p:nvPr/>
        </p:nvSpPr>
        <p:spPr>
          <a:xfrm>
            <a:off x="1043539" y="5725885"/>
            <a:ext cx="9836331" cy="536925"/>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1800"/>
              <a:buFont typeface="Arial"/>
              <a:buChar char="•"/>
            </a:pPr>
            <a:r>
              <a:rPr b="0" lang="id-ID" sz="1800" u="none">
                <a:solidFill>
                  <a:schemeClr val="dk1"/>
                </a:solidFill>
                <a:latin typeface="Calibri"/>
                <a:ea typeface="Calibri"/>
                <a:cs typeface="Calibri"/>
                <a:sym typeface="Calibri"/>
              </a:rPr>
              <a:t>In the real environment, the sum of token or word that act as a begining (sentence boundary) is fewer than not, so i keep it as what it is.</a:t>
            </a:r>
            <a:endParaRPr b="1" sz="18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Word Feature</a:t>
            </a:r>
            <a:endParaRPr/>
          </a:p>
        </p:txBody>
      </p:sp>
      <p:sp>
        <p:nvSpPr>
          <p:cNvPr id="150" name="Google Shape;15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151" name="Google Shape;151;p7"/>
          <p:cNvGraphicFramePr/>
          <p:nvPr/>
        </p:nvGraphicFramePr>
        <p:xfrm>
          <a:off x="1248586" y="1825625"/>
          <a:ext cx="3000000" cy="3000000"/>
        </p:xfrm>
        <a:graphic>
          <a:graphicData uri="http://schemas.openxmlformats.org/drawingml/2006/table">
            <a:tbl>
              <a:tblPr bandRow="1" firstRow="1">
                <a:noFill/>
                <a:tableStyleId>{CF31E131-0FD1-4F0A-AAC1-241587FC9291}</a:tableStyleId>
              </a:tblPr>
              <a:tblGrid>
                <a:gridCol w="1554675"/>
                <a:gridCol w="2965500"/>
              </a:tblGrid>
              <a:tr h="484675">
                <a:tc>
                  <a:txBody>
                    <a:bodyPr/>
                    <a:lstStyle/>
                    <a:p>
                      <a:pPr indent="0" lvl="0" marL="0" marR="0" rtl="0" algn="ctr">
                        <a:spcBef>
                          <a:spcPts val="0"/>
                        </a:spcBef>
                        <a:spcAft>
                          <a:spcPts val="0"/>
                        </a:spcAft>
                        <a:buNone/>
                      </a:pPr>
                      <a:r>
                        <a:rPr lang="id-ID" sz="1800" u="none" cap="none" strike="noStrike">
                          <a:solidFill>
                            <a:schemeClr val="lt1"/>
                          </a:solidFill>
                          <a:latin typeface="Calibri"/>
                          <a:ea typeface="Calibri"/>
                          <a:cs typeface="Calibri"/>
                          <a:sym typeface="Calibri"/>
                        </a:rPr>
                        <a:t>Fitur</a:t>
                      </a:r>
                      <a:endParaRPr>
                        <a:solidFill>
                          <a:schemeClr val="lt1"/>
                        </a:solidFill>
                      </a:endParaRPr>
                    </a:p>
                  </a:txBody>
                  <a:tcPr marT="39875" marB="39875" marR="79775" marL="79775" anchor="ctr">
                    <a:solidFill>
                      <a:srgbClr val="001D3F"/>
                    </a:solidFill>
                  </a:tcPr>
                </a:tc>
                <a:tc>
                  <a:txBody>
                    <a:bodyPr/>
                    <a:lstStyle/>
                    <a:p>
                      <a:pPr indent="0" lvl="0" marL="0" marR="0" rtl="0" algn="ctr">
                        <a:spcBef>
                          <a:spcPts val="0"/>
                        </a:spcBef>
                        <a:spcAft>
                          <a:spcPts val="0"/>
                        </a:spcAft>
                        <a:buNone/>
                      </a:pPr>
                      <a:r>
                        <a:rPr lang="id-ID" sz="1800" u="none" cap="none" strike="noStrike">
                          <a:solidFill>
                            <a:schemeClr val="lt1"/>
                          </a:solidFill>
                          <a:latin typeface="Calibri"/>
                          <a:ea typeface="Calibri"/>
                          <a:cs typeface="Calibri"/>
                          <a:sym typeface="Calibri"/>
                        </a:rPr>
                        <a:t>Keterangan</a:t>
                      </a:r>
                      <a:endParaRPr>
                        <a:solidFill>
                          <a:schemeClr val="lt1"/>
                        </a:solidFill>
                      </a:endParaRPr>
                    </a:p>
                  </a:txBody>
                  <a:tcPr marT="39875" marB="39875" marR="79775" marL="79775" anchor="ctr">
                    <a:solidFill>
                      <a:srgbClr val="001D3F"/>
                    </a:solidFill>
                  </a:tcPr>
                </a:tc>
              </a:tr>
              <a:tr h="505200">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bias</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Weight</a:t>
                      </a:r>
                      <a:endParaRPr/>
                    </a:p>
                  </a:txBody>
                  <a:tcPr marT="39875" marB="39875" marR="79775" marL="79775" anchor="ctr">
                    <a:solidFill>
                      <a:srgbClr val="B3C6E7"/>
                    </a:solidFill>
                  </a:tcPr>
                </a:tc>
              </a:tr>
              <a:tr h="484675">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next.token.title</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Next token is a title</a:t>
                      </a:r>
                      <a:endParaRPr/>
                    </a:p>
                  </a:txBody>
                  <a:tcPr marT="39875" marB="39875" marR="79775" marL="79775" anchor="ctr">
                    <a:solidFill>
                      <a:srgbClr val="B3C6E7"/>
                    </a:solidFill>
                  </a:tcPr>
                </a:tc>
              </a:tr>
              <a:tr h="505200">
                <a:tc>
                  <a:txBody>
                    <a:bodyPr/>
                    <a:lstStyle/>
                    <a:p>
                      <a:pPr indent="0" lvl="0" marL="0" marR="0" rtl="0" algn="l">
                        <a:spcBef>
                          <a:spcPts val="0"/>
                        </a:spcBef>
                        <a:spcAft>
                          <a:spcPts val="0"/>
                        </a:spcAft>
                        <a:buNone/>
                      </a:pPr>
                      <a:r>
                        <a:rPr lang="id-ID" sz="1400" u="none" cap="none" strike="noStrike">
                          <a:solidFill>
                            <a:schemeClr val="dk1"/>
                          </a:solidFill>
                          <a:latin typeface="Calibri"/>
                          <a:ea typeface="Calibri"/>
                          <a:cs typeface="Calibri"/>
                          <a:sym typeface="Calibri"/>
                        </a:rPr>
                        <a:t>next.</a:t>
                      </a:r>
                      <a:r>
                        <a:rPr lang="id-ID" sz="1400" u="none" cap="none" strike="noStrike">
                          <a:latin typeface="Calibri"/>
                          <a:ea typeface="Calibri"/>
                          <a:cs typeface="Calibri"/>
                          <a:sym typeface="Calibri"/>
                        </a:rPr>
                        <a:t>token.upper</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Next token is an uppercase</a:t>
                      </a:r>
                      <a:endParaRPr/>
                    </a:p>
                  </a:txBody>
                  <a:tcPr marT="39875" marB="39875" marR="79775" marL="79775" anchor="ctr">
                    <a:solidFill>
                      <a:srgbClr val="B3C6E7"/>
                    </a:solidFill>
                  </a:tcPr>
                </a:tc>
              </a:tr>
              <a:tr h="484675">
                <a:tc>
                  <a:txBody>
                    <a:bodyPr/>
                    <a:lstStyle/>
                    <a:p>
                      <a:pPr indent="0" lvl="0" marL="0" marR="0" rtl="0" algn="l">
                        <a:spcBef>
                          <a:spcPts val="0"/>
                        </a:spcBef>
                        <a:spcAft>
                          <a:spcPts val="0"/>
                        </a:spcAft>
                        <a:buNone/>
                      </a:pPr>
                      <a:r>
                        <a:rPr lang="id-ID" sz="1400" u="none" cap="none" strike="noStrike">
                          <a:solidFill>
                            <a:schemeClr val="dk1"/>
                          </a:solidFill>
                          <a:latin typeface="Calibri"/>
                          <a:ea typeface="Calibri"/>
                          <a:cs typeface="Calibri"/>
                          <a:sym typeface="Calibri"/>
                        </a:rPr>
                        <a:t>next.</a:t>
                      </a:r>
                      <a:r>
                        <a:rPr lang="id-ID" sz="1400" u="none" cap="none" strike="noStrike">
                          <a:latin typeface="Calibri"/>
                          <a:ea typeface="Calibri"/>
                          <a:cs typeface="Calibri"/>
                          <a:sym typeface="Calibri"/>
                        </a:rPr>
                        <a:t>token.lower</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Next token is a lowercase</a:t>
                      </a:r>
                      <a:endParaRPr/>
                    </a:p>
                  </a:txBody>
                  <a:tcPr marT="39875" marB="39875" marR="79775" marL="79775" anchor="ctr">
                    <a:solidFill>
                      <a:srgbClr val="B3C6E7"/>
                    </a:solidFill>
                  </a:tcPr>
                </a:tc>
              </a:tr>
              <a:tr h="484675">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prev.token.istitle()</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Previous token is a title</a:t>
                      </a:r>
                      <a:endParaRPr/>
                    </a:p>
                  </a:txBody>
                  <a:tcPr marT="39875" marB="39875" marR="79775" marL="79775" anchor="ctr">
                    <a:solidFill>
                      <a:srgbClr val="B3C6E7"/>
                    </a:solidFill>
                  </a:tcPr>
                </a:tc>
              </a:tr>
              <a:tr h="505200">
                <a:tc>
                  <a:txBody>
                    <a:bodyPr/>
                    <a:lstStyle/>
                    <a:p>
                      <a:pPr indent="0" lvl="0" marL="0" marR="0" rtl="0" algn="l">
                        <a:spcBef>
                          <a:spcPts val="0"/>
                        </a:spcBef>
                        <a:spcAft>
                          <a:spcPts val="0"/>
                        </a:spcAft>
                        <a:buNone/>
                      </a:pPr>
                      <a:r>
                        <a:rPr lang="id-ID" sz="1400" u="none" cap="none" strike="noStrike">
                          <a:solidFill>
                            <a:schemeClr val="dk1"/>
                          </a:solidFill>
                          <a:latin typeface="Calibri"/>
                          <a:ea typeface="Calibri"/>
                          <a:cs typeface="Calibri"/>
                          <a:sym typeface="Calibri"/>
                        </a:rPr>
                        <a:t>prev.</a:t>
                      </a:r>
                      <a:r>
                        <a:rPr lang="id-ID" sz="1400" u="none" cap="none" strike="noStrike">
                          <a:latin typeface="Calibri"/>
                          <a:ea typeface="Calibri"/>
                          <a:cs typeface="Calibri"/>
                          <a:sym typeface="Calibri"/>
                        </a:rPr>
                        <a:t>token.upper</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Previous token is an uppercase</a:t>
                      </a:r>
                      <a:endParaRPr/>
                    </a:p>
                  </a:txBody>
                  <a:tcPr marT="39875" marB="39875" marR="79775" marL="79775" anchor="ctr">
                    <a:solidFill>
                      <a:srgbClr val="B3C6E7"/>
                    </a:solidFill>
                  </a:tcPr>
                </a:tc>
              </a:tr>
              <a:tr h="505200">
                <a:tc>
                  <a:txBody>
                    <a:bodyPr/>
                    <a:lstStyle/>
                    <a:p>
                      <a:pPr indent="0" lvl="0" marL="0" marR="0" rtl="0" algn="l">
                        <a:spcBef>
                          <a:spcPts val="0"/>
                        </a:spcBef>
                        <a:spcAft>
                          <a:spcPts val="0"/>
                        </a:spcAft>
                        <a:buNone/>
                      </a:pPr>
                      <a:r>
                        <a:rPr lang="id-ID" sz="1400" u="none" cap="none" strike="noStrike">
                          <a:solidFill>
                            <a:schemeClr val="dk1"/>
                          </a:solidFill>
                          <a:latin typeface="Calibri"/>
                          <a:ea typeface="Calibri"/>
                          <a:cs typeface="Calibri"/>
                          <a:sym typeface="Calibri"/>
                        </a:rPr>
                        <a:t>prev.</a:t>
                      </a:r>
                      <a:r>
                        <a:rPr lang="id-ID" sz="1400" u="none" cap="none" strike="noStrike">
                          <a:latin typeface="Calibri"/>
                          <a:ea typeface="Calibri"/>
                          <a:cs typeface="Calibri"/>
                          <a:sym typeface="Calibri"/>
                        </a:rPr>
                        <a:t>token.lower</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Previous token is a lowercase</a:t>
                      </a:r>
                      <a:endParaRPr/>
                    </a:p>
                  </a:txBody>
                  <a:tcPr marT="39875" marB="39875" marR="79775" marL="79775" anchor="ctr">
                    <a:solidFill>
                      <a:srgbClr val="B3C6E7"/>
                    </a:solidFill>
                  </a:tcPr>
                </a:tc>
              </a:tr>
              <a:tr h="484675">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init.token.lower </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u="none" cap="none" strike="noStrike">
                          <a:latin typeface="Calibri"/>
                          <a:ea typeface="Calibri"/>
                          <a:cs typeface="Calibri"/>
                          <a:sym typeface="Calibri"/>
                        </a:rPr>
                        <a:t>Initial token is a lowercase </a:t>
                      </a:r>
                      <a:endParaRPr sz="1400" u="none" cap="none" strike="noStrike">
                        <a:latin typeface="Calibri"/>
                        <a:ea typeface="Calibri"/>
                        <a:cs typeface="Calibri"/>
                        <a:sym typeface="Calibri"/>
                      </a:endParaRPr>
                    </a:p>
                  </a:txBody>
                  <a:tcPr marT="39875" marB="39875" marR="79775" marL="79775" anchor="ctr">
                    <a:solidFill>
                      <a:srgbClr val="B3C6E7"/>
                    </a:solidFill>
                  </a:tcPr>
                </a:tc>
              </a:tr>
            </a:tbl>
          </a:graphicData>
        </a:graphic>
      </p:graphicFrame>
      <p:graphicFrame>
        <p:nvGraphicFramePr>
          <p:cNvPr id="152" name="Google Shape;152;p7"/>
          <p:cNvGraphicFramePr/>
          <p:nvPr/>
        </p:nvGraphicFramePr>
        <p:xfrm>
          <a:off x="6474766" y="1825625"/>
          <a:ext cx="3000000" cy="3000000"/>
        </p:xfrm>
        <a:graphic>
          <a:graphicData uri="http://schemas.openxmlformats.org/drawingml/2006/table">
            <a:tbl>
              <a:tblPr bandRow="1" firstRow="1">
                <a:noFill/>
                <a:tableStyleId>{CF31E131-0FD1-4F0A-AAC1-241587FC9291}</a:tableStyleId>
              </a:tblPr>
              <a:tblGrid>
                <a:gridCol w="1675725"/>
                <a:gridCol w="2844450"/>
              </a:tblGrid>
              <a:tr h="491775">
                <a:tc>
                  <a:txBody>
                    <a:bodyPr/>
                    <a:lstStyle/>
                    <a:p>
                      <a:pPr indent="0" lvl="0" marL="0" marR="0" rtl="0" algn="ctr">
                        <a:spcBef>
                          <a:spcPts val="0"/>
                        </a:spcBef>
                        <a:spcAft>
                          <a:spcPts val="0"/>
                        </a:spcAft>
                        <a:buNone/>
                      </a:pPr>
                      <a:r>
                        <a:rPr lang="id-ID" sz="1800" u="none" cap="none" strike="noStrike">
                          <a:solidFill>
                            <a:schemeClr val="lt1"/>
                          </a:solidFill>
                        </a:rPr>
                        <a:t>Fitur</a:t>
                      </a:r>
                      <a:endParaRPr>
                        <a:solidFill>
                          <a:schemeClr val="lt1"/>
                        </a:solidFill>
                      </a:endParaRPr>
                    </a:p>
                  </a:txBody>
                  <a:tcPr marT="39875" marB="39875" marR="79775" marL="79775" anchor="ctr">
                    <a:solidFill>
                      <a:srgbClr val="001D3F"/>
                    </a:solidFill>
                  </a:tcPr>
                </a:tc>
                <a:tc>
                  <a:txBody>
                    <a:bodyPr/>
                    <a:lstStyle/>
                    <a:p>
                      <a:pPr indent="0" lvl="0" marL="0" marR="0" rtl="0" algn="ctr">
                        <a:spcBef>
                          <a:spcPts val="0"/>
                        </a:spcBef>
                        <a:spcAft>
                          <a:spcPts val="0"/>
                        </a:spcAft>
                        <a:buNone/>
                      </a:pPr>
                      <a:r>
                        <a:rPr lang="id-ID" sz="1800" u="none" cap="none" strike="noStrike">
                          <a:solidFill>
                            <a:schemeClr val="lt1"/>
                          </a:solidFill>
                        </a:rPr>
                        <a:t>Keterangan</a:t>
                      </a:r>
                      <a:endParaRPr>
                        <a:solidFill>
                          <a:schemeClr val="lt1"/>
                        </a:solidFill>
                      </a:endParaRPr>
                    </a:p>
                  </a:txBody>
                  <a:tcPr marT="39875" marB="39875" marR="79775" marL="79775" anchor="ctr">
                    <a:solidFill>
                      <a:srgbClr val="001D3F"/>
                    </a:solidFill>
                  </a:tcPr>
                </a:tc>
              </a:tr>
              <a:tr h="491775">
                <a:tc>
                  <a:txBody>
                    <a:bodyPr/>
                    <a:lstStyle/>
                    <a:p>
                      <a:pPr indent="0" lvl="0" marL="0" marR="0" rtl="0" algn="l">
                        <a:spcBef>
                          <a:spcPts val="0"/>
                        </a:spcBef>
                        <a:spcAft>
                          <a:spcPts val="0"/>
                        </a:spcAft>
                        <a:buNone/>
                      </a:pPr>
                      <a:r>
                        <a:rPr lang="id-ID" sz="1400" u="none" cap="none" strike="noStrike">
                          <a:solidFill>
                            <a:schemeClr val="dk1"/>
                          </a:solidFill>
                          <a:latin typeface="Calibri"/>
                          <a:ea typeface="Calibri"/>
                          <a:cs typeface="Calibri"/>
                          <a:sym typeface="Calibri"/>
                        </a:rPr>
                        <a:t>init.</a:t>
                      </a:r>
                      <a:r>
                        <a:rPr lang="id-ID" sz="1400" u="none" cap="none" strike="noStrike"/>
                        <a:t>token.title</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Initial token is a title</a:t>
                      </a:r>
                      <a:endParaRPr sz="1400"/>
                    </a:p>
                  </a:txBody>
                  <a:tcPr marT="39875" marB="39875" marR="79775" marL="79775" anchor="ctr">
                    <a:solidFill>
                      <a:srgbClr val="B3C6E7"/>
                    </a:solidFill>
                  </a:tcPr>
                </a:tc>
              </a:tr>
              <a:tr h="491775">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a:t>
                      </a:r>
                      <a:r>
                        <a:rPr lang="id-ID" sz="1400"/>
                        <a:t>token.upper</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Initial token is an uppercase</a:t>
                      </a:r>
                      <a:endParaRPr sz="1400"/>
                    </a:p>
                  </a:txBody>
                  <a:tcPr marT="39875" marB="39875" marR="79775" marL="79775" anchor="ctr">
                    <a:solidFill>
                      <a:srgbClr val="B3C6E7"/>
                    </a:solidFill>
                  </a:tcPr>
                </a:tc>
              </a:tr>
              <a:tr h="491775">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a:t>
                      </a:r>
                      <a:r>
                        <a:rPr lang="id-ID" sz="1400"/>
                        <a:t>token.digit</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Initial token is a digit</a:t>
                      </a:r>
                      <a:endParaRPr sz="1400"/>
                    </a:p>
                  </a:txBody>
                  <a:tcPr marT="39875" marB="39875" marR="79775" marL="79775" anchor="ctr">
                    <a:solidFill>
                      <a:srgbClr val="B3C6E7"/>
                    </a:solidFill>
                  </a:tcPr>
                </a:tc>
              </a:tr>
              <a:tr h="513900">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init.token.copInside</a:t>
                      </a:r>
                      <a:endParaRPr sz="1400"/>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Initial token has capital inside</a:t>
                      </a:r>
                      <a:endParaRPr/>
                    </a:p>
                  </a:txBody>
                  <a:tcPr marT="39875" marB="39875" marR="79775" marL="79775" anchor="ctr">
                    <a:solidFill>
                      <a:srgbClr val="B3C6E7"/>
                    </a:solidFill>
                  </a:tcPr>
                </a:tc>
              </a:tr>
              <a:tr h="491775">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a:t>
                      </a:r>
                      <a:r>
                        <a:rPr lang="id-ID" sz="1400"/>
                        <a:t>token[-2:]</a:t>
                      </a:r>
                      <a:endParaRPr/>
                    </a:p>
                  </a:txBody>
                  <a:tcPr marT="39875" marB="39875" marR="79775" marL="79775" anchor="ctr">
                    <a:solidFill>
                      <a:srgbClr val="B3C6E7"/>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lang="id-ID" sz="1400"/>
                        <a:t>2 last character of initial token</a:t>
                      </a:r>
                      <a:endParaRPr/>
                    </a:p>
                  </a:txBody>
                  <a:tcPr marT="39875" marB="39875" marR="79775" marL="79775" anchor="ctr">
                    <a:solidFill>
                      <a:srgbClr val="B3C6E7"/>
                    </a:solidFill>
                  </a:tcPr>
                </a:tc>
              </a:tr>
              <a:tr h="491775">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a:t>
                      </a:r>
                      <a:r>
                        <a:rPr lang="id-ID" sz="1400"/>
                        <a:t>token[-3:]</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3 last character of initial token</a:t>
                      </a:r>
                      <a:endParaRPr/>
                    </a:p>
                  </a:txBody>
                  <a:tcPr marT="39875" marB="39875" marR="79775" marL="79775" anchor="ctr">
                    <a:solidFill>
                      <a:srgbClr val="B3C6E7"/>
                    </a:solidFill>
                  </a:tcPr>
                </a:tc>
              </a:tr>
              <a:tr h="491775">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a:t>
                      </a:r>
                      <a:r>
                        <a:rPr lang="id-ID" sz="1400"/>
                        <a:t>token[2:]</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2 first character of initial token</a:t>
                      </a:r>
                      <a:endParaRPr/>
                    </a:p>
                  </a:txBody>
                  <a:tcPr marT="39875" marB="39875" marR="79775" marL="79775" anchor="ctr">
                    <a:solidFill>
                      <a:srgbClr val="B3C6E7"/>
                    </a:solidFill>
                  </a:tcPr>
                </a:tc>
              </a:tr>
              <a:tr h="491775">
                <a:tc>
                  <a:txBody>
                    <a:bodyPr/>
                    <a:lstStyle/>
                    <a:p>
                      <a:pPr indent="0" lvl="0" marL="0" marR="0" rtl="0" algn="l">
                        <a:spcBef>
                          <a:spcPts val="0"/>
                        </a:spcBef>
                        <a:spcAft>
                          <a:spcPts val="0"/>
                        </a:spcAft>
                        <a:buNone/>
                      </a:pPr>
                      <a:r>
                        <a:rPr lang="id-ID" sz="1400">
                          <a:solidFill>
                            <a:schemeClr val="dk1"/>
                          </a:solidFill>
                          <a:latin typeface="Calibri"/>
                          <a:ea typeface="Calibri"/>
                          <a:cs typeface="Calibri"/>
                          <a:sym typeface="Calibri"/>
                        </a:rPr>
                        <a:t>init.</a:t>
                      </a:r>
                      <a:r>
                        <a:rPr lang="id-ID" sz="1400"/>
                        <a:t>token[3:]</a:t>
                      </a:r>
                      <a:endParaRPr/>
                    </a:p>
                  </a:txBody>
                  <a:tcPr marT="39875" marB="39875" marR="79775" marL="79775" anchor="ctr">
                    <a:solidFill>
                      <a:srgbClr val="B3C6E7"/>
                    </a:solidFill>
                  </a:tcPr>
                </a:tc>
                <a:tc>
                  <a:txBody>
                    <a:bodyPr/>
                    <a:lstStyle/>
                    <a:p>
                      <a:pPr indent="0" lvl="0" marL="0" marR="0" rtl="0" algn="l">
                        <a:spcBef>
                          <a:spcPts val="0"/>
                        </a:spcBef>
                        <a:spcAft>
                          <a:spcPts val="0"/>
                        </a:spcAft>
                        <a:buNone/>
                      </a:pPr>
                      <a:r>
                        <a:rPr lang="id-ID" sz="1400"/>
                        <a:t>3 first character of initial token</a:t>
                      </a:r>
                      <a:endParaRPr/>
                    </a:p>
                  </a:txBody>
                  <a:tcPr marT="39875" marB="39875" marR="79775" marL="79775" anchor="ctr">
                    <a:solidFill>
                      <a:srgbClr val="B3C6E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id-ID">
                <a:latin typeface="Arial"/>
                <a:ea typeface="Arial"/>
                <a:cs typeface="Arial"/>
                <a:sym typeface="Arial"/>
              </a:rPr>
              <a:t>Feature Extraction</a:t>
            </a:r>
            <a:endParaRPr/>
          </a:p>
        </p:txBody>
      </p:sp>
      <p:pic>
        <p:nvPicPr>
          <p:cNvPr id="158" name="Google Shape;158;p8"/>
          <p:cNvPicPr preferRelativeResize="0"/>
          <p:nvPr>
            <p:ph idx="1" type="body"/>
          </p:nvPr>
        </p:nvPicPr>
        <p:blipFill rotWithShape="1">
          <a:blip r:embed="rId3">
            <a:alphaModFix/>
          </a:blip>
          <a:srcRect b="14419" l="2531" r="0" t="19258"/>
          <a:stretch/>
        </p:blipFill>
        <p:spPr>
          <a:xfrm>
            <a:off x="699207" y="1923351"/>
            <a:ext cx="10793586" cy="450376"/>
          </a:xfrm>
          <a:prstGeom prst="rect">
            <a:avLst/>
          </a:prstGeom>
          <a:noFill/>
          <a:ln>
            <a:noFill/>
          </a:ln>
        </p:spPr>
      </p:pic>
      <p:pic>
        <p:nvPicPr>
          <p:cNvPr id="159" name="Google Shape;159;p8"/>
          <p:cNvPicPr preferRelativeResize="0"/>
          <p:nvPr/>
        </p:nvPicPr>
        <p:blipFill rotWithShape="1">
          <a:blip r:embed="rId4">
            <a:alphaModFix/>
          </a:blip>
          <a:srcRect b="0" l="0" r="0" t="0"/>
          <a:stretch/>
        </p:blipFill>
        <p:spPr>
          <a:xfrm>
            <a:off x="1376419" y="2663945"/>
            <a:ext cx="2544340" cy="2833471"/>
          </a:xfrm>
          <a:prstGeom prst="rect">
            <a:avLst/>
          </a:prstGeom>
          <a:noFill/>
          <a:ln>
            <a:noFill/>
          </a:ln>
        </p:spPr>
      </p:pic>
      <p:cxnSp>
        <p:nvCxnSpPr>
          <p:cNvPr id="160" name="Google Shape;160;p8"/>
          <p:cNvCxnSpPr>
            <a:stCxn id="161" idx="2"/>
          </p:cNvCxnSpPr>
          <p:nvPr/>
        </p:nvCxnSpPr>
        <p:spPr>
          <a:xfrm>
            <a:off x="7246961" y="2487183"/>
            <a:ext cx="0" cy="1593600"/>
          </a:xfrm>
          <a:prstGeom prst="straightConnector1">
            <a:avLst/>
          </a:prstGeom>
          <a:noFill/>
          <a:ln cap="flat" cmpd="sng" w="38100">
            <a:solidFill>
              <a:srgbClr val="060687"/>
            </a:solidFill>
            <a:prstDash val="solid"/>
            <a:miter lim="800000"/>
            <a:headEnd len="sm" w="sm" type="none"/>
            <a:tailEnd len="sm" w="sm" type="none"/>
          </a:ln>
        </p:spPr>
      </p:cxnSp>
      <p:cxnSp>
        <p:nvCxnSpPr>
          <p:cNvPr id="162" name="Google Shape;162;p8"/>
          <p:cNvCxnSpPr/>
          <p:nvPr/>
        </p:nvCxnSpPr>
        <p:spPr>
          <a:xfrm rot="10800000">
            <a:off x="4148919" y="4094328"/>
            <a:ext cx="3098042" cy="0"/>
          </a:xfrm>
          <a:prstGeom prst="straightConnector1">
            <a:avLst/>
          </a:prstGeom>
          <a:noFill/>
          <a:ln cap="flat" cmpd="sng" w="38100">
            <a:solidFill>
              <a:srgbClr val="060687"/>
            </a:solidFill>
            <a:prstDash val="solid"/>
            <a:miter lim="800000"/>
            <a:headEnd len="sm" w="sm" type="none"/>
            <a:tailEnd len="med" w="med" type="triangle"/>
          </a:ln>
        </p:spPr>
      </p:cxnSp>
      <p:sp>
        <p:nvSpPr>
          <p:cNvPr id="163" name="Google Shape;163;p8"/>
          <p:cNvSpPr txBox="1"/>
          <p:nvPr/>
        </p:nvSpPr>
        <p:spPr>
          <a:xfrm>
            <a:off x="4815881" y="3629462"/>
            <a:ext cx="20938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Fungsi </a:t>
            </a:r>
            <a:r>
              <a:rPr b="1" lang="id-ID" sz="1800">
                <a:solidFill>
                  <a:schemeClr val="dk1"/>
                </a:solidFill>
                <a:latin typeface="Calibri"/>
                <a:ea typeface="Calibri"/>
                <a:cs typeface="Calibri"/>
                <a:sym typeface="Calibri"/>
              </a:rPr>
              <a:t>get_feature()</a:t>
            </a:r>
            <a:endParaRPr/>
          </a:p>
        </p:txBody>
      </p:sp>
      <p:sp>
        <p:nvSpPr>
          <p:cNvPr id="161" name="Google Shape;161;p8"/>
          <p:cNvSpPr/>
          <p:nvPr/>
        </p:nvSpPr>
        <p:spPr>
          <a:xfrm>
            <a:off x="5827594" y="1832091"/>
            <a:ext cx="2838734" cy="655092"/>
          </a:xfrm>
          <a:prstGeom prst="rect">
            <a:avLst/>
          </a:prstGeom>
          <a:noFill/>
          <a:ln cap="flat" cmpd="sng" w="57150">
            <a:solidFill>
              <a:srgbClr val="FDD4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d-ID"/>
              <a:t>Model Development</a:t>
            </a:r>
            <a:endParaRPr/>
          </a:p>
        </p:txBody>
      </p:sp>
      <p:pic>
        <p:nvPicPr>
          <p:cNvPr id="169" name="Google Shape;169;p9"/>
          <p:cNvPicPr preferRelativeResize="0"/>
          <p:nvPr/>
        </p:nvPicPr>
        <p:blipFill rotWithShape="1">
          <a:blip r:embed="rId3">
            <a:alphaModFix/>
          </a:blip>
          <a:srcRect b="0" l="0" r="0" t="0"/>
          <a:stretch/>
        </p:blipFill>
        <p:spPr>
          <a:xfrm>
            <a:off x="1619560" y="1935139"/>
            <a:ext cx="8800480" cy="41323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2021-03-12T07:29:32Z</dcterms:created>
  <dc:creator>Hanif Abdillah</dc:creator>
</cp:coreProperties>
</file>