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2e6f48da0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2e6f48da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2e6f48da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2e6f48da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2e6f48da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2e6f48da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2e6f48da0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2e6f48da0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2e6f48da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2e6f48da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data.boston.gov/dataset/daily-active-user-cou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4991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Predict Daily Active User of Boston Public Library</a:t>
            </a:r>
            <a:endParaRPr/>
          </a:p>
        </p:txBody>
      </p:sp>
      <p:sp>
        <p:nvSpPr>
          <p:cNvPr id="64" name="Google Shape;64;p13"/>
          <p:cNvSpPr txBox="1"/>
          <p:nvPr>
            <p:ph idx="1" type="subTitle"/>
          </p:nvPr>
        </p:nvSpPr>
        <p:spPr>
          <a:xfrm>
            <a:off x="1680302" y="33596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Using LSTM model</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69" name="Google Shape;169;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As we look at the graph, the prediction that colored yellow is not that fit with the test set, it pretty much lower than the actual data, perhaps because the data have some outliers with a small value. but we cannot change them since it is a time-series data which mean every past value is meaningful to the future. What we can do is make the model more robust to the outliers in the future.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49525" y="10044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None/>
            </a:pPr>
            <a:r>
              <a:rPr lang="en"/>
              <a:t>Author:</a:t>
            </a:r>
            <a:br>
              <a:rPr lang="en"/>
            </a:br>
            <a:r>
              <a:rPr lang="en"/>
              <a:t>-Hanifan Rizki Nurahman - rightfel</a:t>
            </a:r>
            <a:endParaRPr/>
          </a:p>
          <a:p>
            <a:pPr indent="0" lvl="0" marL="0" rtl="0" algn="l">
              <a:spcBef>
                <a:spcPts val="1600"/>
              </a:spcBef>
              <a:spcAft>
                <a:spcPts val="0"/>
              </a:spcAft>
              <a:buClr>
                <a:schemeClr val="dk2"/>
              </a:buClr>
              <a:buSzPts val="1100"/>
              <a:buNone/>
            </a:pPr>
            <a:r>
              <a:rPr lang="en"/>
              <a:t>-Paulus Aritonang - paulusart</a:t>
            </a:r>
            <a:endParaRPr/>
          </a:p>
          <a:p>
            <a:pPr indent="0" lvl="0" marL="0" rtl="0" algn="l">
              <a:spcBef>
                <a:spcPts val="1600"/>
              </a:spcBef>
              <a:spcAft>
                <a:spcPts val="0"/>
              </a:spcAft>
              <a:buClr>
                <a:schemeClr val="dk2"/>
              </a:buClr>
              <a:buSzPts val="1100"/>
              <a:buNone/>
            </a:pPr>
            <a:r>
              <a:rPr lang="en"/>
              <a:t>-Puthut Prabancono - puthutp</a:t>
            </a:r>
            <a:endParaRPr/>
          </a:p>
          <a:p>
            <a:pPr indent="0" lvl="0" marL="0" rtl="0" algn="l">
              <a:spcBef>
                <a:spcPts val="1600"/>
              </a:spcBef>
              <a:spcAft>
                <a:spcPts val="0"/>
              </a:spcAft>
              <a:buClr>
                <a:schemeClr val="dk2"/>
              </a:buClr>
              <a:buSzPts val="1100"/>
              <a:buNone/>
            </a:pPr>
            <a:r>
              <a:t/>
            </a:r>
            <a:endParaRPr/>
          </a:p>
          <a:p>
            <a:pPr indent="0" lvl="0" marL="0" rtl="0" algn="l">
              <a:spcBef>
                <a:spcPts val="1600"/>
              </a:spcBef>
              <a:spcAft>
                <a:spcPts val="0"/>
              </a:spcAft>
              <a:buClr>
                <a:schemeClr val="dk2"/>
              </a:buClr>
              <a:buSzPts val="1100"/>
              <a:buNone/>
            </a:pPr>
            <a:r>
              <a:t/>
            </a:r>
            <a:endParaRPr/>
          </a:p>
          <a:p>
            <a:pPr indent="0" lvl="0" marL="0" rtl="0" algn="l">
              <a:spcBef>
                <a:spcPts val="1600"/>
              </a:spcBef>
              <a:spcAft>
                <a:spcPts val="1600"/>
              </a:spcAft>
              <a:buClr>
                <a:schemeClr val="dk2"/>
              </a:buClr>
              <a:buSzPts val="1100"/>
              <a:buNone/>
            </a:pPr>
            <a:r>
              <a:rPr lang="en"/>
              <a:t>Data Source:</a:t>
            </a:r>
            <a:br>
              <a:rPr lang="en"/>
            </a:br>
            <a:r>
              <a:rPr lang="en" sz="1100" u="sng">
                <a:solidFill>
                  <a:schemeClr val="hlink"/>
                </a:solidFill>
                <a:latin typeface="Arial"/>
                <a:ea typeface="Arial"/>
                <a:cs typeface="Arial"/>
                <a:sym typeface="Arial"/>
                <a:hlinkClick r:id="rId3"/>
              </a:rPr>
              <a:t>https://data.boston.gov/dataset/daily-active-user-counts</a:t>
            </a:r>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Bandung Cohort 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387900" y="2148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Data Summary</a:t>
            </a:r>
            <a:endParaRPr>
              <a:solidFill>
                <a:srgbClr val="000000"/>
              </a:solidFill>
            </a:endParaRPr>
          </a:p>
        </p:txBody>
      </p:sp>
      <p:sp>
        <p:nvSpPr>
          <p:cNvPr id="76" name="Google Shape;76;p15"/>
          <p:cNvSpPr txBox="1"/>
          <p:nvPr>
            <p:ph idx="1" type="body"/>
          </p:nvPr>
        </p:nvSpPr>
        <p:spPr>
          <a:xfrm>
            <a:off x="3799975" y="625200"/>
            <a:ext cx="5283900" cy="234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000000"/>
                </a:solidFill>
              </a:rPr>
              <a:t>This data represents Boston Public Library on Mayor’s dashboard: measures how many people use the library daily based on card usage. </a:t>
            </a:r>
            <a:br>
              <a:rPr lang="en" sz="1700">
                <a:solidFill>
                  <a:srgbClr val="000000"/>
                </a:solidFill>
              </a:rPr>
            </a:br>
            <a:r>
              <a:rPr lang="en" sz="1700">
                <a:solidFill>
                  <a:srgbClr val="000000"/>
                </a:solidFill>
              </a:rPr>
              <a:t>For each card number, usage is unique on the day: multiple uses of same card on a given day are represented once</a:t>
            </a:r>
            <a:endParaRPr sz="1700">
              <a:solidFill>
                <a:srgbClr val="000000"/>
              </a:solidFill>
            </a:endParaRPr>
          </a:p>
        </p:txBody>
      </p:sp>
      <p:pic>
        <p:nvPicPr>
          <p:cNvPr id="77" name="Google Shape;77;p15"/>
          <p:cNvPicPr preferRelativeResize="0"/>
          <p:nvPr/>
        </p:nvPicPr>
        <p:blipFill>
          <a:blip r:embed="rId3">
            <a:alphaModFix/>
          </a:blip>
          <a:stretch>
            <a:fillRect/>
          </a:stretch>
        </p:blipFill>
        <p:spPr>
          <a:xfrm>
            <a:off x="387900" y="1363750"/>
            <a:ext cx="1373924" cy="1090874"/>
          </a:xfrm>
          <a:prstGeom prst="rect">
            <a:avLst/>
          </a:prstGeom>
          <a:noFill/>
          <a:ln>
            <a:noFill/>
          </a:ln>
        </p:spPr>
      </p:pic>
      <p:pic>
        <p:nvPicPr>
          <p:cNvPr id="78" name="Google Shape;78;p15"/>
          <p:cNvPicPr preferRelativeResize="0"/>
          <p:nvPr/>
        </p:nvPicPr>
        <p:blipFill>
          <a:blip r:embed="rId4">
            <a:alphaModFix/>
          </a:blip>
          <a:stretch>
            <a:fillRect/>
          </a:stretch>
        </p:blipFill>
        <p:spPr>
          <a:xfrm>
            <a:off x="160425" y="2571750"/>
            <a:ext cx="6700750" cy="2603400"/>
          </a:xfrm>
          <a:prstGeom prst="rect">
            <a:avLst/>
          </a:prstGeom>
          <a:noFill/>
          <a:ln>
            <a:noFill/>
          </a:ln>
        </p:spPr>
      </p:pic>
      <p:pic>
        <p:nvPicPr>
          <p:cNvPr id="79" name="Google Shape;79;p15"/>
          <p:cNvPicPr preferRelativeResize="0"/>
          <p:nvPr/>
        </p:nvPicPr>
        <p:blipFill>
          <a:blip r:embed="rId5">
            <a:alphaModFix/>
          </a:blip>
          <a:stretch>
            <a:fillRect/>
          </a:stretch>
        </p:blipFill>
        <p:spPr>
          <a:xfrm>
            <a:off x="7250075" y="2522125"/>
            <a:ext cx="1596000" cy="2348100"/>
          </a:xfrm>
          <a:prstGeom prst="rect">
            <a:avLst/>
          </a:prstGeom>
          <a:noFill/>
          <a:ln>
            <a:noFill/>
          </a:ln>
        </p:spPr>
      </p:pic>
      <p:pic>
        <p:nvPicPr>
          <p:cNvPr id="80" name="Google Shape;80;p15"/>
          <p:cNvPicPr preferRelativeResize="0"/>
          <p:nvPr/>
        </p:nvPicPr>
        <p:blipFill>
          <a:blip r:embed="rId6">
            <a:alphaModFix/>
          </a:blip>
          <a:stretch>
            <a:fillRect/>
          </a:stretch>
        </p:blipFill>
        <p:spPr>
          <a:xfrm>
            <a:off x="1885550" y="1018038"/>
            <a:ext cx="1695450" cy="14365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Framing</a:t>
            </a:r>
            <a:endParaRPr>
              <a:solidFill>
                <a:schemeClr val="accent1"/>
              </a:solidFill>
            </a:endParaRPr>
          </a:p>
        </p:txBody>
      </p:sp>
      <p:grpSp>
        <p:nvGrpSpPr>
          <p:cNvPr id="87" name="Google Shape;87;p16"/>
          <p:cNvGrpSpPr/>
          <p:nvPr/>
        </p:nvGrpSpPr>
        <p:grpSpPr>
          <a:xfrm>
            <a:off x="431489" y="1366415"/>
            <a:ext cx="957655" cy="984114"/>
            <a:chOff x="431475" y="1351550"/>
            <a:chExt cx="1644325" cy="1644300"/>
          </a:xfrm>
        </p:grpSpPr>
        <p:sp>
          <p:nvSpPr>
            <p:cNvPr id="88" name="Google Shape;88;p16"/>
            <p:cNvSpPr/>
            <p:nvPr/>
          </p:nvSpPr>
          <p:spPr>
            <a:xfrm>
              <a:off x="431500" y="1351550"/>
              <a:ext cx="1644300" cy="164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artoonish illustration of a woman with purple hair" id="89" name="Google Shape;89;p16"/>
            <p:cNvPicPr preferRelativeResize="0"/>
            <p:nvPr/>
          </p:nvPicPr>
          <p:blipFill rotWithShape="1">
            <a:blip r:embed="rId3">
              <a:alphaModFix/>
            </a:blip>
            <a:srcRect b="0" l="-6205" r="-6216" t="-12422"/>
            <a:stretch/>
          </p:blipFill>
          <p:spPr>
            <a:xfrm>
              <a:off x="431475" y="1351550"/>
              <a:ext cx="1644300" cy="1644300"/>
            </a:xfrm>
            <a:prstGeom prst="ellipse">
              <a:avLst/>
            </a:prstGeom>
            <a:noFill/>
            <a:ln>
              <a:noFill/>
            </a:ln>
          </p:spPr>
        </p:pic>
      </p:grpSp>
      <p:sp>
        <p:nvSpPr>
          <p:cNvPr id="90" name="Google Shape;90;p16"/>
          <p:cNvSpPr txBox="1"/>
          <p:nvPr>
            <p:ph idx="4294967295" type="body"/>
          </p:nvPr>
        </p:nvSpPr>
        <p:spPr>
          <a:xfrm>
            <a:off x="311700" y="257175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chemeClr val="accent5"/>
                </a:solidFill>
              </a:rPr>
              <a:t>Framing</a:t>
            </a:r>
            <a:endParaRPr sz="2100">
              <a:solidFill>
                <a:schemeClr val="accent5"/>
              </a:solidFill>
            </a:endParaRPr>
          </a:p>
        </p:txBody>
      </p:sp>
      <p:cxnSp>
        <p:nvCxnSpPr>
          <p:cNvPr id="91" name="Google Shape;91;p16"/>
          <p:cNvCxnSpPr/>
          <p:nvPr/>
        </p:nvCxnSpPr>
        <p:spPr>
          <a:xfrm>
            <a:off x="1264925" y="3076223"/>
            <a:ext cx="270900" cy="0"/>
          </a:xfrm>
          <a:prstGeom prst="straightConnector1">
            <a:avLst/>
          </a:prstGeom>
          <a:noFill/>
          <a:ln cap="flat" cmpd="sng" w="9525">
            <a:solidFill>
              <a:schemeClr val="lt2"/>
            </a:solidFill>
            <a:prstDash val="solid"/>
            <a:round/>
            <a:headEnd len="sm" w="sm" type="none"/>
            <a:tailEnd len="sm" w="sm" type="none"/>
          </a:ln>
        </p:spPr>
      </p:cxnSp>
      <p:sp>
        <p:nvSpPr>
          <p:cNvPr id="92" name="Google Shape;92;p16"/>
          <p:cNvSpPr txBox="1"/>
          <p:nvPr>
            <p:ph idx="4294967295" type="body"/>
          </p:nvPr>
        </p:nvSpPr>
        <p:spPr>
          <a:xfrm>
            <a:off x="311700" y="3144500"/>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The data is a time-series dataset where the past value is meaningful to the future value, and because that we categorize is as a sequence type data.</a:t>
            </a:r>
            <a:endParaRPr sz="1100"/>
          </a:p>
          <a:p>
            <a:pPr indent="0" lvl="0" marL="0" rtl="0" algn="ctr">
              <a:spcBef>
                <a:spcPts val="1600"/>
              </a:spcBef>
              <a:spcAft>
                <a:spcPts val="1600"/>
              </a:spcAft>
              <a:buNone/>
            </a:pPr>
            <a:r>
              <a:t/>
            </a:r>
            <a:endParaRPr sz="1100"/>
          </a:p>
        </p:txBody>
      </p:sp>
      <p:grpSp>
        <p:nvGrpSpPr>
          <p:cNvPr id="93" name="Google Shape;93;p16"/>
          <p:cNvGrpSpPr/>
          <p:nvPr/>
        </p:nvGrpSpPr>
        <p:grpSpPr>
          <a:xfrm>
            <a:off x="1837322" y="1366452"/>
            <a:ext cx="957640" cy="984057"/>
            <a:chOff x="2649450" y="1351550"/>
            <a:chExt cx="1644300" cy="1659175"/>
          </a:xfrm>
        </p:grpSpPr>
        <p:sp>
          <p:nvSpPr>
            <p:cNvPr id="94" name="Google Shape;94;p16"/>
            <p:cNvSpPr/>
            <p:nvPr/>
          </p:nvSpPr>
          <p:spPr>
            <a:xfrm>
              <a:off x="2649450" y="1351550"/>
              <a:ext cx="1644300" cy="164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artoonish illustration of a boy in a yellow shirt" id="95" name="Google Shape;95;p16"/>
            <p:cNvPicPr preferRelativeResize="0"/>
            <p:nvPr/>
          </p:nvPicPr>
          <p:blipFill rotWithShape="1">
            <a:blip r:embed="rId4">
              <a:alphaModFix/>
            </a:blip>
            <a:srcRect b="0" l="-8182" r="-4214" t="-12397"/>
            <a:stretch/>
          </p:blipFill>
          <p:spPr>
            <a:xfrm>
              <a:off x="2649450" y="1366425"/>
              <a:ext cx="1644300" cy="1644300"/>
            </a:xfrm>
            <a:prstGeom prst="ellipse">
              <a:avLst/>
            </a:prstGeom>
            <a:noFill/>
            <a:ln>
              <a:noFill/>
            </a:ln>
          </p:spPr>
        </p:pic>
      </p:grpSp>
      <p:grpSp>
        <p:nvGrpSpPr>
          <p:cNvPr id="96" name="Google Shape;96;p16"/>
          <p:cNvGrpSpPr/>
          <p:nvPr/>
        </p:nvGrpSpPr>
        <p:grpSpPr>
          <a:xfrm>
            <a:off x="3327790" y="1345461"/>
            <a:ext cx="1028024" cy="1026043"/>
            <a:chOff x="4867413" y="1351550"/>
            <a:chExt cx="1644313" cy="1644300"/>
          </a:xfrm>
        </p:grpSpPr>
        <p:sp>
          <p:nvSpPr>
            <p:cNvPr id="97" name="Google Shape;97;p16"/>
            <p:cNvSpPr/>
            <p:nvPr/>
          </p:nvSpPr>
          <p:spPr>
            <a:xfrm>
              <a:off x="4867413" y="1351550"/>
              <a:ext cx="1644300" cy="164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artoonish illustration of a woman with orange hair" id="98" name="Google Shape;98;p16"/>
            <p:cNvPicPr preferRelativeResize="0"/>
            <p:nvPr/>
          </p:nvPicPr>
          <p:blipFill rotWithShape="1">
            <a:blip r:embed="rId5">
              <a:alphaModFix/>
            </a:blip>
            <a:srcRect b="0" l="-4969" r="-4969" t="-9938"/>
            <a:stretch/>
          </p:blipFill>
          <p:spPr>
            <a:xfrm>
              <a:off x="4867425" y="1351550"/>
              <a:ext cx="1644300" cy="1644300"/>
            </a:xfrm>
            <a:prstGeom prst="ellipse">
              <a:avLst/>
            </a:prstGeom>
            <a:noFill/>
            <a:ln>
              <a:noFill/>
            </a:ln>
          </p:spPr>
        </p:pic>
      </p:grpSp>
      <p:grpSp>
        <p:nvGrpSpPr>
          <p:cNvPr id="99" name="Google Shape;99;p16"/>
          <p:cNvGrpSpPr/>
          <p:nvPr/>
        </p:nvGrpSpPr>
        <p:grpSpPr>
          <a:xfrm>
            <a:off x="4888683" y="1366423"/>
            <a:ext cx="957640" cy="984114"/>
            <a:chOff x="7085400" y="1351550"/>
            <a:chExt cx="1644300" cy="1644300"/>
          </a:xfrm>
        </p:grpSpPr>
        <p:sp>
          <p:nvSpPr>
            <p:cNvPr id="100" name="Google Shape;100;p16"/>
            <p:cNvSpPr/>
            <p:nvPr/>
          </p:nvSpPr>
          <p:spPr>
            <a:xfrm>
              <a:off x="7085400" y="1351550"/>
              <a:ext cx="1644300" cy="164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artoonish illustration of a man in a blue shirt" id="101" name="Google Shape;101;p16"/>
            <p:cNvPicPr preferRelativeResize="0"/>
            <p:nvPr/>
          </p:nvPicPr>
          <p:blipFill>
            <a:blip r:embed="rId6">
              <a:alphaModFix/>
            </a:blip>
            <a:stretch>
              <a:fillRect/>
            </a:stretch>
          </p:blipFill>
          <p:spPr>
            <a:xfrm flipH="1">
              <a:off x="7085400" y="1351550"/>
              <a:ext cx="1644300" cy="1644300"/>
            </a:xfrm>
            <a:prstGeom prst="ellipse">
              <a:avLst/>
            </a:prstGeom>
            <a:noFill/>
            <a:ln>
              <a:noFill/>
            </a:ln>
          </p:spPr>
        </p:pic>
      </p:grpSp>
      <p:sp>
        <p:nvSpPr>
          <p:cNvPr id="102" name="Google Shape;102;p16"/>
          <p:cNvSpPr txBox="1"/>
          <p:nvPr>
            <p:ph idx="4294967295" type="body"/>
          </p:nvPr>
        </p:nvSpPr>
        <p:spPr>
          <a:xfrm>
            <a:off x="6539300" y="2562313"/>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accent5"/>
                </a:solidFill>
              </a:rPr>
              <a:t>Goals</a:t>
            </a:r>
            <a:endParaRPr sz="2100">
              <a:solidFill>
                <a:schemeClr val="accent5"/>
              </a:solidFill>
            </a:endParaRPr>
          </a:p>
          <a:p>
            <a:pPr indent="0" lvl="0" marL="0" rtl="0" algn="ctr">
              <a:spcBef>
                <a:spcPts val="1600"/>
              </a:spcBef>
              <a:spcAft>
                <a:spcPts val="1600"/>
              </a:spcAft>
              <a:buNone/>
            </a:pPr>
            <a:r>
              <a:t/>
            </a:r>
            <a:endParaRPr sz="2100">
              <a:solidFill>
                <a:schemeClr val="accent5"/>
              </a:solidFill>
            </a:endParaRPr>
          </a:p>
        </p:txBody>
      </p:sp>
      <p:cxnSp>
        <p:nvCxnSpPr>
          <p:cNvPr id="103" name="Google Shape;103;p16"/>
          <p:cNvCxnSpPr/>
          <p:nvPr/>
        </p:nvCxnSpPr>
        <p:spPr>
          <a:xfrm>
            <a:off x="7492550" y="3076235"/>
            <a:ext cx="270900" cy="0"/>
          </a:xfrm>
          <a:prstGeom prst="straightConnector1">
            <a:avLst/>
          </a:prstGeom>
          <a:noFill/>
          <a:ln cap="flat" cmpd="sng" w="9525">
            <a:solidFill>
              <a:schemeClr val="lt2"/>
            </a:solidFill>
            <a:prstDash val="solid"/>
            <a:round/>
            <a:headEnd len="sm" w="sm" type="none"/>
            <a:tailEnd len="sm" w="sm" type="none"/>
          </a:ln>
        </p:spPr>
      </p:cxnSp>
      <p:sp>
        <p:nvSpPr>
          <p:cNvPr id="104" name="Google Shape;104;p16"/>
          <p:cNvSpPr txBox="1"/>
          <p:nvPr>
            <p:ph idx="4294967295" type="body"/>
          </p:nvPr>
        </p:nvSpPr>
        <p:spPr>
          <a:xfrm>
            <a:off x="6396950" y="3194625"/>
            <a:ext cx="24621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rPr>
              <a:t>Using the daily active user of Boston Library, we want to use that to predict the future using machine learning so Boston library can make a better decision for their plan.</a:t>
            </a:r>
            <a:endParaRPr sz="1100">
              <a:solidFill>
                <a:srgbClr val="FFFFFF"/>
              </a:solidFill>
            </a:endParaRPr>
          </a:p>
          <a:p>
            <a:pPr indent="0" lvl="0" marL="0" rtl="0" algn="ctr">
              <a:spcBef>
                <a:spcPts val="1600"/>
              </a:spcBef>
              <a:spcAft>
                <a:spcPts val="1600"/>
              </a:spcAft>
              <a:buNone/>
            </a:pPr>
            <a:r>
              <a:t/>
            </a:r>
            <a:endParaRPr sz="1100">
              <a:solidFill>
                <a:srgbClr val="FFFFFF"/>
              </a:solidFill>
            </a:endParaRPr>
          </a:p>
        </p:txBody>
      </p:sp>
      <p:sp>
        <p:nvSpPr>
          <p:cNvPr id="105" name="Google Shape;105;p16"/>
          <p:cNvSpPr txBox="1"/>
          <p:nvPr>
            <p:ph idx="4294967295" type="body"/>
          </p:nvPr>
        </p:nvSpPr>
        <p:spPr>
          <a:xfrm>
            <a:off x="3323200" y="257175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chemeClr val="accent5"/>
                </a:solidFill>
              </a:rPr>
              <a:t>Labels &amp; Feature</a:t>
            </a:r>
            <a:endParaRPr sz="2100">
              <a:solidFill>
                <a:schemeClr val="accent5"/>
              </a:solidFill>
            </a:endParaRPr>
          </a:p>
        </p:txBody>
      </p:sp>
      <p:cxnSp>
        <p:nvCxnSpPr>
          <p:cNvPr id="106" name="Google Shape;106;p16"/>
          <p:cNvCxnSpPr/>
          <p:nvPr/>
        </p:nvCxnSpPr>
        <p:spPr>
          <a:xfrm>
            <a:off x="4276425" y="3076223"/>
            <a:ext cx="270900" cy="0"/>
          </a:xfrm>
          <a:prstGeom prst="straightConnector1">
            <a:avLst/>
          </a:prstGeom>
          <a:noFill/>
          <a:ln cap="flat" cmpd="sng" w="9525">
            <a:solidFill>
              <a:schemeClr val="lt2"/>
            </a:solidFill>
            <a:prstDash val="solid"/>
            <a:round/>
            <a:headEnd len="sm" w="sm" type="none"/>
            <a:tailEnd len="sm" w="sm" type="none"/>
          </a:ln>
        </p:spPr>
      </p:cxnSp>
      <p:sp>
        <p:nvSpPr>
          <p:cNvPr id="107" name="Google Shape;107;p16"/>
          <p:cNvSpPr txBox="1"/>
          <p:nvPr>
            <p:ph idx="4294967295" type="body"/>
          </p:nvPr>
        </p:nvSpPr>
        <p:spPr>
          <a:xfrm>
            <a:off x="3068350" y="3144500"/>
            <a:ext cx="26871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100"/>
              <a:t>This is a sequence-to- sequence models.</a:t>
            </a:r>
            <a:br>
              <a:rPr lang="en" sz="1100"/>
            </a:br>
            <a:r>
              <a:rPr lang="en" sz="1100"/>
              <a:t>The Labels and the feature have a same attribute in this models, which is the timestamp of the data and the sum of the library usage per-day.</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1" name="Shape 111"/>
        <p:cNvGrpSpPr/>
        <p:nvPr/>
      </p:nvGrpSpPr>
      <p:grpSpPr>
        <a:xfrm>
          <a:off x="0" y="0"/>
          <a:ext cx="0" cy="0"/>
          <a:chOff x="0" y="0"/>
          <a:chExt cx="0" cy="0"/>
        </a:xfrm>
      </p:grpSpPr>
      <p:sp>
        <p:nvSpPr>
          <p:cNvPr id="112" name="Google Shape;112;p17"/>
          <p:cNvSpPr txBox="1"/>
          <p:nvPr>
            <p:ph type="title"/>
          </p:nvPr>
        </p:nvSpPr>
        <p:spPr>
          <a:xfrm>
            <a:off x="147750" y="1378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Data Preprocessing</a:t>
            </a:r>
            <a:endParaRPr>
              <a:solidFill>
                <a:srgbClr val="000000"/>
              </a:solidFill>
            </a:endParaRPr>
          </a:p>
        </p:txBody>
      </p:sp>
      <p:sp>
        <p:nvSpPr>
          <p:cNvPr id="113" name="Google Shape;113;p17"/>
          <p:cNvSpPr txBox="1"/>
          <p:nvPr>
            <p:ph idx="1" type="body"/>
          </p:nvPr>
        </p:nvSpPr>
        <p:spPr>
          <a:xfrm>
            <a:off x="5683875" y="823900"/>
            <a:ext cx="3410100" cy="4189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500">
                <a:solidFill>
                  <a:srgbClr val="000000"/>
                </a:solidFill>
              </a:rPr>
              <a:t>Here on the first graph, we see that there is an anomaly, where the at around the end of 2019 there is around sixty thousand people that use the library on that day.</a:t>
            </a:r>
            <a:br>
              <a:rPr lang="en" sz="1500">
                <a:solidFill>
                  <a:srgbClr val="000000"/>
                </a:solidFill>
              </a:rPr>
            </a:br>
            <a:r>
              <a:rPr lang="en" sz="1500">
                <a:solidFill>
                  <a:srgbClr val="000000"/>
                </a:solidFill>
              </a:rPr>
              <a:t>	We assume that that is an error, so we change it with the average the data. And plot the data again on the bottom graph.</a:t>
            </a:r>
            <a:br>
              <a:rPr lang="en" sz="1500">
                <a:solidFill>
                  <a:srgbClr val="000000"/>
                </a:solidFill>
              </a:rPr>
            </a:br>
            <a:r>
              <a:rPr lang="en" sz="1700">
                <a:solidFill>
                  <a:srgbClr val="000000"/>
                </a:solidFill>
              </a:rPr>
              <a:t>	 </a:t>
            </a:r>
            <a:endParaRPr sz="1700">
              <a:solidFill>
                <a:srgbClr val="000000"/>
              </a:solidFill>
            </a:endParaRPr>
          </a:p>
          <a:p>
            <a:pPr indent="0" lvl="0" marL="0" rtl="0" algn="r">
              <a:spcBef>
                <a:spcPts val="1600"/>
              </a:spcBef>
              <a:spcAft>
                <a:spcPts val="0"/>
              </a:spcAft>
              <a:buNone/>
            </a:pPr>
            <a:r>
              <a:t/>
            </a:r>
            <a:endParaRPr b="1" sz="1700">
              <a:solidFill>
                <a:srgbClr val="000000"/>
              </a:solidFill>
            </a:endParaRPr>
          </a:p>
          <a:p>
            <a:pPr indent="0" lvl="0" marL="0" rtl="0" algn="r">
              <a:spcBef>
                <a:spcPts val="1600"/>
              </a:spcBef>
              <a:spcAft>
                <a:spcPts val="1600"/>
              </a:spcAft>
              <a:buNone/>
            </a:pPr>
            <a:r>
              <a:rPr b="1" lang="en" sz="1600">
                <a:solidFill>
                  <a:srgbClr val="000000"/>
                </a:solidFill>
              </a:rPr>
              <a:t>Next, split the data &amp; transform it</a:t>
            </a:r>
            <a:endParaRPr b="1" sz="1600">
              <a:solidFill>
                <a:srgbClr val="000000"/>
              </a:solidFill>
            </a:endParaRPr>
          </a:p>
        </p:txBody>
      </p:sp>
      <p:pic>
        <p:nvPicPr>
          <p:cNvPr id="114" name="Google Shape;114;p17"/>
          <p:cNvPicPr preferRelativeResize="0"/>
          <p:nvPr/>
        </p:nvPicPr>
        <p:blipFill>
          <a:blip r:embed="rId3">
            <a:alphaModFix/>
          </a:blip>
          <a:stretch>
            <a:fillRect/>
          </a:stretch>
        </p:blipFill>
        <p:spPr>
          <a:xfrm>
            <a:off x="0" y="823900"/>
            <a:ext cx="5598349" cy="2192275"/>
          </a:xfrm>
          <a:prstGeom prst="rect">
            <a:avLst/>
          </a:prstGeom>
          <a:noFill/>
          <a:ln>
            <a:noFill/>
          </a:ln>
        </p:spPr>
      </p:pic>
      <p:pic>
        <p:nvPicPr>
          <p:cNvPr id="115" name="Google Shape;115;p17"/>
          <p:cNvPicPr preferRelativeResize="0"/>
          <p:nvPr/>
        </p:nvPicPr>
        <p:blipFill>
          <a:blip r:embed="rId4">
            <a:alphaModFix/>
          </a:blip>
          <a:stretch>
            <a:fillRect/>
          </a:stretch>
        </p:blipFill>
        <p:spPr>
          <a:xfrm>
            <a:off x="0" y="2951225"/>
            <a:ext cx="5598349" cy="2192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9" name="Shape 119"/>
        <p:cNvGrpSpPr/>
        <p:nvPr/>
      </p:nvGrpSpPr>
      <p:grpSpPr>
        <a:xfrm>
          <a:off x="0" y="0"/>
          <a:ext cx="0" cy="0"/>
          <a:chOff x="0" y="0"/>
          <a:chExt cx="0" cy="0"/>
        </a:xfrm>
      </p:grpSpPr>
      <p:sp>
        <p:nvSpPr>
          <p:cNvPr id="120" name="Google Shape;120;p18"/>
          <p:cNvSpPr txBox="1"/>
          <p:nvPr>
            <p:ph type="title"/>
          </p:nvPr>
        </p:nvSpPr>
        <p:spPr>
          <a:xfrm>
            <a:off x="237500" y="126475"/>
            <a:ext cx="5327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Split the Data and Transform It</a:t>
            </a:r>
            <a:endParaRPr>
              <a:solidFill>
                <a:srgbClr val="000000"/>
              </a:solidFill>
            </a:endParaRPr>
          </a:p>
        </p:txBody>
      </p:sp>
      <p:sp>
        <p:nvSpPr>
          <p:cNvPr id="121" name="Google Shape;121;p18"/>
          <p:cNvSpPr txBox="1"/>
          <p:nvPr>
            <p:ph idx="1" type="body"/>
          </p:nvPr>
        </p:nvSpPr>
        <p:spPr>
          <a:xfrm>
            <a:off x="320850" y="882175"/>
            <a:ext cx="8482500" cy="9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When split a time-series dataset we cannot randomize it because it is a sequence data type, so we split the data for the train set is from 19 January 2017 until 31 December 2019 and the test set is from 1 January 2020 until 3 April 2020.</a:t>
            </a:r>
            <a:endParaRPr>
              <a:solidFill>
                <a:srgbClr val="000000"/>
              </a:solidFill>
            </a:endParaRPr>
          </a:p>
          <a:p>
            <a:pPr indent="0" lvl="0" marL="0" rtl="0" algn="ctr">
              <a:spcBef>
                <a:spcPts val="1600"/>
              </a:spcBef>
              <a:spcAft>
                <a:spcPts val="1600"/>
              </a:spcAft>
              <a:buNone/>
            </a:pPr>
            <a:r>
              <a:rPr lang="en">
                <a:solidFill>
                  <a:srgbClr val="000000"/>
                </a:solidFill>
              </a:rPr>
              <a:t>In a graph it will be looks like this</a:t>
            </a:r>
            <a:endParaRPr>
              <a:solidFill>
                <a:srgbClr val="000000"/>
              </a:solidFill>
            </a:endParaRPr>
          </a:p>
        </p:txBody>
      </p:sp>
      <p:pic>
        <p:nvPicPr>
          <p:cNvPr id="122" name="Google Shape;122;p18"/>
          <p:cNvPicPr preferRelativeResize="0"/>
          <p:nvPr/>
        </p:nvPicPr>
        <p:blipFill>
          <a:blip r:embed="rId3">
            <a:alphaModFix/>
          </a:blip>
          <a:stretch>
            <a:fillRect/>
          </a:stretch>
        </p:blipFill>
        <p:spPr>
          <a:xfrm>
            <a:off x="1151463" y="1789075"/>
            <a:ext cx="6841076" cy="2762475"/>
          </a:xfrm>
          <a:prstGeom prst="rect">
            <a:avLst/>
          </a:prstGeom>
          <a:noFill/>
          <a:ln>
            <a:noFill/>
          </a:ln>
        </p:spPr>
      </p:pic>
      <p:sp>
        <p:nvSpPr>
          <p:cNvPr id="123" name="Google Shape;123;p18"/>
          <p:cNvSpPr txBox="1"/>
          <p:nvPr/>
        </p:nvSpPr>
        <p:spPr>
          <a:xfrm>
            <a:off x="237500" y="4636550"/>
            <a:ext cx="85659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And before actually feed it to our models, lets transform it using MinMaxScaler</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Long Short-Term Memory Models</a:t>
            </a:r>
            <a:endParaRPr/>
          </a:p>
        </p:txBody>
      </p:sp>
      <p:sp>
        <p:nvSpPr>
          <p:cNvPr id="129" name="Google Shape;129;p19"/>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Why LSTM?</a:t>
            </a:r>
            <a:endParaRPr sz="2400">
              <a:solidFill>
                <a:schemeClr val="accent5"/>
              </a:solidFill>
            </a:endParaRPr>
          </a:p>
        </p:txBody>
      </p:sp>
      <p:cxnSp>
        <p:nvCxnSpPr>
          <p:cNvPr id="130" name="Google Shape;130;p19"/>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31" name="Google Shape;131;p19"/>
          <p:cNvSpPr txBox="1"/>
          <p:nvPr>
            <p:ph idx="4294967295" type="body"/>
          </p:nvPr>
        </p:nvSpPr>
        <p:spPr>
          <a:xfrm>
            <a:off x="311700" y="19163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 benefit of this type of network is that it can learn and remember over long sequences as we have a time-series daily data with 1165 day.</a:t>
            </a:r>
            <a:endParaRPr sz="1400"/>
          </a:p>
        </p:txBody>
      </p:sp>
      <p:sp>
        <p:nvSpPr>
          <p:cNvPr id="132" name="Google Shape;132;p19"/>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M</a:t>
            </a:r>
            <a:r>
              <a:rPr lang="en" sz="2400">
                <a:solidFill>
                  <a:schemeClr val="accent5"/>
                </a:solidFill>
              </a:rPr>
              <a:t>odel Architecture</a:t>
            </a:r>
            <a:endParaRPr sz="2400">
              <a:solidFill>
                <a:schemeClr val="accent5"/>
              </a:solidFill>
            </a:endParaRPr>
          </a:p>
        </p:txBody>
      </p:sp>
      <p:cxnSp>
        <p:nvCxnSpPr>
          <p:cNvPr id="133" name="Google Shape;133;p19"/>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34" name="Google Shape;134;p19"/>
          <p:cNvSpPr txBox="1"/>
          <p:nvPr>
            <p:ph idx="4294967295" type="body"/>
          </p:nvPr>
        </p:nvSpPr>
        <p:spPr>
          <a:xfrm>
            <a:off x="4905750" y="19163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model have 128 neurons in the first hidden layer and 1 neuron in the output layer for predicting library daily usage.</a:t>
            </a:r>
            <a:endParaRPr sz="1400"/>
          </a:p>
          <a:p>
            <a:pPr indent="0" lvl="0" marL="0" rtl="0" algn="l">
              <a:spcBef>
                <a:spcPts val="1600"/>
              </a:spcBef>
              <a:spcAft>
                <a:spcPts val="0"/>
              </a:spcAft>
              <a:buNone/>
            </a:pPr>
            <a:r>
              <a:rPr lang="en" sz="1400"/>
              <a:t>Use the MSE loss function and the efficient Adam version of stochastic gradient descent.</a:t>
            </a:r>
            <a:endParaRPr sz="1400"/>
          </a:p>
          <a:p>
            <a:pPr indent="0" lvl="0" marL="0" rtl="0" algn="l">
              <a:spcBef>
                <a:spcPts val="1600"/>
              </a:spcBef>
              <a:spcAft>
                <a:spcPts val="1600"/>
              </a:spcAft>
              <a:buNone/>
            </a:pPr>
            <a:r>
              <a:rPr lang="en" sz="1400"/>
              <a:t>The model will be fit for 100 training epochs with a batch size of 7.</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38" name="Shape 138"/>
        <p:cNvGrpSpPr/>
        <p:nvPr/>
      </p:nvGrpSpPr>
      <p:grpSpPr>
        <a:xfrm>
          <a:off x="0" y="0"/>
          <a:ext cx="0" cy="0"/>
          <a:chOff x="0" y="0"/>
          <a:chExt cx="0" cy="0"/>
        </a:xfrm>
      </p:grpSpPr>
      <p:sp>
        <p:nvSpPr>
          <p:cNvPr id="139" name="Google Shape;139;p20"/>
          <p:cNvSpPr txBox="1"/>
          <p:nvPr>
            <p:ph type="title"/>
          </p:nvPr>
        </p:nvSpPr>
        <p:spPr>
          <a:xfrm>
            <a:off x="237500" y="126475"/>
            <a:ext cx="3813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Model Prediction</a:t>
            </a:r>
            <a:endParaRPr>
              <a:solidFill>
                <a:srgbClr val="000000"/>
              </a:solidFill>
            </a:endParaRPr>
          </a:p>
        </p:txBody>
      </p:sp>
      <p:sp>
        <p:nvSpPr>
          <p:cNvPr id="140" name="Google Shape;140;p20"/>
          <p:cNvSpPr txBox="1"/>
          <p:nvPr>
            <p:ph idx="1" type="body"/>
          </p:nvPr>
        </p:nvSpPr>
        <p:spPr>
          <a:xfrm>
            <a:off x="400625" y="1093925"/>
            <a:ext cx="7892100" cy="38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In a graph it will be looks like this, the blue line is the real value and the orange one is the model prediction.</a:t>
            </a:r>
            <a:endParaRPr>
              <a:solidFill>
                <a:srgbClr val="000000"/>
              </a:solidFill>
            </a:endParaRPr>
          </a:p>
        </p:txBody>
      </p:sp>
      <p:pic>
        <p:nvPicPr>
          <p:cNvPr id="141" name="Google Shape;141;p20"/>
          <p:cNvPicPr preferRelativeResize="0"/>
          <p:nvPr/>
        </p:nvPicPr>
        <p:blipFill>
          <a:blip r:embed="rId3">
            <a:alphaModFix/>
          </a:blip>
          <a:stretch>
            <a:fillRect/>
          </a:stretch>
        </p:blipFill>
        <p:spPr>
          <a:xfrm>
            <a:off x="328600" y="1690263"/>
            <a:ext cx="8486775" cy="2981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How Good is Our Models?</a:t>
            </a:r>
            <a:endParaRPr>
              <a:solidFill>
                <a:schemeClr val="accent1"/>
              </a:solidFill>
            </a:endParaRPr>
          </a:p>
        </p:txBody>
      </p:sp>
      <p:grpSp>
        <p:nvGrpSpPr>
          <p:cNvPr id="148" name="Google Shape;148;p21"/>
          <p:cNvGrpSpPr/>
          <p:nvPr/>
        </p:nvGrpSpPr>
        <p:grpSpPr>
          <a:xfrm>
            <a:off x="1211307" y="1705030"/>
            <a:ext cx="1233485" cy="1233485"/>
            <a:chOff x="1700550" y="1498632"/>
            <a:chExt cx="1053900" cy="1053900"/>
          </a:xfrm>
        </p:grpSpPr>
        <p:sp>
          <p:nvSpPr>
            <p:cNvPr id="149" name="Google Shape;149;p21"/>
            <p:cNvSpPr/>
            <p:nvPr/>
          </p:nvSpPr>
          <p:spPr>
            <a:xfrm>
              <a:off x="1700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1956450" y="1729405"/>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21"/>
          <p:cNvGrpSpPr/>
          <p:nvPr/>
        </p:nvGrpSpPr>
        <p:grpSpPr>
          <a:xfrm>
            <a:off x="2583323" y="1705030"/>
            <a:ext cx="1233485" cy="1233485"/>
            <a:chOff x="2872812" y="1498619"/>
            <a:chExt cx="1053900" cy="1053900"/>
          </a:xfrm>
        </p:grpSpPr>
        <p:sp>
          <p:nvSpPr>
            <p:cNvPr id="152" name="Google Shape;152;p21"/>
            <p:cNvSpPr/>
            <p:nvPr/>
          </p:nvSpPr>
          <p:spPr>
            <a:xfrm>
              <a:off x="2872812" y="1498619"/>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3128712" y="1729418"/>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21"/>
          <p:cNvGrpSpPr/>
          <p:nvPr/>
        </p:nvGrpSpPr>
        <p:grpSpPr>
          <a:xfrm>
            <a:off x="3955309" y="1705030"/>
            <a:ext cx="1233485" cy="1233485"/>
            <a:chOff x="4045050" y="1484544"/>
            <a:chExt cx="1053900" cy="1053900"/>
          </a:xfrm>
        </p:grpSpPr>
        <p:sp>
          <p:nvSpPr>
            <p:cNvPr id="155" name="Google Shape;155;p21"/>
            <p:cNvSpPr/>
            <p:nvPr/>
          </p:nvSpPr>
          <p:spPr>
            <a:xfrm>
              <a:off x="4045050" y="1484544"/>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4300950" y="1715343"/>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21"/>
          <p:cNvGrpSpPr/>
          <p:nvPr/>
        </p:nvGrpSpPr>
        <p:grpSpPr>
          <a:xfrm>
            <a:off x="5327311" y="1705030"/>
            <a:ext cx="1233485" cy="1233485"/>
            <a:chOff x="5217300" y="1498632"/>
            <a:chExt cx="1053900" cy="1053900"/>
          </a:xfrm>
        </p:grpSpPr>
        <p:sp>
          <p:nvSpPr>
            <p:cNvPr id="158" name="Google Shape;158;p21"/>
            <p:cNvSpPr/>
            <p:nvPr/>
          </p:nvSpPr>
          <p:spPr>
            <a:xfrm>
              <a:off x="521730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5473200" y="1729430"/>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1"/>
          <p:cNvGrpSpPr/>
          <p:nvPr/>
        </p:nvGrpSpPr>
        <p:grpSpPr>
          <a:xfrm>
            <a:off x="6699312" y="1705030"/>
            <a:ext cx="1233485" cy="1233485"/>
            <a:chOff x="6389550" y="1498632"/>
            <a:chExt cx="1053900" cy="1053900"/>
          </a:xfrm>
        </p:grpSpPr>
        <p:sp>
          <p:nvSpPr>
            <p:cNvPr id="161" name="Google Shape;161;p21"/>
            <p:cNvSpPr/>
            <p:nvPr/>
          </p:nvSpPr>
          <p:spPr>
            <a:xfrm>
              <a:off x="6389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6645450" y="1729430"/>
              <a:ext cx="542100" cy="515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1"/>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On the test set, the models get 11% error, which is still pretty good to deploy it to predict daily library usage at Boston Library.</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