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0" r:id="rId13"/>
    <p:sldId id="291" r:id="rId14"/>
    <p:sldId id="267" r:id="rId15"/>
    <p:sldId id="268" r:id="rId16"/>
    <p:sldId id="269" r:id="rId17"/>
    <p:sldId id="292" r:id="rId18"/>
    <p:sldId id="270" r:id="rId19"/>
    <p:sldId id="271" r:id="rId20"/>
    <p:sldId id="293" r:id="rId21"/>
    <p:sldId id="273" r:id="rId22"/>
    <p:sldId id="274" r:id="rId23"/>
    <p:sldId id="275" r:id="rId24"/>
    <p:sldId id="276" r:id="rId25"/>
    <p:sldId id="294" r:id="rId26"/>
    <p:sldId id="295" r:id="rId27"/>
    <p:sldId id="277" r:id="rId28"/>
    <p:sldId id="279" r:id="rId29"/>
    <p:sldId id="296" r:id="rId30"/>
    <p:sldId id="280" r:id="rId31"/>
    <p:sldId id="281" r:id="rId32"/>
    <p:sldId id="282" r:id="rId33"/>
    <p:sldId id="284" r:id="rId34"/>
    <p:sldId id="285" r:id="rId35"/>
    <p:sldId id="283" r:id="rId36"/>
    <p:sldId id="286" r:id="rId37"/>
    <p:sldId id="287" r:id="rId38"/>
    <p:sldId id="288" r:id="rId39"/>
    <p:sldId id="289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 Light" panose="020B0604020202020204" charset="0"/>
      <p:regular r:id="rId46"/>
      <p:bold r:id="rId47"/>
      <p:italic r:id="rId48"/>
      <p:boldItalic r:id="rId49"/>
    </p:embeddedFont>
    <p:embeddedFont>
      <p:font typeface="Roboto Mono" panose="020B0604020202020204" charset="0"/>
      <p:regular r:id="rId50"/>
      <p:bold r:id="rId51"/>
      <p:italic r:id="rId52"/>
      <p:boldItalic r:id="rId53"/>
    </p:embeddedFont>
    <p:embeddedFont>
      <p:font typeface="Roboto Mono Light" panose="020B0604020202020204" charset="0"/>
      <p:regular r:id="rId54"/>
      <p:bold r:id="rId55"/>
      <p:italic r:id="rId56"/>
      <p:boldItalic r:id="rId57"/>
    </p:embeddedFont>
    <p:embeddedFont>
      <p:font typeface="Roboto Mono Medium" panose="020B0604020202020204" charset="0"/>
      <p:regular r:id="rId58"/>
      <p:bold r:id="rId59"/>
      <p:italic r:id="rId60"/>
      <p:boldItalic r:id="rId61"/>
    </p:embeddedFont>
    <p:embeddedFont>
      <p:font typeface="Sora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font" Target="fonts/font22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2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d2f66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42ad2f6649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62" name="Google Shape;262;g142ad2f664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ad2f664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142ad2f66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d2f664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42ad2f66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1da4399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451da439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ad2f6649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142ad2f664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ad2f66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2ad2f664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8" name="Google Shape;298;g142ad2f664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51da43991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1451da439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2ad2f6649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142ad2f664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2ad2f66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2ad2f664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34" name="Google Shape;334;g142ad2f6649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2ad2f66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42ad2f664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46" name="Google Shape;346;g142ad2f664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ad2f6649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142ad2f664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51da4399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1451da439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70" name="Google Shape;370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51da4399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1451da4399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ad2f66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42ad2f664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42ad2f664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375886/adult-s-body-mass-index-by-gender-and-age-in-englan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covariance-and-correlation-in-pyth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tatology.org/z-test-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Project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Probability Course - Sekolah Data Pacmann</a:t>
              </a:r>
              <a:endParaRPr sz="1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246485"/>
            <a:ext cx="11401500" cy="109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Siapakah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BMI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46" name="Google Shape;246;g1451da43991_0_0"/>
          <p:cNvSpPr txBox="1"/>
          <p:nvPr/>
        </p:nvSpPr>
        <p:spPr>
          <a:xfrm>
            <a:off x="401515" y="1584375"/>
            <a:ext cx="11388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55600" algn="just">
              <a:lnSpc>
                <a:spcPct val="150000"/>
              </a:lnSpc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 python,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mengelompokkan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‘sex’ dan ‘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’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groupby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()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library pandas.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dikelompokkan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diseleksi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lanjut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get_group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()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diakhiri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.mean()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(30,9&gt;30,4)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B269-C5B9-4A5F-91A2-2FE7FA6F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3" y="100965"/>
            <a:ext cx="11509980" cy="1325563"/>
          </a:xfrm>
        </p:spPr>
        <p:txBody>
          <a:bodyPr/>
          <a:lstStyle/>
          <a:p>
            <a:r>
              <a:rPr lang="en-US" dirty="0" err="1"/>
              <a:t>Siapakah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BMI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non-</a:t>
            </a:r>
            <a:r>
              <a:rPr lang="en-US" dirty="0" err="1"/>
              <a:t>perokok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1C01-4B32-44D9-90EC-5EE28225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43" y="1612265"/>
            <a:ext cx="11509980" cy="4351338"/>
          </a:xfrm>
        </p:spPr>
        <p:txBody>
          <a:bodyPr>
            <a:normAutofit fontScale="92500"/>
          </a:bodyPr>
          <a:lstStyle/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 python,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cara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saya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apakah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paling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mengelompokkan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kolom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kolom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‘smoker’ dan ‘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bmi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’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groupby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()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di library pandas.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sudah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dikelompokkan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perlu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diseleksi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lanjut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get_group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()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diakhiri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.mean()</a:t>
            </a:r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endParaRPr lang="en-US" sz="2000" dirty="0"/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30,7 dan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30,65.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bahwa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disbanding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/>
              <a:t> </a:t>
            </a:r>
            <a:r>
              <a:rPr lang="en-US" sz="2000" dirty="0" err="1"/>
              <a:t>meskipun</a:t>
            </a:r>
            <a:r>
              <a:rPr lang="en-US" sz="2000" dirty="0"/>
              <a:t> rata-rata </a:t>
            </a:r>
            <a:r>
              <a:rPr lang="en-US" sz="2000" dirty="0" err="1"/>
              <a:t>keduanya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terpaut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554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4BEC-D6DC-4C8F-AC54-ED355600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3" y="131445"/>
            <a:ext cx="11509980" cy="1325563"/>
          </a:xfrm>
        </p:spPr>
        <p:txBody>
          <a:bodyPr/>
          <a:lstStyle/>
          <a:p>
            <a:r>
              <a:rPr lang="en-US" dirty="0"/>
              <a:t>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non-</a:t>
            </a:r>
            <a:r>
              <a:rPr lang="en-US" dirty="0" err="1"/>
              <a:t>perokok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BBF9-7953-4E82-9F04-17C9124C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43" y="1754505"/>
            <a:ext cx="11509980" cy="4351338"/>
          </a:xfrm>
        </p:spPr>
        <p:txBody>
          <a:bodyPr>
            <a:normAutofit fontScale="92500" lnSpcReduction="20000"/>
          </a:bodyPr>
          <a:lstStyle/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 python,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cara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saya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apakah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paling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mengelompokkan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kolom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kolom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‘smoker’ dan ‘charges’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groupby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()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di library pandas.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sudah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dikelompokkan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perlu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diseleksi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lanjut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get_group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()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diakhiri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.mean()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maupun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endParaRPr lang="en-US" sz="2000" dirty="0"/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32050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8423. Jadi,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bahwa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82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11675" y="1289735"/>
            <a:ext cx="11388900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kalau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meskipun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terpaut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Hal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sejalan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survey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oleh “Statista”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mengumpulkan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Inggris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kaitannya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(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  <a:hlinkClick r:id="rId3"/>
              </a:rPr>
              <a:t>https://www.statista.com/statistics/375886/adult-s-body-mass-index-by-gender-and-age-in-england/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).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signifikan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maupun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signifikan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P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32050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non-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8423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2f6649_0_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Categorical Variables Analysis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ad2f6649_0_10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Gender mana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0" name="Google Shape;270;g142ad2f6649_0_104"/>
          <p:cNvSpPr txBox="1"/>
          <p:nvPr/>
        </p:nvSpPr>
        <p:spPr>
          <a:xfrm>
            <a:off x="401515" y="964615"/>
            <a:ext cx="11388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 algn="just">
              <a:lnSpc>
                <a:spcPct val="150000"/>
              </a:lnSpc>
              <a:buClr>
                <a:srgbClr val="103864"/>
              </a:buClr>
              <a:buSzPts val="2000"/>
              <a:buFont typeface="Sora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 python,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cara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saya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gender mana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paling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mengelompokkan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kolom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kolom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‘sex’ dan ‘charges’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groupby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()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di library pandas.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sudah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dikelompokkan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perlu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diseleksi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lanjut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get_group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()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diakhiri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fungsi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.mean()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maupun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indent="-355600" algn="just">
              <a:lnSpc>
                <a:spcPct val="150000"/>
              </a:lnSpc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 algn="just">
              <a:lnSpc>
                <a:spcPct val="150000"/>
              </a:lnSpc>
              <a:buClr>
                <a:srgbClr val="103864"/>
              </a:buClr>
              <a:buSzPts val="2000"/>
              <a:buFont typeface="Sora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13956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12569.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kita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simpulkan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kalau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9A54-23F1-4AE3-814E-72E016EE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region </a:t>
            </a:r>
            <a:r>
              <a:rPr lang="en-US" dirty="0" err="1"/>
              <a:t>memiliki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8712-CD1A-47F9-AA98-0387A0F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 algn="just">
              <a:lnSpc>
                <a:spcPct val="150000"/>
              </a:lnSpc>
              <a:buNone/>
            </a:pPr>
            <a:r>
              <a:rPr lang="en-US" sz="2400" dirty="0"/>
              <a:t>Dari </a:t>
            </a:r>
            <a:r>
              <a:rPr lang="en-US" sz="2400" dirty="0" err="1"/>
              <a:t>analisis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,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proporsi</a:t>
            </a:r>
            <a:r>
              <a:rPr lang="en-US" sz="2400" dirty="0"/>
              <a:t> data South East, South West, North West, dan North East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27%, 24%, 24%, dan 24%.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disimpulkan</a:t>
            </a:r>
            <a:r>
              <a:rPr lang="en-US" sz="2400" dirty="0"/>
              <a:t> </a:t>
            </a:r>
            <a:r>
              <a:rPr lang="en-US" sz="2400" dirty="0" err="1"/>
              <a:t>kalau</a:t>
            </a:r>
            <a:r>
              <a:rPr lang="en-US" sz="2400" dirty="0"/>
              <a:t> South East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proporsi</a:t>
            </a:r>
            <a:r>
              <a:rPr lang="en-US" sz="2400" dirty="0"/>
              <a:t> data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dibanding</a:t>
            </a:r>
            <a:r>
              <a:rPr lang="en-US" sz="2400" dirty="0"/>
              <a:t> region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439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2ad2f6649_0_9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dan non-</a:t>
            </a:r>
            <a:r>
              <a:rPr lang="en-US" dirty="0" err="1"/>
              <a:t>perokok</a:t>
            </a:r>
            <a:endParaRPr dirty="0"/>
          </a:p>
        </p:txBody>
      </p:sp>
      <p:sp>
        <p:nvSpPr>
          <p:cNvPr id="276" name="Google Shape;276;g142ad2f6649_0_99"/>
          <p:cNvSpPr txBox="1"/>
          <p:nvPr/>
        </p:nvSpPr>
        <p:spPr>
          <a:xfrm>
            <a:off x="401515" y="1584375"/>
            <a:ext cx="11388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python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memakai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value_counts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()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‘smoker’. Hasil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keseluruhan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‘smoker’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(df[smoker])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20,5%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79,5%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1da43991_0_10"/>
          <p:cNvSpPr txBox="1">
            <a:spLocks noGrp="1"/>
          </p:cNvSpPr>
          <p:nvPr>
            <p:ph type="title"/>
          </p:nvPr>
        </p:nvSpPr>
        <p:spPr>
          <a:xfrm>
            <a:off x="277183" y="216005"/>
            <a:ext cx="11401500" cy="109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82" name="Google Shape;282;g1451da43991_0_10"/>
          <p:cNvSpPr txBox="1"/>
          <p:nvPr/>
        </p:nvSpPr>
        <p:spPr>
          <a:xfrm>
            <a:off x="401515" y="1584375"/>
            <a:ext cx="113889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python, Langkah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df.groupby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('sex')['smoker'].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agg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(sum=('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value_counts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’)). Setelah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angka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inginkan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115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274.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perhitungan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42%.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2774-3708-4415-AB12-01CBF3F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3" y="255629"/>
            <a:ext cx="11509980" cy="995915"/>
          </a:xfrm>
        </p:spPr>
        <p:txBody>
          <a:bodyPr>
            <a:normAutofit/>
          </a:bodyPr>
          <a:lstStyle/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2AD1-0CE4-4D22-B8BD-0EE559EF5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Cara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tahu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jika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ia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jumlah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orang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berjenis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dibagi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jumlah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Dalam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python, Langkah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pertama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kita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df.groupby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('sex')['smoker'].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agg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(sum=('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value_counts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’)). Setelah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angka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kita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inginkan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159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lalu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dibagi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jumlah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274.</a:t>
            </a:r>
          </a:p>
          <a:p>
            <a:pPr marL="4572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perhitungan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bahwa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berjenis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jika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ia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58%.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442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2ad2f6649_0_10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94" name="Google Shape;294;g142ad2f6649_0_109"/>
          <p:cNvSpPr txBox="1"/>
          <p:nvPr/>
        </p:nvSpPr>
        <p:spPr>
          <a:xfrm>
            <a:off x="401515" y="1584375"/>
            <a:ext cx="113889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didominasi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oleh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individu-individu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79,5%,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20,5%.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dikumpulkan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berasal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4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 East, South West, North East, dan North 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berasal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wilayah South East (27%).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Salah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fitur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dataset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fitur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gender.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lanjut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Salah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insight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ketika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mengeksplorasi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lanjut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Ketika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2ad2f6649_0_6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Continuous Variables Analysis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114623" y="372558"/>
            <a:ext cx="11401500" cy="82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tagihan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15.000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BMI-</a:t>
            </a:r>
            <a:r>
              <a:rPr lang="en-US" sz="2800" dirty="0" err="1"/>
              <a:t>nya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25.000</a:t>
            </a:r>
            <a:endParaRPr sz="2800" dirty="0"/>
          </a:p>
        </p:txBody>
      </p:sp>
      <p:sp>
        <p:nvSpPr>
          <p:cNvPr id="306" name="Google Shape;306;g142ad2f6649_0_114"/>
          <p:cNvSpPr txBox="1"/>
          <p:nvPr/>
        </p:nvSpPr>
        <p:spPr>
          <a:xfrm>
            <a:off x="401515" y="1584375"/>
            <a:ext cx="113889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Permasalahan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hadapi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sebuah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conditional probability. Cara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sebuah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conditional probability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irisan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event A dan B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kejadian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mana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15.000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25.000. Langkah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selanjutnya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angka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kejadian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25.000.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perhitungan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python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15.000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25.000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2ad2f6649_0_119"/>
          <p:cNvSpPr txBox="1"/>
          <p:nvPr/>
        </p:nvSpPr>
        <p:spPr>
          <a:xfrm>
            <a:off x="401515" y="1574215"/>
            <a:ext cx="113889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dataset.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kejadian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Selanjutnya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perhitungan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baru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saja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93%.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B7B3-E623-4075-81AE-31A3388EB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43" y="1262618"/>
            <a:ext cx="11509980" cy="4786472"/>
          </a:xfrm>
        </p:spPr>
        <p:txBody>
          <a:bodyPr>
            <a:normAutofit fontScale="85000" lnSpcReduction="10000"/>
          </a:bodyPr>
          <a:lstStyle/>
          <a:p>
            <a:pPr marL="25400" indent="0" algn="just">
              <a:lnSpc>
                <a:spcPct val="160000"/>
              </a:lnSpc>
              <a:buNone/>
            </a:pPr>
            <a:r>
              <a:rPr lang="en-ID" sz="2000" dirty="0" err="1"/>
              <a:t>Berapa</a:t>
            </a:r>
            <a:r>
              <a:rPr lang="en-ID" sz="2000" dirty="0"/>
              <a:t> </a:t>
            </a:r>
            <a:r>
              <a:rPr lang="en-ID" sz="2000" dirty="0" err="1"/>
              <a:t>probabilitas</a:t>
            </a:r>
            <a:r>
              <a:rPr lang="en-ID" sz="2000" dirty="0"/>
              <a:t> </a:t>
            </a:r>
            <a:r>
              <a:rPr lang="en-ID" sz="2000" dirty="0" err="1"/>
              <a:t>seorang</a:t>
            </a:r>
            <a:r>
              <a:rPr lang="en-ID" sz="2000" dirty="0"/>
              <a:t> </a:t>
            </a:r>
            <a:r>
              <a:rPr lang="en-ID" sz="2000" dirty="0" err="1"/>
              <a:t>perokok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BMI di </a:t>
            </a:r>
            <a:r>
              <a:rPr lang="en-ID" sz="2000" dirty="0" err="1"/>
              <a:t>atas</a:t>
            </a:r>
            <a:r>
              <a:rPr lang="en-ID" sz="2000" dirty="0"/>
              <a:t> 25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tagihan</a:t>
            </a:r>
            <a:r>
              <a:rPr lang="en-ID" sz="2000" dirty="0"/>
              <a:t> </a:t>
            </a:r>
            <a:r>
              <a:rPr lang="en-ID" sz="2000" dirty="0" err="1"/>
              <a:t>kesehatan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 16.700?</a:t>
            </a:r>
          </a:p>
          <a:p>
            <a:pPr lvl="2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ID" sz="2000" dirty="0"/>
          </a:p>
          <a:p>
            <a:pPr lvl="2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 </a:t>
            </a:r>
            <a:r>
              <a:rPr lang="en-ID" sz="2000" dirty="0" err="1"/>
              <a:t>probabilitas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, </a:t>
            </a:r>
            <a:r>
              <a:rPr lang="en-ID" sz="2000" dirty="0" err="1"/>
              <a:t>cara</a:t>
            </a:r>
            <a:r>
              <a:rPr lang="en-ID" sz="2000" dirty="0"/>
              <a:t> yang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kejadian</a:t>
            </a:r>
            <a:r>
              <a:rPr lang="en-ID" sz="2000" dirty="0"/>
              <a:t>/</a:t>
            </a:r>
            <a:r>
              <a:rPr lang="en-ID" sz="2000" i="1" dirty="0"/>
              <a:t>events </a:t>
            </a:r>
            <a:r>
              <a:rPr lang="en-ID" sz="2000" dirty="0" err="1"/>
              <a:t>perokok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BMI di </a:t>
            </a:r>
            <a:r>
              <a:rPr lang="en-ID" sz="2000" dirty="0" err="1"/>
              <a:t>atas</a:t>
            </a:r>
            <a:r>
              <a:rPr lang="en-ID" sz="2000" dirty="0"/>
              <a:t> 25 (</a:t>
            </a:r>
            <a:r>
              <a:rPr lang="en-ID" sz="2000" i="1" dirty="0"/>
              <a:t>event</a:t>
            </a:r>
            <a:r>
              <a:rPr lang="en-ID" sz="2000" dirty="0"/>
              <a:t> B). </a:t>
            </a:r>
            <a:r>
              <a:rPr lang="en-ID" sz="2000" dirty="0" err="1"/>
              <a:t>Kemudian</a:t>
            </a:r>
            <a:r>
              <a:rPr lang="en-ID" sz="2000" dirty="0"/>
              <a:t> juga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dicari</a:t>
            </a:r>
            <a:r>
              <a:rPr lang="en-ID" sz="2000" dirty="0"/>
              <a:t> </a:t>
            </a:r>
            <a:r>
              <a:rPr lang="en-ID" sz="2000" dirty="0" err="1"/>
              <a:t>kejadian</a:t>
            </a:r>
            <a:r>
              <a:rPr lang="en-ID" sz="2000" dirty="0"/>
              <a:t>/</a:t>
            </a:r>
            <a:r>
              <a:rPr lang="en-ID" sz="2000" i="1" dirty="0"/>
              <a:t>events</a:t>
            </a:r>
            <a:r>
              <a:rPr lang="en-ID" sz="2000" dirty="0"/>
              <a:t> </a:t>
            </a:r>
            <a:r>
              <a:rPr lang="en-ID" sz="2000" dirty="0" err="1"/>
              <a:t>seseorang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tagihan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 16.700 di mana orang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perokok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BMI di </a:t>
            </a:r>
            <a:r>
              <a:rPr lang="en-ID" sz="2000" dirty="0" err="1"/>
              <a:t>atas</a:t>
            </a:r>
            <a:r>
              <a:rPr lang="en-ID" sz="2000" dirty="0"/>
              <a:t> 25 (</a:t>
            </a:r>
            <a:r>
              <a:rPr lang="en-ID" sz="2000" i="1" dirty="0"/>
              <a:t>event</a:t>
            </a:r>
            <a:r>
              <a:rPr lang="en-ID" sz="2000" dirty="0"/>
              <a:t> A </a:t>
            </a:r>
            <a:r>
              <a:rPr lang="en-ID" sz="2000" dirty="0" err="1"/>
              <a:t>irisan</a:t>
            </a:r>
            <a:r>
              <a:rPr lang="en-ID" sz="2000" dirty="0"/>
              <a:t> B). Lalu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penghitungan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membagi</a:t>
            </a:r>
            <a:r>
              <a:rPr lang="en-ID" sz="2000" dirty="0"/>
              <a:t> event A </a:t>
            </a:r>
            <a:r>
              <a:rPr lang="en-ID" sz="2000" dirty="0" err="1"/>
              <a:t>irisan</a:t>
            </a:r>
            <a:r>
              <a:rPr lang="en-ID" sz="2000" dirty="0"/>
              <a:t> B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i="1" dirty="0"/>
              <a:t>event</a:t>
            </a:r>
            <a:r>
              <a:rPr lang="en-ID" sz="2000" dirty="0"/>
              <a:t> B.</a:t>
            </a:r>
          </a:p>
          <a:p>
            <a:pPr lvl="2"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ID" sz="2000" dirty="0"/>
              <a:t>Hasil yang </a:t>
            </a:r>
            <a:r>
              <a:rPr lang="en-ID" sz="2000" dirty="0" err="1"/>
              <a:t>didapatkan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probabilitas</a:t>
            </a:r>
            <a:r>
              <a:rPr lang="en-ID" sz="2000" dirty="0"/>
              <a:t> </a:t>
            </a:r>
            <a:r>
              <a:rPr lang="en-ID" sz="2000" dirty="0" err="1"/>
              <a:t>seorang</a:t>
            </a:r>
            <a:r>
              <a:rPr lang="en-ID" sz="2000" dirty="0"/>
              <a:t> </a:t>
            </a:r>
            <a:r>
              <a:rPr lang="en-ID" sz="2000" dirty="0" err="1"/>
              <a:t>perokok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BMI di </a:t>
            </a:r>
            <a:r>
              <a:rPr lang="en-ID" sz="2000" dirty="0" err="1"/>
              <a:t>atas</a:t>
            </a:r>
            <a:r>
              <a:rPr lang="en-ID" sz="2000" dirty="0"/>
              <a:t> 25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tagihan</a:t>
            </a:r>
            <a:r>
              <a:rPr lang="en-ID" sz="2000" dirty="0"/>
              <a:t> Kesehatan di </a:t>
            </a:r>
            <a:r>
              <a:rPr lang="en-ID" sz="2000" dirty="0" err="1"/>
              <a:t>atas</a:t>
            </a:r>
            <a:r>
              <a:rPr lang="en-ID" sz="2000" dirty="0"/>
              <a:t> 16.700 </a:t>
            </a:r>
            <a:r>
              <a:rPr lang="en-ID" sz="2000" dirty="0" err="1"/>
              <a:t>sebesar</a:t>
            </a:r>
            <a:r>
              <a:rPr lang="en-ID" sz="2000" dirty="0"/>
              <a:t> 98%. </a:t>
            </a:r>
            <a:endParaRPr lang="en-ID" dirty="0"/>
          </a:p>
          <a:p>
            <a:pPr marL="25400" indent="0" algn="just">
              <a:lnSpc>
                <a:spcPct val="160000"/>
              </a:lnSpc>
              <a:buNone/>
            </a:pP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76074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3E14-28DA-408F-B04D-6FC3EE28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43" y="1652905"/>
            <a:ext cx="11509980" cy="4351338"/>
          </a:xfrm>
        </p:spPr>
        <p:txBody>
          <a:bodyPr>
            <a:normAutofit lnSpcReduction="10000"/>
          </a:bodyPr>
          <a:lstStyle/>
          <a:p>
            <a:pPr marL="1016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Mana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16,7k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16,7k? </a:t>
            </a:r>
          </a:p>
          <a:p>
            <a:pPr marL="4572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skenario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event 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irisan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16.700 di mana orang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event B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25).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Untuk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skenario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event 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irisan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16.700 di mana orang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bawah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event B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25).</a:t>
            </a:r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skenario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probabilitasnya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tinggi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pertama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85%.</a:t>
            </a:r>
          </a:p>
          <a:p>
            <a:pPr marL="457200" marR="0" lvl="0" indent="-355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254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838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51da43991_0_20"/>
          <p:cNvSpPr txBox="1"/>
          <p:nvPr/>
        </p:nvSpPr>
        <p:spPr>
          <a:xfrm>
            <a:off x="401515" y="1292434"/>
            <a:ext cx="11388900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Mana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medapatkan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16,7k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16,7k? </a:t>
            </a: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skenario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1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event A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irisan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 (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di mana orang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25)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event B (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25).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skenario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event A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irisan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 (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di mana orang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25)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event B (</a:t>
            </a:r>
            <a:r>
              <a:rPr lang="it-IT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non-perokok dengan BMI di atas 25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skenario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probabilitasnya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scenario di mana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16,7k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2ad2f6649_0_12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30" name="Google Shape;330;g142ad2f6649_0_124"/>
          <p:cNvSpPr txBox="1"/>
          <p:nvPr/>
        </p:nvSpPr>
        <p:spPr>
          <a:xfrm>
            <a:off x="401515" y="1584375"/>
            <a:ext cx="113889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insight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lain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15.000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25.000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27%.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mempunyai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93%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meningkat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angka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hampir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mendekati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100%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98%.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7A70-53E6-48C6-A983-1BA1EE24A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 dataset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ini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juga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bisa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scenario mana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bawah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di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16.700.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lanjut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menemukan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bahwa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scenario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pertama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scenario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kedua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85%.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0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scenario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kedua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bisa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tahu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mana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perokok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BMI di </a:t>
            </a:r>
            <a:r>
              <a:rPr lang="en-US" sz="2000" dirty="0" err="1"/>
              <a:t>atas</a:t>
            </a:r>
            <a:r>
              <a:rPr lang="en-US" sz="2000" dirty="0"/>
              <a:t> 25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 Kesehatan di </a:t>
            </a:r>
            <a:r>
              <a:rPr lang="en-US" sz="2000" dirty="0" err="1"/>
              <a:t>atas</a:t>
            </a:r>
            <a:r>
              <a:rPr lang="en-US" sz="2000" dirty="0"/>
              <a:t> 16.700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non-</a:t>
            </a:r>
            <a:r>
              <a:rPr lang="en-US" sz="2000" dirty="0" err="1"/>
              <a:t>perokok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BMI di </a:t>
            </a:r>
            <a:r>
              <a:rPr lang="en-US" sz="2000" dirty="0" err="1"/>
              <a:t>atas</a:t>
            </a:r>
            <a:r>
              <a:rPr lang="en-US" sz="2000" dirty="0"/>
              <a:t> 25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 Kesehatan di </a:t>
            </a:r>
            <a:r>
              <a:rPr lang="en-US" sz="2000" dirty="0" err="1"/>
              <a:t>atas</a:t>
            </a:r>
            <a:r>
              <a:rPr lang="en-US" sz="2000" dirty="0"/>
              <a:t> 16.700.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scenario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yang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98%, </a:t>
            </a:r>
            <a:r>
              <a:rPr lang="en-US" sz="2000" dirty="0" err="1"/>
              <a:t>dibandingkan</a:t>
            </a:r>
            <a:r>
              <a:rPr lang="en-US" sz="2000" dirty="0"/>
              <a:t> scenario </a:t>
            </a:r>
            <a:r>
              <a:rPr lang="en-US" sz="2000" dirty="0" err="1"/>
              <a:t>kedua</a:t>
            </a:r>
            <a:r>
              <a:rPr lang="en-US" sz="2000" dirty="0"/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944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2ad2f6649_0_1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Variables Correlation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Kovarians</a:t>
            </a:r>
            <a:r>
              <a:rPr lang="en-US" dirty="0"/>
              <a:t> dan </a:t>
            </a:r>
            <a:r>
              <a:rPr lang="en-US" dirty="0" err="1"/>
              <a:t>Korelasi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401515" y="1584375"/>
            <a:ext cx="11388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kovarians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Kesehatan. Cara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kovarians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covarians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correlation di python.</a:t>
            </a:r>
            <a:endParaRPr sz="2000" i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Input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dimasukkan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function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covarians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menghasilkan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output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14647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diambil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kesimpulan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keterhubungan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uji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function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correlation. Hasil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0,19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berarti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keterhubungan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19%.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ad2f6649_0_6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Hypothesis Testing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2ad2f6649_0_134"/>
          <p:cNvSpPr txBox="1"/>
          <p:nvPr/>
        </p:nvSpPr>
        <p:spPr>
          <a:xfrm>
            <a:off x="401515" y="1340535"/>
            <a:ext cx="11388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 statistic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uji z-test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sampel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diuji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 Null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alternate hypothesis-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kecil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tingkat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signifikansi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dipilih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0,05. Di python, z-test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library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from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statsmodels.stats.weightstats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import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ztest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as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ztest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menghasilkan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output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z-test dan p-value.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p-value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0,99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null hypothesis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diuji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diterima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/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gagal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51da43991_0_36"/>
          <p:cNvSpPr txBox="1"/>
          <p:nvPr/>
        </p:nvSpPr>
        <p:spPr>
          <a:xfrm>
            <a:off x="401515" y="911155"/>
            <a:ext cx="11388900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Kesehatan dengan BMI di atas 25 lebih tinggi daripada tagihan Kesehatan BMI di bawah 25</a:t>
            </a:r>
            <a:endParaRPr lang="en-US"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Uji statistic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uji z-test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karena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sampel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diuji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30. Null hypothesis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diuji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apakah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seseoran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alternate hypothesis-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nya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kebalikannya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serta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tingkat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signifikansi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0,05. Di python, z-test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library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bernama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from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statsmodels.stats.weightstats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import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ztest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as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ztest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menghasilkan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 output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nilai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z-test dan p-value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pengujian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hasil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p-value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0,99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disimpulka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null hypothesis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diuji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diterima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2ad2f6649_0_129"/>
          <p:cNvSpPr txBox="1"/>
          <p:nvPr/>
        </p:nvSpPr>
        <p:spPr>
          <a:xfrm>
            <a:off x="401515" y="1340535"/>
            <a:ext cx="11388900" cy="511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Tagihan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 Kesehatan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laki-laki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lebih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besar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dari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perempuan</a:t>
            </a:r>
            <a:endParaRPr lang="en-US"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Uji statistic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uji z-test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karena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sampel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diuji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30.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Null hypothesis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diuji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apakah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alternate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hypothesis-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nya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lebih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serta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tingkat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signifikansi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0,05. Di python, z-test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library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bernama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from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statsmodels.stats.weightstats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import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ztest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as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ztest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menghasilkan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 output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nilai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z-test dan p-value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Dari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pengujian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hasil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p-value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 dan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dapat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disimpulka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null hypothesis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diuji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diterima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401515" y="1584375"/>
            <a:ext cx="11388900" cy="594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diperoleh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kesimpulan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tadi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meningkat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penemuan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factor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melatarbelakangi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oleh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Kesehatan.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nampaknya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menjadi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salah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factor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Salah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factor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menerapkan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kebijakan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demikian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secara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disbanding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meskipun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terpaut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51da43991_0_4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384" name="Google Shape;384;g1451da43991_0_41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ditingkatkan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Sertakan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visualisasi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meningkatkan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pemahaman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estetika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90" name="Google Shape;390;p2"/>
          <p:cNvSpPr txBox="1"/>
          <p:nvPr/>
        </p:nvSpPr>
        <p:spPr>
          <a:xfrm>
            <a:off x="401515" y="1584375"/>
            <a:ext cx="113889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ID" sz="2000" b="0" i="0" u="none" strike="noStrike" cap="none" dirty="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  <a:hlinkClick r:id="rId3"/>
              </a:rPr>
              <a:t>https://stackabuse.com/covariance-and-correlation-in-python/</a:t>
            </a:r>
            <a:endParaRPr lang="en-ID" sz="20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ID" sz="2000" b="0" i="0" u="none" strike="noStrike" cap="none" dirty="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https://www.statology.org/z-test-python/</a:t>
            </a:r>
            <a:endParaRPr lang="en-ID" sz="2000" dirty="0"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 MOTIVATING BACKGROUND TO DO THIS PROJECT :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memotivasi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project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mengasah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pemahaman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mengenai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kemampuan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7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22" name="Google Shape;222;g142ad2f6649_0_79"/>
          <p:cNvSpPr txBox="1"/>
          <p:nvPr/>
        </p:nvSpPr>
        <p:spPr>
          <a:xfrm>
            <a:off x="401515" y="1584375"/>
            <a:ext cx="113889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tentang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1338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observasi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/</a:t>
            </a: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row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 7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Age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individu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Sex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individu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indeks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mengkategorikan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Children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dimiliki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Kebiasaan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Region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Wilayah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tempat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individu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berasal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Kesehatan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individu</a:t>
            </a:r>
            <a:endParaRPr sz="2000" i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ad2f6649_0_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Descriptive Statistics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Mean of Age</a:t>
            </a:r>
            <a:endParaRPr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401515" y="1584375"/>
            <a:ext cx="113889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menjumlahkan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keseluruhan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data. Di python,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.mean()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39,2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BMI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Merokok</a:t>
            </a:r>
            <a:endParaRPr dirty="0"/>
          </a:p>
        </p:txBody>
      </p:sp>
      <p:sp>
        <p:nvSpPr>
          <p:cNvPr id="240" name="Google Shape;240;g142ad2f6649_0_89"/>
          <p:cNvSpPr txBox="1"/>
          <p:nvPr/>
        </p:nvSpPr>
        <p:spPr>
          <a:xfrm>
            <a:off x="401515" y="1584375"/>
            <a:ext cx="113889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 python,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mengelompokkan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‘BMI’ dan ‘smoker’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groupby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()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library pandas.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dikelompokkan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diseleksi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lanjut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get_group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()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diakhiri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.mean()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30,7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2656</Words>
  <Application>Microsoft Office PowerPoint</Application>
  <PresentationFormat>Widescreen</PresentationFormat>
  <Paragraphs>165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Roboto Mono</vt:lpstr>
      <vt:lpstr>Sora</vt:lpstr>
      <vt:lpstr>Roboto Mono Light</vt:lpstr>
      <vt:lpstr>Montserrat Light</vt:lpstr>
      <vt:lpstr>Roboto Mono Medium</vt:lpstr>
      <vt:lpstr>Wingdings</vt:lpstr>
      <vt:lpstr>Calibri</vt:lpstr>
      <vt:lpstr>1_Office Theme</vt:lpstr>
      <vt:lpstr>Office Theme</vt:lpstr>
      <vt:lpstr>PowerPoint Presentation</vt:lpstr>
      <vt:lpstr>Outline</vt:lpstr>
      <vt:lpstr>Introduction</vt:lpstr>
      <vt:lpstr>Introduction</vt:lpstr>
      <vt:lpstr>Dataset</vt:lpstr>
      <vt:lpstr>Dataset</vt:lpstr>
      <vt:lpstr>Descriptive Statistics Analysis</vt:lpstr>
      <vt:lpstr>Mean of Age</vt:lpstr>
      <vt:lpstr>Rata-rata BMI dari Pengguna yang Merokok</vt:lpstr>
      <vt:lpstr>Siapakah yang lebih tinggi, BMI laki-laki atau perempuan?</vt:lpstr>
      <vt:lpstr>Siapakah yang lebih tinggi, BMI perokok atau non-perokok?</vt:lpstr>
      <vt:lpstr>Mana yang lebih tinggi, tagihan kesehatan perokok atau non-perokok?</vt:lpstr>
      <vt:lpstr>Analysis</vt:lpstr>
      <vt:lpstr>Categorical Variables Analysis</vt:lpstr>
      <vt:lpstr>Gender mana yang memiliki tagihan paling tinggi?</vt:lpstr>
      <vt:lpstr>Apakah setiap region memiliki data yang sama?</vt:lpstr>
      <vt:lpstr>Proporsi perokok dan non-perokok</vt:lpstr>
      <vt:lpstr>Berapa peluang seseorang adalah perempuan jika diketahui ia adalah perokok?</vt:lpstr>
      <vt:lpstr>Berapa peluang seseorang adalah laki-laki jika diketahui ia adalah perokok?</vt:lpstr>
      <vt:lpstr>Analysis</vt:lpstr>
      <vt:lpstr>Continuous Variables Analysis</vt:lpstr>
      <vt:lpstr>Probabilitas seseorang mendapatkan tagihan di atas 15.000 jika diketahui BMI-nya di atas 25.000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Variables Correlation</vt:lpstr>
      <vt:lpstr>Kovarians dan Korelasi </vt:lpstr>
      <vt:lpstr>Hypothesis Testing</vt:lpstr>
      <vt:lpstr>PowerPoint Presentation</vt:lpstr>
      <vt:lpstr>PowerPoint Presentation</vt:lpstr>
      <vt:lpstr>PowerPoint Presentation</vt:lpstr>
      <vt:lpstr>Conclusion</vt:lpstr>
      <vt:lpstr>Conclusion</vt:lpstr>
      <vt:lpstr>Notes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hanifjannata@gmail.com</cp:lastModifiedBy>
  <cp:revision>1</cp:revision>
  <dcterms:created xsi:type="dcterms:W3CDTF">2022-06-30T03:08:43Z</dcterms:created>
  <dcterms:modified xsi:type="dcterms:W3CDTF">2022-10-03T16:07:50Z</dcterms:modified>
</cp:coreProperties>
</file>