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66"/>
    <a:srgbClr val="262626"/>
    <a:srgbClr val="96CA60"/>
    <a:srgbClr val="B6ED7D"/>
    <a:srgbClr val="00CC00"/>
    <a:srgbClr val="66FF33"/>
    <a:srgbClr val="66FF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25B-8619-95D3-CC56-F32F05D0E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0AF8-BAAD-8EFF-B783-D7FC3CCD4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9595-5A90-21DA-A439-3031FA4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9EE4-D8D7-5FB4-C1E8-CA4634E4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3A6B-6F55-880C-3576-2EBFB4A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24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BFC-063C-4F4B-D197-E59F21DA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1BC0-59A9-E272-D37C-FA56052C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C24A-B1E9-400B-F4D8-CB727696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3F6A-7524-16AE-39D1-C53E8CA9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170A-5F6E-0CCB-89C4-3355F900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29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1DCF-BCB6-F834-4A34-CF1741C1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5E46-BB25-16F6-639A-C4613698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D8EE-BFFF-3572-57A4-F71B7ADD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1673-CB66-D7C1-9053-CB6DB54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4DDA-529D-72A7-C194-2FE55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43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BFC-001A-EF8B-7B7B-964CF531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755D-71DD-763B-5476-24D3B1E0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F4D4-FAEE-21A0-9E7C-5282D340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F397-0801-D6D7-C3C1-11F4D8CE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5AB0-152F-F088-D772-ABCEF9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32D7-21E1-DA81-FCC7-A41F7562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F62F-A03C-51DD-204F-C424CFC5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AE3F-DA40-93B3-A3D3-CEF02AAF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351-F2B5-ED19-5318-367F24AA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3A2F-0CCD-54D1-A488-B8BF2264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9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8A3-CBDD-045E-EA8F-90D505E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18EE-1053-12DB-D5C4-37F8A5AE3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77CB-E638-992E-C934-0CACF6F2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1BDEB-DB3B-2877-914F-4A208281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5659-785E-C70D-962D-8799087E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3989-F70B-20D8-5093-1EB02913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8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3BE-5200-CB31-EBE3-87743B5A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1475-90F6-9D8F-7422-3CD104A0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7A7B8-21F3-89EE-3B2D-BB6302081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3A4BD-CBB6-7705-F86E-4F03AA93B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6A0E9-B3AB-1AAF-09EC-2AF2E7E3B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B5E99-8B0D-CDAE-E3B0-09913A95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5203A-3121-1547-26F2-48FF330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4B9FC-C708-BB36-740C-689C4234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8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36F-1F8E-D1F1-E2BE-948C50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3038-EA68-A77B-22E3-CDA7B1CF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58BCC-0801-660C-6B86-C75430A5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58FB5-549A-9E7F-78EC-44AFBAEC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1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D21FE-4C31-42EA-AF70-A777DB3D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2D26-C34B-F300-74A6-2E7122D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7A55-98F8-E3E1-C779-C738CC42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1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89DB-9C22-7625-3E94-20C9B361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42D0-478A-FB80-79D1-AF1CC3E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18F99-7B51-6D38-D081-BE379062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5FF6-C5E7-DF2B-BD38-828FD51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32E1-CAB6-7C13-4AF2-2DB6C2E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8974-FDA5-EB05-5A00-92A7CCE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5C42-173E-855F-1372-2863F53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C469-21F8-6B0D-37FD-E6FD4ECF4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DFB00-126B-0252-8A4C-12A07D84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8821-D188-6640-315D-8B333B2E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43AD-F8EF-DA1A-1D82-E2D17B32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D268-37D1-B377-8BB6-AD0C63C5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D8417-9B3D-4BC4-0375-20F62786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7C08-FB53-67B8-9303-72C6D77E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D667-FDBC-87F5-0280-5AD9E447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A411-628B-4D11-ACFF-F63C43574AA9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AB2A-6226-9E57-3340-8299C13E2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1C4F-A924-C6A6-8172-151B0B6DF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46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DCB7D1-2347-147F-DC08-41883875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99062" l="1429" r="98143">
                        <a14:foregroundMark x1="32857" y1="61394" x2="8071" y2="64075"/>
                        <a14:foregroundMark x1="28786" y1="53619" x2="22714" y2="54021"/>
                        <a14:foregroundMark x1="17714" y1="53351" x2="7143" y2="53351"/>
                        <a14:foregroundMark x1="14143" y1="51609" x2="7857" y2="51609"/>
                        <a14:foregroundMark x1="49429" y1="79223" x2="34714" y2="81501"/>
                        <a14:foregroundMark x1="34714" y1="81501" x2="34714" y2="81501"/>
                        <a14:foregroundMark x1="51214" y1="87265" x2="72643" y2="93566"/>
                        <a14:foregroundMark x1="56929" y1="64879" x2="77286" y2="62601"/>
                        <a14:foregroundMark x1="63286" y1="63673" x2="90071" y2="59651"/>
                        <a14:foregroundMark x1="90071" y1="59651" x2="90429" y2="59383"/>
                        <a14:foregroundMark x1="78357" y1="8177" x2="81286" y2="64879"/>
                        <a14:foregroundMark x1="79786" y1="2547" x2="78857" y2="6836"/>
                        <a14:foregroundMark x1="3929" y1="51877" x2="13786" y2="59115"/>
                        <a14:foregroundMark x1="13786" y1="59115" x2="14143" y2="60322"/>
                        <a14:foregroundMark x1="11929" y1="49598" x2="24643" y2="58445"/>
                        <a14:foregroundMark x1="24643" y1="58445" x2="26286" y2="60992"/>
                        <a14:foregroundMark x1="29929" y1="57105" x2="47071" y2="54826"/>
                        <a14:foregroundMark x1="33143" y1="44102" x2="17929" y2="51609"/>
                        <a14:foregroundMark x1="1714" y1="48123" x2="1429" y2="79759"/>
                        <a14:foregroundMark x1="1429" y1="79759" x2="6143" y2="98123"/>
                        <a14:foregroundMark x1="3429" y1="57373" x2="25857" y2="61796"/>
                        <a14:foregroundMark x1="25857" y1="61796" x2="26214" y2="61662"/>
                        <a14:foregroundMark x1="14000" y1="81099" x2="42000" y2="91287"/>
                        <a14:foregroundMark x1="98143" y1="37265" x2="97429" y2="99062"/>
                        <a14:foregroundMark x1="30071" y1="61126" x2="46286" y2="58043"/>
                        <a14:foregroundMark x1="46286" y1="58043" x2="46643" y2="58177"/>
                        <a14:foregroundMark x1="20000" y1="57507" x2="33357" y2="62332"/>
                        <a14:foregroundMark x1="3071" y1="55898" x2="13214" y2="55228"/>
                        <a14:foregroundMark x1="13214" y1="55228" x2="14286" y2="54558"/>
                        <a14:backgroundMark x1="3459" y1="54732" x2="2857" y2="54960"/>
                        <a14:backgroundMark x1="15929" y1="50000" x2="15851" y2="50030"/>
                        <a14:backgroundMark x1="11286" y1="60992" x2="11597" y2="61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23" y="956291"/>
            <a:ext cx="5222095" cy="278263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038EA7-D56C-BA15-518B-C13D5B8E87B3}"/>
              </a:ext>
            </a:extLst>
          </p:cNvPr>
          <p:cNvSpPr txBox="1"/>
          <p:nvPr/>
        </p:nvSpPr>
        <p:spPr>
          <a:xfrm>
            <a:off x="911332" y="420835"/>
            <a:ext cx="5956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Tugas Perulangan While pada </a:t>
            </a:r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Py</a:t>
            </a:r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thon</a:t>
            </a:r>
            <a:endParaRPr lang="en-ID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96C645-7C35-83FC-0009-F2AB5F77C31E}"/>
              </a:ext>
            </a:extLst>
          </p:cNvPr>
          <p:cNvSpPr txBox="1"/>
          <p:nvPr/>
        </p:nvSpPr>
        <p:spPr>
          <a:xfrm>
            <a:off x="87164" y="5566151"/>
            <a:ext cx="380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PeTIK II YBM PLN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CE1AF-07AF-5815-81CB-DD2EB219426A}"/>
              </a:ext>
            </a:extLst>
          </p:cNvPr>
          <p:cNvSpPr txBox="1"/>
          <p:nvPr/>
        </p:nvSpPr>
        <p:spPr>
          <a:xfrm>
            <a:off x="87164" y="6110625"/>
            <a:ext cx="430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Denayar Utara, Plosogeneng, Kec. Jombang, Kab. Jombang, Jawa Timur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3E25-F12B-0606-0AAF-C8785E5AF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33" y="1930560"/>
            <a:ext cx="3714587" cy="1101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93A39C-3471-9C18-1AC5-AF11FCB8DA8C}"/>
              </a:ext>
            </a:extLst>
          </p:cNvPr>
          <p:cNvSpPr/>
          <p:nvPr/>
        </p:nvSpPr>
        <p:spPr>
          <a:xfrm>
            <a:off x="0" y="3809700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C756E66-11A0-969E-946D-26CB09D1EA35}"/>
              </a:ext>
            </a:extLst>
          </p:cNvPr>
          <p:cNvSpPr/>
          <p:nvPr/>
        </p:nvSpPr>
        <p:spPr>
          <a:xfrm>
            <a:off x="272447" y="3447449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E3303A-B1D5-A19A-055F-2ECF53257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3573800"/>
            <a:ext cx="1377140" cy="1419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CF44F2-3AF3-7974-AB78-6544D62BC482}"/>
              </a:ext>
            </a:extLst>
          </p:cNvPr>
          <p:cNvSpPr txBox="1"/>
          <p:nvPr/>
        </p:nvSpPr>
        <p:spPr>
          <a:xfrm>
            <a:off x="1919795" y="2989025"/>
            <a:ext cx="39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Hanif Miladi Fauzan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0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9. Jelaskan pengertian operator perbandingan, beserta operator dan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symbol pada python!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E6CB2-AAAC-A03E-38FC-18FF5A77F18D}"/>
              </a:ext>
            </a:extLst>
          </p:cNvPr>
          <p:cNvSpPr txBox="1"/>
          <p:nvPr/>
        </p:nvSpPr>
        <p:spPr>
          <a:xfrm>
            <a:off x="275633" y="2631970"/>
            <a:ext cx="11640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Operator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Perbandingan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pada Python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perbandingan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antar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Output yang di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tampilkan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1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True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”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“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False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”</a:t>
            </a:r>
            <a:endParaRPr lang="id-ID" sz="24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d-ID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Persamaan ==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Tidak sama !=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Lebih besar dari &gt;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Lebih kecil dari 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d-ID" sz="2400" b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1AF5D-92D2-0CCF-0D6E-3E15171456D0}"/>
              </a:ext>
            </a:extLst>
          </p:cNvPr>
          <p:cNvSpPr txBox="1"/>
          <p:nvPr/>
        </p:nvSpPr>
        <p:spPr>
          <a:xfrm>
            <a:off x="3821557" y="4093310"/>
            <a:ext cx="4661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latin typeface="Roboto" panose="02000000000000000000" pitchFamily="2" charset="0"/>
                <a:ea typeface="Roboto" panose="02000000000000000000" pitchFamily="2" charset="0"/>
              </a:rPr>
              <a:t>Lebih besar / sama dengan &gt;=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latin typeface="Roboto" panose="02000000000000000000" pitchFamily="2" charset="0"/>
                <a:ea typeface="Roboto" panose="02000000000000000000" pitchFamily="2" charset="0"/>
              </a:rPr>
              <a:t>Lebih kecil / sama dengan &lt;=</a:t>
            </a:r>
          </a:p>
        </p:txBody>
      </p:sp>
    </p:spTree>
    <p:extLst>
      <p:ext uri="{BB962C8B-B14F-4D97-AF65-F5344CB8AC3E}">
        <p14:creationId xmlns:p14="http://schemas.microsoft.com/office/powerpoint/2010/main" val="320928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10. Jelaskan pengertian operator penugasan, beserta operator dan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symbol pada python!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ECE73-A607-627E-E23D-30E08A4649B3}"/>
              </a:ext>
            </a:extLst>
          </p:cNvPr>
          <p:cNvSpPr txBox="1"/>
          <p:nvPr/>
        </p:nvSpPr>
        <p:spPr>
          <a:xfrm>
            <a:off x="385333" y="2659792"/>
            <a:ext cx="11421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Operator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Penugasan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operator yang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memasukan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modifikasi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variable</a:t>
            </a:r>
            <a:endParaRPr lang="id-ID" sz="24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275AECF-1C12-B1A4-1729-EEC45C93D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219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923FBF2-D098-B6B4-1F94-F94C1C0D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679" y="16027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F598D7F-26E5-2C53-D4BD-626E9D96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4038"/>
              </p:ext>
            </p:extLst>
          </p:nvPr>
        </p:nvGraphicFramePr>
        <p:xfrm>
          <a:off x="2822624" y="1474022"/>
          <a:ext cx="6732109" cy="5276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0468">
                  <a:extLst>
                    <a:ext uri="{9D8B030D-6E8A-4147-A177-3AD203B41FA5}">
                      <a16:colId xmlns:a16="http://schemas.microsoft.com/office/drawing/2014/main" val="3687517255"/>
                    </a:ext>
                  </a:extLst>
                </a:gridCol>
                <a:gridCol w="1761641">
                  <a:extLst>
                    <a:ext uri="{9D8B030D-6E8A-4147-A177-3AD203B41FA5}">
                      <a16:colId xmlns:a16="http://schemas.microsoft.com/office/drawing/2014/main" val="1017081479"/>
                    </a:ext>
                  </a:extLst>
                </a:gridCol>
              </a:tblGrid>
              <a:tr h="52128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Mendefinisikan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nilai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suatu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variabel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92179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Tambah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sama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</a:t>
                      </a:r>
                      <a:r>
                        <a:rPr lang="id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engan</a:t>
                      </a:r>
                      <a:endParaRPr lang="en-ID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Menambahkan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nilai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suatu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variabel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4398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Kurang </a:t>
                      </a:r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sama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</a:t>
                      </a:r>
                      <a:r>
                        <a:rPr lang="id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engan</a:t>
                      </a:r>
                      <a:endParaRPr lang="en-ID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Mengurangkan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nilai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suatu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variabel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08421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Kali sama d</a:t>
                      </a:r>
                      <a:r>
                        <a:rPr lang="id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engan</a:t>
                      </a:r>
                      <a:endParaRPr lang="fi-FI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fi-FI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Perkalian nilai suatu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*=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83834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Bagi sama d</a:t>
                      </a:r>
                      <a:r>
                        <a:rPr lang="id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engan</a:t>
                      </a:r>
                      <a:endParaRPr lang="it-IT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it-IT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Membagi nilai suatu variabel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22173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Pembagian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bulat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sama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</a:t>
                      </a:r>
                      <a:r>
                        <a:rPr lang="id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engan</a:t>
                      </a:r>
                      <a:endParaRPr lang="en-ID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Pembagian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bulat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nilai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suatu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variabel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//=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80695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Modulo </a:t>
                      </a:r>
                      <a:r>
                        <a:rPr lang="en-ID" sz="18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sama</a:t>
                      </a:r>
                      <a:r>
                        <a:rPr lang="en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</a:t>
                      </a:r>
                      <a:r>
                        <a:rPr lang="id-ID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engan</a:t>
                      </a:r>
                      <a:endParaRPr lang="en-ID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Sisa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pembagian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nilai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variabel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dgn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suatu</a:t>
                      </a:r>
                      <a:r>
                        <a:rPr lang="en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bilangan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33628"/>
                  </a:ext>
                </a:extLst>
              </a:tr>
              <a:tr h="528524">
                <a:tc>
                  <a:txBody>
                    <a:bodyPr/>
                    <a:lstStyle/>
                    <a:p>
                      <a:pPr algn="ctr" rtl="0"/>
                      <a:r>
                        <a:rPr lang="fi-FI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Pangkat sama d</a:t>
                      </a:r>
                      <a:r>
                        <a:rPr lang="id-ID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engan</a:t>
                      </a:r>
                      <a:endParaRPr lang="fi-FI" sz="18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 rtl="0"/>
                      <a:r>
                        <a:rPr lang="fi-FI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Pangkat suatu Varia</a:t>
                      </a:r>
                      <a:r>
                        <a:rPr lang="id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bel</a:t>
                      </a:r>
                      <a:endParaRPr lang="fi-FI" sz="18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**=</a:t>
                      </a:r>
                      <a:endParaRPr lang="en-ID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7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5A8CC-3FEB-5219-3D16-E9C909ABCBC9}"/>
              </a:ext>
            </a:extLst>
          </p:cNvPr>
          <p:cNvSpPr txBox="1"/>
          <p:nvPr/>
        </p:nvSpPr>
        <p:spPr>
          <a:xfrm>
            <a:off x="3558214" y="2875002"/>
            <a:ext cx="5075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04B4F-0AD7-C195-8CFA-F159D0C8F8DD}"/>
              </a:ext>
            </a:extLst>
          </p:cNvPr>
          <p:cNvSpPr/>
          <p:nvPr/>
        </p:nvSpPr>
        <p:spPr>
          <a:xfrm>
            <a:off x="4792980" y="3982998"/>
            <a:ext cx="2606040" cy="76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C9F08-A2F2-3969-9047-07825449A5BE}"/>
              </a:ext>
            </a:extLst>
          </p:cNvPr>
          <p:cNvSpPr/>
          <p:nvPr/>
        </p:nvSpPr>
        <p:spPr>
          <a:xfrm>
            <a:off x="4792980" y="2722602"/>
            <a:ext cx="2606040" cy="76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C84C8-4EE8-258A-BD48-8BD20C090F80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9DE0D01-371B-A9E0-11A1-9E45748B7A54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DA611A-413D-40BD-C1A1-488B1F1BA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en-ID" sz="28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Perulangan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while pada Python</a:t>
            </a:r>
            <a:endParaRPr lang="en-ID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D" b="0" dirty="0">
                <a:effectLst/>
              </a:rPr>
            </a:b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Perulangan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while pada Python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endParaRPr lang="en-ID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 Proses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pengulangan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blok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kode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program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selama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terpenuhi</a:t>
            </a:r>
            <a:endParaRPr lang="en-ID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B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ersifat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infinite alias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pasti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bahkan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terbatas</a:t>
            </a:r>
            <a:endParaRPr lang="en-ID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D" sz="2400" b="0" dirty="0">
                <a:effectLst/>
              </a:rPr>
            </a:b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P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erulangan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while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bertujuan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mengeksekusi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sekumpulan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statement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berulang-ulang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tertentu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id-ID" sz="2400" dirty="0"/>
              <a:t> </a:t>
            </a:r>
            <a:r>
              <a:rPr lang="id-ID" sz="2400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elama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true, aka</a:t>
            </a:r>
            <a:r>
              <a:rPr lang="id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statement 1, statement 2, d</a:t>
            </a:r>
            <a:r>
              <a:rPr lang="id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 seterusnya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terus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eksekusi</a:t>
            </a:r>
            <a:endParaRPr lang="en-ID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05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id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enamaan Variabel yang Valid</a:t>
            </a:r>
            <a:endParaRPr lang="id-ID" sz="2800" i="0" u="none" strike="noStrike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d-ID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MyWeb       (a.)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my</a:t>
            </a: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_Web_    (c.)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_5myWeb_  (d.)</a:t>
            </a:r>
            <a:endParaRPr lang="en-ID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46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en-ID" sz="28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Buatlah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program python </a:t>
            </a:r>
            <a:r>
              <a:rPr lang="en-ID" sz="28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perulangan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for, yang</a:t>
            </a:r>
            <a:r>
              <a:rPr lang="id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mencetak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angka</a:t>
            </a:r>
            <a:r>
              <a:rPr lang="en-ID" sz="28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4, 6, 8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C24B9-EA03-4340-56B2-6783B62E1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026198"/>
            <a:ext cx="5449408" cy="1356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15D03-9D74-67DF-AABC-587C3DE5F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2" y="2631969"/>
            <a:ext cx="5551310" cy="24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4. Apa yang kamu ketahui tentang struktur perulangan while dan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buatlah flowchart dari struktur perulangan while!</a:t>
            </a:r>
            <a:endParaRPr lang="en-ID" sz="2800" b="1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DC15D-0FCD-46DC-8E0A-88D6C9981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859" y="2631970"/>
            <a:ext cx="29337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753E6-2A3D-6549-0EE2-16123E9AD9D2}"/>
              </a:ext>
            </a:extLst>
          </p:cNvPr>
          <p:cNvSpPr txBox="1"/>
          <p:nvPr/>
        </p:nvSpPr>
        <p:spPr>
          <a:xfrm>
            <a:off x="706031" y="2751711"/>
            <a:ext cx="63624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Mulai</a:t>
            </a:r>
            <a:endParaRPr lang="en-ID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Inisialisasi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awal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=1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Cek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kondisi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apakah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&lt;= 10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jika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ya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cetak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output “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belajar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perulangan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while”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ditambahkan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cek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kondisi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kembali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apakah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&lt;=10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jika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benar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kembali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mencetak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ditambahkan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iterasi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terus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hingga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kondisi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bernilai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salah (false)</a:t>
            </a:r>
          </a:p>
        </p:txBody>
      </p:sp>
    </p:spTree>
    <p:extLst>
      <p:ext uri="{BB962C8B-B14F-4D97-AF65-F5344CB8AC3E}">
        <p14:creationId xmlns:p14="http://schemas.microsoft.com/office/powerpoint/2010/main" val="164628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5. Kapan harus menggunakan for, dan kapan harus menggunakan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while?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d-ID" sz="28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Menggunakan For untuk kasus” yg berkaitan dgn data sequence (data yg akan di tampilkan (isi print)) pada python, atau untuk kasus yg sudah jelas jumlah perulangannya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Menggunakan While jika memang perulangan tidak jelas akan dilakukan berapa banyak</a:t>
            </a:r>
          </a:p>
        </p:txBody>
      </p:sp>
    </p:spTree>
    <p:extLst>
      <p:ext uri="{BB962C8B-B14F-4D97-AF65-F5344CB8AC3E}">
        <p14:creationId xmlns:p14="http://schemas.microsoft.com/office/powerpoint/2010/main" val="33159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6. Buatlah perulangan while dengan inputan, meminta user untuk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memasukkan angka ganjil lebih dari 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3A11B-5BFA-9D14-A665-D9D443285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4" y="3592464"/>
            <a:ext cx="5623175" cy="1552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BA631-6D34-3169-0289-7C405A315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90" y="3384602"/>
            <a:ext cx="5223811" cy="196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7. Sebutkan 3 komponen utama dalam penulisan sintaks while!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D05B0-32B0-366C-D5BF-676488103E53}"/>
              </a:ext>
            </a:extLst>
          </p:cNvPr>
          <p:cNvSpPr txBox="1"/>
          <p:nvPr/>
        </p:nvSpPr>
        <p:spPr>
          <a:xfrm>
            <a:off x="266005" y="2736502"/>
            <a:ext cx="116599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eyword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while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&gt; :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berupa</a:t>
            </a:r>
            <a:r>
              <a:rPr lang="en-ID" sz="2800" b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variable integer, </a:t>
            </a:r>
            <a:r>
              <a:rPr lang="en-ID" sz="2800" b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ID" sz="2800" b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ekspresi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logika</a:t>
            </a:r>
            <a:endParaRPr lang="en-ID" sz="2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Blok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kode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28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ulang-ulang</a:t>
            </a:r>
            <a:r>
              <a:rPr lang="en-ID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80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terpenuhi</a:t>
            </a:r>
            <a:r>
              <a:rPr lang="en-ID" sz="280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58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65669-CB91-C781-47C3-F53D850CAB00}"/>
              </a:ext>
            </a:extLst>
          </p:cNvPr>
          <p:cNvSpPr txBox="1"/>
          <p:nvPr/>
        </p:nvSpPr>
        <p:spPr>
          <a:xfrm>
            <a:off x="355298" y="1677863"/>
            <a:ext cx="114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8. Jelaskan pengertian dari operator aritmatika, beserta operator dan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srgbClr val="202124"/>
                </a:solidFill>
                <a:latin typeface="Roboto" panose="02000000000000000000" pitchFamily="2" charset="0"/>
              </a:rPr>
              <a:t>symbol pada python!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9A276-0892-41DF-C655-FC4E885E2AEC}"/>
              </a:ext>
            </a:extLst>
          </p:cNvPr>
          <p:cNvSpPr txBox="1"/>
          <p:nvPr/>
        </p:nvSpPr>
        <p:spPr>
          <a:xfrm>
            <a:off x="355298" y="2755995"/>
            <a:ext cx="11481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Operator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aritmatika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operator yang di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gunakan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perhitungan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matematika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dasar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id-ID" sz="24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d-ID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Pertambahan +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Pengurangan –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Perkalian *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Pembagian /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rgbClr val="202124"/>
                </a:solidFill>
                <a:latin typeface="Roboto" panose="02000000000000000000" pitchFamily="2" charset="0"/>
              </a:rPr>
              <a:t>Pembagian bulat //</a:t>
            </a:r>
            <a:endParaRPr lang="en-ID" sz="2400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3C2BA-8C89-8448-5729-F3EA37A5F583}"/>
              </a:ext>
            </a:extLst>
          </p:cNvPr>
          <p:cNvSpPr txBox="1"/>
          <p:nvPr/>
        </p:nvSpPr>
        <p:spPr>
          <a:xfrm>
            <a:off x="4121387" y="3857026"/>
            <a:ext cx="427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latin typeface="Roboto" panose="02000000000000000000" pitchFamily="2" charset="0"/>
                <a:ea typeface="Roboto" panose="02000000000000000000" pitchFamily="2" charset="0"/>
              </a:rPr>
              <a:t>Modulo/Modulus/Persen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latin typeface="Roboto" panose="02000000000000000000" pitchFamily="2" charset="0"/>
                <a:ea typeface="Roboto" panose="02000000000000000000" pitchFamily="2" charset="0"/>
              </a:rPr>
              <a:t>Eksponen/Pangkat **</a:t>
            </a:r>
            <a:endParaRPr lang="en-ID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1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DM-15</dc:creator>
  <cp:lastModifiedBy>DM-15</cp:lastModifiedBy>
  <cp:revision>9</cp:revision>
  <dcterms:created xsi:type="dcterms:W3CDTF">2022-06-21T07:25:39Z</dcterms:created>
  <dcterms:modified xsi:type="dcterms:W3CDTF">2022-07-18T02:12:01Z</dcterms:modified>
</cp:coreProperties>
</file>