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67" r:id="rId3"/>
    <p:sldId id="269" r:id="rId4"/>
    <p:sldId id="297" r:id="rId5"/>
    <p:sldId id="257" r:id="rId6"/>
    <p:sldId id="286" r:id="rId7"/>
    <p:sldId id="294" r:id="rId8"/>
    <p:sldId id="295" r:id="rId9"/>
    <p:sldId id="296" r:id="rId10"/>
    <p:sldId id="28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31F538-1D2D-4726-831E-A4823823B907}" type="datetimeFigureOut">
              <a:rPr lang="en-US" smtClean="0"/>
              <a:pPr/>
              <a:t>2/10/2019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84FFE-954B-4657-A498-EDA011766524}" type="slidenum">
              <a:rPr lang="en-US" smtClean="0"/>
              <a:pPr/>
              <a:t>‹#›</a:t>
            </a:fld>
            <a:endParaRPr lang="en-US"/>
          </a:p>
        </p:txBody>
      </p:sp>
    </p:spTree>
    <p:extLst>
      <p:ext uri="{BB962C8B-B14F-4D97-AF65-F5344CB8AC3E}">
        <p14:creationId xmlns:p14="http://schemas.microsoft.com/office/powerpoint/2010/main" val="337244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0B3045-20CC-4F30-8909-2D1A8FA3B5D9}" type="slidenum">
              <a:rPr lang="en-GB"/>
              <a:pPr/>
              <a:t>7</a:t>
            </a:fld>
            <a:endParaRPr lang="en-GB"/>
          </a:p>
        </p:txBody>
      </p:sp>
      <p:sp>
        <p:nvSpPr>
          <p:cNvPr id="1139714" name="Rectangle 2"/>
          <p:cNvSpPr>
            <a:spLocks noGrp="1" noRot="1" noChangeAspect="1" noChangeArrowheads="1" noTextEdit="1"/>
          </p:cNvSpPr>
          <p:nvPr>
            <p:ph type="sldImg"/>
          </p:nvPr>
        </p:nvSpPr>
        <p:spPr>
          <a:ln/>
        </p:spPr>
      </p:sp>
      <p:sp>
        <p:nvSpPr>
          <p:cNvPr id="113971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0B3045-20CC-4F30-8909-2D1A8FA3B5D9}" type="slidenum">
              <a:rPr lang="en-GB"/>
              <a:pPr/>
              <a:t>8</a:t>
            </a:fld>
            <a:endParaRPr lang="en-GB"/>
          </a:p>
        </p:txBody>
      </p:sp>
      <p:sp>
        <p:nvSpPr>
          <p:cNvPr id="1139714" name="Rectangle 2"/>
          <p:cNvSpPr>
            <a:spLocks noGrp="1" noRot="1" noChangeAspect="1" noChangeArrowheads="1" noTextEdit="1"/>
          </p:cNvSpPr>
          <p:nvPr>
            <p:ph type="sldImg"/>
          </p:nvPr>
        </p:nvSpPr>
        <p:spPr>
          <a:ln/>
        </p:spPr>
      </p:sp>
      <p:sp>
        <p:nvSpPr>
          <p:cNvPr id="1139715"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FB15A6A9-AFA7-4E4A-B0C9-A7CC0061492A}" type="datetime1">
              <a:rPr lang="en-US" smtClean="0"/>
              <a:t>2/10/2019</a:t>
            </a:fld>
            <a:endParaRPr lang="en-US"/>
          </a:p>
        </p:txBody>
      </p:sp>
      <p:sp>
        <p:nvSpPr>
          <p:cNvPr id="17" name="Footer Placeholder 16"/>
          <p:cNvSpPr>
            <a:spLocks noGrp="1"/>
          </p:cNvSpPr>
          <p:nvPr>
            <p:ph type="ftr" sz="quarter" idx="11"/>
          </p:nvPr>
        </p:nvSpPr>
        <p:spPr>
          <a:xfrm>
            <a:off x="2898648" y="6355080"/>
            <a:ext cx="3474720" cy="365760"/>
          </a:xfrm>
        </p:spPr>
        <p:txBody>
          <a:bodyPr/>
          <a:lstStyle/>
          <a:p>
            <a:r>
              <a:rPr lang="en-US"/>
              <a:t>HA-2017</a:t>
            </a:r>
          </a:p>
        </p:txBody>
      </p:sp>
      <p:sp>
        <p:nvSpPr>
          <p:cNvPr id="29" name="Slide Number Placeholder 28"/>
          <p:cNvSpPr>
            <a:spLocks noGrp="1"/>
          </p:cNvSpPr>
          <p:nvPr>
            <p:ph type="sldNum" sz="quarter" idx="12"/>
          </p:nvPr>
        </p:nvSpPr>
        <p:spPr>
          <a:xfrm>
            <a:off x="1216152" y="6355080"/>
            <a:ext cx="1219200" cy="365760"/>
          </a:xfrm>
        </p:spPr>
        <p:txBody>
          <a:bodyPr/>
          <a:lstStyle/>
          <a:p>
            <a:fld id="{0A53B0BD-DF5A-4F9C-924A-C6268BDB5E13}"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DBDE2E-6E1F-479E-9264-0DFFD019E2AF}" type="datetime1">
              <a:rPr lang="en-US" smtClean="0"/>
              <a:t>2/10/2019</a:t>
            </a:fld>
            <a:endParaRPr lang="en-US"/>
          </a:p>
        </p:txBody>
      </p:sp>
      <p:sp>
        <p:nvSpPr>
          <p:cNvPr id="5" name="Footer Placeholder 4"/>
          <p:cNvSpPr>
            <a:spLocks noGrp="1"/>
          </p:cNvSpPr>
          <p:nvPr>
            <p:ph type="ftr" sz="quarter" idx="11"/>
          </p:nvPr>
        </p:nvSpPr>
        <p:spPr/>
        <p:txBody>
          <a:bodyPr/>
          <a:lstStyle/>
          <a:p>
            <a:r>
              <a:rPr lang="en-US"/>
              <a:t>HA-2017</a:t>
            </a:r>
          </a:p>
        </p:txBody>
      </p:sp>
      <p:sp>
        <p:nvSpPr>
          <p:cNvPr id="6" name="Slide Number Placeholder 5"/>
          <p:cNvSpPr>
            <a:spLocks noGrp="1"/>
          </p:cNvSpPr>
          <p:nvPr>
            <p:ph type="sldNum" sz="quarter" idx="12"/>
          </p:nvPr>
        </p:nvSpPr>
        <p:spPr/>
        <p:txBody>
          <a:bodyPr/>
          <a:lstStyle/>
          <a:p>
            <a:fld id="{0A53B0BD-DF5A-4F9C-924A-C6268BDB5E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219E8E-DE4D-42FB-AF5F-2D947E93F030}" type="datetime1">
              <a:rPr lang="en-US" smtClean="0"/>
              <a:t>2/10/2019</a:t>
            </a:fld>
            <a:endParaRPr lang="en-US"/>
          </a:p>
        </p:txBody>
      </p:sp>
      <p:sp>
        <p:nvSpPr>
          <p:cNvPr id="5" name="Footer Placeholder 4"/>
          <p:cNvSpPr>
            <a:spLocks noGrp="1"/>
          </p:cNvSpPr>
          <p:nvPr>
            <p:ph type="ftr" sz="quarter" idx="11"/>
          </p:nvPr>
        </p:nvSpPr>
        <p:spPr/>
        <p:txBody>
          <a:bodyPr/>
          <a:lstStyle/>
          <a:p>
            <a:r>
              <a:rPr lang="en-US"/>
              <a:t>HA-2017</a:t>
            </a:r>
          </a:p>
        </p:txBody>
      </p:sp>
      <p:sp>
        <p:nvSpPr>
          <p:cNvPr id="6" name="Slide Number Placeholder 5"/>
          <p:cNvSpPr>
            <a:spLocks noGrp="1"/>
          </p:cNvSpPr>
          <p:nvPr>
            <p:ph type="sldNum" sz="quarter" idx="12"/>
          </p:nvPr>
        </p:nvSpPr>
        <p:spPr/>
        <p:txBody>
          <a:bodyPr/>
          <a:lstStyle/>
          <a:p>
            <a:fld id="{0A53B0BD-DF5A-4F9C-924A-C6268BDB5E13}"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A1E23B71-78DF-4754-B777-DF90641A807D}" type="datetime1">
              <a:rPr lang="en-US" smtClean="0"/>
              <a:t>2/10/2019</a:t>
            </a:fld>
            <a:endParaRPr lang="en-US"/>
          </a:p>
        </p:txBody>
      </p:sp>
      <p:sp>
        <p:nvSpPr>
          <p:cNvPr id="5" name="Footer Placeholder 4"/>
          <p:cNvSpPr>
            <a:spLocks noGrp="1"/>
          </p:cNvSpPr>
          <p:nvPr>
            <p:ph type="ftr" sz="quarter" idx="11"/>
          </p:nvPr>
        </p:nvSpPr>
        <p:spPr/>
        <p:txBody>
          <a:bodyPr/>
          <a:lstStyle/>
          <a:p>
            <a:r>
              <a:rPr lang="en-US"/>
              <a:t>HA-2017</a:t>
            </a:r>
          </a:p>
        </p:txBody>
      </p:sp>
      <p:sp>
        <p:nvSpPr>
          <p:cNvPr id="6" name="Slide Number Placeholder 5"/>
          <p:cNvSpPr>
            <a:spLocks noGrp="1"/>
          </p:cNvSpPr>
          <p:nvPr>
            <p:ph type="sldNum" sz="quarter" idx="12"/>
          </p:nvPr>
        </p:nvSpPr>
        <p:spPr/>
        <p:txBody>
          <a:bodyPr/>
          <a:lstStyle/>
          <a:p>
            <a:fld id="{0A53B0BD-DF5A-4F9C-924A-C6268BDB5E13}"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988BBB0C-F1C8-4D27-8472-843BB8A60680}" type="datetime1">
              <a:rPr lang="en-US" smtClean="0"/>
              <a:t>2/10/2019</a:t>
            </a:fld>
            <a:endParaRPr lang="en-US"/>
          </a:p>
        </p:txBody>
      </p:sp>
      <p:sp>
        <p:nvSpPr>
          <p:cNvPr id="5" name="Footer Placeholder 4"/>
          <p:cNvSpPr>
            <a:spLocks noGrp="1"/>
          </p:cNvSpPr>
          <p:nvPr>
            <p:ph type="ftr" sz="quarter" idx="11"/>
          </p:nvPr>
        </p:nvSpPr>
        <p:spPr>
          <a:xfrm>
            <a:off x="2898648" y="6355080"/>
            <a:ext cx="3474720" cy="365760"/>
          </a:xfrm>
        </p:spPr>
        <p:txBody>
          <a:bodyPr/>
          <a:lstStyle/>
          <a:p>
            <a:r>
              <a:rPr lang="en-US"/>
              <a:t>HA-2017</a:t>
            </a:r>
          </a:p>
        </p:txBody>
      </p:sp>
      <p:sp>
        <p:nvSpPr>
          <p:cNvPr id="6" name="Slide Number Placeholder 5"/>
          <p:cNvSpPr>
            <a:spLocks noGrp="1"/>
          </p:cNvSpPr>
          <p:nvPr>
            <p:ph type="sldNum" sz="quarter" idx="12"/>
          </p:nvPr>
        </p:nvSpPr>
        <p:spPr>
          <a:xfrm>
            <a:off x="1069848" y="6355080"/>
            <a:ext cx="1520952" cy="365760"/>
          </a:xfrm>
        </p:spPr>
        <p:txBody>
          <a:bodyPr/>
          <a:lstStyle/>
          <a:p>
            <a:fld id="{0A53B0BD-DF5A-4F9C-924A-C6268BDB5E13}"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95E9265-3A57-41C8-AE75-AD7C19C5707A}" type="datetime1">
              <a:rPr lang="en-US" smtClean="0"/>
              <a:t>2/10/2019</a:t>
            </a:fld>
            <a:endParaRPr lang="en-US"/>
          </a:p>
        </p:txBody>
      </p:sp>
      <p:sp>
        <p:nvSpPr>
          <p:cNvPr id="6" name="Footer Placeholder 5"/>
          <p:cNvSpPr>
            <a:spLocks noGrp="1"/>
          </p:cNvSpPr>
          <p:nvPr>
            <p:ph type="ftr" sz="quarter" idx="11"/>
          </p:nvPr>
        </p:nvSpPr>
        <p:spPr/>
        <p:txBody>
          <a:bodyPr/>
          <a:lstStyle/>
          <a:p>
            <a:r>
              <a:rPr lang="en-US"/>
              <a:t>HA-2017</a:t>
            </a:r>
          </a:p>
        </p:txBody>
      </p:sp>
      <p:sp>
        <p:nvSpPr>
          <p:cNvPr id="7" name="Slide Number Placeholder 6"/>
          <p:cNvSpPr>
            <a:spLocks noGrp="1"/>
          </p:cNvSpPr>
          <p:nvPr>
            <p:ph type="sldNum" sz="quarter" idx="12"/>
          </p:nvPr>
        </p:nvSpPr>
        <p:spPr/>
        <p:txBody>
          <a:bodyPr/>
          <a:lstStyle/>
          <a:p>
            <a:fld id="{0A53B0BD-DF5A-4F9C-924A-C6268BDB5E13}"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B16717A-A9FF-46B8-ADDE-B483480BC4B1}" type="datetime1">
              <a:rPr lang="en-US" smtClean="0"/>
              <a:t>2/10/2019</a:t>
            </a:fld>
            <a:endParaRPr lang="en-US"/>
          </a:p>
        </p:txBody>
      </p:sp>
      <p:sp>
        <p:nvSpPr>
          <p:cNvPr id="8" name="Footer Placeholder 7"/>
          <p:cNvSpPr>
            <a:spLocks noGrp="1"/>
          </p:cNvSpPr>
          <p:nvPr>
            <p:ph type="ftr" sz="quarter" idx="11"/>
          </p:nvPr>
        </p:nvSpPr>
        <p:spPr/>
        <p:txBody>
          <a:bodyPr/>
          <a:lstStyle/>
          <a:p>
            <a:r>
              <a:rPr lang="en-US"/>
              <a:t>HA-2017</a:t>
            </a:r>
          </a:p>
        </p:txBody>
      </p:sp>
      <p:sp>
        <p:nvSpPr>
          <p:cNvPr id="9" name="Slide Number Placeholder 8"/>
          <p:cNvSpPr>
            <a:spLocks noGrp="1"/>
          </p:cNvSpPr>
          <p:nvPr>
            <p:ph type="sldNum" sz="quarter" idx="12"/>
          </p:nvPr>
        </p:nvSpPr>
        <p:spPr/>
        <p:txBody>
          <a:bodyPr/>
          <a:lstStyle/>
          <a:p>
            <a:fld id="{0A53B0BD-DF5A-4F9C-924A-C6268BDB5E13}"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4CA87C5-9682-483F-9737-C9485922F3E6}" type="datetime1">
              <a:rPr lang="en-US" smtClean="0"/>
              <a:t>2/10/2019</a:t>
            </a:fld>
            <a:endParaRPr lang="en-US"/>
          </a:p>
        </p:txBody>
      </p:sp>
      <p:sp>
        <p:nvSpPr>
          <p:cNvPr id="4" name="Footer Placeholder 3"/>
          <p:cNvSpPr>
            <a:spLocks noGrp="1"/>
          </p:cNvSpPr>
          <p:nvPr>
            <p:ph type="ftr" sz="quarter" idx="11"/>
          </p:nvPr>
        </p:nvSpPr>
        <p:spPr/>
        <p:txBody>
          <a:bodyPr/>
          <a:lstStyle/>
          <a:p>
            <a:r>
              <a:rPr lang="en-US"/>
              <a:t>HA-2017</a:t>
            </a:r>
          </a:p>
        </p:txBody>
      </p:sp>
      <p:sp>
        <p:nvSpPr>
          <p:cNvPr id="5" name="Slide Number Placeholder 4"/>
          <p:cNvSpPr>
            <a:spLocks noGrp="1"/>
          </p:cNvSpPr>
          <p:nvPr>
            <p:ph type="sldNum" sz="quarter" idx="12"/>
          </p:nvPr>
        </p:nvSpPr>
        <p:spPr/>
        <p:txBody>
          <a:bodyPr/>
          <a:lstStyle/>
          <a:p>
            <a:fld id="{0A53B0BD-DF5A-4F9C-924A-C6268BDB5E13}"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A6854-BF3C-4577-8E1A-E332553577D8}" type="datetime1">
              <a:rPr lang="en-US" smtClean="0"/>
              <a:t>2/10/2019</a:t>
            </a:fld>
            <a:endParaRPr lang="en-US"/>
          </a:p>
        </p:txBody>
      </p:sp>
      <p:sp>
        <p:nvSpPr>
          <p:cNvPr id="3" name="Footer Placeholder 2"/>
          <p:cNvSpPr>
            <a:spLocks noGrp="1"/>
          </p:cNvSpPr>
          <p:nvPr>
            <p:ph type="ftr" sz="quarter" idx="11"/>
          </p:nvPr>
        </p:nvSpPr>
        <p:spPr/>
        <p:txBody>
          <a:bodyPr/>
          <a:lstStyle/>
          <a:p>
            <a:r>
              <a:rPr lang="en-US"/>
              <a:t>HA-2017</a:t>
            </a:r>
          </a:p>
        </p:txBody>
      </p:sp>
      <p:sp>
        <p:nvSpPr>
          <p:cNvPr id="4" name="Slide Number Placeholder 3"/>
          <p:cNvSpPr>
            <a:spLocks noGrp="1"/>
          </p:cNvSpPr>
          <p:nvPr>
            <p:ph type="sldNum" sz="quarter" idx="12"/>
          </p:nvPr>
        </p:nvSpPr>
        <p:spPr/>
        <p:txBody>
          <a:bodyPr/>
          <a:lstStyle/>
          <a:p>
            <a:fld id="{0A53B0BD-DF5A-4F9C-924A-C6268BDB5E13}"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7296967-3B03-4412-A8E8-6DB060D8430F}" type="datetime1">
              <a:rPr lang="en-US" smtClean="0"/>
              <a:t>2/10/2019</a:t>
            </a:fld>
            <a:endParaRPr lang="en-US"/>
          </a:p>
        </p:txBody>
      </p:sp>
      <p:sp>
        <p:nvSpPr>
          <p:cNvPr id="6" name="Footer Placeholder 5"/>
          <p:cNvSpPr>
            <a:spLocks noGrp="1"/>
          </p:cNvSpPr>
          <p:nvPr>
            <p:ph type="ftr" sz="quarter" idx="11"/>
          </p:nvPr>
        </p:nvSpPr>
        <p:spPr/>
        <p:txBody>
          <a:bodyPr/>
          <a:lstStyle/>
          <a:p>
            <a:r>
              <a:rPr lang="en-US"/>
              <a:t>HA-2017</a:t>
            </a:r>
          </a:p>
        </p:txBody>
      </p:sp>
      <p:sp>
        <p:nvSpPr>
          <p:cNvPr id="7" name="Slide Number Placeholder 6"/>
          <p:cNvSpPr>
            <a:spLocks noGrp="1"/>
          </p:cNvSpPr>
          <p:nvPr>
            <p:ph type="sldNum" sz="quarter" idx="12"/>
          </p:nvPr>
        </p:nvSpPr>
        <p:spPr/>
        <p:txBody>
          <a:bodyPr/>
          <a:lstStyle/>
          <a:p>
            <a:fld id="{0A53B0BD-DF5A-4F9C-924A-C6268BDB5E13}"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6E00F44-256C-4AF4-91C8-6BC0616DE7B1}" type="datetime1">
              <a:rPr lang="en-US" smtClean="0"/>
              <a:t>2/10/2019</a:t>
            </a:fld>
            <a:endParaRPr lang="en-US"/>
          </a:p>
        </p:txBody>
      </p:sp>
      <p:sp>
        <p:nvSpPr>
          <p:cNvPr id="6" name="Footer Placeholder 5"/>
          <p:cNvSpPr>
            <a:spLocks noGrp="1"/>
          </p:cNvSpPr>
          <p:nvPr>
            <p:ph type="ftr" sz="quarter" idx="11"/>
          </p:nvPr>
        </p:nvSpPr>
        <p:spPr/>
        <p:txBody>
          <a:bodyPr/>
          <a:lstStyle/>
          <a:p>
            <a:r>
              <a:rPr lang="en-US"/>
              <a:t>HA-2017</a:t>
            </a:r>
          </a:p>
        </p:txBody>
      </p:sp>
      <p:sp>
        <p:nvSpPr>
          <p:cNvPr id="7" name="Slide Number Placeholder 6"/>
          <p:cNvSpPr>
            <a:spLocks noGrp="1"/>
          </p:cNvSpPr>
          <p:nvPr>
            <p:ph type="sldNum" sz="quarter" idx="12"/>
          </p:nvPr>
        </p:nvSpPr>
        <p:spPr/>
        <p:txBody>
          <a:bodyPr/>
          <a:lstStyle/>
          <a:p>
            <a:fld id="{0A53B0BD-DF5A-4F9C-924A-C6268BDB5E13}"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8BB265D-1475-49D6-BAAE-E4CB20ADD3D7}" type="datetime1">
              <a:rPr lang="en-US" smtClean="0"/>
              <a:t>2/10/2019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a:t>HA-2017</a:t>
            </a: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A53B0BD-DF5A-4F9C-924A-C6268BDB5E13}"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d.wikipedia.org/w/index.php?title=O'Reilly_Media&amp;action=edit&amp;redlink=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a:t>
            </a:r>
            <a:r>
              <a:rPr lang="id-ID" dirty="0"/>
              <a:t>ntroduction</a:t>
            </a:r>
            <a:endParaRPr lang="en-US" dirty="0"/>
          </a:p>
        </p:txBody>
      </p:sp>
      <p:sp>
        <p:nvSpPr>
          <p:cNvPr id="3" name="Subtitle 2"/>
          <p:cNvSpPr>
            <a:spLocks noGrp="1"/>
          </p:cNvSpPr>
          <p:nvPr>
            <p:ph type="subTitle" idx="1"/>
          </p:nvPr>
        </p:nvSpPr>
        <p:spPr/>
        <p:txBody>
          <a:bodyPr>
            <a:normAutofit fontScale="70000" lnSpcReduction="20000"/>
          </a:bodyPr>
          <a:lstStyle/>
          <a:p>
            <a:r>
              <a:rPr lang="id-ID" b="1" dirty="0">
                <a:solidFill>
                  <a:schemeClr val="tx1"/>
                </a:solidFill>
              </a:rPr>
              <a:t>Henny Alfianti</a:t>
            </a:r>
            <a:endParaRPr lang="en-US" b="1" dirty="0">
              <a:solidFill>
                <a:schemeClr val="tx1"/>
              </a:solidFill>
            </a:endParaRPr>
          </a:p>
          <a:p>
            <a:r>
              <a:rPr lang="id-ID" b="1" dirty="0">
                <a:solidFill>
                  <a:schemeClr val="tx1"/>
                </a:solidFill>
              </a:rPr>
              <a:t>Henny.alfianti</a:t>
            </a:r>
            <a:r>
              <a:rPr lang="en-US" b="1" dirty="0">
                <a:solidFill>
                  <a:schemeClr val="tx1"/>
                </a:solidFill>
              </a:rPr>
              <a:t>@gmail.com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2" name="Rectangle 2"/>
          <p:cNvSpPr>
            <a:spLocks noGrp="1" noChangeArrowheads="1"/>
          </p:cNvSpPr>
          <p:nvPr>
            <p:ph type="title"/>
          </p:nvPr>
        </p:nvSpPr>
        <p:spPr/>
        <p:txBody>
          <a:bodyPr/>
          <a:lstStyle/>
          <a:p>
            <a:r>
              <a:rPr lang="id-ID" dirty="0"/>
              <a:t>Tugas 1</a:t>
            </a:r>
            <a:endParaRPr lang="en-US" dirty="0"/>
          </a:p>
        </p:txBody>
      </p:sp>
      <p:sp>
        <p:nvSpPr>
          <p:cNvPr id="1111043" name="Rectangle 3"/>
          <p:cNvSpPr>
            <a:spLocks noGrp="1" noChangeArrowheads="1"/>
          </p:cNvSpPr>
          <p:nvPr>
            <p:ph type="body" idx="1"/>
          </p:nvPr>
        </p:nvSpPr>
        <p:spPr/>
        <p:txBody>
          <a:bodyPr/>
          <a:lstStyle/>
          <a:p>
            <a:r>
              <a:rPr lang="id-ID" i="1" dirty="0"/>
              <a:t>Tuliskan apa keunggulan web 2.0, di bandingkan web versi sebelumnya, serta berikan penjelasan, kenapa web 2.0 layak untuk di pelajari</a:t>
            </a:r>
            <a:r>
              <a:rPr lang="en-US" i="1" dirty="0"/>
              <a:t> berdasarkan analisis </a:t>
            </a:r>
            <a:r>
              <a:rPr lang="en-US" i="1" dirty="0" err="1"/>
              <a:t>masing-masing</a:t>
            </a:r>
            <a:r>
              <a:rPr lang="id-ID" i="1" dirty="0"/>
              <a:t> ?</a:t>
            </a:r>
            <a:br>
              <a:rPr lang="id-ID" i="1" dirty="0"/>
            </a:br>
            <a:r>
              <a:rPr lang="id-ID" i="1" dirty="0"/>
              <a:t>Tuliskan deskripsi jawaban pada ms.word, dan upload di edmodo, sebelum batas waktu yang di tentukan.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066800"/>
          </a:xfrm>
        </p:spPr>
        <p:txBody>
          <a:bodyPr/>
          <a:lstStyle/>
          <a:p>
            <a:r>
              <a:rPr lang="en-US" dirty="0" err="1"/>
              <a:t>Materi</a:t>
            </a:r>
            <a:endParaRPr lang="en-US" dirty="0"/>
          </a:p>
        </p:txBody>
      </p:sp>
      <p:sp>
        <p:nvSpPr>
          <p:cNvPr id="3" name="Content Placeholder 2"/>
          <p:cNvSpPr>
            <a:spLocks noGrp="1"/>
          </p:cNvSpPr>
          <p:nvPr>
            <p:ph sz="quarter" idx="1"/>
          </p:nvPr>
        </p:nvSpPr>
        <p:spPr>
          <a:xfrm>
            <a:off x="381000" y="1371600"/>
            <a:ext cx="8229600" cy="4325112"/>
          </a:xfrm>
        </p:spPr>
        <p:txBody>
          <a:bodyPr>
            <a:normAutofit fontScale="85000" lnSpcReduction="20000"/>
          </a:bodyPr>
          <a:lstStyle/>
          <a:p>
            <a:r>
              <a:rPr lang="en-US" dirty="0" err="1"/>
              <a:t>Pengantar</a:t>
            </a:r>
            <a:r>
              <a:rPr lang="en-US" dirty="0"/>
              <a:t> </a:t>
            </a:r>
            <a:r>
              <a:rPr lang="id-ID" dirty="0"/>
              <a:t>Web 2.0 Technology</a:t>
            </a:r>
            <a:endParaRPr lang="en-US" dirty="0"/>
          </a:p>
          <a:p>
            <a:r>
              <a:rPr lang="en-US" dirty="0"/>
              <a:t>R</a:t>
            </a:r>
            <a:r>
              <a:rPr lang="id-ID" dirty="0"/>
              <a:t>egular Expression</a:t>
            </a:r>
          </a:p>
          <a:p>
            <a:r>
              <a:rPr lang="id-ID" dirty="0"/>
              <a:t>Captcha</a:t>
            </a:r>
            <a:endParaRPr lang="en-US" dirty="0"/>
          </a:p>
          <a:p>
            <a:r>
              <a:rPr lang="id-ID" dirty="0"/>
              <a:t>Cryptografi MySql</a:t>
            </a:r>
            <a:endParaRPr lang="en-US" dirty="0"/>
          </a:p>
          <a:p>
            <a:r>
              <a:rPr lang="id-ID" dirty="0"/>
              <a:t>Cache &amp; Cookie</a:t>
            </a:r>
            <a:endParaRPr lang="en-US" dirty="0"/>
          </a:p>
          <a:p>
            <a:r>
              <a:rPr lang="id-ID" dirty="0"/>
              <a:t>Import To Excel / Pdf </a:t>
            </a:r>
          </a:p>
          <a:p>
            <a:r>
              <a:rPr lang="id-ID" dirty="0"/>
              <a:t>Pengenalan dan Penggunaan framework CI</a:t>
            </a:r>
            <a:endParaRPr lang="en-US" dirty="0"/>
          </a:p>
          <a:p>
            <a:r>
              <a:rPr lang="id-ID" dirty="0"/>
              <a:t>Helper &amp; Librari CI</a:t>
            </a:r>
            <a:endParaRPr lang="en-US" dirty="0"/>
          </a:p>
          <a:p>
            <a:r>
              <a:rPr lang="en-US" dirty="0"/>
              <a:t>C</a:t>
            </a:r>
            <a:r>
              <a:rPr lang="id-ID" dirty="0"/>
              <a:t>I &amp; Database</a:t>
            </a:r>
          </a:p>
          <a:p>
            <a:r>
              <a:rPr lang="id-ID" dirty="0"/>
              <a:t>CRUD</a:t>
            </a:r>
          </a:p>
          <a:p>
            <a:r>
              <a:rPr lang="id-ID" dirty="0"/>
              <a:t>Pagination</a:t>
            </a:r>
          </a:p>
          <a:p>
            <a:r>
              <a:rPr lang="id-ID" dirty="0"/>
              <a:t>Upload &amp; Download</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Penilaian</a:t>
            </a:r>
          </a:p>
        </p:txBody>
      </p:sp>
      <p:sp>
        <p:nvSpPr>
          <p:cNvPr id="3" name="Content Placeholder 2"/>
          <p:cNvSpPr>
            <a:spLocks noGrp="1"/>
          </p:cNvSpPr>
          <p:nvPr>
            <p:ph sz="quarter" idx="1"/>
          </p:nvPr>
        </p:nvSpPr>
        <p:spPr/>
        <p:txBody>
          <a:bodyPr/>
          <a:lstStyle/>
          <a:p>
            <a:r>
              <a:rPr lang="en-US" dirty="0"/>
              <a:t>UTS 2</a:t>
            </a:r>
            <a:r>
              <a:rPr lang="id-ID" dirty="0"/>
              <a:t>5</a:t>
            </a:r>
            <a:r>
              <a:rPr lang="en-US" dirty="0"/>
              <a:t> %</a:t>
            </a:r>
          </a:p>
          <a:p>
            <a:r>
              <a:rPr lang="en-US" dirty="0"/>
              <a:t>UAS </a:t>
            </a:r>
            <a:r>
              <a:rPr lang="id-ID" dirty="0"/>
              <a:t>3</a:t>
            </a:r>
            <a:r>
              <a:rPr lang="en-US" dirty="0"/>
              <a:t>5%</a:t>
            </a:r>
            <a:r>
              <a:rPr lang="id-ID" dirty="0"/>
              <a:t> </a:t>
            </a:r>
            <a:endParaRPr lang="en-US" dirty="0"/>
          </a:p>
          <a:p>
            <a:r>
              <a:rPr lang="en-US" dirty="0"/>
              <a:t>Tugas 25% </a:t>
            </a:r>
          </a:p>
          <a:p>
            <a:r>
              <a:rPr lang="en-US" dirty="0" err="1"/>
              <a:t>Kuis</a:t>
            </a:r>
            <a:r>
              <a:rPr lang="en-US" dirty="0"/>
              <a:t> 15%</a:t>
            </a:r>
            <a:r>
              <a:rPr lang="id-ID" dirty="0"/>
              <a:t> (Di laksanakan sebelum </a:t>
            </a:r>
            <a:r>
              <a:rPr lang="id-ID" dirty="0" err="1"/>
              <a:t>uts</a:t>
            </a:r>
            <a:r>
              <a:rPr lang="id-ID" dirty="0"/>
              <a:t>)</a:t>
            </a:r>
            <a:endParaRPr lang="en-US" dirty="0"/>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Aturan Perkuliahan</a:t>
            </a:r>
            <a:endParaRPr lang="en-US" dirty="0"/>
          </a:p>
        </p:txBody>
      </p:sp>
      <p:sp>
        <p:nvSpPr>
          <p:cNvPr id="3" name="Content Placeholder 2"/>
          <p:cNvSpPr>
            <a:spLocks noGrp="1"/>
          </p:cNvSpPr>
          <p:nvPr>
            <p:ph sz="quarter" idx="1"/>
          </p:nvPr>
        </p:nvSpPr>
        <p:spPr/>
        <p:txBody>
          <a:bodyPr/>
          <a:lstStyle/>
          <a:p>
            <a:r>
              <a:rPr lang="id-ID" dirty="0"/>
              <a:t>Mahasiswa di wajib kan bergabung di grup edmodo</a:t>
            </a:r>
          </a:p>
          <a:p>
            <a:r>
              <a:rPr lang="id-ID" dirty="0"/>
              <a:t>Mahasiswa yang tidak bergabung di grup, tidak akan di keluarkan nilainya.</a:t>
            </a:r>
          </a:p>
          <a:p>
            <a:r>
              <a:rPr lang="id-ID" dirty="0"/>
              <a:t>Mahasiswa di wajibkan mengerjakan tugas praktikum di setiap pertemuan, dan di kumpulkan ke edmodo sebelum batas waktunya.</a:t>
            </a:r>
          </a:p>
          <a:p>
            <a:r>
              <a:rPr lang="id-ID" dirty="0"/>
              <a:t>Maksimal ketidak hadiran adalah 3 kali. </a:t>
            </a:r>
          </a:p>
          <a:p>
            <a:r>
              <a:rPr lang="id-ID" dirty="0"/>
              <a:t>Mahasiswa masuk paling telat</a:t>
            </a:r>
            <a:r>
              <a:rPr lang="en-US" dirty="0"/>
              <a:t> 20 </a:t>
            </a:r>
            <a:r>
              <a:rPr lang="en-US" dirty="0" err="1"/>
              <a:t>menit</a:t>
            </a:r>
            <a:r>
              <a:rPr lang="id-ID" dirty="0"/>
              <a:t>, jika telat lebih dari waktu yang di tentukan, akan di hitung tidak hadir.</a:t>
            </a:r>
          </a:p>
        </p:txBody>
      </p:sp>
    </p:spTree>
    <p:extLst>
      <p:ext uri="{BB962C8B-B14F-4D97-AF65-F5344CB8AC3E}">
        <p14:creationId xmlns:p14="http://schemas.microsoft.com/office/powerpoint/2010/main" val="1003974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066800"/>
          </a:xfrm>
        </p:spPr>
        <p:txBody>
          <a:bodyPr>
            <a:normAutofit/>
          </a:bodyPr>
          <a:lstStyle/>
          <a:p>
            <a:r>
              <a:rPr lang="id-ID" dirty="0"/>
              <a:t>Pengertian Web 2.0 Technology</a:t>
            </a:r>
            <a:br>
              <a:rPr lang="en-US" dirty="0"/>
            </a:br>
            <a:endParaRPr lang="en-US" dirty="0"/>
          </a:p>
        </p:txBody>
      </p:sp>
      <p:sp>
        <p:nvSpPr>
          <p:cNvPr id="3" name="Content Placeholder 2"/>
          <p:cNvSpPr>
            <a:spLocks noGrp="1"/>
          </p:cNvSpPr>
          <p:nvPr>
            <p:ph sz="quarter" idx="1"/>
          </p:nvPr>
        </p:nvSpPr>
        <p:spPr>
          <a:xfrm>
            <a:off x="457200" y="1600200"/>
            <a:ext cx="8229600" cy="4495800"/>
          </a:xfrm>
        </p:spPr>
        <p:txBody>
          <a:bodyPr>
            <a:normAutofit/>
          </a:bodyPr>
          <a:lstStyle/>
          <a:p>
            <a:r>
              <a:rPr lang="id-ID" dirty="0"/>
              <a:t>Web 2.0</a:t>
            </a:r>
            <a:r>
              <a:rPr lang="id-ID" b="1" dirty="0"/>
              <a:t> </a:t>
            </a:r>
            <a:r>
              <a:rPr lang="id-ID" dirty="0"/>
              <a:t>menawarkan komunikasi yang bersifat dua arah</a:t>
            </a:r>
            <a:r>
              <a:rPr lang="en-US" dirty="0"/>
              <a:t>.</a:t>
            </a:r>
            <a:r>
              <a:rPr lang="id-ID" dirty="0"/>
              <a:t> Dimana pemilik memberikan informasi, kemudian pengunjung bisa meninggalkan/menambahkan sesuatu di dalamnya. Ini bisa disebut juga</a:t>
            </a:r>
            <a:r>
              <a:rPr lang="id-ID" b="1" dirty="0"/>
              <a:t> </a:t>
            </a:r>
            <a:r>
              <a:rPr lang="id-ID" dirty="0"/>
              <a:t>sebagai web “</a:t>
            </a:r>
            <a:r>
              <a:rPr lang="id-ID" i="1" dirty="0"/>
              <a:t>read-write</a:t>
            </a:r>
            <a:r>
              <a:rPr lang="id-ID" dirty="0"/>
              <a:t>”.</a:t>
            </a:r>
          </a:p>
          <a:p>
            <a:endParaRPr lang="en-US" dirty="0"/>
          </a:p>
          <a:p>
            <a:pPr>
              <a:buClr>
                <a:schemeClr val="tx1"/>
              </a:buClr>
            </a:pPr>
            <a:r>
              <a:rPr lang="id-ID" i="1" dirty="0"/>
              <a:t>Web 2.0</a:t>
            </a:r>
            <a:r>
              <a:rPr lang="id-ID" dirty="0"/>
              <a:t>, adalah sebuah istilah yang dicetuskan pertama kali oleh </a:t>
            </a:r>
            <a:r>
              <a:rPr lang="id-ID" dirty="0">
                <a:hlinkClick r:id="rId2" tooltip="O'Reilly Media (halaman belum tersedia)"/>
              </a:rPr>
              <a:t>O'Reilly Media</a:t>
            </a:r>
            <a:r>
              <a:rPr lang="id-ID" dirty="0"/>
              <a:t> pada tahun 2003, dan dipopulerkan pada konferensi web 2.0 pertama pada tahun 2004.</a:t>
            </a:r>
            <a:endParaRPr lang="en-US" dirty="0"/>
          </a:p>
          <a:p>
            <a:endParaRPr lang="en-US" dirty="0"/>
          </a:p>
          <a:p>
            <a:endParaRPr lang="en-US" dirty="0"/>
          </a:p>
          <a:p>
            <a:pPr lvl="8"/>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42" name="Rectangle 2"/>
          <p:cNvSpPr>
            <a:spLocks noGrp="1" noChangeArrowheads="1"/>
          </p:cNvSpPr>
          <p:nvPr>
            <p:ph type="title"/>
          </p:nvPr>
        </p:nvSpPr>
        <p:spPr/>
        <p:txBody>
          <a:bodyPr>
            <a:normAutofit fontScale="90000"/>
          </a:bodyPr>
          <a:lstStyle/>
          <a:p>
            <a:br>
              <a:rPr lang="id-ID" dirty="0"/>
            </a:br>
            <a:r>
              <a:rPr lang="id-ID" dirty="0"/>
              <a:t> Contoh penggunaan pada Web 2.0 :</a:t>
            </a:r>
            <a:endParaRPr lang="en-US" dirty="0"/>
          </a:p>
        </p:txBody>
      </p:sp>
      <p:sp>
        <p:nvSpPr>
          <p:cNvPr id="1136643" name="Rectangle 3"/>
          <p:cNvSpPr>
            <a:spLocks noGrp="1" noChangeArrowheads="1"/>
          </p:cNvSpPr>
          <p:nvPr>
            <p:ph type="body" idx="1"/>
          </p:nvPr>
        </p:nvSpPr>
        <p:spPr/>
        <p:txBody>
          <a:bodyPr>
            <a:normAutofit fontScale="77500" lnSpcReduction="20000"/>
          </a:bodyPr>
          <a:lstStyle/>
          <a:p>
            <a:r>
              <a:rPr lang="id-ID" dirty="0"/>
              <a:t>Youtube.com</a:t>
            </a:r>
            <a:br>
              <a:rPr lang="id-ID" dirty="0"/>
            </a:br>
            <a:r>
              <a:rPr lang="id-ID" dirty="0"/>
              <a:t>Internet user dengan mudah mengelola halaman halaman web videonya tanpa harus mengeluarkan biaya sedikitpun untuk membeli hosting yang bisa menampung puluhan bahkan ratusan file file video yang cukup besar kapasitasnya.</a:t>
            </a:r>
            <a:br>
              <a:rPr lang="id-ID" dirty="0"/>
            </a:br>
            <a:r>
              <a:rPr lang="id-ID" dirty="0"/>
              <a:t> </a:t>
            </a:r>
          </a:p>
          <a:p>
            <a:r>
              <a:rPr lang="id-ID" dirty="0"/>
              <a:t>Friendster.com </a:t>
            </a:r>
            <a:br>
              <a:rPr lang="id-ID" dirty="0"/>
            </a:br>
            <a:r>
              <a:rPr lang="id-ID" dirty="0"/>
              <a:t>Sebuah layanan social networking yang sempat menjadi situs paling populer di dunia. Konsep sederhana dari friendster untuk menyediakan wadah bagi pengguna internet untuk saling berinteraksi, menyapa dan berkenalan di dunia maya ternyata di sambut baik oleh pengguna internet. </a:t>
            </a:r>
            <a:br>
              <a:rPr lang="id-ID" dirty="0"/>
            </a:br>
            <a:endParaRPr lang="id-ID" dirty="0"/>
          </a:p>
          <a:p>
            <a:r>
              <a:rPr lang="id-ID" dirty="0"/>
              <a:t>Wordpress.org </a:t>
            </a:r>
            <a:br>
              <a:rPr lang="id-ID" dirty="0"/>
            </a:br>
            <a:r>
              <a:rPr lang="id-ID" dirty="0"/>
              <a:t>Wordpress muncul di tengah ramainya perkembangan web 2.0. Dengan CMS yang sangat canggih namun benar benar mudah pengoperasianya, menjadikan wordpress menjadi salah satu penyedia layanan Content Management System yang terbaik hingga saat ini.</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p:cNvSpPr>
            <a:spLocks noGrp="1" noChangeArrowheads="1"/>
          </p:cNvSpPr>
          <p:nvPr>
            <p:ph type="title"/>
          </p:nvPr>
        </p:nvSpPr>
        <p:spPr>
          <a:xfrm>
            <a:off x="457200" y="152400"/>
            <a:ext cx="8229600" cy="838200"/>
          </a:xfrm>
        </p:spPr>
        <p:txBody>
          <a:bodyPr>
            <a:noAutofit/>
          </a:bodyPr>
          <a:lstStyle/>
          <a:p>
            <a:r>
              <a:rPr lang="id-ID" sz="2400" dirty="0"/>
              <a:t>Teknik maupun fitur teknologi yang sering kali menyertai website Web 2.0</a:t>
            </a:r>
            <a:endParaRPr lang="en-US" sz="2400" dirty="0"/>
          </a:p>
        </p:txBody>
      </p:sp>
      <p:sp>
        <p:nvSpPr>
          <p:cNvPr id="6" name="Rectangle 3"/>
          <p:cNvSpPr txBox="1">
            <a:spLocks noChangeArrowheads="1"/>
          </p:cNvSpPr>
          <p:nvPr/>
        </p:nvSpPr>
        <p:spPr>
          <a:xfrm>
            <a:off x="457200" y="1219200"/>
            <a:ext cx="82296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endParaRPr lang="en-US" dirty="0"/>
          </a:p>
        </p:txBody>
      </p:sp>
      <p:sp>
        <p:nvSpPr>
          <p:cNvPr id="9" name="Rectangle 3"/>
          <p:cNvSpPr txBox="1">
            <a:spLocks noChangeArrowheads="1"/>
          </p:cNvSpPr>
          <p:nvPr/>
        </p:nvSpPr>
        <p:spPr>
          <a:xfrm>
            <a:off x="609600" y="1371600"/>
            <a:ext cx="8229600" cy="4937760"/>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id-ID" sz="1700" b="1" dirty="0"/>
              <a:t>Rich Internet Application.</a:t>
            </a:r>
            <a:br>
              <a:rPr lang="id-ID" sz="1700" dirty="0"/>
            </a:br>
            <a:r>
              <a:rPr lang="id-ID" sz="1700" dirty="0"/>
              <a:t>aplikasi website yang memiliki fitur dan fungsi seperti aplikasi desktop. penggunaan RIA sangat luas dan dapat digunakan untuk pengembangan website dengan keperluan yang bervariasi. RIA dapat diimplementasikan dengan menggunakan Ajax, Silverlight, Flash, dan lain sebagainya </a:t>
            </a:r>
            <a:br>
              <a:rPr lang="id-ID" sz="1700" dirty="0"/>
            </a:br>
            <a:r>
              <a:rPr lang="id-ID" sz="1700" dirty="0"/>
              <a:t> </a:t>
            </a:r>
          </a:p>
          <a:p>
            <a:r>
              <a:rPr lang="id-ID" sz="1700" b="1" dirty="0"/>
              <a:t>Folksonomy </a:t>
            </a:r>
            <a:br>
              <a:rPr lang="id-ID" sz="1700" dirty="0"/>
            </a:br>
            <a:r>
              <a:rPr lang="id-ID" sz="1700" dirty="0"/>
              <a:t>sebuah metode untuk menciptakan dan mengatur tag yang menjelaskan dan mengategorikan content. Tag tersebut umumnya merupakan hyperlink yang akan mengarahkan Anda pada sekumpulan item yang berhubungan dengan tag tersebut Bentuk tag tidak selalu harus berupa teks, tetapi dapat juga berupa image . </a:t>
            </a:r>
            <a:br>
              <a:rPr lang="id-ID" sz="1700" dirty="0"/>
            </a:br>
            <a:endParaRPr lang="id-ID" sz="1700" dirty="0"/>
          </a:p>
          <a:p>
            <a:r>
              <a:rPr lang="id-ID" sz="1700" b="1" dirty="0"/>
              <a:t>Mashup </a:t>
            </a:r>
            <a:br>
              <a:rPr lang="id-ID" sz="1700" dirty="0"/>
            </a:br>
            <a:r>
              <a:rPr lang="id-ID" sz="1700" dirty="0"/>
              <a:t>aplikasi web yang melakukan kombinasi data yang berasal dari lebih dari satu sumber, disajikan dalam satu content. Contoh Web 2.0 yang menggunakan mashup adalah Google Maps, yang menggabungkan data dari Google Maps sendiri bersama data real estate dari Craigslist (sebuah jaringan komunitas online). Metode pengambilan data dari sumber lain dapat menggunakan web feed (RSS atau Atom) atau web services </a:t>
            </a:r>
            <a:endParaRPr lang="en-US" sz="1700" dirty="0"/>
          </a:p>
        </p:txBody>
      </p:sp>
    </p:spTree>
    <p:extLst>
      <p:ext uri="{BB962C8B-B14F-4D97-AF65-F5344CB8AC3E}">
        <p14:creationId xmlns:p14="http://schemas.microsoft.com/office/powerpoint/2010/main" val="150809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p:cNvSpPr>
            <a:spLocks noGrp="1" noChangeArrowheads="1"/>
          </p:cNvSpPr>
          <p:nvPr>
            <p:ph type="title"/>
          </p:nvPr>
        </p:nvSpPr>
        <p:spPr>
          <a:xfrm>
            <a:off x="457200" y="152400"/>
            <a:ext cx="8229600" cy="838200"/>
          </a:xfrm>
        </p:spPr>
        <p:txBody>
          <a:bodyPr>
            <a:noAutofit/>
          </a:bodyPr>
          <a:lstStyle/>
          <a:p>
            <a:r>
              <a:rPr lang="id-ID" sz="2400" dirty="0"/>
              <a:t>Teknik maupun fitur teknologi yang sering kali menyertai website Web 2.0</a:t>
            </a:r>
            <a:endParaRPr lang="en-US" sz="2400" dirty="0"/>
          </a:p>
        </p:txBody>
      </p:sp>
      <p:sp>
        <p:nvSpPr>
          <p:cNvPr id="6" name="Rectangle 3"/>
          <p:cNvSpPr txBox="1">
            <a:spLocks noChangeArrowheads="1"/>
          </p:cNvSpPr>
          <p:nvPr/>
        </p:nvSpPr>
        <p:spPr>
          <a:xfrm>
            <a:off x="457200" y="1219200"/>
            <a:ext cx="82296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endParaRPr lang="en-US" dirty="0"/>
          </a:p>
        </p:txBody>
      </p:sp>
      <p:sp>
        <p:nvSpPr>
          <p:cNvPr id="9" name="Rectangle 3"/>
          <p:cNvSpPr txBox="1">
            <a:spLocks noChangeArrowheads="1"/>
          </p:cNvSpPr>
          <p:nvPr/>
        </p:nvSpPr>
        <p:spPr>
          <a:xfrm>
            <a:off x="609600" y="1371600"/>
            <a:ext cx="8229600" cy="4937760"/>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id-ID" sz="1700" b="1" dirty="0"/>
              <a:t>Software Wiki/Forum</a:t>
            </a:r>
            <a:br>
              <a:rPr lang="id-ID" sz="1700" dirty="0"/>
            </a:br>
            <a:r>
              <a:rPr lang="id-ID" sz="1700" dirty="0"/>
              <a:t>Software wiki ataupun forum digunakan untuk membantu pengguna menciptakan contentnya sendiri dan berkolaborasi satu sama lain. Contohnya kembali pada Wikipedia, di mana Anda dapat dengan mudah menciptakan dan mengubah content sebuah artikel.</a:t>
            </a:r>
            <a:br>
              <a:rPr lang="id-ID" sz="1700" dirty="0"/>
            </a:br>
            <a:r>
              <a:rPr lang="id-ID" sz="1700" dirty="0"/>
              <a:t> </a:t>
            </a:r>
          </a:p>
          <a:p>
            <a:r>
              <a:rPr lang="id-ID" sz="1700" b="1" dirty="0"/>
              <a:t>Syndication</a:t>
            </a:r>
            <a:br>
              <a:rPr lang="id-ID" sz="1700" dirty="0"/>
            </a:br>
            <a:r>
              <a:rPr lang="id-ID" sz="1700" dirty="0"/>
              <a:t>Umumnya syndication menyediakan web feed dari sebuah website untuk para penggunanya, sehingga pengguna dapat mengetahui content terbaru tanpa perlu mengunjungi web tersebut.  Dengan demikian, pengguna dapat mengetahui news terbaru sebuah website, ataupun pesan terbaru pada sebuah forum.</a:t>
            </a:r>
            <a:br>
              <a:rPr lang="id-ID" sz="1700" dirty="0"/>
            </a:br>
            <a:endParaRPr lang="id-ID" sz="1700" dirty="0"/>
          </a:p>
        </p:txBody>
      </p:sp>
    </p:spTree>
    <p:extLst>
      <p:ext uri="{BB962C8B-B14F-4D97-AF65-F5344CB8AC3E}">
        <p14:creationId xmlns:p14="http://schemas.microsoft.com/office/powerpoint/2010/main" val="170769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Prinsip – Prinsip Web 2.0</a:t>
            </a:r>
          </a:p>
        </p:txBody>
      </p:sp>
      <p:sp>
        <p:nvSpPr>
          <p:cNvPr id="5" name="Content Placeholder 4"/>
          <p:cNvSpPr>
            <a:spLocks noGrp="1"/>
          </p:cNvSpPr>
          <p:nvPr>
            <p:ph sz="quarter" idx="1"/>
          </p:nvPr>
        </p:nvSpPr>
        <p:spPr/>
        <p:txBody>
          <a:bodyPr>
            <a:normAutofit/>
          </a:bodyPr>
          <a:lstStyle/>
          <a:p>
            <a:r>
              <a:rPr lang="id-ID" sz="2400" dirty="0"/>
              <a:t>Web sebagai platform</a:t>
            </a:r>
          </a:p>
          <a:p>
            <a:r>
              <a:rPr lang="id-ID" sz="2400" dirty="0"/>
              <a:t>Data sebagai pengendali utama</a:t>
            </a:r>
          </a:p>
          <a:p>
            <a:r>
              <a:rPr lang="id-ID" sz="2400" dirty="0"/>
              <a:t>Efek jaringan diciptakan oleh arsitektur yang berpartisipasi</a:t>
            </a:r>
          </a:p>
          <a:p>
            <a:r>
              <a:rPr lang="id-ID" sz="2400" dirty="0"/>
              <a:t>Inovasi dalam perakitan sistem serta situs disusun dengan menyatukan fitur dari pengembang yang terdistribusi dan independen (seperti model pengembangan "open source")</a:t>
            </a:r>
          </a:p>
          <a:p>
            <a:r>
              <a:rPr lang="id-ID" sz="2400" dirty="0"/>
              <a:t>Model bisnis yang ringan, yang dikembangkan dengan gabungan isi dan layanan</a:t>
            </a:r>
          </a:p>
          <a:p>
            <a:r>
              <a:rPr lang="id-ID" sz="2400" dirty="0"/>
              <a:t>Mudah untuk digunakan dan diadopsi oleh user</a:t>
            </a:r>
          </a:p>
        </p:txBody>
      </p:sp>
    </p:spTree>
    <p:extLst>
      <p:ext uri="{BB962C8B-B14F-4D97-AF65-F5344CB8AC3E}">
        <p14:creationId xmlns:p14="http://schemas.microsoft.com/office/powerpoint/2010/main" val="30952920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2905</TotalTime>
  <Words>314</Words>
  <Application>Microsoft Office PowerPoint</Application>
  <PresentationFormat>Tampilan Layar (4:3)</PresentationFormat>
  <Paragraphs>55</Paragraphs>
  <Slides>10</Slides>
  <Notes>2</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10</vt:i4>
      </vt:variant>
    </vt:vector>
  </HeadingPairs>
  <TitlesOfParts>
    <vt:vector size="16" baseType="lpstr">
      <vt:lpstr>Bookman Old Style</vt:lpstr>
      <vt:lpstr>Calibri</vt:lpstr>
      <vt:lpstr>Gill Sans MT</vt:lpstr>
      <vt:lpstr>Wingdings</vt:lpstr>
      <vt:lpstr>Wingdings 3</vt:lpstr>
      <vt:lpstr>Origin</vt:lpstr>
      <vt:lpstr>Introduction</vt:lpstr>
      <vt:lpstr>Materi</vt:lpstr>
      <vt:lpstr>Penilaian</vt:lpstr>
      <vt:lpstr>Aturan Perkuliahan</vt:lpstr>
      <vt:lpstr>Pengertian Web 2.0 Technology </vt:lpstr>
      <vt:lpstr>  Contoh penggunaan pada Web 2.0 :</vt:lpstr>
      <vt:lpstr>Teknik maupun fitur teknologi yang sering kali menyertai website Web 2.0</vt:lpstr>
      <vt:lpstr>Teknik maupun fitur teknologi yang sering kali menyertai website Web 2.0</vt:lpstr>
      <vt:lpstr>Prinsip – Prinsip Web 2.0</vt:lpstr>
      <vt:lpstr>Tugas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Alvhie</dc:creator>
  <cp:lastModifiedBy>alvhie</cp:lastModifiedBy>
  <cp:revision>61</cp:revision>
  <dcterms:created xsi:type="dcterms:W3CDTF">2009-03-01T01:09:34Z</dcterms:created>
  <dcterms:modified xsi:type="dcterms:W3CDTF">2019-02-10T03:22:20Z</dcterms:modified>
</cp:coreProperties>
</file>