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85" r:id="rId6"/>
    <p:sldId id="262" r:id="rId7"/>
    <p:sldId id="286" r:id="rId8"/>
    <p:sldId id="28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Poppins ExtraBold" panose="020B0604020202020204" charset="0"/>
      <p:bold r:id="rId19"/>
      <p:boldItalic r:id="rId20"/>
    </p:embeddedFont>
    <p:embeddedFont>
      <p:font typeface="Poppins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6F47D-FC50-4371-948D-035EA37E285A}">
  <a:tblStyle styleId="{4DF6F47D-FC50-4371-948D-035EA37E2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8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72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b205fd2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b205fd2b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b205fd2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b205fd2b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0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4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9385913" y="516570"/>
            <a:ext cx="1752680" cy="175268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185118" y="1780818"/>
            <a:ext cx="2597891" cy="2597879"/>
            <a:chOff x="4616075" y="1332525"/>
            <a:chExt cx="1915566" cy="1881022"/>
          </a:xfrm>
        </p:grpSpPr>
        <p:sp>
          <p:nvSpPr>
            <p:cNvPr id="13" name="Google Shape;13;p2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971533" y="1305991"/>
            <a:ext cx="891613" cy="650098"/>
            <a:chOff x="4468725" y="937901"/>
            <a:chExt cx="656322" cy="478541"/>
          </a:xfrm>
        </p:grpSpPr>
        <p:sp>
          <p:nvSpPr>
            <p:cNvPr id="29" name="Google Shape;29;p2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0945151" y="3433043"/>
            <a:ext cx="712775" cy="873752"/>
            <a:chOff x="6197557" y="3002680"/>
            <a:chExt cx="524678" cy="643174"/>
          </a:xfrm>
        </p:grpSpPr>
        <p:sp>
          <p:nvSpPr>
            <p:cNvPr id="33" name="Google Shape;33;p2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7221549" y="4687209"/>
            <a:ext cx="1991617" cy="1991628"/>
          </a:xfrm>
          <a:custGeom>
            <a:avLst/>
            <a:gdLst/>
            <a:ahLst/>
            <a:cxnLst/>
            <a:rect l="l" t="t" r="r" b="b"/>
            <a:pathLst>
              <a:path w="1467121" h="1467129" extrusionOk="0">
                <a:moveTo>
                  <a:pt x="0" y="733569"/>
                </a:moveTo>
                <a:cubicBezTo>
                  <a:pt x="0" y="328433"/>
                  <a:pt x="328432" y="0"/>
                  <a:pt x="733569" y="0"/>
                </a:cubicBezTo>
                <a:cubicBezTo>
                  <a:pt x="1138697" y="0"/>
                  <a:pt x="1467121" y="328433"/>
                  <a:pt x="1467121" y="733569"/>
                </a:cubicBezTo>
                <a:cubicBezTo>
                  <a:pt x="1467121" y="1138709"/>
                  <a:pt x="1138697" y="1467129"/>
                  <a:pt x="733569" y="1467129"/>
                </a:cubicBezTo>
                <a:cubicBezTo>
                  <a:pt x="328432" y="1467129"/>
                  <a:pt x="0" y="1138709"/>
                  <a:pt x="0" y="7335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697526" y="66025"/>
            <a:ext cx="1425230" cy="1425228"/>
          </a:xfrm>
          <a:custGeom>
            <a:avLst/>
            <a:gdLst/>
            <a:ahLst/>
            <a:cxnLst/>
            <a:rect l="l" t="t" r="r" b="b"/>
            <a:pathLst>
              <a:path w="1049893" h="1049892" extrusionOk="0">
                <a:moveTo>
                  <a:pt x="0" y="524944"/>
                </a:moveTo>
                <a:cubicBezTo>
                  <a:pt x="0" y="235026"/>
                  <a:pt x="235026" y="0"/>
                  <a:pt x="524945" y="0"/>
                </a:cubicBezTo>
                <a:cubicBezTo>
                  <a:pt x="814863" y="0"/>
                  <a:pt x="1049894" y="235026"/>
                  <a:pt x="1049894" y="524944"/>
                </a:cubicBezTo>
                <a:cubicBezTo>
                  <a:pt x="1049894" y="814867"/>
                  <a:pt x="814863" y="1049893"/>
                  <a:pt x="524945" y="1049893"/>
                </a:cubicBezTo>
                <a:cubicBezTo>
                  <a:pt x="235026" y="1049893"/>
                  <a:pt x="0" y="814867"/>
                  <a:pt x="0" y="524944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-879675" y="-949152"/>
            <a:ext cx="2905255" cy="2905253"/>
          </a:xfrm>
          <a:custGeom>
            <a:avLst/>
            <a:gdLst/>
            <a:ahLst/>
            <a:cxnLst/>
            <a:rect l="l" t="t" r="r" b="b"/>
            <a:pathLst>
              <a:path w="2192645" h="2192644" extrusionOk="0">
                <a:moveTo>
                  <a:pt x="0" y="1096323"/>
                </a:moveTo>
                <a:cubicBezTo>
                  <a:pt x="0" y="490841"/>
                  <a:pt x="490840" y="0"/>
                  <a:pt x="1096324" y="0"/>
                </a:cubicBezTo>
                <a:cubicBezTo>
                  <a:pt x="1701806" y="0"/>
                  <a:pt x="2192646" y="490841"/>
                  <a:pt x="2192646" y="1096323"/>
                </a:cubicBezTo>
                <a:cubicBezTo>
                  <a:pt x="2192646" y="1701805"/>
                  <a:pt x="1701806" y="2192645"/>
                  <a:pt x="1096324" y="2192645"/>
                </a:cubicBezTo>
                <a:cubicBezTo>
                  <a:pt x="490840" y="2192645"/>
                  <a:pt x="0" y="1701805"/>
                  <a:pt x="0" y="10963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8340475" y="2016975"/>
            <a:ext cx="2283267" cy="2289816"/>
            <a:chOff x="4593397" y="1441597"/>
            <a:chExt cx="1680726" cy="1685547"/>
          </a:xfrm>
        </p:grpSpPr>
        <p:sp>
          <p:nvSpPr>
            <p:cNvPr id="40" name="Google Shape;40;p2"/>
            <p:cNvSpPr/>
            <p:nvPr/>
          </p:nvSpPr>
          <p:spPr>
            <a:xfrm>
              <a:off x="4636901" y="1545112"/>
              <a:ext cx="1637222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93397" y="1441597"/>
              <a:ext cx="1442681" cy="1464465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971521" y="4845101"/>
            <a:ext cx="1668612" cy="1391255"/>
            <a:chOff x="3790450" y="2922745"/>
            <a:chExt cx="1228275" cy="1024111"/>
          </a:xfrm>
        </p:grpSpPr>
        <p:sp>
          <p:nvSpPr>
            <p:cNvPr id="44" name="Google Shape;44;p2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0268618" y="251265"/>
            <a:ext cx="1847185" cy="1054735"/>
            <a:chOff x="6220591" y="624724"/>
            <a:chExt cx="1359724" cy="776397"/>
          </a:xfrm>
        </p:grpSpPr>
        <p:sp>
          <p:nvSpPr>
            <p:cNvPr id="48" name="Google Shape;48;p2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407751" y="2547555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41469" y="859395"/>
            <a:ext cx="417626" cy="417632"/>
          </a:xfrm>
          <a:custGeom>
            <a:avLst/>
            <a:gdLst/>
            <a:ahLst/>
            <a:cxnLst/>
            <a:rect l="l" t="t" r="r" b="b"/>
            <a:pathLst>
              <a:path w="264739" h="264743" extrusionOk="0">
                <a:moveTo>
                  <a:pt x="0" y="132163"/>
                </a:moveTo>
                <a:lnTo>
                  <a:pt x="132580" y="0"/>
                </a:lnTo>
                <a:lnTo>
                  <a:pt x="264739" y="132580"/>
                </a:lnTo>
                <a:lnTo>
                  <a:pt x="132163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90300" y="5603654"/>
            <a:ext cx="1138643" cy="1138662"/>
          </a:xfrm>
          <a:custGeom>
            <a:avLst/>
            <a:gdLst/>
            <a:ahLst/>
            <a:cxnLst/>
            <a:rect l="l" t="t" r="r" b="b"/>
            <a:pathLst>
              <a:path w="998810" h="998826" extrusionOk="0">
                <a:moveTo>
                  <a:pt x="0" y="498620"/>
                </a:moveTo>
                <a:lnTo>
                  <a:pt x="500190" y="0"/>
                </a:lnTo>
                <a:lnTo>
                  <a:pt x="998810" y="500194"/>
                </a:lnTo>
                <a:lnTo>
                  <a:pt x="498620" y="998826"/>
                </a:lnTo>
                <a:lnTo>
                  <a:pt x="0" y="498620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9953410" y="3351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912825" y="1753975"/>
            <a:ext cx="65040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010"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912825" y="4540025"/>
            <a:ext cx="6504000" cy="5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rot="3039638">
            <a:off x="10223506" y="5077234"/>
            <a:ext cx="1382219" cy="789242"/>
            <a:chOff x="6220591" y="624724"/>
            <a:chExt cx="1359724" cy="776397"/>
          </a:xfrm>
        </p:grpSpPr>
        <p:sp>
          <p:nvSpPr>
            <p:cNvPr id="58" name="Google Shape;58;p2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9951335" y="58088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1296601" y="6236355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373700" y="1020577"/>
            <a:ext cx="94446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1373700" y="2192426"/>
            <a:ext cx="9444600" cy="354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365415" y="5863369"/>
            <a:ext cx="1730086" cy="1730091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109" name="Google Shape;109;p4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4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113" name="Google Shape;113;p4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677525" y="593375"/>
            <a:ext cx="68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87527" y="1719450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5487527" y="2030097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3"/>
          </p:nvPr>
        </p:nvSpPr>
        <p:spPr>
          <a:xfrm>
            <a:off x="5487527" y="2477085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5487527" y="2787733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5"/>
          </p:nvPr>
        </p:nvSpPr>
        <p:spPr>
          <a:xfrm>
            <a:off x="5487527" y="3234721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6"/>
          </p:nvPr>
        </p:nvSpPr>
        <p:spPr>
          <a:xfrm>
            <a:off x="5487527" y="3545368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7"/>
          </p:nvPr>
        </p:nvSpPr>
        <p:spPr>
          <a:xfrm>
            <a:off x="5487527" y="3992356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8"/>
          </p:nvPr>
        </p:nvSpPr>
        <p:spPr>
          <a:xfrm>
            <a:off x="5487527" y="4303004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9"/>
          </p:nvPr>
        </p:nvSpPr>
        <p:spPr>
          <a:xfrm>
            <a:off x="5487527" y="4749992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5487527" y="5060639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4"/>
          </p:nvPr>
        </p:nvSpPr>
        <p:spPr>
          <a:xfrm>
            <a:off x="5487527" y="5507628"/>
            <a:ext cx="6084000" cy="3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5"/>
          </p:nvPr>
        </p:nvSpPr>
        <p:spPr>
          <a:xfrm>
            <a:off x="5487527" y="5818275"/>
            <a:ext cx="6084000" cy="4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2411300" y="5481692"/>
            <a:ext cx="1110354" cy="1110357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 flipH="1">
            <a:off x="1978611" y="692712"/>
            <a:ext cx="1752680" cy="175268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 flipH="1">
            <a:off x="644395" y="2270085"/>
            <a:ext cx="2597891" cy="2597879"/>
            <a:chOff x="4616075" y="1332525"/>
            <a:chExt cx="1915566" cy="1881022"/>
          </a:xfrm>
        </p:grpSpPr>
        <p:sp>
          <p:nvSpPr>
            <p:cNvPr id="134" name="Google Shape;134;p5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 flipH="1">
            <a:off x="2709708" y="2763895"/>
            <a:ext cx="891613" cy="650098"/>
            <a:chOff x="4468725" y="937901"/>
            <a:chExt cx="656322" cy="478541"/>
          </a:xfrm>
        </p:grpSpPr>
        <p:sp>
          <p:nvSpPr>
            <p:cNvPr id="149" name="Google Shape;149;p5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 flipH="1">
            <a:off x="804128" y="5395135"/>
            <a:ext cx="712775" cy="873752"/>
            <a:chOff x="6197557" y="3002680"/>
            <a:chExt cx="524678" cy="643174"/>
          </a:xfrm>
        </p:grpSpPr>
        <p:sp>
          <p:nvSpPr>
            <p:cNvPr id="153" name="Google Shape;153;p5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"/>
          <p:cNvGrpSpPr/>
          <p:nvPr/>
        </p:nvGrpSpPr>
        <p:grpSpPr>
          <a:xfrm flipH="1">
            <a:off x="337275" y="2846868"/>
            <a:ext cx="2286686" cy="2289823"/>
            <a:chOff x="4593392" y="1441589"/>
            <a:chExt cx="1683243" cy="1685552"/>
          </a:xfrm>
        </p:grpSpPr>
        <p:sp>
          <p:nvSpPr>
            <p:cNvPr id="157" name="Google Shape;157;p5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 rot="2440826" flipH="1">
            <a:off x="557043" y="740550"/>
            <a:ext cx="1847135" cy="1054707"/>
            <a:chOff x="6220591" y="624724"/>
            <a:chExt cx="1359724" cy="776397"/>
          </a:xfrm>
        </p:grpSpPr>
        <p:sp>
          <p:nvSpPr>
            <p:cNvPr id="161" name="Google Shape;161;p5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/>
          <p:nvPr/>
        </p:nvSpPr>
        <p:spPr>
          <a:xfrm flipH="1">
            <a:off x="2053672" y="5733290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 flipH="1">
            <a:off x="2440904" y="572721"/>
            <a:ext cx="359399" cy="359389"/>
          </a:xfrm>
          <a:custGeom>
            <a:avLst/>
            <a:gdLst/>
            <a:ahLst/>
            <a:cxnLst/>
            <a:rect l="l" t="t" r="r" b="b"/>
            <a:pathLst>
              <a:path w="264751" h="264743" extrusionOk="0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/>
          <p:nvPr/>
        </p:nvSpPr>
        <p:spPr>
          <a:xfrm>
            <a:off x="6745299" y="4866384"/>
            <a:ext cx="1991617" cy="1991628"/>
          </a:xfrm>
          <a:custGeom>
            <a:avLst/>
            <a:gdLst/>
            <a:ahLst/>
            <a:cxnLst/>
            <a:rect l="l" t="t" r="r" b="b"/>
            <a:pathLst>
              <a:path w="1467121" h="1467129" extrusionOk="0">
                <a:moveTo>
                  <a:pt x="0" y="733569"/>
                </a:moveTo>
                <a:cubicBezTo>
                  <a:pt x="0" y="328433"/>
                  <a:pt x="328432" y="0"/>
                  <a:pt x="733569" y="0"/>
                </a:cubicBezTo>
                <a:cubicBezTo>
                  <a:pt x="1138697" y="0"/>
                  <a:pt x="1467121" y="328433"/>
                  <a:pt x="1467121" y="733569"/>
                </a:cubicBezTo>
                <a:cubicBezTo>
                  <a:pt x="1467121" y="1138709"/>
                  <a:pt x="1138697" y="1467129"/>
                  <a:pt x="733569" y="1467129"/>
                </a:cubicBezTo>
                <a:cubicBezTo>
                  <a:pt x="328432" y="1467129"/>
                  <a:pt x="0" y="1138709"/>
                  <a:pt x="0" y="7335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"/>
          <p:cNvSpPr/>
          <p:nvPr/>
        </p:nvSpPr>
        <p:spPr>
          <a:xfrm>
            <a:off x="9241061" y="296553"/>
            <a:ext cx="2323996" cy="2324003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2"/>
          <p:cNvGrpSpPr/>
          <p:nvPr/>
        </p:nvGrpSpPr>
        <p:grpSpPr>
          <a:xfrm>
            <a:off x="7649791" y="1972199"/>
            <a:ext cx="3443231" cy="3443211"/>
            <a:chOff x="4616075" y="1332525"/>
            <a:chExt cx="1915566" cy="1881022"/>
          </a:xfrm>
        </p:grpSpPr>
        <p:sp>
          <p:nvSpPr>
            <p:cNvPr id="340" name="Google Shape;340;p12"/>
            <p:cNvSpPr/>
            <p:nvPr/>
          </p:nvSpPr>
          <p:spPr>
            <a:xfrm>
              <a:off x="4616077" y="1332525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4616077" y="1645356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4616077" y="1958183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4616077" y="2271014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4616077" y="2583841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4616077" y="2896672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4616077" y="3209499"/>
              <a:ext cx="1912253" cy="4048"/>
            </a:xfrm>
            <a:custGeom>
              <a:avLst/>
              <a:gdLst/>
              <a:ahLst/>
              <a:cxnLst/>
              <a:rect l="l" t="t" r="r" b="b"/>
              <a:pathLst>
                <a:path w="1912253" h="4048" extrusionOk="0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461607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4941627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256733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5571839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5886945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6202051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6527594" y="1332525"/>
              <a:ext cx="4048" cy="1876973"/>
            </a:xfrm>
            <a:custGeom>
              <a:avLst/>
              <a:gdLst/>
              <a:ahLst/>
              <a:cxnLst/>
              <a:rect l="l" t="t" r="r" b="b"/>
              <a:pathLst>
                <a:path w="4048" h="1876973" extrusionOk="0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2"/>
          <p:cNvGrpSpPr/>
          <p:nvPr/>
        </p:nvGrpSpPr>
        <p:grpSpPr>
          <a:xfrm>
            <a:off x="7366492" y="1342819"/>
            <a:ext cx="1181708" cy="861613"/>
            <a:chOff x="4468725" y="937901"/>
            <a:chExt cx="656322" cy="478541"/>
          </a:xfrm>
        </p:grpSpPr>
        <p:sp>
          <p:nvSpPr>
            <p:cNvPr id="355" name="Google Shape;355;p12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2"/>
          <p:cNvGrpSpPr/>
          <p:nvPr/>
        </p:nvGrpSpPr>
        <p:grpSpPr>
          <a:xfrm>
            <a:off x="11307604" y="4161927"/>
            <a:ext cx="944683" cy="1158035"/>
            <a:chOff x="6197557" y="3002680"/>
            <a:chExt cx="524678" cy="643174"/>
          </a:xfrm>
        </p:grpSpPr>
        <p:sp>
          <p:nvSpPr>
            <p:cNvPr id="359" name="Google Shape;359;p12"/>
            <p:cNvSpPr/>
            <p:nvPr/>
          </p:nvSpPr>
          <p:spPr>
            <a:xfrm>
              <a:off x="6248807" y="3002680"/>
              <a:ext cx="473428" cy="502222"/>
            </a:xfrm>
            <a:custGeom>
              <a:avLst/>
              <a:gdLst/>
              <a:ahLst/>
              <a:cxnLst/>
              <a:rect l="l" t="t" r="r" b="b"/>
              <a:pathLst>
                <a:path w="473428" h="502222" extrusionOk="0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6197557" y="3002680"/>
              <a:ext cx="156338" cy="531243"/>
            </a:xfrm>
            <a:custGeom>
              <a:avLst/>
              <a:gdLst/>
              <a:ahLst/>
              <a:cxnLst/>
              <a:rect l="l" t="t" r="r" b="b"/>
              <a:pathLst>
                <a:path w="156338" h="531243" extrusionOk="0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6312322" y="3195379"/>
              <a:ext cx="409913" cy="450475"/>
            </a:xfrm>
            <a:custGeom>
              <a:avLst/>
              <a:gdLst/>
              <a:ahLst/>
              <a:cxnLst/>
              <a:rect l="l" t="t" r="r" b="b"/>
              <a:pathLst>
                <a:path w="409913" h="450475" extrusionOk="0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2"/>
          <p:cNvGrpSpPr/>
          <p:nvPr/>
        </p:nvGrpSpPr>
        <p:grpSpPr>
          <a:xfrm>
            <a:off x="10410953" y="-55071"/>
            <a:ext cx="2448183" cy="1397903"/>
            <a:chOff x="6220591" y="624724"/>
            <a:chExt cx="1359724" cy="776397"/>
          </a:xfrm>
        </p:grpSpPr>
        <p:sp>
          <p:nvSpPr>
            <p:cNvPr id="363" name="Google Shape;363;p12"/>
            <p:cNvSpPr/>
            <p:nvPr/>
          </p:nvSpPr>
          <p:spPr>
            <a:xfrm>
              <a:off x="6220591" y="624724"/>
              <a:ext cx="1359724" cy="686349"/>
            </a:xfrm>
            <a:custGeom>
              <a:avLst/>
              <a:gdLst/>
              <a:ahLst/>
              <a:cxnLst/>
              <a:rect l="l" t="t" r="r" b="b"/>
              <a:pathLst>
                <a:path w="1359724" h="686349" extrusionOk="0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6284859" y="984273"/>
              <a:ext cx="1295270" cy="416848"/>
            </a:xfrm>
            <a:custGeom>
              <a:avLst/>
              <a:gdLst/>
              <a:ahLst/>
              <a:cxnLst/>
              <a:rect l="l" t="t" r="r" b="b"/>
              <a:pathLst>
                <a:path w="1295270" h="416848" extrusionOk="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6642623" y="1101719"/>
              <a:ext cx="579706" cy="181954"/>
            </a:xfrm>
            <a:custGeom>
              <a:avLst/>
              <a:gdLst/>
              <a:ahLst/>
              <a:cxnLst/>
              <a:rect l="l" t="t" r="r" b="b"/>
              <a:pathLst>
                <a:path w="579706" h="181954" extrusionOk="0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12"/>
          <p:cNvSpPr/>
          <p:nvPr/>
        </p:nvSpPr>
        <p:spPr>
          <a:xfrm>
            <a:off x="9993199" y="56121"/>
            <a:ext cx="805025" cy="805025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9951335" y="5808861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1128763" y="1685375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1128763" y="2819125"/>
            <a:ext cx="58281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marL="1371600" lvl="2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marL="1828800" lvl="3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marL="2286000" lvl="4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marL="2743200" lvl="5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marL="3657600" lvl="7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marL="4114800" lvl="8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12"/>
          <p:cNvSpPr>
            <a:spLocks noGrp="1"/>
          </p:cNvSpPr>
          <p:nvPr>
            <p:ph type="pic" idx="2"/>
          </p:nvPr>
        </p:nvSpPr>
        <p:spPr>
          <a:xfrm>
            <a:off x="7551600" y="1874000"/>
            <a:ext cx="3639600" cy="36396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12"/>
          <p:cNvSpPr/>
          <p:nvPr/>
        </p:nvSpPr>
        <p:spPr>
          <a:xfrm>
            <a:off x="-777152" y="5319949"/>
            <a:ext cx="2072230" cy="2072236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2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1128774" y="-452200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2"/>
          <p:cNvGrpSpPr/>
          <p:nvPr/>
        </p:nvGrpSpPr>
        <p:grpSpPr>
          <a:xfrm>
            <a:off x="7383002" y="4540325"/>
            <a:ext cx="2181048" cy="1818514"/>
            <a:chOff x="3790450" y="2922745"/>
            <a:chExt cx="1228275" cy="1024111"/>
          </a:xfrm>
        </p:grpSpPr>
        <p:sp>
          <p:nvSpPr>
            <p:cNvPr id="376" name="Google Shape;376;p12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1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left">
  <p:cSld name="ONE_COLUMN_TEXT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3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385" name="Google Shape;385;p13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3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389" name="Google Shape;389;p13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13"/>
          <p:cNvSpPr txBox="1">
            <a:spLocks noGrp="1"/>
          </p:cNvSpPr>
          <p:nvPr>
            <p:ph type="title"/>
          </p:nvPr>
        </p:nvSpPr>
        <p:spPr>
          <a:xfrm>
            <a:off x="7393350" y="509800"/>
            <a:ext cx="4200000" cy="467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body" idx="1"/>
          </p:nvPr>
        </p:nvSpPr>
        <p:spPr>
          <a:xfrm>
            <a:off x="598650" y="5491100"/>
            <a:ext cx="9555000" cy="10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ldNum" idx="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13"/>
          <p:cNvSpPr>
            <a:spLocks noGrp="1"/>
          </p:cNvSpPr>
          <p:nvPr>
            <p:ph type="pic" idx="3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dtalhask/ai-powered-resume-screening-dataset-20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"/>
          <p:cNvSpPr txBox="1">
            <a:spLocks noGrp="1"/>
          </p:cNvSpPr>
          <p:nvPr>
            <p:ph type="ctrTitle"/>
          </p:nvPr>
        </p:nvSpPr>
        <p:spPr>
          <a:xfrm>
            <a:off x="912825" y="1594319"/>
            <a:ext cx="65040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sz="8210" dirty="0" err="1"/>
              <a:t>HireScope</a:t>
            </a:r>
            <a:endParaRPr sz="82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"/>
          <p:cNvSpPr txBox="1">
            <a:spLocks noGrp="1"/>
          </p:cNvSpPr>
          <p:nvPr>
            <p:ph type="title"/>
          </p:nvPr>
        </p:nvSpPr>
        <p:spPr>
          <a:xfrm>
            <a:off x="1128763" y="1685375"/>
            <a:ext cx="5828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Raw dataset</a:t>
            </a:r>
            <a:endParaRPr dirty="0"/>
          </a:p>
        </p:txBody>
      </p:sp>
      <p:sp>
        <p:nvSpPr>
          <p:cNvPr id="520" name="Google Shape;520;p22"/>
          <p:cNvSpPr txBox="1">
            <a:spLocks noGrp="1"/>
          </p:cNvSpPr>
          <p:nvPr>
            <p:ph type="body" idx="1"/>
          </p:nvPr>
        </p:nvSpPr>
        <p:spPr>
          <a:xfrm>
            <a:off x="1128763" y="2819125"/>
            <a:ext cx="5828100" cy="23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</a:t>
            </a:r>
            <a:r>
              <a:rPr lang="en-ID" dirty="0"/>
              <a:t>the raw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AI-Powered Resume Screening Dataset (2025)</a:t>
            </a:r>
            <a:endParaRPr dirty="0"/>
          </a:p>
        </p:txBody>
      </p:sp>
      <p:grpSp>
        <p:nvGrpSpPr>
          <p:cNvPr id="522" name="Google Shape;522;p22"/>
          <p:cNvGrpSpPr/>
          <p:nvPr/>
        </p:nvGrpSpPr>
        <p:grpSpPr>
          <a:xfrm>
            <a:off x="7383002" y="4540325"/>
            <a:ext cx="2181048" cy="1818514"/>
            <a:chOff x="3790450" y="2922745"/>
            <a:chExt cx="1228275" cy="1024111"/>
          </a:xfrm>
        </p:grpSpPr>
        <p:sp>
          <p:nvSpPr>
            <p:cNvPr id="523" name="Google Shape;523;p22"/>
            <p:cNvSpPr/>
            <p:nvPr/>
          </p:nvSpPr>
          <p:spPr>
            <a:xfrm>
              <a:off x="3790450" y="2942602"/>
              <a:ext cx="1220561" cy="1004254"/>
            </a:xfrm>
            <a:custGeom>
              <a:avLst/>
              <a:gdLst/>
              <a:ahLst/>
              <a:cxnLst/>
              <a:rect l="l" t="t" r="r" b="b"/>
              <a:pathLst>
                <a:path w="1220561" h="1004254" extrusionOk="0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3985489" y="2922745"/>
              <a:ext cx="1033236" cy="743083"/>
            </a:xfrm>
            <a:custGeom>
              <a:avLst/>
              <a:gdLst/>
              <a:ahLst/>
              <a:cxnLst/>
              <a:rect l="l" t="t" r="r" b="b"/>
              <a:pathLst>
                <a:path w="1033236" h="743083" extrusionOk="0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4272537" y="3126827"/>
              <a:ext cx="459128" cy="334918"/>
            </a:xfrm>
            <a:custGeom>
              <a:avLst/>
              <a:gdLst/>
              <a:ahLst/>
              <a:cxnLst/>
              <a:rect l="l" t="t" r="r" b="b"/>
              <a:pathLst>
                <a:path w="459128" h="334918" extrusionOk="0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739A6CE-54DC-4946-8C47-29BC94F1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57" y="1955287"/>
            <a:ext cx="3542140" cy="3542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"/>
          <p:cNvSpPr txBox="1">
            <a:spLocks noGrp="1"/>
          </p:cNvSpPr>
          <p:nvPr>
            <p:ph type="title"/>
          </p:nvPr>
        </p:nvSpPr>
        <p:spPr>
          <a:xfrm>
            <a:off x="4677525" y="593375"/>
            <a:ext cx="68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dirty="0">
                <a:solidFill>
                  <a:srgbClr val="5E495E"/>
                </a:solidFill>
              </a:rPr>
              <a:t>Project overview</a:t>
            </a:r>
            <a:endParaRPr dirty="0">
              <a:solidFill>
                <a:srgbClr val="5E495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4ED91-3984-4BD7-BA8D-EF504E20B827}"/>
              </a:ext>
            </a:extLst>
          </p:cNvPr>
          <p:cNvSpPr txBox="1"/>
          <p:nvPr/>
        </p:nvSpPr>
        <p:spPr>
          <a:xfrm>
            <a:off x="4557486" y="1683657"/>
            <a:ext cx="7014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HireScope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adalah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sistem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screening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kandidat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berbasis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LLM yang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memanfaatkan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IBM Granite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untuk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mengklasifikasi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dan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menilai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CV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secara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otomatis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. Proses manual screening CV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seringkali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memakan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waktu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lama dan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rentan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terhadap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bias,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terutama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saat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harus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menilai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ratusan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kandidat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.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HireScope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hadir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untuk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membantu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HRD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dalam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proses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rekrutmen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awal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dengan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memberikan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insight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objektif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dan actionable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dari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ratusan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CV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dalam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waktu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singkat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.</a:t>
            </a:r>
          </a:p>
          <a:p>
            <a:pPr algn="just"/>
            <a:endParaRPr lang="en-ID" sz="1800" dirty="0">
              <a:solidFill>
                <a:srgbClr val="5E495E"/>
              </a:solidFill>
              <a:latin typeface="Poppins ExtraBold" panose="020B0604020202020204" charset="0"/>
              <a:cs typeface="Poppins ExtraBol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>
            <a:spLocks noGrp="1"/>
          </p:cNvSpPr>
          <p:nvPr>
            <p:ph type="title"/>
          </p:nvPr>
        </p:nvSpPr>
        <p:spPr>
          <a:xfrm>
            <a:off x="1876350" y="564326"/>
            <a:ext cx="84393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 err="1"/>
              <a:t>Analisis</a:t>
            </a:r>
            <a:r>
              <a:rPr lang="en-ID" sz="4000" dirty="0"/>
              <a:t> proses</a:t>
            </a:r>
            <a:endParaRPr sz="4000" dirty="0"/>
          </a:p>
        </p:txBody>
      </p:sp>
      <p:sp>
        <p:nvSpPr>
          <p:cNvPr id="561" name="Google Shape;561;p25"/>
          <p:cNvSpPr txBox="1">
            <a:spLocks noGrp="1"/>
          </p:cNvSpPr>
          <p:nvPr>
            <p:ph type="body" idx="1"/>
          </p:nvPr>
        </p:nvSpPr>
        <p:spPr>
          <a:xfrm>
            <a:off x="507997" y="1349829"/>
            <a:ext cx="9967307" cy="44358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88900" indent="0">
              <a:buNone/>
            </a:pPr>
            <a:r>
              <a:rPr lang="en-ID" b="1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Analisis</a:t>
            </a:r>
            <a:r>
              <a:rPr lang="en-ID" b="1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Proses</a:t>
            </a:r>
            <a:endParaRPr lang="en-ID" b="0" dirty="0">
              <a:solidFill>
                <a:srgbClr val="5E495E"/>
              </a:solidFill>
              <a:effectLst/>
              <a:latin typeface="Poppins ExtraBold" panose="020B0604020202020204" charset="0"/>
              <a:cs typeface="Poppins ExtraBold" panose="020B0604020202020204" charset="0"/>
            </a:endParaRPr>
          </a:p>
          <a:p>
            <a:pPr marL="88900" indent="0">
              <a:buNone/>
            </a:pP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Analisis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dan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pengembangan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model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dilakukan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melalui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langkah-langkah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sistematis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:</a:t>
            </a:r>
          </a:p>
          <a:p>
            <a:pPr marL="88900" indent="0">
              <a:buNone/>
            </a:pPr>
            <a:endParaRPr lang="en-ID" b="0" dirty="0">
              <a:solidFill>
                <a:srgbClr val="5E495E"/>
              </a:solidFill>
              <a:effectLst/>
              <a:latin typeface="Poppins ExtraBold" panose="020B0604020202020204" charset="0"/>
              <a:cs typeface="Poppins ExtraBold" panose="020B0604020202020204" charset="0"/>
            </a:endParaRPr>
          </a:p>
          <a:p>
            <a:pPr marL="546100" indent="-457200">
              <a:buAutoNum type="arabicPeriod"/>
            </a:pP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 </a:t>
            </a:r>
            <a:r>
              <a:rPr lang="en-ID" b="1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Data Cleaning dan </a:t>
            </a:r>
            <a:r>
              <a:rPr lang="en-ID" b="1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Preprocessing</a:t>
            </a:r>
            <a:r>
              <a:rPr lang="en-ID" b="1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: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Data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rangkuman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CV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dari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dataset Kaggle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dipersiapkan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untuk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di input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ke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model.</a:t>
            </a:r>
          </a:p>
          <a:p>
            <a:pPr marL="546100" indent="-457200">
              <a:buAutoNum type="arabicPeriod"/>
            </a:pPr>
            <a:endParaRPr lang="en-ID" b="0" dirty="0">
              <a:solidFill>
                <a:srgbClr val="5E495E"/>
              </a:solidFill>
              <a:effectLst/>
              <a:latin typeface="Poppins ExtraBold" panose="020B0604020202020204" charset="0"/>
              <a:cs typeface="Poppins ExtraBold" panose="020B0604020202020204" charset="0"/>
            </a:endParaRPr>
          </a:p>
          <a:p>
            <a:pPr marL="546100" indent="-457200">
              <a:buAutoNum type="arabicPeriod"/>
            </a:pP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1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Model Training: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Dataset yang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telah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disiapkan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dimasukkan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ke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dalam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model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klasifikasi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berbasis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1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IBM Granite LLM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. Model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dilatih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untuk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mengidentifikasi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dan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mengklasifikasi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CV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berdasarkan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kriteria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yang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telah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ditentukan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(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misalnya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,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peran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pekerjaan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,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tingkat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dirty="0" err="1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pengalaman</a:t>
            </a:r>
            <a:r>
              <a:rPr lang="en-ID" dirty="0">
                <a:solidFill>
                  <a:srgbClr val="5E495E"/>
                </a:solidFill>
                <a:latin typeface="Poppins ExtraBold" panose="020B0604020202020204" charset="0"/>
                <a:cs typeface="Poppins ExtraBold" panose="020B0604020202020204" charset="0"/>
              </a:rPr>
              <a:t>, dan skill).</a:t>
            </a:r>
          </a:p>
          <a:p>
            <a:pPr marL="546100" indent="-457200">
              <a:buAutoNum type="arabicPeriod"/>
            </a:pPr>
            <a:endParaRPr lang="en-ID" dirty="0">
              <a:solidFill>
                <a:srgbClr val="5E495E"/>
              </a:solidFill>
              <a:latin typeface="Poppins ExtraBold" panose="020B0604020202020204" charset="0"/>
              <a:cs typeface="Poppins ExtraBold" panose="020B0604020202020204" charset="0"/>
            </a:endParaRPr>
          </a:p>
          <a:p>
            <a:pPr marL="546100" indent="-457200">
              <a:buAutoNum type="arabicPeriod"/>
            </a:pPr>
            <a:r>
              <a:rPr lang="en-ID" b="1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Evaluasi</a:t>
            </a:r>
            <a:r>
              <a:rPr lang="en-ID" b="1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Model: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Performa model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dievaluasi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menggunakan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metrik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akurasi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,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presisi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, recall, dan F1-Score.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Metrik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ini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digunakan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untuk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mengukur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seberapa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efektif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model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dalam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mengklasifikasi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kandidat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secara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akurat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dan </a:t>
            </a:r>
            <a:r>
              <a:rPr lang="en-ID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konsisten</a:t>
            </a:r>
            <a:r>
              <a:rPr lang="en-ID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>
            <a:spLocks noGrp="1"/>
          </p:cNvSpPr>
          <p:nvPr>
            <p:ph type="title"/>
          </p:nvPr>
        </p:nvSpPr>
        <p:spPr>
          <a:xfrm>
            <a:off x="1876350" y="564326"/>
            <a:ext cx="84393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 err="1"/>
              <a:t>Temuan</a:t>
            </a:r>
            <a:r>
              <a:rPr lang="en-ID" sz="4000" dirty="0"/>
              <a:t> Utama (Key Findings)</a:t>
            </a:r>
          </a:p>
        </p:txBody>
      </p:sp>
      <p:sp>
        <p:nvSpPr>
          <p:cNvPr id="561" name="Google Shape;561;p25"/>
          <p:cNvSpPr txBox="1">
            <a:spLocks noGrp="1"/>
          </p:cNvSpPr>
          <p:nvPr>
            <p:ph type="body" idx="1"/>
          </p:nvPr>
        </p:nvSpPr>
        <p:spPr>
          <a:xfrm>
            <a:off x="507997" y="1349829"/>
            <a:ext cx="5471889" cy="44358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88900" indent="0">
              <a:buNone/>
            </a:pP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Dari 18 sample dataset yang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diberikan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hasil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menunjukan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:</a:t>
            </a:r>
          </a:p>
          <a:p>
            <a:pPr marL="546100" indent="-457200">
              <a:buAutoNum type="arabicPeriod"/>
            </a:pP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Akurasi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Klasifikasi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:  Model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mencapai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akurasi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72%.</a:t>
            </a:r>
          </a:p>
          <a:p>
            <a:pPr marL="546100" indent="-457200">
              <a:buAutoNum type="arabicPeriod"/>
            </a:pP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Performa Model: Model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menunjukkan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presisi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93 dan recall 76%.</a:t>
            </a:r>
          </a:p>
          <a:p>
            <a:pPr marL="546100" indent="-457200">
              <a:buAutoNum type="arabicPeriod"/>
            </a:pP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An</a:t>
            </a:r>
            <a:r>
              <a:rPr lang="en-ID" sz="180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alisis</a:t>
            </a:r>
            <a:r>
              <a:rPr lang="en-ID" sz="180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Kesalahan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(Confusion Matrix):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memiliki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4 False Negatives (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kandidat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cocok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yang salah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diklasifikasi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sebagai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tidak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cocok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) dan 1 False Positives (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kandidat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tidak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cocok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yang salah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diklasifikasi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sebagai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 </a:t>
            </a:r>
            <a:r>
              <a:rPr lang="en-ID" sz="1800" b="0" dirty="0" err="1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cocok</a:t>
            </a:r>
            <a:r>
              <a:rPr lang="en-ID" sz="1800" b="0" dirty="0">
                <a:solidFill>
                  <a:srgbClr val="5E495E"/>
                </a:solidFill>
                <a:effectLst/>
                <a:latin typeface="Poppins ExtraBold" panose="020B0604020202020204" charset="0"/>
                <a:cs typeface="Poppins ExtraBold" panose="020B0604020202020204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E45A0-5A54-459A-914A-48006A85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15" y="1537711"/>
            <a:ext cx="585217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>
            <a:spLocks noGrp="1"/>
          </p:cNvSpPr>
          <p:nvPr>
            <p:ph type="body" idx="1"/>
          </p:nvPr>
        </p:nvSpPr>
        <p:spPr>
          <a:xfrm>
            <a:off x="598650" y="1566800"/>
            <a:ext cx="10348750" cy="39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Kesimpulan: Granite </a:t>
            </a:r>
            <a:r>
              <a:rPr lang="en-ID" sz="1600" dirty="0" err="1"/>
              <a:t>efektif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screening CV dan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mengurangi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seleksi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signifikan</a:t>
            </a:r>
            <a:r>
              <a:rPr lang="en-ID" sz="1600" dirty="0"/>
              <a:t>. Proses </a:t>
            </a:r>
            <a:r>
              <a:rPr lang="en-ID" sz="1600" dirty="0" err="1"/>
              <a:t>seleksi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objektif</a:t>
            </a:r>
            <a:r>
              <a:rPr lang="en-ID" sz="1600" dirty="0"/>
              <a:t> dan </a:t>
            </a:r>
            <a:r>
              <a:rPr lang="en-ID" sz="1600" dirty="0" err="1"/>
              <a:t>terukur</a:t>
            </a:r>
            <a:r>
              <a:rPr lang="en-ID" sz="1600" dirty="0"/>
              <a:t>, </a:t>
            </a:r>
            <a:r>
              <a:rPr lang="en-ID" sz="1600" dirty="0" err="1"/>
              <a:t>membantu</a:t>
            </a:r>
            <a:r>
              <a:rPr lang="en-ID" sz="1600" dirty="0"/>
              <a:t> HRD </a:t>
            </a:r>
            <a:r>
              <a:rPr lang="en-ID" sz="1600" dirty="0" err="1"/>
              <a:t>fokus</a:t>
            </a:r>
            <a:r>
              <a:rPr lang="en-ID" sz="1600" dirty="0"/>
              <a:t> pada </a:t>
            </a:r>
            <a:r>
              <a:rPr lang="en-ID" sz="1600" dirty="0" err="1"/>
              <a:t>kandidat-kandidat</a:t>
            </a:r>
            <a:r>
              <a:rPr lang="en-ID" sz="1600" dirty="0"/>
              <a:t> </a:t>
            </a:r>
            <a:r>
              <a:rPr lang="en-ID" sz="1600" dirty="0" err="1"/>
              <a:t>berkualitas</a:t>
            </a:r>
            <a:r>
              <a:rPr lang="en-ID" sz="1600" dirty="0"/>
              <a:t> </a:t>
            </a:r>
            <a:r>
              <a:rPr lang="en-ID" sz="1600" dirty="0" err="1"/>
              <a:t>tinggi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D" sz="1600" dirty="0"/>
            </a:br>
            <a:r>
              <a:rPr lang="en-ID" sz="1600" dirty="0" err="1"/>
              <a:t>Rekomendasi</a:t>
            </a:r>
            <a:r>
              <a:rPr lang="en-ID" sz="1600" dirty="0"/>
              <a:t>:</a:t>
            </a:r>
            <a:br>
              <a:rPr lang="en-ID" sz="1600" dirty="0"/>
            </a:br>
            <a:r>
              <a:rPr lang="en-ID" sz="1600" dirty="0"/>
              <a:t>    1.  Integrasi </a:t>
            </a:r>
            <a:r>
              <a:rPr lang="en-ID" sz="1600" dirty="0" err="1"/>
              <a:t>dengan</a:t>
            </a:r>
            <a:r>
              <a:rPr lang="en-ID" sz="1600" dirty="0"/>
              <a:t> ATS: </a:t>
            </a:r>
            <a:r>
              <a:rPr lang="en-ID" sz="1600" dirty="0" err="1"/>
              <a:t>Integrasikan</a:t>
            </a:r>
            <a:r>
              <a:rPr lang="en-ID" sz="1600" dirty="0"/>
              <a:t> </a:t>
            </a:r>
            <a:r>
              <a:rPr lang="en-ID" sz="1600" dirty="0" err="1"/>
              <a:t>HireScope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Applicant Tracking System (ATS)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menciptakan</a:t>
            </a:r>
            <a:r>
              <a:rPr lang="en-ID" sz="1600" dirty="0"/>
              <a:t> </a:t>
            </a:r>
            <a:r>
              <a:rPr lang="en-ID" sz="1600" dirty="0" err="1"/>
              <a:t>alur</a:t>
            </a:r>
            <a:r>
              <a:rPr lang="en-ID" sz="1600" dirty="0"/>
              <a:t> </a:t>
            </a:r>
            <a:r>
              <a:rPr lang="en-ID" sz="1600" dirty="0" err="1"/>
              <a:t>rekrutmen</a:t>
            </a:r>
            <a:r>
              <a:rPr lang="en-ID" sz="1600" dirty="0"/>
              <a:t> yang </a:t>
            </a:r>
            <a:r>
              <a:rPr lang="en-ID" sz="1600" dirty="0" err="1"/>
              <a:t>mulus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D" sz="1600" dirty="0"/>
            </a:br>
            <a:r>
              <a:rPr lang="en-ID" sz="1600" dirty="0"/>
              <a:t>    2.  </a:t>
            </a:r>
            <a:r>
              <a:rPr lang="en-ID" sz="1600" dirty="0" err="1"/>
              <a:t>Optimasi</a:t>
            </a:r>
            <a:r>
              <a:rPr lang="en-ID" sz="1600" dirty="0"/>
              <a:t> Model </a:t>
            </a:r>
            <a:r>
              <a:rPr lang="en-ID" sz="1600" dirty="0" err="1"/>
              <a:t>untuk</a:t>
            </a:r>
            <a:r>
              <a:rPr lang="en-ID" sz="1600" dirty="0"/>
              <a:t> Recall: </a:t>
            </a:r>
            <a:r>
              <a:rPr lang="en-ID" sz="1600" dirty="0" err="1"/>
              <a:t>Fokus</a:t>
            </a:r>
            <a:r>
              <a:rPr lang="en-ID" sz="1600" dirty="0"/>
              <a:t> pada </a:t>
            </a:r>
            <a:r>
              <a:rPr lang="en-ID" sz="1600" dirty="0" err="1"/>
              <a:t>peningkatan</a:t>
            </a:r>
            <a:r>
              <a:rPr lang="en-ID" sz="1600" dirty="0"/>
              <a:t> recall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mengurangi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kandidat</a:t>
            </a:r>
            <a:r>
              <a:rPr lang="en-ID" sz="1600" dirty="0"/>
              <a:t> </a:t>
            </a:r>
            <a:r>
              <a:rPr lang="en-ID" sz="1600" dirty="0" err="1"/>
              <a:t>berkualitas</a:t>
            </a:r>
            <a:r>
              <a:rPr lang="en-ID" sz="1600" dirty="0"/>
              <a:t> yang </a:t>
            </a:r>
            <a:r>
              <a:rPr lang="en-ID" sz="1600" dirty="0" err="1"/>
              <a:t>terlewat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D" sz="1600" dirty="0"/>
            </a:br>
            <a:r>
              <a:rPr lang="en-ID" sz="1600" dirty="0"/>
              <a:t>    3.  Feedback Loop </a:t>
            </a:r>
            <a:r>
              <a:rPr lang="en-ID" sz="1600" dirty="0" err="1"/>
              <a:t>Otomatis</a:t>
            </a:r>
            <a:r>
              <a:rPr lang="en-ID" sz="1600" dirty="0"/>
              <a:t>: </a:t>
            </a:r>
            <a:r>
              <a:rPr lang="en-ID" sz="1600" dirty="0" err="1"/>
              <a:t>Kembangkan</a:t>
            </a:r>
            <a:r>
              <a:rPr lang="en-ID" sz="1600" dirty="0"/>
              <a:t> </a:t>
            </a:r>
            <a:r>
              <a:rPr lang="en-ID" sz="1600" dirty="0" err="1"/>
              <a:t>fitur</a:t>
            </a:r>
            <a:r>
              <a:rPr lang="en-ID" sz="1600" dirty="0"/>
              <a:t> feedback loop di mana *feedback* </a:t>
            </a:r>
            <a:r>
              <a:rPr lang="en-ID" sz="1600" dirty="0" err="1"/>
              <a:t>dari</a:t>
            </a:r>
            <a:r>
              <a:rPr lang="en-ID" sz="1600" dirty="0"/>
              <a:t> HRD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melatih</a:t>
            </a:r>
            <a:r>
              <a:rPr lang="en-ID" sz="1600" dirty="0"/>
              <a:t> </a:t>
            </a:r>
            <a:r>
              <a:rPr lang="en-ID" sz="1600" dirty="0" err="1"/>
              <a:t>ulang</a:t>
            </a:r>
            <a:r>
              <a:rPr lang="en-ID" sz="1600" dirty="0"/>
              <a:t> model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berkala</a:t>
            </a:r>
            <a:r>
              <a:rPr lang="en-ID" sz="1600" dirty="0"/>
              <a:t>, </a:t>
            </a:r>
            <a:r>
              <a:rPr lang="en-ID" sz="1600" dirty="0" err="1"/>
              <a:t>menjadikannya</a:t>
            </a:r>
            <a:r>
              <a:rPr lang="en-ID" sz="1600" dirty="0"/>
              <a:t>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akurat</a:t>
            </a:r>
            <a:r>
              <a:rPr lang="en-ID" sz="1600" dirty="0"/>
              <a:t> </a:t>
            </a:r>
            <a:r>
              <a:rPr lang="en-ID" sz="1600" dirty="0" err="1"/>
              <a:t>seiring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5" name="Google Shape;560;p25">
            <a:extLst>
              <a:ext uri="{FF2B5EF4-FFF2-40B4-BE49-F238E27FC236}">
                <a16:creationId xmlns:a16="http://schemas.microsoft.com/office/drawing/2014/main" id="{F06B75CA-C734-4DEB-BD1A-662F51934A97}"/>
              </a:ext>
            </a:extLst>
          </p:cNvPr>
          <p:cNvSpPr txBox="1">
            <a:spLocks/>
          </p:cNvSpPr>
          <p:nvPr/>
        </p:nvSpPr>
        <p:spPr>
          <a:xfrm>
            <a:off x="308807" y="509800"/>
            <a:ext cx="929965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6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ID" sz="4000"/>
              <a:t>Conclusion &amp; Recommendation</a:t>
            </a:r>
            <a:endParaRPr lang="en-ID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>
            <a:spLocks noGrp="1"/>
          </p:cNvSpPr>
          <p:nvPr>
            <p:ph type="body" idx="1"/>
          </p:nvPr>
        </p:nvSpPr>
        <p:spPr>
          <a:xfrm>
            <a:off x="598650" y="1566800"/>
            <a:ext cx="10348750" cy="432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Model: IBM Granite LLM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Fungsi</a:t>
            </a:r>
            <a:r>
              <a:rPr lang="en-ID" sz="1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/>
              <a:t>Klasifikasi</a:t>
            </a:r>
            <a:r>
              <a:rPr lang="en-ID" sz="1600" dirty="0"/>
              <a:t>: LLM </a:t>
            </a:r>
            <a:r>
              <a:rPr lang="en-ID" sz="1600" dirty="0" err="1"/>
              <a:t>menganalisis</a:t>
            </a:r>
            <a:r>
              <a:rPr lang="en-ID" sz="1600" dirty="0"/>
              <a:t> </a:t>
            </a:r>
            <a:r>
              <a:rPr lang="en-ID" sz="1600" dirty="0" err="1"/>
              <a:t>konten</a:t>
            </a:r>
            <a:r>
              <a:rPr lang="en-ID" sz="1600" dirty="0"/>
              <a:t> CV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mengelompokkannya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kategori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yang </a:t>
            </a:r>
            <a:r>
              <a:rPr lang="en-ID" sz="1600" dirty="0" err="1"/>
              <a:t>relevan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, 'Data Scientist', 'Software Engineer', </a:t>
            </a:r>
            <a:r>
              <a:rPr lang="en-ID" sz="1600" dirty="0" err="1"/>
              <a:t>atau</a:t>
            </a:r>
            <a:r>
              <a:rPr lang="en-ID" sz="1600" dirty="0"/>
              <a:t> 'Project Manager’).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/>
              <a:t>Scoring: LLM </a:t>
            </a:r>
            <a:r>
              <a:rPr lang="en-ID" sz="1600" dirty="0" err="1"/>
              <a:t>menilai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CV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menganalisis</a:t>
            </a:r>
            <a:r>
              <a:rPr lang="en-ID" sz="1600" dirty="0"/>
              <a:t> </a:t>
            </a:r>
            <a:r>
              <a:rPr lang="en-ID" sz="1600" dirty="0" err="1"/>
              <a:t>relevansi</a:t>
            </a:r>
            <a:r>
              <a:rPr lang="en-ID" sz="1600" dirty="0"/>
              <a:t> skill, </a:t>
            </a:r>
            <a:r>
              <a:rPr lang="en-ID" sz="1600" dirty="0" err="1"/>
              <a:t>pengalaman</a:t>
            </a:r>
            <a:r>
              <a:rPr lang="en-ID" sz="1600" dirty="0"/>
              <a:t>, dan </a:t>
            </a:r>
            <a:r>
              <a:rPr lang="en-ID" sz="1600" dirty="0" err="1"/>
              <a:t>pendidikan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kriteria</a:t>
            </a:r>
            <a:r>
              <a:rPr lang="en-ID" sz="1600" dirty="0"/>
              <a:t> </a:t>
            </a:r>
            <a:r>
              <a:rPr lang="en-ID" sz="1600" dirty="0" err="1"/>
              <a:t>posisi</a:t>
            </a:r>
            <a:r>
              <a:rPr lang="en-ID" sz="1600" dirty="0"/>
              <a:t> yang </a:t>
            </a:r>
            <a:r>
              <a:rPr lang="en-ID" sz="1600" dirty="0" err="1"/>
              <a:t>dibutuhkan</a:t>
            </a:r>
            <a:r>
              <a:rPr lang="en-ID" sz="1600" dirty="0"/>
              <a:t>. </a:t>
            </a:r>
            <a:r>
              <a:rPr lang="en-ID" sz="1600" dirty="0" err="1"/>
              <a:t>Hasilnya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skor</a:t>
            </a:r>
            <a:r>
              <a:rPr lang="en-ID" sz="1600" dirty="0"/>
              <a:t> </a:t>
            </a:r>
            <a:r>
              <a:rPr lang="en-ID" sz="1600" dirty="0" err="1"/>
              <a:t>relevansi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diurutkan</a:t>
            </a:r>
            <a:r>
              <a:rPr lang="en-ID" sz="1600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/>
              <a:t>Insight Generation: LLM </a:t>
            </a:r>
            <a:r>
              <a:rPr lang="en-ID" sz="1600" dirty="0" err="1"/>
              <a:t>mengekstrak</a:t>
            </a:r>
            <a:r>
              <a:rPr lang="en-ID" sz="1600" dirty="0"/>
              <a:t> </a:t>
            </a:r>
            <a:r>
              <a:rPr lang="en-ID" sz="1600" dirty="0" err="1"/>
              <a:t>pola</a:t>
            </a:r>
            <a:r>
              <a:rPr lang="en-ID" sz="1600" dirty="0"/>
              <a:t> dan </a:t>
            </a:r>
            <a:r>
              <a:rPr lang="en-ID" sz="1600" dirty="0" err="1"/>
              <a:t>tren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kumpulan</a:t>
            </a:r>
            <a:r>
              <a:rPr lang="en-ID" sz="1600" dirty="0"/>
              <a:t> CV,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mengidentifikasi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</a:t>
            </a:r>
            <a:r>
              <a:rPr lang="en-ID" sz="1600" dirty="0" err="1"/>
              <a:t>kandidat</a:t>
            </a:r>
            <a:r>
              <a:rPr lang="en-ID" sz="1600" dirty="0"/>
              <a:t> dan skill gap </a:t>
            </a:r>
            <a:r>
              <a:rPr lang="en-ID" sz="1600" dirty="0" err="1"/>
              <a:t>umum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5" name="Google Shape;560;p25">
            <a:extLst>
              <a:ext uri="{FF2B5EF4-FFF2-40B4-BE49-F238E27FC236}">
                <a16:creationId xmlns:a16="http://schemas.microsoft.com/office/drawing/2014/main" id="{F06B75CA-C734-4DEB-BD1A-662F51934A97}"/>
              </a:ext>
            </a:extLst>
          </p:cNvPr>
          <p:cNvSpPr txBox="1">
            <a:spLocks/>
          </p:cNvSpPr>
          <p:nvPr/>
        </p:nvSpPr>
        <p:spPr>
          <a:xfrm>
            <a:off x="308807" y="509800"/>
            <a:ext cx="929965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6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ExtraBold"/>
              <a:buNone/>
              <a:defRPr sz="32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ID" sz="4000"/>
              <a:t>AI Support Explanation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2856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"/>
          <p:cNvSpPr txBox="1">
            <a:spLocks noGrp="1"/>
          </p:cNvSpPr>
          <p:nvPr>
            <p:ph type="ctrTitle"/>
          </p:nvPr>
        </p:nvSpPr>
        <p:spPr>
          <a:xfrm>
            <a:off x="912825" y="1594319"/>
            <a:ext cx="65040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sz="8210" dirty="0"/>
              <a:t>Thankyou</a:t>
            </a:r>
            <a:endParaRPr sz="8210" dirty="0"/>
          </a:p>
        </p:txBody>
      </p:sp>
    </p:spTree>
    <p:extLst>
      <p:ext uri="{BB962C8B-B14F-4D97-AF65-F5344CB8AC3E}">
        <p14:creationId xmlns:p14="http://schemas.microsoft.com/office/powerpoint/2010/main" val="428979273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481F48"/>
      </a:dk1>
      <a:lt1>
        <a:srgbClr val="FCECDE"/>
      </a:lt1>
      <a:dk2>
        <a:srgbClr val="0B032D"/>
      </a:dk2>
      <a:lt2>
        <a:srgbClr val="EEEEEE"/>
      </a:lt2>
      <a:accent1>
        <a:srgbClr val="0B032D"/>
      </a:accent1>
      <a:accent2>
        <a:srgbClr val="481F48"/>
      </a:accent2>
      <a:accent3>
        <a:srgbClr val="843B62"/>
      </a:accent3>
      <a:accent4>
        <a:srgbClr val="F67E7D"/>
      </a:accent4>
      <a:accent5>
        <a:srgbClr val="FFB997"/>
      </a:accent5>
      <a:accent6>
        <a:srgbClr val="FB9C8A"/>
      </a:accent6>
      <a:hlink>
        <a:srgbClr val="F67E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466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Poppins Light</vt:lpstr>
      <vt:lpstr>Poppins ExtraBold</vt:lpstr>
      <vt:lpstr>Arial</vt:lpstr>
      <vt:lpstr>Poppins</vt:lpstr>
      <vt:lpstr>Calibri</vt:lpstr>
      <vt:lpstr>SlidesMania Template</vt:lpstr>
      <vt:lpstr>HireScope</vt:lpstr>
      <vt:lpstr>Raw dataset</vt:lpstr>
      <vt:lpstr>Project overview</vt:lpstr>
      <vt:lpstr>Analisis proses</vt:lpstr>
      <vt:lpstr>Temuan Utama (Key Findings)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HireScope</dc:title>
  <cp:lastModifiedBy>UseR</cp:lastModifiedBy>
  <cp:revision>2</cp:revision>
  <dcterms:modified xsi:type="dcterms:W3CDTF">2025-09-08T03:49:16Z</dcterms:modified>
</cp:coreProperties>
</file>