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042400" cy="6794500"/>
  <p:notesSz cx="9042400" cy="6794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180" y="2106295"/>
            <a:ext cx="7686040" cy="142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6360" y="3804920"/>
            <a:ext cx="6329680" cy="169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2120" y="1562735"/>
            <a:ext cx="3933444" cy="448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56836" y="1562735"/>
            <a:ext cx="3933444" cy="448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72379" y="9418"/>
            <a:ext cx="68580" cy="6781800"/>
          </a:xfrm>
          <a:custGeom>
            <a:avLst/>
            <a:gdLst/>
            <a:ahLst/>
            <a:cxnLst/>
            <a:rect l="l" t="t" r="r" b="b"/>
            <a:pathLst>
              <a:path w="68579" h="6781800">
                <a:moveTo>
                  <a:pt x="0" y="6781800"/>
                </a:moveTo>
                <a:lnTo>
                  <a:pt x="67988" y="6781800"/>
                </a:lnTo>
                <a:lnTo>
                  <a:pt x="6798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418"/>
            <a:ext cx="1336040" cy="6781800"/>
          </a:xfrm>
          <a:custGeom>
            <a:avLst/>
            <a:gdLst/>
            <a:ahLst/>
            <a:cxnLst/>
            <a:rect l="l" t="t" r="r" b="b"/>
            <a:pathLst>
              <a:path w="1336040" h="6781800">
                <a:moveTo>
                  <a:pt x="1205382" y="0"/>
                </a:moveTo>
                <a:lnTo>
                  <a:pt x="0" y="0"/>
                </a:lnTo>
                <a:lnTo>
                  <a:pt x="0" y="6781800"/>
                </a:lnTo>
                <a:lnTo>
                  <a:pt x="1205382" y="6781800"/>
                </a:lnTo>
                <a:lnTo>
                  <a:pt x="1205382" y="0"/>
                </a:lnTo>
                <a:close/>
              </a:path>
              <a:path w="1336040" h="6781800">
                <a:moveTo>
                  <a:pt x="1335913" y="0"/>
                </a:moveTo>
                <a:lnTo>
                  <a:pt x="1270647" y="0"/>
                </a:lnTo>
                <a:lnTo>
                  <a:pt x="1270647" y="6781800"/>
                </a:lnTo>
                <a:lnTo>
                  <a:pt x="1335913" y="6781800"/>
                </a:lnTo>
                <a:lnTo>
                  <a:pt x="13359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5382" y="0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0118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3592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31726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9" y="6781800"/>
                </a:lnTo>
                <a:lnTo>
                  <a:pt x="6662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6645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6226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9835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79144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727534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92198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858070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05387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98860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18441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11914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31495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9" y="6781800"/>
                </a:lnTo>
                <a:lnTo>
                  <a:pt x="6662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224968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44549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2381582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57467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510760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70520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2641297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83710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77183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296764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90237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309818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9" y="6781800"/>
                </a:lnTo>
                <a:lnTo>
                  <a:pt x="6662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303291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322871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7" y="6781800"/>
                </a:lnTo>
                <a:lnTo>
                  <a:pt x="6526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3164809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3357895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3293986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348843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3424524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362033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355506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375086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68559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88140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81613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4010584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946674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4141122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4077213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427302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420775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440355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433828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453409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0" y="6781800"/>
                </a:moveTo>
                <a:lnTo>
                  <a:pt x="63909" y="6781800"/>
                </a:lnTo>
                <a:lnTo>
                  <a:pt x="6390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46882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466327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59800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793811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72990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924349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860439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05624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99097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18678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512151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531732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0" y="6781800"/>
                </a:moveTo>
                <a:lnTo>
                  <a:pt x="63909" y="6781800"/>
                </a:lnTo>
                <a:lnTo>
                  <a:pt x="6390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525205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544650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38123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57703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513128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707576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643666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83947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77420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97001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90474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6100548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603528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623108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167177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6360264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29635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490802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426893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62269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55743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75323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68797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883775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81850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701431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950403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7143491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707958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274029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210120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40592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34065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53646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47119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667002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60173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79754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73363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92671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7862808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8057256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7993346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18915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12388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31968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25442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45022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38496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57940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515497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10" y="0"/>
                </a:moveTo>
                <a:lnTo>
                  <a:pt x="0" y="0"/>
                </a:lnTo>
                <a:lnTo>
                  <a:pt x="0" y="6781800"/>
                </a:lnTo>
                <a:lnTo>
                  <a:pt x="63910" y="6781800"/>
                </a:lnTo>
                <a:lnTo>
                  <a:pt x="6391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709945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64603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84184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8776564" y="9418"/>
            <a:ext cx="196215" cy="6781800"/>
          </a:xfrm>
          <a:custGeom>
            <a:avLst/>
            <a:gdLst/>
            <a:ahLst/>
            <a:cxnLst/>
            <a:rect l="l" t="t" r="r" b="b"/>
            <a:pathLst>
              <a:path w="196215" h="6781800">
                <a:moveTo>
                  <a:pt x="65265" y="0"/>
                </a:moveTo>
                <a:lnTo>
                  <a:pt x="0" y="0"/>
                </a:lnTo>
                <a:lnTo>
                  <a:pt x="0" y="6781800"/>
                </a:lnTo>
                <a:lnTo>
                  <a:pt x="65265" y="6781800"/>
                </a:lnTo>
                <a:lnTo>
                  <a:pt x="65265" y="0"/>
                </a:lnTo>
                <a:close/>
              </a:path>
              <a:path w="196215" h="6781800">
                <a:moveTo>
                  <a:pt x="195808" y="0"/>
                </a:moveTo>
                <a:lnTo>
                  <a:pt x="130543" y="0"/>
                </a:lnTo>
                <a:lnTo>
                  <a:pt x="130543" y="6781800"/>
                </a:lnTo>
                <a:lnTo>
                  <a:pt x="195808" y="6781800"/>
                </a:lnTo>
                <a:lnTo>
                  <a:pt x="19580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1791441" y="0"/>
            <a:ext cx="7249159" cy="6781800"/>
          </a:xfrm>
          <a:custGeom>
            <a:avLst/>
            <a:gdLst/>
            <a:ahLst/>
            <a:cxnLst/>
            <a:rect l="l" t="t" r="r" b="b"/>
            <a:pathLst>
              <a:path w="7249159" h="6781800">
                <a:moveTo>
                  <a:pt x="7248926" y="0"/>
                </a:moveTo>
                <a:lnTo>
                  <a:pt x="0" y="0"/>
                </a:lnTo>
                <a:lnTo>
                  <a:pt x="0" y="6781800"/>
                </a:lnTo>
                <a:lnTo>
                  <a:pt x="7248926" y="6781800"/>
                </a:lnTo>
                <a:lnTo>
                  <a:pt x="7248926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1205382" y="1697019"/>
            <a:ext cx="5953125" cy="74295"/>
          </a:xfrm>
          <a:custGeom>
            <a:avLst/>
            <a:gdLst/>
            <a:ahLst/>
            <a:cxnLst/>
            <a:rect l="l" t="t" r="r" b="b"/>
            <a:pathLst>
              <a:path w="5953125" h="74294">
                <a:moveTo>
                  <a:pt x="5953066" y="0"/>
                </a:moveTo>
                <a:lnTo>
                  <a:pt x="0" y="0"/>
                </a:lnTo>
                <a:lnTo>
                  <a:pt x="0" y="73783"/>
                </a:lnTo>
                <a:lnTo>
                  <a:pt x="5953066" y="73783"/>
                </a:lnTo>
                <a:lnTo>
                  <a:pt x="5953066" y="0"/>
                </a:lnTo>
                <a:close/>
              </a:path>
            </a:pathLst>
          </a:custGeom>
          <a:solidFill>
            <a:srgbClr val="407A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3086" y="954649"/>
            <a:ext cx="6476227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977" y="1920741"/>
            <a:ext cx="8098444" cy="415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81740" y="6310069"/>
            <a:ext cx="5253990" cy="302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2120" y="6318885"/>
            <a:ext cx="2079752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75879" y="6460776"/>
            <a:ext cx="215900" cy="1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251079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dirty="0" spc="-80"/>
              <a:t> </a:t>
            </a:r>
            <a:r>
              <a:rPr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149340" cy="14224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20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 b="1">
                <a:solidFill>
                  <a:srgbClr val="9A0000"/>
                </a:solidFill>
                <a:latin typeface="Arial"/>
                <a:cs typeface="Arial"/>
              </a:rPr>
              <a:t>Pattern-Based</a:t>
            </a:r>
            <a:r>
              <a:rPr dirty="0" sz="2350" spc="-3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350" spc="10" b="1">
                <a:solidFill>
                  <a:srgbClr val="9A0000"/>
                </a:solidFill>
                <a:latin typeface="Arial"/>
                <a:cs typeface="Arial"/>
              </a:rPr>
              <a:t>Design</a:t>
            </a:r>
            <a:endParaRPr sz="235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1340"/>
              </a:spcBef>
            </a:pPr>
            <a:r>
              <a:rPr dirty="0" sz="1750" spc="10" i="1">
                <a:solidFill>
                  <a:srgbClr val="003366"/>
                </a:solidFill>
                <a:latin typeface="Arial"/>
                <a:cs typeface="Arial"/>
              </a:rPr>
              <a:t>Slide</a:t>
            </a:r>
            <a:r>
              <a:rPr dirty="0" sz="1750" spc="-10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10" i="1">
                <a:solidFill>
                  <a:srgbClr val="003366"/>
                </a:solidFill>
                <a:latin typeface="Arial"/>
                <a:cs typeface="Arial"/>
              </a:rPr>
              <a:t>Set</a:t>
            </a:r>
            <a:r>
              <a:rPr dirty="0" sz="1750" spc="-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5" i="1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dirty="0" sz="1750" spc="-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15" i="1">
                <a:solidFill>
                  <a:srgbClr val="003366"/>
                </a:solidFill>
                <a:latin typeface="Arial"/>
                <a:cs typeface="Arial"/>
              </a:rPr>
              <a:t>accompany</a:t>
            </a:r>
            <a:endParaRPr sz="175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470"/>
              </a:spcBef>
            </a:pPr>
            <a:r>
              <a:rPr dirty="0" sz="1950" spc="10" i="1">
                <a:solidFill>
                  <a:srgbClr val="003366"/>
                </a:solidFill>
                <a:latin typeface="Arial"/>
                <a:cs typeface="Arial"/>
              </a:rPr>
              <a:t>Software</a:t>
            </a:r>
            <a:r>
              <a:rPr dirty="0" sz="1950" spc="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950" spc="10" i="1">
                <a:solidFill>
                  <a:srgbClr val="003366"/>
                </a:solidFill>
                <a:latin typeface="Arial"/>
                <a:cs typeface="Arial"/>
              </a:rPr>
              <a:t>Engineering:</a:t>
            </a:r>
            <a:r>
              <a:rPr dirty="0" sz="1950" spc="-10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950" spc="15" i="1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dirty="0" sz="1950" spc="-10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950" spc="10" i="1">
                <a:solidFill>
                  <a:srgbClr val="003366"/>
                </a:solidFill>
                <a:latin typeface="Arial"/>
                <a:cs typeface="Arial"/>
              </a:rPr>
              <a:t>Practitionerʼs</a:t>
            </a:r>
            <a:r>
              <a:rPr dirty="0" sz="1950" spc="-10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950" spc="10" i="1">
                <a:solidFill>
                  <a:srgbClr val="003366"/>
                </a:solidFill>
                <a:latin typeface="Arial"/>
                <a:cs typeface="Arial"/>
              </a:rPr>
              <a:t>Approach,</a:t>
            </a:r>
            <a:r>
              <a:rPr dirty="0" sz="1950" spc="5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950" spc="10" i="1">
                <a:solidFill>
                  <a:srgbClr val="003366"/>
                </a:solidFill>
                <a:latin typeface="Arial"/>
                <a:cs typeface="Arial"/>
              </a:rPr>
              <a:t>7/e</a:t>
            </a:r>
            <a:endParaRPr sz="195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40"/>
              </a:spcBef>
            </a:pPr>
            <a:r>
              <a:rPr dirty="0" sz="1550" spc="15" b="1">
                <a:latin typeface="Arial"/>
                <a:cs typeface="Arial"/>
              </a:rPr>
              <a:t>by</a:t>
            </a:r>
            <a:r>
              <a:rPr dirty="0" sz="1550" spc="-10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Roger</a:t>
            </a:r>
            <a:r>
              <a:rPr dirty="0" sz="1550" spc="-10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S.</a:t>
            </a:r>
            <a:r>
              <a:rPr dirty="0" sz="1550" spc="-10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Pressman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7122" y="3583538"/>
            <a:ext cx="46469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15" b="1">
                <a:latin typeface="Arial"/>
                <a:cs typeface="Arial"/>
              </a:rPr>
              <a:t>Slides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copyright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25" b="1">
                <a:latin typeface="Arial"/>
                <a:cs typeface="Arial"/>
              </a:rPr>
              <a:t>©</a:t>
            </a:r>
            <a:r>
              <a:rPr dirty="0" sz="1150" spc="15" b="1">
                <a:latin typeface="Arial"/>
                <a:cs typeface="Arial"/>
              </a:rPr>
              <a:t> 1996,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2001,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2005, </a:t>
            </a:r>
            <a:r>
              <a:rPr dirty="0" sz="1150" spc="20" b="1">
                <a:latin typeface="Arial"/>
                <a:cs typeface="Arial"/>
              </a:rPr>
              <a:t>2009</a:t>
            </a:r>
            <a:r>
              <a:rPr dirty="0" sz="1150" spc="175" b="1">
                <a:latin typeface="Arial"/>
                <a:cs typeface="Arial"/>
              </a:rPr>
              <a:t> </a:t>
            </a:r>
            <a:r>
              <a:rPr dirty="0" sz="1150" spc="20" b="1">
                <a:latin typeface="Arial"/>
                <a:cs typeface="Arial"/>
              </a:rPr>
              <a:t>by</a:t>
            </a:r>
            <a:r>
              <a:rPr dirty="0" sz="1150" spc="15" b="1">
                <a:latin typeface="Arial"/>
                <a:cs typeface="Arial"/>
              </a:rPr>
              <a:t> </a:t>
            </a:r>
            <a:r>
              <a:rPr dirty="0" sz="1150" spc="20" b="1">
                <a:latin typeface="Arial"/>
                <a:cs typeface="Arial"/>
              </a:rPr>
              <a:t>Roger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15" b="1">
                <a:latin typeface="Arial"/>
                <a:cs typeface="Arial"/>
              </a:rPr>
              <a:t>S.</a:t>
            </a:r>
            <a:r>
              <a:rPr dirty="0" sz="1150" spc="5" b="1">
                <a:latin typeface="Arial"/>
                <a:cs typeface="Arial"/>
              </a:rPr>
              <a:t> </a:t>
            </a:r>
            <a:r>
              <a:rPr dirty="0" sz="1150" spc="20" b="1">
                <a:latin typeface="Arial"/>
                <a:cs typeface="Arial"/>
              </a:rPr>
              <a:t>Pressman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122" y="4048216"/>
            <a:ext cx="381762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10" b="1" i="1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dirty="0" sz="1750" spc="-10" b="1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10" b="1" i="1">
                <a:solidFill>
                  <a:srgbClr val="003366"/>
                </a:solidFill>
                <a:latin typeface="Arial"/>
                <a:cs typeface="Arial"/>
              </a:rPr>
              <a:t>non-profit</a:t>
            </a:r>
            <a:r>
              <a:rPr dirty="0" sz="1750" spc="-5" b="1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10" b="1" i="1">
                <a:solidFill>
                  <a:srgbClr val="003366"/>
                </a:solidFill>
                <a:latin typeface="Arial"/>
                <a:cs typeface="Arial"/>
              </a:rPr>
              <a:t>educational</a:t>
            </a:r>
            <a:r>
              <a:rPr dirty="0" sz="1750" spc="-5" b="1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15" b="1" i="1">
                <a:solidFill>
                  <a:srgbClr val="003366"/>
                </a:solidFill>
                <a:latin typeface="Arial"/>
                <a:cs typeface="Arial"/>
              </a:rPr>
              <a:t>use</a:t>
            </a:r>
            <a:r>
              <a:rPr dirty="0" sz="1750" spc="-5" b="1" i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750" spc="10" b="1" i="1">
                <a:solidFill>
                  <a:srgbClr val="003366"/>
                </a:solidFill>
                <a:latin typeface="Arial"/>
                <a:cs typeface="Arial"/>
              </a:rPr>
              <a:t>only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7122" y="4538012"/>
            <a:ext cx="6050915" cy="1110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1150" spc="20">
                <a:latin typeface="Arial MT"/>
                <a:cs typeface="Arial MT"/>
              </a:rPr>
              <a:t>May be </a:t>
            </a:r>
            <a:r>
              <a:rPr dirty="0" sz="1150" spc="15">
                <a:latin typeface="Arial MT"/>
                <a:cs typeface="Arial MT"/>
              </a:rPr>
              <a:t>reproduced </a:t>
            </a:r>
            <a:r>
              <a:rPr dirty="0" sz="1150">
                <a:latin typeface="Arial MT"/>
                <a:cs typeface="Arial MT"/>
              </a:rPr>
              <a:t>ONLY </a:t>
            </a:r>
            <a:r>
              <a:rPr dirty="0" sz="1150" spc="10">
                <a:latin typeface="Arial MT"/>
                <a:cs typeface="Arial MT"/>
              </a:rPr>
              <a:t>for </a:t>
            </a:r>
            <a:r>
              <a:rPr dirty="0" sz="1150" spc="15">
                <a:latin typeface="Arial MT"/>
                <a:cs typeface="Arial MT"/>
              </a:rPr>
              <a:t>student use at the university level </a:t>
            </a:r>
            <a:r>
              <a:rPr dirty="0" sz="1150" spc="20">
                <a:latin typeface="Arial MT"/>
                <a:cs typeface="Arial MT"/>
              </a:rPr>
              <a:t>when </a:t>
            </a:r>
            <a:r>
              <a:rPr dirty="0" sz="1150" spc="15">
                <a:latin typeface="Arial MT"/>
                <a:cs typeface="Arial MT"/>
              </a:rPr>
              <a:t>used </a:t>
            </a:r>
            <a:r>
              <a:rPr dirty="0" sz="1150" spc="10">
                <a:latin typeface="Arial MT"/>
                <a:cs typeface="Arial MT"/>
              </a:rPr>
              <a:t>in </a:t>
            </a:r>
            <a:r>
              <a:rPr dirty="0" sz="1150" spc="15">
                <a:latin typeface="Arial MT"/>
                <a:cs typeface="Arial MT"/>
              </a:rPr>
              <a:t>conjunction 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10">
                <a:latin typeface="Arial MT"/>
                <a:cs typeface="Arial MT"/>
              </a:rPr>
              <a:t>with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15" i="1">
                <a:latin typeface="Arial"/>
                <a:cs typeface="Arial"/>
              </a:rPr>
              <a:t>Software</a:t>
            </a:r>
            <a:r>
              <a:rPr dirty="0" sz="1150" spc="20" i="1">
                <a:latin typeface="Arial"/>
                <a:cs typeface="Arial"/>
              </a:rPr>
              <a:t> </a:t>
            </a:r>
            <a:r>
              <a:rPr dirty="0" sz="1150" spc="15" i="1">
                <a:latin typeface="Arial"/>
                <a:cs typeface="Arial"/>
              </a:rPr>
              <a:t>Engineering:</a:t>
            </a:r>
            <a:r>
              <a:rPr dirty="0" sz="1150" spc="-25" i="1">
                <a:latin typeface="Arial"/>
                <a:cs typeface="Arial"/>
              </a:rPr>
              <a:t> </a:t>
            </a:r>
            <a:r>
              <a:rPr dirty="0" sz="1150" spc="20" i="1">
                <a:latin typeface="Arial"/>
                <a:cs typeface="Arial"/>
              </a:rPr>
              <a:t>A</a:t>
            </a:r>
            <a:r>
              <a:rPr dirty="0" sz="1150" spc="-30" i="1">
                <a:latin typeface="Arial"/>
                <a:cs typeface="Arial"/>
              </a:rPr>
              <a:t> </a:t>
            </a:r>
            <a:r>
              <a:rPr dirty="0" sz="1150" spc="10" i="1">
                <a:latin typeface="Arial"/>
                <a:cs typeface="Arial"/>
              </a:rPr>
              <a:t>Practitioner's</a:t>
            </a:r>
            <a:r>
              <a:rPr dirty="0" sz="1150" spc="-25" i="1">
                <a:latin typeface="Arial"/>
                <a:cs typeface="Arial"/>
              </a:rPr>
              <a:t> </a:t>
            </a:r>
            <a:r>
              <a:rPr dirty="0" sz="1150" spc="15" i="1">
                <a:latin typeface="Arial"/>
                <a:cs typeface="Arial"/>
              </a:rPr>
              <a:t>Approach, 7/e. </a:t>
            </a:r>
            <a:r>
              <a:rPr dirty="0" sz="1150" spc="20">
                <a:latin typeface="Arial MT"/>
                <a:cs typeface="Arial MT"/>
              </a:rPr>
              <a:t>Any </a:t>
            </a:r>
            <a:r>
              <a:rPr dirty="0" sz="1150" spc="15">
                <a:latin typeface="Arial MT"/>
                <a:cs typeface="Arial MT"/>
              </a:rPr>
              <a:t>other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reproduction or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use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10">
                <a:latin typeface="Arial MT"/>
                <a:cs typeface="Arial MT"/>
              </a:rPr>
              <a:t>is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prohibited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without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the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express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written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permission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of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the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author.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 MT"/>
              <a:cs typeface="Arial MT"/>
            </a:endParaRPr>
          </a:p>
          <a:p>
            <a:pPr marL="12700" marR="94615">
              <a:lnSpc>
                <a:spcPct val="107500"/>
              </a:lnSpc>
            </a:pPr>
            <a:r>
              <a:rPr dirty="0" sz="1150" spc="10">
                <a:latin typeface="Arial MT"/>
                <a:cs typeface="Arial MT"/>
              </a:rPr>
              <a:t>All </a:t>
            </a:r>
            <a:r>
              <a:rPr dirty="0" sz="1150" spc="15">
                <a:latin typeface="Arial MT"/>
                <a:cs typeface="Arial MT"/>
              </a:rPr>
              <a:t>copyright information </a:t>
            </a:r>
            <a:r>
              <a:rPr dirty="0" sz="1150" spc="25">
                <a:latin typeface="Arial MT"/>
                <a:cs typeface="Arial MT"/>
              </a:rPr>
              <a:t>MUST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appear </a:t>
            </a:r>
            <a:r>
              <a:rPr dirty="0" sz="1150" spc="5">
                <a:latin typeface="Arial MT"/>
                <a:cs typeface="Arial MT"/>
              </a:rPr>
              <a:t>if</a:t>
            </a:r>
            <a:r>
              <a:rPr dirty="0" sz="1150" spc="15">
                <a:latin typeface="Arial MT"/>
                <a:cs typeface="Arial MT"/>
              </a:rPr>
              <a:t> these slides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are posted </a:t>
            </a:r>
            <a:r>
              <a:rPr dirty="0" sz="1150" spc="20">
                <a:latin typeface="Arial MT"/>
                <a:cs typeface="Arial MT"/>
              </a:rPr>
              <a:t>on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20">
                <a:latin typeface="Arial MT"/>
                <a:cs typeface="Arial MT"/>
              </a:rPr>
              <a:t>a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website </a:t>
            </a:r>
            <a:r>
              <a:rPr dirty="0" sz="1150" spc="10">
                <a:latin typeface="Arial MT"/>
                <a:cs typeface="Arial MT"/>
              </a:rPr>
              <a:t>for</a:t>
            </a:r>
            <a:r>
              <a:rPr dirty="0" sz="1150" spc="15">
                <a:latin typeface="Arial MT"/>
                <a:cs typeface="Arial MT"/>
              </a:rPr>
              <a:t> student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15">
                <a:latin typeface="Arial MT"/>
                <a:cs typeface="Arial MT"/>
              </a:rPr>
              <a:t>use.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57644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Describing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Pattern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0741"/>
            <a:ext cx="6538595" cy="43434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1155" marR="278765" indent="-339090">
              <a:lnSpc>
                <a:spcPts val="1580"/>
              </a:lnSpc>
              <a:spcBef>
                <a:spcPts val="220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Pattern name</a:t>
            </a:r>
            <a:r>
              <a:rPr dirty="0" sz="1350" spc="15">
                <a:latin typeface="Palatino Linotype"/>
                <a:cs typeface="Palatino Linotype"/>
              </a:rPr>
              <a:t>—describes </a:t>
            </a:r>
            <a:r>
              <a:rPr dirty="0" sz="1350" spc="10">
                <a:latin typeface="Palatino Linotype"/>
                <a:cs typeface="Palatino Linotype"/>
              </a:rPr>
              <a:t>the essence </a:t>
            </a:r>
            <a:r>
              <a:rPr dirty="0" sz="1350" spc="15">
                <a:latin typeface="Palatino Linotype"/>
                <a:cs typeface="Palatino Linotype"/>
              </a:rPr>
              <a:t>of </a:t>
            </a:r>
            <a:r>
              <a:rPr dirty="0" sz="1350" spc="10">
                <a:latin typeface="Palatino Linotype"/>
                <a:cs typeface="Palatino Linotype"/>
              </a:rPr>
              <a:t>the </a:t>
            </a:r>
            <a:r>
              <a:rPr dirty="0" sz="1350" spc="15">
                <a:latin typeface="Palatino Linotype"/>
                <a:cs typeface="Palatino Linotype"/>
              </a:rPr>
              <a:t>pattern </a:t>
            </a:r>
            <a:r>
              <a:rPr dirty="0" sz="1350" spc="10">
                <a:latin typeface="Palatino Linotype"/>
                <a:cs typeface="Palatino Linotype"/>
              </a:rPr>
              <a:t>in </a:t>
            </a:r>
            <a:r>
              <a:rPr dirty="0" sz="1350" spc="15">
                <a:latin typeface="Palatino Linotype"/>
                <a:cs typeface="Palatino Linotype"/>
              </a:rPr>
              <a:t>a </a:t>
            </a:r>
            <a:r>
              <a:rPr dirty="0" sz="1350" spc="10">
                <a:latin typeface="Palatino Linotype"/>
                <a:cs typeface="Palatino Linotype"/>
              </a:rPr>
              <a:t>short </a:t>
            </a:r>
            <a:r>
              <a:rPr dirty="0" sz="1350" spc="15">
                <a:latin typeface="Palatino Linotype"/>
                <a:cs typeface="Palatino Linotype"/>
              </a:rPr>
              <a:t>but </a:t>
            </a:r>
            <a:r>
              <a:rPr dirty="0" sz="1350" spc="10">
                <a:latin typeface="Palatino Linotype"/>
                <a:cs typeface="Palatino Linotype"/>
              </a:rPr>
              <a:t>expressive </a:t>
            </a:r>
            <a:r>
              <a:rPr dirty="0" sz="1350" spc="-32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name</a:t>
            </a:r>
            <a:endParaRPr sz="1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14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Problem</a:t>
            </a:r>
            <a:r>
              <a:rPr dirty="0" sz="1350" spc="15" i="1">
                <a:latin typeface="Palatino Linotype"/>
                <a:cs typeface="Palatino Linotype"/>
              </a:rPr>
              <a:t>—</a:t>
            </a:r>
            <a:r>
              <a:rPr dirty="0" sz="1350" spc="15">
                <a:latin typeface="Palatino Linotype"/>
                <a:cs typeface="Palatino Linotype"/>
              </a:rPr>
              <a:t>describes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problem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that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addresses</a:t>
            </a:r>
            <a:endParaRPr sz="1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60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Motivation</a:t>
            </a:r>
            <a:r>
              <a:rPr dirty="0" sz="1350" spc="15">
                <a:latin typeface="Palatino Linotype"/>
                <a:cs typeface="Palatino Linotype"/>
              </a:rPr>
              <a:t>—provides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an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example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of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problem</a:t>
            </a:r>
            <a:endParaRPr sz="1350">
              <a:latin typeface="Palatino Linotype"/>
              <a:cs typeface="Palatino Linotype"/>
            </a:endParaRPr>
          </a:p>
          <a:p>
            <a:pPr marL="351155" marR="245110" indent="-339090">
              <a:lnSpc>
                <a:spcPts val="1580"/>
              </a:lnSpc>
              <a:spcBef>
                <a:spcPts val="345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Context</a:t>
            </a:r>
            <a:r>
              <a:rPr dirty="0" sz="1350" spc="15" i="1">
                <a:latin typeface="Palatino Linotype"/>
                <a:cs typeface="Palatino Linotype"/>
              </a:rPr>
              <a:t>—</a:t>
            </a:r>
            <a:r>
              <a:rPr dirty="0" sz="1350" spc="15">
                <a:latin typeface="Palatino Linotype"/>
                <a:cs typeface="Palatino Linotype"/>
              </a:rPr>
              <a:t>describes </a:t>
            </a:r>
            <a:r>
              <a:rPr dirty="0" sz="1350" spc="10">
                <a:latin typeface="Palatino Linotype"/>
                <a:cs typeface="Palatino Linotype"/>
              </a:rPr>
              <a:t>the environment in </a:t>
            </a:r>
            <a:r>
              <a:rPr dirty="0" sz="1350" spc="15">
                <a:latin typeface="Palatino Linotype"/>
                <a:cs typeface="Palatino Linotype"/>
              </a:rPr>
              <a:t>which </a:t>
            </a:r>
            <a:r>
              <a:rPr dirty="0" sz="1350" spc="10">
                <a:latin typeface="Palatino Linotype"/>
                <a:cs typeface="Palatino Linotype"/>
              </a:rPr>
              <a:t>the problem resides </a:t>
            </a:r>
            <a:r>
              <a:rPr dirty="0" sz="1350" spc="15">
                <a:latin typeface="Palatino Linotype"/>
                <a:cs typeface="Palatino Linotype"/>
              </a:rPr>
              <a:t>including </a:t>
            </a:r>
            <a:r>
              <a:rPr dirty="0" sz="1350" spc="-32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application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domain</a:t>
            </a:r>
            <a:endParaRPr sz="1350">
              <a:latin typeface="Palatino Linotype"/>
              <a:cs typeface="Palatino Linotype"/>
            </a:endParaRPr>
          </a:p>
          <a:p>
            <a:pPr marL="351155" marR="20320" indent="-339090">
              <a:lnSpc>
                <a:spcPct val="94600"/>
              </a:lnSpc>
              <a:spcBef>
                <a:spcPts val="204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Forces</a:t>
            </a:r>
            <a:r>
              <a:rPr dirty="0" sz="1350" spc="10" i="1">
                <a:latin typeface="Palatino Linotype"/>
                <a:cs typeface="Palatino Linotype"/>
              </a:rPr>
              <a:t>—</a:t>
            </a:r>
            <a:r>
              <a:rPr dirty="0" sz="1350" spc="10">
                <a:latin typeface="Palatino Linotype"/>
                <a:cs typeface="Palatino Linotype"/>
              </a:rPr>
              <a:t>lists the</a:t>
            </a:r>
            <a:r>
              <a:rPr dirty="0" sz="1350" spc="15">
                <a:latin typeface="Palatino Linotype"/>
                <a:cs typeface="Palatino Linotype"/>
              </a:rPr>
              <a:t> system of</a:t>
            </a:r>
            <a:r>
              <a:rPr dirty="0" sz="1350" spc="10">
                <a:latin typeface="Palatino Linotype"/>
                <a:cs typeface="Palatino Linotype"/>
              </a:rPr>
              <a:t> </a:t>
            </a:r>
            <a:r>
              <a:rPr dirty="0" sz="1350" spc="5">
                <a:latin typeface="Palatino Linotype"/>
                <a:cs typeface="Palatino Linotype"/>
              </a:rPr>
              <a:t>forces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that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5">
                <a:latin typeface="Palatino Linotype"/>
                <a:cs typeface="Palatino Linotype"/>
              </a:rPr>
              <a:t>affect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 </a:t>
            </a:r>
            <a:r>
              <a:rPr dirty="0" sz="1350" spc="15">
                <a:latin typeface="Palatino Linotype"/>
                <a:cs typeface="Palatino Linotype"/>
              </a:rPr>
              <a:t>manner </a:t>
            </a:r>
            <a:r>
              <a:rPr dirty="0" sz="1350" spc="10">
                <a:latin typeface="Palatino Linotype"/>
                <a:cs typeface="Palatino Linotype"/>
              </a:rPr>
              <a:t>in</a:t>
            </a:r>
            <a:r>
              <a:rPr dirty="0" sz="1350" spc="15">
                <a:latin typeface="Palatino Linotype"/>
                <a:cs typeface="Palatino Linotype"/>
              </a:rPr>
              <a:t> which </a:t>
            </a:r>
            <a:r>
              <a:rPr dirty="0" sz="1350" spc="10">
                <a:latin typeface="Palatino Linotype"/>
                <a:cs typeface="Palatino Linotype"/>
              </a:rPr>
              <a:t>the problem </a:t>
            </a:r>
            <a:r>
              <a:rPr dirty="0" sz="1350" spc="15">
                <a:latin typeface="Palatino Linotype"/>
                <a:cs typeface="Palatino Linotype"/>
              </a:rPr>
              <a:t> must be </a:t>
            </a:r>
            <a:r>
              <a:rPr dirty="0" sz="1350" spc="10">
                <a:latin typeface="Palatino Linotype"/>
                <a:cs typeface="Palatino Linotype"/>
              </a:rPr>
              <a:t>solved;</a:t>
            </a:r>
            <a:r>
              <a:rPr dirty="0" sz="1350" spc="2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includes</a:t>
            </a:r>
            <a:r>
              <a:rPr dirty="0" sz="1350" spc="15">
                <a:latin typeface="Palatino Linotype"/>
                <a:cs typeface="Palatino Linotype"/>
              </a:rPr>
              <a:t> a </a:t>
            </a:r>
            <a:r>
              <a:rPr dirty="0" sz="1350" spc="10">
                <a:latin typeface="Palatino Linotype"/>
                <a:cs typeface="Palatino Linotype"/>
              </a:rPr>
              <a:t>discussion</a:t>
            </a:r>
            <a:r>
              <a:rPr dirty="0" sz="1350" spc="2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of </a:t>
            </a:r>
            <a:r>
              <a:rPr dirty="0" sz="1350" spc="10">
                <a:latin typeface="Palatino Linotype"/>
                <a:cs typeface="Palatino Linotype"/>
              </a:rPr>
              <a:t>limitation</a:t>
            </a:r>
            <a:r>
              <a:rPr dirty="0" sz="1350" spc="2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and </a:t>
            </a:r>
            <a:r>
              <a:rPr dirty="0" sz="1350" spc="10">
                <a:latin typeface="Palatino Linotype"/>
                <a:cs typeface="Palatino Linotype"/>
              </a:rPr>
              <a:t>constraints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that</a:t>
            </a:r>
            <a:r>
              <a:rPr dirty="0" sz="1350" spc="2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must be </a:t>
            </a:r>
            <a:r>
              <a:rPr dirty="0" sz="1350" spc="-32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considered</a:t>
            </a:r>
            <a:endParaRPr sz="1350">
              <a:latin typeface="Palatino Linotype"/>
              <a:cs typeface="Palatino Linotype"/>
            </a:endParaRPr>
          </a:p>
          <a:p>
            <a:pPr marL="351155" marR="417195" indent="-339090">
              <a:lnSpc>
                <a:spcPts val="1580"/>
              </a:lnSpc>
              <a:spcBef>
                <a:spcPts val="245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Solution</a:t>
            </a:r>
            <a:r>
              <a:rPr dirty="0" sz="1350" spc="15" i="1">
                <a:latin typeface="Palatino Linotype"/>
                <a:cs typeface="Palatino Linotype"/>
              </a:rPr>
              <a:t>—</a:t>
            </a:r>
            <a:r>
              <a:rPr dirty="0" sz="1350" spc="15">
                <a:latin typeface="Palatino Linotype"/>
                <a:cs typeface="Palatino Linotype"/>
              </a:rPr>
              <a:t>provides</a:t>
            </a:r>
            <a:r>
              <a:rPr dirty="0" sz="1350" spc="1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a </a:t>
            </a:r>
            <a:r>
              <a:rPr dirty="0" sz="1350" spc="10">
                <a:latin typeface="Palatino Linotype"/>
                <a:cs typeface="Palatino Linotype"/>
              </a:rPr>
              <a:t>detailed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description</a:t>
            </a:r>
            <a:r>
              <a:rPr dirty="0" sz="1350" spc="15">
                <a:latin typeface="Palatino Linotype"/>
                <a:cs typeface="Palatino Linotype"/>
              </a:rPr>
              <a:t> of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solution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proposed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for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 </a:t>
            </a:r>
            <a:r>
              <a:rPr dirty="0" sz="1350" spc="-32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problem</a:t>
            </a:r>
            <a:endParaRPr sz="1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14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Intent</a:t>
            </a:r>
            <a:r>
              <a:rPr dirty="0" sz="1350" spc="15">
                <a:latin typeface="Palatino Linotype"/>
                <a:cs typeface="Palatino Linotype"/>
              </a:rPr>
              <a:t>—describes</a:t>
            </a:r>
            <a:r>
              <a:rPr dirty="0" sz="1350" spc="-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and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what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it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does</a:t>
            </a:r>
            <a:endParaRPr sz="1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60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Collaborations</a:t>
            </a:r>
            <a:r>
              <a:rPr dirty="0" sz="1350" spc="15">
                <a:latin typeface="Palatino Linotype"/>
                <a:cs typeface="Palatino Linotype"/>
              </a:rPr>
              <a:t>—describes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20">
                <a:latin typeface="Palatino Linotype"/>
                <a:cs typeface="Palatino Linotype"/>
              </a:rPr>
              <a:t>how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other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patterns</a:t>
            </a:r>
            <a:r>
              <a:rPr dirty="0" sz="1350" spc="1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contribute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to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solution</a:t>
            </a:r>
            <a:endParaRPr sz="1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ts val="1580"/>
              </a:lnSpc>
              <a:spcBef>
                <a:spcPts val="345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Consequences</a:t>
            </a:r>
            <a:r>
              <a:rPr dirty="0" sz="1350" spc="15">
                <a:latin typeface="Palatino Linotype"/>
                <a:cs typeface="Palatino Linotype"/>
              </a:rPr>
              <a:t>—describes</a:t>
            </a:r>
            <a:r>
              <a:rPr dirty="0" sz="1350" spc="10">
                <a:latin typeface="Palatino Linotype"/>
                <a:cs typeface="Palatino Linotype"/>
              </a:rPr>
              <a:t> the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potential trade-offs</a:t>
            </a:r>
            <a:r>
              <a:rPr dirty="0" sz="1350" spc="1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that</a:t>
            </a:r>
            <a:r>
              <a:rPr dirty="0" sz="1350" spc="15">
                <a:latin typeface="Palatino Linotype"/>
                <a:cs typeface="Palatino Linotype"/>
              </a:rPr>
              <a:t> must</a:t>
            </a:r>
            <a:r>
              <a:rPr dirty="0" sz="1350" spc="1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be </a:t>
            </a:r>
            <a:r>
              <a:rPr dirty="0" sz="1350" spc="10">
                <a:latin typeface="Palatino Linotype"/>
                <a:cs typeface="Palatino Linotype"/>
              </a:rPr>
              <a:t>considered </a:t>
            </a:r>
            <a:r>
              <a:rPr dirty="0" sz="1350" spc="20">
                <a:latin typeface="Palatino Linotype"/>
                <a:cs typeface="Palatino Linotype"/>
              </a:rPr>
              <a:t>when </a:t>
            </a:r>
            <a:r>
              <a:rPr dirty="0" sz="1350" spc="-32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is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implemented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and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consequences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of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using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</a:t>
            </a:r>
            <a:endParaRPr sz="1350">
              <a:latin typeface="Palatino Linotype"/>
              <a:cs typeface="Palatino Linotype"/>
            </a:endParaRPr>
          </a:p>
          <a:p>
            <a:pPr marL="351155" marR="408940" indent="-339090">
              <a:lnSpc>
                <a:spcPts val="1580"/>
              </a:lnSpc>
              <a:spcBef>
                <a:spcPts val="204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Implementation</a:t>
            </a:r>
            <a:r>
              <a:rPr dirty="0" sz="1350" spc="10">
                <a:latin typeface="Palatino Linotype"/>
                <a:cs typeface="Palatino Linotype"/>
              </a:rPr>
              <a:t>—identifies</a:t>
            </a:r>
            <a:r>
              <a:rPr dirty="0" sz="1350" spc="2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special</a:t>
            </a:r>
            <a:r>
              <a:rPr dirty="0" sz="1350" spc="2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issues</a:t>
            </a:r>
            <a:r>
              <a:rPr dirty="0" sz="1350" spc="2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that</a:t>
            </a:r>
            <a:r>
              <a:rPr dirty="0" sz="1350" spc="2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should</a:t>
            </a:r>
            <a:r>
              <a:rPr dirty="0" sz="1350" spc="2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be</a:t>
            </a:r>
            <a:r>
              <a:rPr dirty="0" sz="1350" spc="2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considered</a:t>
            </a:r>
            <a:r>
              <a:rPr dirty="0" sz="1350" spc="25">
                <a:latin typeface="Palatino Linotype"/>
                <a:cs typeface="Palatino Linotype"/>
              </a:rPr>
              <a:t> </a:t>
            </a:r>
            <a:r>
              <a:rPr dirty="0" sz="1350" spc="20">
                <a:latin typeface="Palatino Linotype"/>
                <a:cs typeface="Palatino Linotype"/>
              </a:rPr>
              <a:t>when </a:t>
            </a:r>
            <a:r>
              <a:rPr dirty="0" sz="1350" spc="-32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implementing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the</a:t>
            </a:r>
            <a:r>
              <a:rPr dirty="0" sz="1350" spc="5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</a:t>
            </a:r>
            <a:endParaRPr sz="1350">
              <a:latin typeface="Palatino Linotype"/>
              <a:cs typeface="Palatino Linotype"/>
            </a:endParaRPr>
          </a:p>
          <a:p>
            <a:pPr marL="351155" marR="318770" indent="-339090">
              <a:lnSpc>
                <a:spcPts val="1580"/>
              </a:lnSpc>
              <a:spcBef>
                <a:spcPts val="200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20" b="1" i="1">
                <a:solidFill>
                  <a:srgbClr val="9A0000"/>
                </a:solidFill>
                <a:latin typeface="Palatino Linotype"/>
                <a:cs typeface="Palatino Linotype"/>
              </a:rPr>
              <a:t>Known </a:t>
            </a:r>
            <a:r>
              <a:rPr dirty="0" sz="13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uses</a:t>
            </a:r>
            <a:r>
              <a:rPr dirty="0" sz="1350" spc="10">
                <a:latin typeface="Palatino Linotype"/>
                <a:cs typeface="Palatino Linotype"/>
              </a:rPr>
              <a:t>—provides </a:t>
            </a:r>
            <a:r>
              <a:rPr dirty="0" sz="1350" spc="15">
                <a:latin typeface="Palatino Linotype"/>
                <a:cs typeface="Palatino Linotype"/>
              </a:rPr>
              <a:t>examples of </a:t>
            </a:r>
            <a:r>
              <a:rPr dirty="0" sz="1350" spc="10">
                <a:latin typeface="Palatino Linotype"/>
                <a:cs typeface="Palatino Linotype"/>
              </a:rPr>
              <a:t>actual </a:t>
            </a:r>
            <a:r>
              <a:rPr dirty="0" sz="1350" spc="15">
                <a:latin typeface="Palatino Linotype"/>
                <a:cs typeface="Palatino Linotype"/>
              </a:rPr>
              <a:t>uses of </a:t>
            </a:r>
            <a:r>
              <a:rPr dirty="0" sz="1350" spc="10">
                <a:latin typeface="Palatino Linotype"/>
                <a:cs typeface="Palatino Linotype"/>
              </a:rPr>
              <a:t>the </a:t>
            </a:r>
            <a:r>
              <a:rPr dirty="0" sz="1350" spc="15">
                <a:latin typeface="Palatino Linotype"/>
                <a:cs typeface="Palatino Linotype"/>
              </a:rPr>
              <a:t>design pattern </a:t>
            </a:r>
            <a:r>
              <a:rPr dirty="0" sz="1350" spc="10">
                <a:latin typeface="Palatino Linotype"/>
                <a:cs typeface="Palatino Linotype"/>
              </a:rPr>
              <a:t>in </a:t>
            </a:r>
            <a:r>
              <a:rPr dirty="0" sz="1350" spc="5">
                <a:latin typeface="Palatino Linotype"/>
                <a:cs typeface="Palatino Linotype"/>
              </a:rPr>
              <a:t>real </a:t>
            </a:r>
            <a:r>
              <a:rPr dirty="0" sz="1350" spc="-325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applications</a:t>
            </a:r>
            <a:endParaRPr sz="1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14"/>
              </a:spcBef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3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Related</a:t>
            </a:r>
            <a:r>
              <a:rPr dirty="0" sz="1350" b="1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3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patterns</a:t>
            </a:r>
            <a:r>
              <a:rPr dirty="0" sz="1350" spc="10">
                <a:latin typeface="Palatino Linotype"/>
                <a:cs typeface="Palatino Linotype"/>
              </a:rPr>
              <a:t>—cross-references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0">
                <a:latin typeface="Palatino Linotype"/>
                <a:cs typeface="Palatino Linotype"/>
              </a:rPr>
              <a:t>related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design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15">
                <a:latin typeface="Palatino Linotype"/>
                <a:cs typeface="Palatino Linotype"/>
              </a:rPr>
              <a:t>patterns</a:t>
            </a:r>
            <a:endParaRPr sz="1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27037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Pattern</a:t>
            </a:r>
            <a:r>
              <a:rPr dirty="0" spc="-70"/>
              <a:t> </a:t>
            </a:r>
            <a:r>
              <a:rPr dirty="0"/>
              <a:t>Languages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865483"/>
            <a:ext cx="6637020" cy="36855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20">
                <a:latin typeface="Palatino Linotype"/>
                <a:cs typeface="Palatino Linotype"/>
              </a:rPr>
              <a:t>A</a:t>
            </a:r>
            <a:r>
              <a:rPr dirty="0" sz="1950" spc="-110">
                <a:latin typeface="Palatino Linotype"/>
                <a:cs typeface="Palatino Linotype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pattern</a:t>
            </a:r>
            <a:r>
              <a:rPr dirty="0" sz="1950" i="1">
                <a:latin typeface="Palatino Linotype"/>
                <a:cs typeface="Palatino Linotype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language</a:t>
            </a:r>
            <a:r>
              <a:rPr dirty="0" sz="1950" spc="5" i="1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encompasses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collection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of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patterns</a:t>
            </a:r>
            <a:endParaRPr sz="1950">
              <a:latin typeface="Palatino Linotype"/>
              <a:cs typeface="Palatino Linotype"/>
            </a:endParaRPr>
          </a:p>
          <a:p>
            <a:pPr lvl="1" marL="753110" marR="464184" indent="-288925">
              <a:lnSpc>
                <a:spcPct val="102099"/>
              </a:lnSpc>
              <a:spcBef>
                <a:spcPts val="42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each described using a standardized template (Section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12.1.3)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and</a:t>
            </a:r>
            <a:endParaRPr sz="1750">
              <a:latin typeface="Palatino Linotype"/>
              <a:cs typeface="Palatino Linotype"/>
            </a:endParaRPr>
          </a:p>
          <a:p>
            <a:pPr lvl="1" marL="753110" marR="508634" indent="-288925">
              <a:lnSpc>
                <a:spcPts val="2050"/>
              </a:lnSpc>
              <a:spcBef>
                <a:spcPts val="61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5">
                <a:latin typeface="Palatino Linotype"/>
                <a:cs typeface="Palatino Linotype"/>
              </a:rPr>
              <a:t>interrelated</a:t>
            </a:r>
            <a:r>
              <a:rPr dirty="0" sz="1750" spc="10">
                <a:latin typeface="Palatino Linotype"/>
                <a:cs typeface="Palatino Linotype"/>
              </a:rPr>
              <a:t> to show </a:t>
            </a:r>
            <a:r>
              <a:rPr dirty="0" sz="1750" spc="15">
                <a:latin typeface="Palatino Linotype"/>
                <a:cs typeface="Palatino Linotype"/>
              </a:rPr>
              <a:t>how </a:t>
            </a:r>
            <a:r>
              <a:rPr dirty="0" sz="1750" spc="10">
                <a:latin typeface="Palatino Linotype"/>
                <a:cs typeface="Palatino Linotype"/>
              </a:rPr>
              <a:t>these patterns collaborate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to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solve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problems</a:t>
            </a:r>
            <a:r>
              <a:rPr dirty="0" sz="1750" spc="5">
                <a:latin typeface="Palatino Linotype"/>
                <a:cs typeface="Palatino Linotype"/>
              </a:rPr>
              <a:t> across </a:t>
            </a:r>
            <a:r>
              <a:rPr dirty="0" sz="1750" spc="15">
                <a:latin typeface="Palatino Linotype"/>
                <a:cs typeface="Palatino Linotype"/>
              </a:rPr>
              <a:t>an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application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domain.</a:t>
            </a:r>
            <a:endParaRPr sz="1750">
              <a:latin typeface="Palatino Linotype"/>
              <a:cs typeface="Palatino Linotype"/>
            </a:endParaRPr>
          </a:p>
          <a:p>
            <a:pPr marL="351155" marR="544195" indent="-339090">
              <a:lnSpc>
                <a:spcPct val="101800"/>
              </a:lnSpc>
              <a:spcBef>
                <a:spcPts val="44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a pattern language </a:t>
            </a:r>
            <a:r>
              <a:rPr dirty="0" sz="1950" spc="5">
                <a:latin typeface="Palatino Linotype"/>
                <a:cs typeface="Palatino Linotype"/>
              </a:rPr>
              <a:t>is </a:t>
            </a:r>
            <a:r>
              <a:rPr dirty="0" sz="1950" spc="10">
                <a:latin typeface="Palatino Linotype"/>
                <a:cs typeface="Palatino Linotype"/>
              </a:rPr>
              <a:t>analogous to a hypertext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instruction </a:t>
            </a:r>
            <a:r>
              <a:rPr dirty="0" sz="1950" spc="15">
                <a:latin typeface="Palatino Linotype"/>
                <a:cs typeface="Palatino Linotype"/>
              </a:rPr>
              <a:t>manual </a:t>
            </a:r>
            <a:r>
              <a:rPr dirty="0" sz="1950" spc="5">
                <a:latin typeface="Palatino Linotype"/>
                <a:cs typeface="Palatino Linotype"/>
              </a:rPr>
              <a:t>for problem </a:t>
            </a:r>
            <a:r>
              <a:rPr dirty="0" sz="1950" spc="10">
                <a:latin typeface="Palatino Linotype"/>
                <a:cs typeface="Palatino Linotype"/>
              </a:rPr>
              <a:t>solving </a:t>
            </a:r>
            <a:r>
              <a:rPr dirty="0" sz="1950" spc="5">
                <a:latin typeface="Palatino Linotype"/>
                <a:cs typeface="Palatino Linotype"/>
              </a:rPr>
              <a:t>in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5">
                <a:latin typeface="Palatino Linotype"/>
                <a:cs typeface="Palatino Linotype"/>
              </a:rPr>
              <a:t>specific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application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domain.</a:t>
            </a:r>
            <a:endParaRPr sz="1950">
              <a:latin typeface="Palatino Linotype"/>
              <a:cs typeface="Palatino Linotype"/>
            </a:endParaRPr>
          </a:p>
          <a:p>
            <a:pPr lvl="1" marL="753110" marR="5080" indent="-288925">
              <a:lnSpc>
                <a:spcPct val="101499"/>
              </a:lnSpc>
              <a:spcBef>
                <a:spcPts val="43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The problem </a:t>
            </a:r>
            <a:r>
              <a:rPr dirty="0" sz="1750" spc="15">
                <a:latin typeface="Palatino Linotype"/>
                <a:cs typeface="Palatino Linotype"/>
              </a:rPr>
              <a:t>domain </a:t>
            </a:r>
            <a:r>
              <a:rPr dirty="0" sz="1750" spc="10">
                <a:latin typeface="Palatino Linotype"/>
                <a:cs typeface="Palatino Linotype"/>
              </a:rPr>
              <a:t>under consideration is </a:t>
            </a:r>
            <a:r>
              <a:rPr dirty="0" sz="1750">
                <a:latin typeface="Palatino Linotype"/>
                <a:cs typeface="Palatino Linotype"/>
              </a:rPr>
              <a:t>first </a:t>
            </a:r>
            <a:r>
              <a:rPr dirty="0" sz="1750" spc="10">
                <a:latin typeface="Palatino Linotype"/>
                <a:cs typeface="Palatino Linotype"/>
              </a:rPr>
              <a:t>described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-10">
                <a:latin typeface="Palatino Linotype"/>
                <a:cs typeface="Palatino Linotype"/>
              </a:rPr>
              <a:t>hierarchically,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beginning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with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broad </a:t>
            </a:r>
            <a:r>
              <a:rPr dirty="0" sz="1750" spc="10">
                <a:latin typeface="Palatino Linotype"/>
                <a:cs typeface="Palatino Linotype"/>
              </a:rPr>
              <a:t>design problems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associated </a:t>
            </a:r>
            <a:r>
              <a:rPr dirty="0" sz="1750" spc="15">
                <a:latin typeface="Palatino Linotype"/>
                <a:cs typeface="Palatino Linotype"/>
              </a:rPr>
              <a:t>with </a:t>
            </a:r>
            <a:r>
              <a:rPr dirty="0" sz="1750" spc="10">
                <a:latin typeface="Palatino Linotype"/>
                <a:cs typeface="Palatino Linotype"/>
              </a:rPr>
              <a:t>the </a:t>
            </a:r>
            <a:r>
              <a:rPr dirty="0" sz="1750" spc="15">
                <a:latin typeface="Palatino Linotype"/>
                <a:cs typeface="Palatino Linotype"/>
              </a:rPr>
              <a:t>domain and </a:t>
            </a:r>
            <a:r>
              <a:rPr dirty="0" sz="1750" spc="10">
                <a:latin typeface="Palatino Linotype"/>
                <a:cs typeface="Palatino Linotype"/>
              </a:rPr>
              <a:t>then </a:t>
            </a:r>
            <a:r>
              <a:rPr dirty="0" sz="1750">
                <a:latin typeface="Palatino Linotype"/>
                <a:cs typeface="Palatino Linotype"/>
              </a:rPr>
              <a:t>refining </a:t>
            </a:r>
            <a:r>
              <a:rPr dirty="0" sz="1750" spc="10">
                <a:latin typeface="Palatino Linotype"/>
                <a:cs typeface="Palatino Linotype"/>
              </a:rPr>
              <a:t>each of the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broad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problems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into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lower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levels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of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abstraction.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93966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Pattern-Based</a:t>
            </a:r>
            <a:r>
              <a:rPr dirty="0" spc="-6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35750" cy="30594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155" marR="18415" indent="-339090">
              <a:lnSpc>
                <a:spcPct val="100499"/>
              </a:lnSpc>
              <a:spcBef>
                <a:spcPts val="11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5">
                <a:latin typeface="Palatino Linotype"/>
                <a:cs typeface="Palatino Linotype"/>
              </a:rPr>
              <a:t>A </a:t>
            </a:r>
            <a:r>
              <a:rPr dirty="0" sz="2350">
                <a:latin typeface="Palatino Linotype"/>
                <a:cs typeface="Palatino Linotype"/>
              </a:rPr>
              <a:t>software </a:t>
            </a:r>
            <a:r>
              <a:rPr dirty="0" sz="2350" spc="5">
                <a:latin typeface="Palatino Linotype"/>
                <a:cs typeface="Palatino Linotype"/>
              </a:rPr>
              <a:t>designer </a:t>
            </a:r>
            <a:r>
              <a:rPr dirty="0" sz="2350" spc="10">
                <a:latin typeface="Palatino Linotype"/>
                <a:cs typeface="Palatino Linotype"/>
              </a:rPr>
              <a:t>begins with a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requirements</a:t>
            </a:r>
            <a:r>
              <a:rPr dirty="0" sz="2350" spc="10">
                <a:latin typeface="Palatino Linotype"/>
                <a:cs typeface="Palatino Linotype"/>
              </a:rPr>
              <a:t> model </a:t>
            </a:r>
            <a:r>
              <a:rPr dirty="0" sz="2350" spc="5">
                <a:latin typeface="Palatino Linotype"/>
                <a:cs typeface="Palatino Linotype"/>
              </a:rPr>
              <a:t>(either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explicit</a:t>
            </a:r>
            <a:r>
              <a:rPr dirty="0" sz="2350" spc="10">
                <a:latin typeface="Palatino Linotype"/>
                <a:cs typeface="Palatino Linotype"/>
              </a:rPr>
              <a:t> or </a:t>
            </a:r>
            <a:r>
              <a:rPr dirty="0" sz="2350" spc="5">
                <a:latin typeface="Palatino Linotype"/>
                <a:cs typeface="Palatino Linotype"/>
              </a:rPr>
              <a:t>implied)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that </a:t>
            </a:r>
            <a:r>
              <a:rPr dirty="0" sz="2350">
                <a:latin typeface="Palatino Linotype"/>
                <a:cs typeface="Palatino Linotype"/>
              </a:rPr>
              <a:t>presents</a:t>
            </a:r>
            <a:r>
              <a:rPr dirty="0" sz="2350" spc="10">
                <a:latin typeface="Palatino Linotype"/>
                <a:cs typeface="Palatino Linotype"/>
              </a:rPr>
              <a:t> an </a:t>
            </a:r>
            <a:r>
              <a:rPr dirty="0" sz="2350" spc="5">
                <a:latin typeface="Palatino Linotype"/>
                <a:cs typeface="Palatino Linotype"/>
              </a:rPr>
              <a:t>abstract </a:t>
            </a:r>
            <a:r>
              <a:rPr dirty="0" sz="2350">
                <a:latin typeface="Palatino Linotype"/>
                <a:cs typeface="Palatino Linotype"/>
              </a:rPr>
              <a:t>representation</a:t>
            </a:r>
            <a:r>
              <a:rPr dirty="0" sz="2350" spc="10">
                <a:latin typeface="Palatino Linotype"/>
                <a:cs typeface="Palatino Linotype"/>
              </a:rPr>
              <a:t> of </a:t>
            </a:r>
            <a:r>
              <a:rPr dirty="0" sz="2350" spc="5">
                <a:latin typeface="Palatino Linotype"/>
                <a:cs typeface="Palatino Linotype"/>
              </a:rPr>
              <a:t>the 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system.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102099"/>
              </a:lnSpc>
              <a:spcBef>
                <a:spcPts val="55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The </a:t>
            </a:r>
            <a:r>
              <a:rPr dirty="0" sz="2350">
                <a:latin typeface="Palatino Linotype"/>
                <a:cs typeface="Palatino Linotype"/>
              </a:rPr>
              <a:t>requirements </a:t>
            </a:r>
            <a:r>
              <a:rPr dirty="0" sz="2350" spc="10">
                <a:latin typeface="Palatino Linotype"/>
                <a:cs typeface="Palatino Linotype"/>
              </a:rPr>
              <a:t>model </a:t>
            </a:r>
            <a:r>
              <a:rPr dirty="0" sz="2350" spc="5">
                <a:latin typeface="Palatino Linotype"/>
                <a:cs typeface="Palatino Linotype"/>
              </a:rPr>
              <a:t>describes the problem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set, establishes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the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context,</a:t>
            </a:r>
            <a:r>
              <a:rPr dirty="0" sz="2350" spc="10">
                <a:latin typeface="Palatino Linotype"/>
                <a:cs typeface="Palatino Linotype"/>
              </a:rPr>
              <a:t> and </a:t>
            </a:r>
            <a:r>
              <a:rPr dirty="0" sz="2350">
                <a:latin typeface="Palatino Linotype"/>
                <a:cs typeface="Palatino Linotype"/>
              </a:rPr>
              <a:t>identifies</a:t>
            </a:r>
            <a:r>
              <a:rPr dirty="0" sz="2350" spc="5">
                <a:latin typeface="Palatino Linotype"/>
                <a:cs typeface="Palatino Linotype"/>
              </a:rPr>
              <a:t> the </a:t>
            </a:r>
            <a:r>
              <a:rPr dirty="0" sz="2350" spc="10">
                <a:latin typeface="Palatino Linotype"/>
                <a:cs typeface="Palatino Linotype"/>
              </a:rPr>
              <a:t> system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of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forces </a:t>
            </a:r>
            <a:r>
              <a:rPr dirty="0" sz="2350" spc="5">
                <a:latin typeface="Palatino Linotype"/>
                <a:cs typeface="Palatino Linotype"/>
              </a:rPr>
              <a:t>that hold </a:t>
            </a:r>
            <a:r>
              <a:rPr dirty="0" sz="2350" spc="-45">
                <a:latin typeface="Palatino Linotype"/>
                <a:cs typeface="Palatino Linotype"/>
              </a:rPr>
              <a:t>sway.</a:t>
            </a:r>
            <a:endParaRPr sz="2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Then</a:t>
            </a:r>
            <a:r>
              <a:rPr dirty="0" sz="2350" spc="-40">
                <a:latin typeface="Palatino Linotype"/>
                <a:cs typeface="Palatino Linotype"/>
              </a:rPr>
              <a:t> </a:t>
            </a:r>
            <a:r>
              <a:rPr dirty="0" sz="2350" spc="20">
                <a:latin typeface="Palatino Linotype"/>
                <a:cs typeface="Palatino Linotype"/>
              </a:rPr>
              <a:t>…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93966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Pattern-Based</a:t>
            </a:r>
            <a:r>
              <a:rPr dirty="0" spc="-60"/>
              <a:t> </a:t>
            </a:r>
            <a:r>
              <a:rPr dirty="0"/>
              <a:t>Design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110" y="1817898"/>
            <a:ext cx="3817043" cy="4169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46468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Thinking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63055" cy="43307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1155" marR="407670" indent="-339090">
              <a:lnSpc>
                <a:spcPts val="2180"/>
              </a:lnSpc>
              <a:spcBef>
                <a:spcPts val="33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Shalloway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5">
                <a:latin typeface="Palatino Linotype"/>
                <a:cs typeface="Palatino Linotype"/>
              </a:rPr>
              <a:t>and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-35">
                <a:latin typeface="Palatino Linotype"/>
                <a:cs typeface="Palatino Linotype"/>
              </a:rPr>
              <a:t>Trott</a:t>
            </a:r>
            <a:r>
              <a:rPr dirty="0" sz="1950" spc="5">
                <a:latin typeface="Palatino Linotype"/>
                <a:cs typeface="Palatino Linotype"/>
              </a:rPr>
              <a:t> [Sha05] </a:t>
            </a:r>
            <a:r>
              <a:rPr dirty="0" sz="1950" spc="10">
                <a:latin typeface="Palatino Linotype"/>
                <a:cs typeface="Palatino Linotype"/>
              </a:rPr>
              <a:t>suggest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following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approach that</a:t>
            </a:r>
            <a:r>
              <a:rPr dirty="0" sz="1950" spc="10">
                <a:latin typeface="Palatino Linotype"/>
                <a:cs typeface="Palatino Linotype"/>
              </a:rPr>
              <a:t> enables a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designer to </a:t>
            </a:r>
            <a:r>
              <a:rPr dirty="0" sz="1950" spc="5">
                <a:latin typeface="Palatino Linotype"/>
                <a:cs typeface="Palatino Linotype"/>
              </a:rPr>
              <a:t>think in</a:t>
            </a:r>
            <a:r>
              <a:rPr dirty="0" sz="1950" spc="10">
                <a:latin typeface="Palatino Linotype"/>
                <a:cs typeface="Palatino Linotype"/>
              </a:rPr>
              <a:t> patterns:</a:t>
            </a:r>
            <a:endParaRPr sz="1950">
              <a:latin typeface="Palatino Linotype"/>
              <a:cs typeface="Palatino Linotype"/>
            </a:endParaRPr>
          </a:p>
          <a:p>
            <a:pPr lvl="1" marL="753110" marR="103505" indent="-288925">
              <a:lnSpc>
                <a:spcPct val="94200"/>
              </a:lnSpc>
              <a:spcBef>
                <a:spcPts val="425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  <a:tab pos="1085850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1.	Be </a:t>
            </a:r>
            <a:r>
              <a:rPr dirty="0" sz="1750">
                <a:latin typeface="Palatino Linotype"/>
                <a:cs typeface="Palatino Linotype"/>
              </a:rPr>
              <a:t>sure </a:t>
            </a:r>
            <a:r>
              <a:rPr dirty="0" sz="1750" spc="15">
                <a:latin typeface="Palatino Linotype"/>
                <a:cs typeface="Palatino Linotype"/>
              </a:rPr>
              <a:t>you </a:t>
            </a:r>
            <a:r>
              <a:rPr dirty="0" sz="1750" spc="10">
                <a:latin typeface="Palatino Linotype"/>
                <a:cs typeface="Palatino Linotype"/>
              </a:rPr>
              <a:t>understand the big picture—the context </a:t>
            </a:r>
            <a:r>
              <a:rPr dirty="0" sz="1750" spc="5">
                <a:latin typeface="Palatino Linotype"/>
                <a:cs typeface="Palatino Linotype"/>
              </a:rPr>
              <a:t>in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which </a:t>
            </a:r>
            <a:r>
              <a:rPr dirty="0" sz="1750" spc="10">
                <a:latin typeface="Palatino Linotype"/>
                <a:cs typeface="Palatino Linotype"/>
              </a:rPr>
              <a:t>the </a:t>
            </a:r>
            <a:r>
              <a:rPr dirty="0" sz="1750" spc="5">
                <a:latin typeface="Palatino Linotype"/>
                <a:cs typeface="Palatino Linotype"/>
              </a:rPr>
              <a:t>software </a:t>
            </a:r>
            <a:r>
              <a:rPr dirty="0" sz="1750" spc="10">
                <a:latin typeface="Palatino Linotype"/>
                <a:cs typeface="Palatino Linotype"/>
              </a:rPr>
              <a:t>to </a:t>
            </a:r>
            <a:r>
              <a:rPr dirty="0" sz="1750" spc="15">
                <a:latin typeface="Palatino Linotype"/>
                <a:cs typeface="Palatino Linotype"/>
              </a:rPr>
              <a:t>be </a:t>
            </a:r>
            <a:r>
              <a:rPr dirty="0" sz="1750" spc="10">
                <a:latin typeface="Palatino Linotype"/>
                <a:cs typeface="Palatino Linotype"/>
              </a:rPr>
              <a:t>built </a:t>
            </a:r>
            <a:r>
              <a:rPr dirty="0" sz="1750" spc="5">
                <a:latin typeface="Palatino Linotype"/>
                <a:cs typeface="Palatino Linotype"/>
              </a:rPr>
              <a:t>resides. </a:t>
            </a:r>
            <a:r>
              <a:rPr dirty="0" sz="1750" spc="10">
                <a:latin typeface="Palatino Linotype"/>
                <a:cs typeface="Palatino Linotype"/>
              </a:rPr>
              <a:t>The </a:t>
            </a:r>
            <a:r>
              <a:rPr dirty="0" sz="1750" spc="5">
                <a:latin typeface="Palatino Linotype"/>
                <a:cs typeface="Palatino Linotype"/>
              </a:rPr>
              <a:t>requirements 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model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should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communicate</a:t>
            </a:r>
            <a:r>
              <a:rPr dirty="0" sz="1750" spc="5">
                <a:latin typeface="Palatino Linotype"/>
                <a:cs typeface="Palatino Linotype"/>
              </a:rPr>
              <a:t> this </a:t>
            </a:r>
            <a:r>
              <a:rPr dirty="0" sz="1750" spc="10">
                <a:latin typeface="Palatino Linotype"/>
                <a:cs typeface="Palatino Linotype"/>
              </a:rPr>
              <a:t>to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you.</a:t>
            </a:r>
            <a:endParaRPr sz="1750">
              <a:latin typeface="Palatino Linotype"/>
              <a:cs typeface="Palatino Linotype"/>
            </a:endParaRPr>
          </a:p>
          <a:p>
            <a:pPr lvl="1" marL="753110" marR="128270" indent="-288925">
              <a:lnSpc>
                <a:spcPts val="1980"/>
              </a:lnSpc>
              <a:spcBef>
                <a:spcPts val="34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  <a:tab pos="1085850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2.	Examining the big </a:t>
            </a:r>
            <a:r>
              <a:rPr dirty="0" sz="1750" spc="5">
                <a:latin typeface="Palatino Linotype"/>
                <a:cs typeface="Palatino Linotype"/>
              </a:rPr>
              <a:t>picture, </a:t>
            </a:r>
            <a:r>
              <a:rPr dirty="0" sz="1750" spc="10">
                <a:latin typeface="Palatino Linotype"/>
                <a:cs typeface="Palatino Linotype"/>
              </a:rPr>
              <a:t>extract the patterns that </a:t>
            </a:r>
            <a:r>
              <a:rPr dirty="0" sz="1750">
                <a:latin typeface="Palatino Linotype"/>
                <a:cs typeface="Palatino Linotype"/>
              </a:rPr>
              <a:t>are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present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at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that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level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of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abstraction.</a:t>
            </a:r>
            <a:endParaRPr sz="1750">
              <a:latin typeface="Palatino Linotype"/>
              <a:cs typeface="Palatino Linotype"/>
            </a:endParaRPr>
          </a:p>
          <a:p>
            <a:pPr lvl="1" marL="753110" marR="448945" indent="-288925">
              <a:lnSpc>
                <a:spcPts val="1980"/>
              </a:lnSpc>
              <a:spcBef>
                <a:spcPts val="195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  <a:tab pos="1085850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3.	Begin your design </a:t>
            </a:r>
            <a:r>
              <a:rPr dirty="0" sz="1750" spc="15">
                <a:latin typeface="Palatino Linotype"/>
                <a:cs typeface="Palatino Linotype"/>
              </a:rPr>
              <a:t>with </a:t>
            </a:r>
            <a:r>
              <a:rPr dirty="0" sz="1750" spc="10">
                <a:latin typeface="Palatino Linotype"/>
                <a:cs typeface="Palatino Linotype"/>
              </a:rPr>
              <a:t>‘big </a:t>
            </a:r>
            <a:r>
              <a:rPr dirty="0" sz="1750" spc="5">
                <a:latin typeface="Palatino Linotype"/>
                <a:cs typeface="Palatino Linotype"/>
              </a:rPr>
              <a:t>picture’ </a:t>
            </a:r>
            <a:r>
              <a:rPr dirty="0" sz="1750" spc="10">
                <a:latin typeface="Palatino Linotype"/>
                <a:cs typeface="Palatino Linotype"/>
              </a:rPr>
              <a:t>patterns </a:t>
            </a:r>
            <a:r>
              <a:rPr dirty="0" sz="1750" spc="5">
                <a:latin typeface="Palatino Linotype"/>
                <a:cs typeface="Palatino Linotype"/>
              </a:rPr>
              <a:t>that </a:t>
            </a:r>
            <a:r>
              <a:rPr dirty="0" sz="1750" spc="10">
                <a:latin typeface="Palatino Linotype"/>
                <a:cs typeface="Palatino Linotype"/>
              </a:rPr>
              <a:t> establish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context or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skeleton for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further design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work.</a:t>
            </a:r>
            <a:endParaRPr sz="1750">
              <a:latin typeface="Palatino Linotype"/>
              <a:cs typeface="Palatino Linotype"/>
            </a:endParaRPr>
          </a:p>
          <a:p>
            <a:pPr lvl="1" marL="753110" marR="5080" indent="-288925">
              <a:lnSpc>
                <a:spcPct val="91800"/>
              </a:lnSpc>
              <a:spcBef>
                <a:spcPts val="30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  <a:tab pos="1085850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4.	</a:t>
            </a:r>
            <a:r>
              <a:rPr dirty="0" sz="1750" spc="-20">
                <a:latin typeface="Palatino Linotype"/>
                <a:cs typeface="Palatino Linotype"/>
              </a:rPr>
              <a:t>“Work </a:t>
            </a:r>
            <a:r>
              <a:rPr dirty="0" sz="1750" spc="10">
                <a:latin typeface="Palatino Linotype"/>
                <a:cs typeface="Palatino Linotype"/>
              </a:rPr>
              <a:t>inward </a:t>
            </a:r>
            <a:r>
              <a:rPr dirty="0" sz="1750" spc="5">
                <a:latin typeface="Palatino Linotype"/>
                <a:cs typeface="Palatino Linotype"/>
              </a:rPr>
              <a:t>from </a:t>
            </a:r>
            <a:r>
              <a:rPr dirty="0" sz="1750" spc="10">
                <a:latin typeface="Palatino Linotype"/>
                <a:cs typeface="Palatino Linotype"/>
              </a:rPr>
              <a:t>the context” [Sha05] looking for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patterns at lower levels of abstraction that contribute to the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design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solution.</a:t>
            </a:r>
            <a:endParaRPr sz="1750">
              <a:latin typeface="Palatino Linotype"/>
              <a:cs typeface="Palatino Linotype"/>
            </a:endParaRPr>
          </a:p>
          <a:p>
            <a:pPr lvl="1" marL="753110" marR="132715" indent="-288925">
              <a:lnSpc>
                <a:spcPts val="1980"/>
              </a:lnSpc>
              <a:spcBef>
                <a:spcPts val="34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  <a:tab pos="1085850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5.	</a:t>
            </a:r>
            <a:r>
              <a:rPr dirty="0" sz="1750" spc="15">
                <a:latin typeface="Palatino Linotype"/>
                <a:cs typeface="Palatino Linotype"/>
              </a:rPr>
              <a:t>Repeat </a:t>
            </a:r>
            <a:r>
              <a:rPr dirty="0" sz="1750" spc="10">
                <a:latin typeface="Palatino Linotype"/>
                <a:cs typeface="Palatino Linotype"/>
              </a:rPr>
              <a:t>steps 1 to 4 until the complete design is </a:t>
            </a:r>
            <a:r>
              <a:rPr dirty="0" sz="1750" spc="5">
                <a:latin typeface="Palatino Linotype"/>
                <a:cs typeface="Palatino Linotype"/>
              </a:rPr>
              <a:t>fleshed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out.</a:t>
            </a:r>
            <a:endParaRPr sz="1750">
              <a:latin typeface="Palatino Linotype"/>
              <a:cs typeface="Palatino Linotype"/>
            </a:endParaRPr>
          </a:p>
          <a:p>
            <a:pPr lvl="1" marL="753110" marR="665480" indent="-288925">
              <a:lnSpc>
                <a:spcPts val="1980"/>
              </a:lnSpc>
              <a:spcBef>
                <a:spcPts val="19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  <a:tab pos="1085850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6.	</a:t>
            </a:r>
            <a:r>
              <a:rPr dirty="0" sz="1750" spc="5">
                <a:latin typeface="Palatino Linotype"/>
                <a:cs typeface="Palatino Linotype"/>
              </a:rPr>
              <a:t>Refine </a:t>
            </a:r>
            <a:r>
              <a:rPr dirty="0" sz="1750" spc="10">
                <a:latin typeface="Palatino Linotype"/>
                <a:cs typeface="Palatino Linotype"/>
              </a:rPr>
              <a:t>the design </a:t>
            </a:r>
            <a:r>
              <a:rPr dirty="0" sz="1750" spc="15">
                <a:latin typeface="Palatino Linotype"/>
                <a:cs typeface="Palatino Linotype"/>
              </a:rPr>
              <a:t>by </a:t>
            </a:r>
            <a:r>
              <a:rPr dirty="0" sz="1750" spc="10">
                <a:latin typeface="Palatino Linotype"/>
                <a:cs typeface="Palatino Linotype"/>
              </a:rPr>
              <a:t>adapting each pattern to the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specifics </a:t>
            </a:r>
            <a:r>
              <a:rPr dirty="0" sz="1750" spc="10">
                <a:latin typeface="Palatino Linotype"/>
                <a:cs typeface="Palatino Linotype"/>
              </a:rPr>
              <a:t>of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 spc="5">
                <a:latin typeface="Palatino Linotype"/>
                <a:cs typeface="Palatino Linotype"/>
              </a:rPr>
              <a:t> software you’re </a:t>
            </a:r>
            <a:r>
              <a:rPr dirty="0" sz="1750" spc="10">
                <a:latin typeface="Palatino Linotype"/>
                <a:cs typeface="Palatino Linotype"/>
              </a:rPr>
              <a:t>trying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to build.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64553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dirty="0" spc="-120"/>
              <a:t> </a:t>
            </a:r>
            <a:r>
              <a:rPr dirty="0" spc="-65"/>
              <a:t>Tasks—I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90359" cy="388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1155" marR="11430" indent="-339090">
              <a:lnSpc>
                <a:spcPct val="101400"/>
              </a:lnSpc>
              <a:spcBef>
                <a:spcPts val="9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Examine the </a:t>
            </a:r>
            <a:r>
              <a:rPr dirty="0" sz="1950" spc="5">
                <a:latin typeface="Palatino Linotype"/>
                <a:cs typeface="Palatino Linotype"/>
              </a:rPr>
              <a:t>requirements </a:t>
            </a:r>
            <a:r>
              <a:rPr dirty="0" sz="1950" spc="10">
                <a:latin typeface="Palatino Linotype"/>
                <a:cs typeface="Palatino Linotype"/>
              </a:rPr>
              <a:t>model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10">
                <a:latin typeface="Palatino Linotype"/>
                <a:cs typeface="Palatino Linotype"/>
              </a:rPr>
              <a:t>develop a </a:t>
            </a:r>
            <a:r>
              <a:rPr dirty="0" sz="1950" spc="5">
                <a:latin typeface="Palatino Linotype"/>
                <a:cs typeface="Palatino Linotype"/>
              </a:rPr>
              <a:t>problem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-20">
                <a:latin typeface="Palatino Linotype"/>
                <a:cs typeface="Palatino Linotype"/>
              </a:rPr>
              <a:t>hierarchy.</a:t>
            </a:r>
            <a:endParaRPr sz="1950">
              <a:latin typeface="Palatino Linotype"/>
              <a:cs typeface="Palatino Linotype"/>
            </a:endParaRPr>
          </a:p>
          <a:p>
            <a:pPr marL="351155" marR="881380" indent="-339090">
              <a:lnSpc>
                <a:spcPct val="102299"/>
              </a:lnSpc>
              <a:spcBef>
                <a:spcPts val="45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Determine </a:t>
            </a:r>
            <a:r>
              <a:rPr dirty="0" sz="1950" spc="5">
                <a:latin typeface="Palatino Linotype"/>
                <a:cs typeface="Palatino Linotype"/>
              </a:rPr>
              <a:t>if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5">
                <a:latin typeface="Palatino Linotype"/>
                <a:cs typeface="Palatino Linotype"/>
              </a:rPr>
              <a:t>reliable </a:t>
            </a:r>
            <a:r>
              <a:rPr dirty="0" sz="1950" spc="10">
                <a:latin typeface="Palatino Linotype"/>
                <a:cs typeface="Palatino Linotype"/>
              </a:rPr>
              <a:t>pattern language has been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developed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for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problem </a:t>
            </a:r>
            <a:r>
              <a:rPr dirty="0" sz="1950" spc="10">
                <a:latin typeface="Palatino Linotype"/>
                <a:cs typeface="Palatino Linotype"/>
              </a:rPr>
              <a:t>domain.</a:t>
            </a:r>
            <a:endParaRPr sz="19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102299"/>
              </a:lnSpc>
              <a:spcBef>
                <a:spcPts val="45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Beginning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with a </a:t>
            </a:r>
            <a:r>
              <a:rPr dirty="0" sz="1950" spc="5">
                <a:latin typeface="Palatino Linotype"/>
                <a:cs typeface="Palatino Linotype"/>
              </a:rPr>
              <a:t>broad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problem, </a:t>
            </a:r>
            <a:r>
              <a:rPr dirty="0" sz="1950" spc="10">
                <a:latin typeface="Palatino Linotype"/>
                <a:cs typeface="Palatino Linotype"/>
              </a:rPr>
              <a:t>determine whether one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or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more architectural </a:t>
            </a:r>
            <a:r>
              <a:rPr dirty="0" sz="1950" spc="10">
                <a:latin typeface="Palatino Linotype"/>
                <a:cs typeface="Palatino Linotype"/>
              </a:rPr>
              <a:t>patterns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are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available</a:t>
            </a:r>
            <a:r>
              <a:rPr dirty="0" sz="1950" spc="5">
                <a:latin typeface="Palatino Linotype"/>
                <a:cs typeface="Palatino Linotype"/>
              </a:rPr>
              <a:t> for it.</a:t>
            </a:r>
            <a:endParaRPr sz="1950">
              <a:latin typeface="Palatino Linotype"/>
              <a:cs typeface="Palatino Linotype"/>
            </a:endParaRPr>
          </a:p>
          <a:p>
            <a:pPr marL="351155" marR="96520" indent="-339090">
              <a:lnSpc>
                <a:spcPct val="100299"/>
              </a:lnSpc>
              <a:spcBef>
                <a:spcPts val="50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Using the collaborations </a:t>
            </a:r>
            <a:r>
              <a:rPr dirty="0" sz="1950" spc="5">
                <a:latin typeface="Palatino Linotype"/>
                <a:cs typeface="Palatino Linotype"/>
              </a:rPr>
              <a:t>provided for </a:t>
            </a:r>
            <a:r>
              <a:rPr dirty="0" sz="1950" spc="10">
                <a:latin typeface="Palatino Linotype"/>
                <a:cs typeface="Palatino Linotype"/>
              </a:rPr>
              <a:t>the </a:t>
            </a:r>
            <a:r>
              <a:rPr dirty="0" sz="1950" spc="5">
                <a:latin typeface="Palatino Linotype"/>
                <a:cs typeface="Palatino Linotype"/>
              </a:rPr>
              <a:t>architectural </a:t>
            </a:r>
            <a:r>
              <a:rPr dirty="0" sz="1950" spc="10">
                <a:latin typeface="Palatino Linotype"/>
                <a:cs typeface="Palatino Linotype"/>
              </a:rPr>
              <a:t> pattern, examine subsystem or component level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problems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15">
                <a:latin typeface="Palatino Linotype"/>
                <a:cs typeface="Palatino Linotype"/>
              </a:rPr>
              <a:t>and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search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for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appropriate</a:t>
            </a:r>
            <a:r>
              <a:rPr dirty="0" sz="1950" spc="10">
                <a:latin typeface="Palatino Linotype"/>
                <a:cs typeface="Palatino Linotype"/>
              </a:rPr>
              <a:t> patterns to </a:t>
            </a:r>
            <a:r>
              <a:rPr dirty="0" sz="1950" spc="5">
                <a:latin typeface="Palatino Linotype"/>
                <a:cs typeface="Palatino Linotype"/>
              </a:rPr>
              <a:t>address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them.</a:t>
            </a:r>
            <a:endParaRPr sz="1950">
              <a:latin typeface="Palatino Linotype"/>
              <a:cs typeface="Palatino Linotype"/>
            </a:endParaRPr>
          </a:p>
          <a:p>
            <a:pPr marL="351155" marR="260350" indent="-339090">
              <a:lnSpc>
                <a:spcPct val="102299"/>
              </a:lnSpc>
              <a:spcBef>
                <a:spcPts val="45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Repeat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steps 2 </a:t>
            </a:r>
            <a:r>
              <a:rPr dirty="0" sz="1950" spc="5">
                <a:latin typeface="Palatino Linotype"/>
                <a:cs typeface="Palatino Linotype"/>
              </a:rPr>
              <a:t>through</a:t>
            </a:r>
            <a:r>
              <a:rPr dirty="0" sz="1950" spc="10">
                <a:latin typeface="Palatino Linotype"/>
                <a:cs typeface="Palatino Linotype"/>
              </a:rPr>
              <a:t> 5</a:t>
            </a:r>
            <a:r>
              <a:rPr dirty="0" sz="1950" spc="5">
                <a:latin typeface="Palatino Linotype"/>
                <a:cs typeface="Palatino Linotype"/>
              </a:rPr>
              <a:t> until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all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broad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problems</a:t>
            </a:r>
            <a:r>
              <a:rPr dirty="0" sz="1950" spc="10">
                <a:latin typeface="Palatino Linotype"/>
                <a:cs typeface="Palatino Linotype"/>
              </a:rPr>
              <a:t> have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been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addressed.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78523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dirty="0" spc="-135"/>
              <a:t> </a:t>
            </a:r>
            <a:r>
              <a:rPr dirty="0" spc="-55"/>
              <a:t>Tasks—II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764664" marR="121285" indent="-339090">
              <a:lnSpc>
                <a:spcPts val="2570"/>
              </a:lnSpc>
              <a:spcBef>
                <a:spcPts val="41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z="2350" spc="5"/>
              <a:t>If user interface design problems have </a:t>
            </a:r>
            <a:r>
              <a:rPr dirty="0" sz="2350" spc="10"/>
              <a:t>been </a:t>
            </a:r>
            <a:r>
              <a:rPr dirty="0" sz="2350" spc="15"/>
              <a:t> </a:t>
            </a:r>
            <a:r>
              <a:rPr dirty="0" sz="2350" spc="5"/>
              <a:t>isolated (this</a:t>
            </a:r>
            <a:r>
              <a:rPr dirty="0" sz="2350" spc="10"/>
              <a:t> </a:t>
            </a:r>
            <a:r>
              <a:rPr dirty="0" sz="2350" spc="5"/>
              <a:t>is</a:t>
            </a:r>
            <a:r>
              <a:rPr dirty="0" sz="2350" spc="10"/>
              <a:t> </a:t>
            </a:r>
            <a:r>
              <a:rPr dirty="0" sz="2350" spc="5"/>
              <a:t>almost </a:t>
            </a:r>
            <a:r>
              <a:rPr dirty="0" sz="2350" spc="10"/>
              <a:t>always </a:t>
            </a:r>
            <a:r>
              <a:rPr dirty="0" sz="2350" spc="5"/>
              <a:t>the</a:t>
            </a:r>
            <a:r>
              <a:rPr dirty="0" sz="2350" spc="10"/>
              <a:t> </a:t>
            </a:r>
            <a:r>
              <a:rPr dirty="0" sz="2350" spc="5"/>
              <a:t>case), </a:t>
            </a:r>
            <a:r>
              <a:rPr dirty="0" sz="2350"/>
              <a:t>search </a:t>
            </a:r>
            <a:r>
              <a:rPr dirty="0" sz="2350" spc="-570"/>
              <a:t> </a:t>
            </a:r>
            <a:r>
              <a:rPr dirty="0" sz="2350" spc="5"/>
              <a:t>the </a:t>
            </a:r>
            <a:r>
              <a:rPr dirty="0" sz="2350" spc="10"/>
              <a:t>many </a:t>
            </a:r>
            <a:r>
              <a:rPr dirty="0" sz="2350" spc="5"/>
              <a:t>user interface design </a:t>
            </a:r>
            <a:r>
              <a:rPr dirty="0" sz="2350" spc="10"/>
              <a:t>pattern </a:t>
            </a:r>
            <a:r>
              <a:rPr dirty="0" sz="2350" spc="15"/>
              <a:t> </a:t>
            </a:r>
            <a:r>
              <a:rPr dirty="0" sz="2350" spc="5"/>
              <a:t>repositories</a:t>
            </a:r>
            <a:r>
              <a:rPr dirty="0" sz="2350"/>
              <a:t> </a:t>
            </a:r>
            <a:r>
              <a:rPr dirty="0" sz="2350" spc="5"/>
              <a:t>for appropriate patterns.</a:t>
            </a:r>
            <a:endParaRPr sz="2350"/>
          </a:p>
          <a:p>
            <a:pPr marL="1764664" marR="5080" indent="-339090">
              <a:lnSpc>
                <a:spcPct val="92300"/>
              </a:lnSpc>
              <a:spcBef>
                <a:spcPts val="50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z="2350" spc="5"/>
              <a:t>Regardless</a:t>
            </a:r>
            <a:r>
              <a:rPr dirty="0" sz="2350" spc="35"/>
              <a:t> </a:t>
            </a:r>
            <a:r>
              <a:rPr dirty="0" sz="2350" spc="10"/>
              <a:t>of</a:t>
            </a:r>
            <a:r>
              <a:rPr dirty="0" sz="2350" spc="40"/>
              <a:t> </a:t>
            </a:r>
            <a:r>
              <a:rPr dirty="0" sz="2350" spc="5"/>
              <a:t>its</a:t>
            </a:r>
            <a:r>
              <a:rPr dirty="0" sz="2350" spc="40"/>
              <a:t> </a:t>
            </a:r>
            <a:r>
              <a:rPr dirty="0" sz="2350" spc="5"/>
              <a:t>level</a:t>
            </a:r>
            <a:r>
              <a:rPr dirty="0" sz="2350" spc="40"/>
              <a:t> </a:t>
            </a:r>
            <a:r>
              <a:rPr dirty="0" sz="2350" spc="10"/>
              <a:t>of</a:t>
            </a:r>
            <a:r>
              <a:rPr dirty="0" sz="2350" spc="35"/>
              <a:t> </a:t>
            </a:r>
            <a:r>
              <a:rPr dirty="0" sz="2350" spc="5"/>
              <a:t>abstraction,</a:t>
            </a:r>
            <a:r>
              <a:rPr dirty="0" sz="2350" spc="40"/>
              <a:t> </a:t>
            </a:r>
            <a:r>
              <a:rPr dirty="0" sz="2350"/>
              <a:t>if</a:t>
            </a:r>
            <a:r>
              <a:rPr dirty="0" sz="2350" spc="40"/>
              <a:t> </a:t>
            </a:r>
            <a:r>
              <a:rPr dirty="0" sz="2350" spc="10"/>
              <a:t>a </a:t>
            </a:r>
            <a:r>
              <a:rPr dirty="0" sz="2350" spc="15"/>
              <a:t> </a:t>
            </a:r>
            <a:r>
              <a:rPr dirty="0" sz="2350" spc="10"/>
              <a:t>pattern language </a:t>
            </a:r>
            <a:r>
              <a:rPr dirty="0" sz="2350" spc="120"/>
              <a:t>and/or </a:t>
            </a:r>
            <a:r>
              <a:rPr dirty="0" sz="2350" spc="10"/>
              <a:t>patterns </a:t>
            </a:r>
            <a:r>
              <a:rPr dirty="0" sz="2350" spc="5"/>
              <a:t>repository </a:t>
            </a:r>
            <a:r>
              <a:rPr dirty="0" sz="2350" spc="10"/>
              <a:t>or </a:t>
            </a:r>
            <a:r>
              <a:rPr dirty="0" sz="2350" spc="-575"/>
              <a:t> </a:t>
            </a:r>
            <a:r>
              <a:rPr dirty="0" sz="2350" spc="5"/>
              <a:t>individual </a:t>
            </a:r>
            <a:r>
              <a:rPr dirty="0" sz="2350" spc="10"/>
              <a:t>pattern</a:t>
            </a:r>
            <a:r>
              <a:rPr dirty="0" sz="2350" spc="5"/>
              <a:t> shows </a:t>
            </a:r>
            <a:r>
              <a:rPr dirty="0" sz="2350"/>
              <a:t>promise,</a:t>
            </a:r>
            <a:r>
              <a:rPr dirty="0" sz="2350" spc="5"/>
              <a:t> compare</a:t>
            </a:r>
            <a:r>
              <a:rPr dirty="0" sz="2350" spc="10"/>
              <a:t> </a:t>
            </a:r>
            <a:r>
              <a:rPr dirty="0" sz="2350" spc="5"/>
              <a:t>the </a:t>
            </a:r>
            <a:r>
              <a:rPr dirty="0" sz="2350" spc="-575"/>
              <a:t> </a:t>
            </a:r>
            <a:r>
              <a:rPr dirty="0" sz="2350" spc="5"/>
              <a:t>problem to be solved</a:t>
            </a:r>
            <a:r>
              <a:rPr dirty="0" sz="2350" spc="10"/>
              <a:t> </a:t>
            </a:r>
            <a:r>
              <a:rPr dirty="0" sz="2350" spc="5"/>
              <a:t>against the existing </a:t>
            </a:r>
            <a:r>
              <a:rPr dirty="0" sz="2350" spc="10"/>
              <a:t> </a:t>
            </a:r>
            <a:r>
              <a:rPr dirty="0" sz="2350" spc="5"/>
              <a:t>pattern(s)</a:t>
            </a:r>
            <a:r>
              <a:rPr dirty="0" sz="2350"/>
              <a:t> </a:t>
            </a:r>
            <a:r>
              <a:rPr dirty="0" sz="2350" spc="5"/>
              <a:t>presented.</a:t>
            </a:r>
            <a:endParaRPr sz="2350"/>
          </a:p>
          <a:p>
            <a:pPr marL="1764664" marR="118745" indent="-339090">
              <a:lnSpc>
                <a:spcPct val="92900"/>
              </a:lnSpc>
              <a:spcBef>
                <a:spcPts val="54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z="2350" spc="5"/>
              <a:t>Be certain</a:t>
            </a:r>
            <a:r>
              <a:rPr dirty="0" sz="2350" spc="10"/>
              <a:t> </a:t>
            </a:r>
            <a:r>
              <a:rPr dirty="0" sz="2350" spc="5"/>
              <a:t>to</a:t>
            </a:r>
            <a:r>
              <a:rPr dirty="0" sz="2350" spc="10"/>
              <a:t> </a:t>
            </a:r>
            <a:r>
              <a:rPr dirty="0" sz="2350" spc="-10"/>
              <a:t>refine</a:t>
            </a:r>
            <a:r>
              <a:rPr dirty="0" sz="2350" spc="10"/>
              <a:t> </a:t>
            </a:r>
            <a:r>
              <a:rPr dirty="0" sz="2350" spc="5"/>
              <a:t>the</a:t>
            </a:r>
            <a:r>
              <a:rPr dirty="0" sz="2350" spc="10"/>
              <a:t> </a:t>
            </a:r>
            <a:r>
              <a:rPr dirty="0" sz="2350" spc="5"/>
              <a:t>design</a:t>
            </a:r>
            <a:r>
              <a:rPr dirty="0" sz="2350" spc="10"/>
              <a:t> as </a:t>
            </a:r>
            <a:r>
              <a:rPr dirty="0" sz="2350" spc="5"/>
              <a:t>it</a:t>
            </a:r>
            <a:r>
              <a:rPr dirty="0" sz="2350" spc="10"/>
              <a:t> </a:t>
            </a:r>
            <a:r>
              <a:rPr dirty="0" sz="2350" spc="5"/>
              <a:t>is</a:t>
            </a:r>
            <a:r>
              <a:rPr dirty="0" sz="2350" spc="10"/>
              <a:t> </a:t>
            </a:r>
            <a:r>
              <a:rPr dirty="0" sz="2350" spc="5"/>
              <a:t>derived </a:t>
            </a:r>
            <a:r>
              <a:rPr dirty="0" sz="2350" spc="10"/>
              <a:t> </a:t>
            </a:r>
            <a:r>
              <a:rPr dirty="0" sz="2350"/>
              <a:t>from </a:t>
            </a:r>
            <a:r>
              <a:rPr dirty="0" sz="2350" spc="10"/>
              <a:t>patterns </a:t>
            </a:r>
            <a:r>
              <a:rPr dirty="0" sz="2350" spc="5"/>
              <a:t>using design quality criteria </a:t>
            </a:r>
            <a:r>
              <a:rPr dirty="0" sz="2350" spc="10"/>
              <a:t>as a </a:t>
            </a:r>
            <a:r>
              <a:rPr dirty="0" sz="2350" spc="-575"/>
              <a:t> </a:t>
            </a:r>
            <a:r>
              <a:rPr dirty="0" sz="2350" spc="5"/>
              <a:t>guide.</a:t>
            </a:r>
            <a:endParaRPr sz="23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554545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Pattern</a:t>
            </a:r>
            <a:r>
              <a:rPr dirty="0" spc="-30"/>
              <a:t> </a:t>
            </a:r>
            <a:r>
              <a:rPr dirty="0"/>
              <a:t>Organizing</a:t>
            </a:r>
            <a:r>
              <a:rPr dirty="0" spc="-95"/>
              <a:t> </a:t>
            </a:r>
            <a:r>
              <a:rPr dirty="0" spc="-90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5428" y="2194665"/>
            <a:ext cx="4545295" cy="34788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588772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dirty="0" spc="-30"/>
              <a:t> </a:t>
            </a:r>
            <a:r>
              <a:rPr dirty="0"/>
              <a:t>Design</a:t>
            </a:r>
            <a:r>
              <a:rPr dirty="0" spc="-25"/>
              <a:t> </a:t>
            </a:r>
            <a:r>
              <a:rPr dirty="0"/>
              <a:t>Mistakes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560820" cy="3755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1155" marR="5080" indent="-339090">
              <a:lnSpc>
                <a:spcPct val="101400"/>
              </a:lnSpc>
              <a:spcBef>
                <a:spcPts val="9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5">
                <a:latin typeface="Palatino Linotype"/>
                <a:cs typeface="Palatino Linotype"/>
              </a:rPr>
              <a:t>Not </a:t>
            </a:r>
            <a:r>
              <a:rPr dirty="0" sz="1950" spc="10">
                <a:latin typeface="Palatino Linotype"/>
                <a:cs typeface="Palatino Linotype"/>
              </a:rPr>
              <a:t>enough time has been spent to understand </a:t>
            </a:r>
            <a:r>
              <a:rPr dirty="0" sz="1950" spc="5">
                <a:latin typeface="Palatino Linotype"/>
                <a:cs typeface="Palatino Linotype"/>
              </a:rPr>
              <a:t>the </a:t>
            </a:r>
            <a:r>
              <a:rPr dirty="0" sz="1950" spc="10">
                <a:latin typeface="Palatino Linotype"/>
                <a:cs typeface="Palatino Linotype"/>
              </a:rPr>
              <a:t> underlying </a:t>
            </a:r>
            <a:r>
              <a:rPr dirty="0" sz="1950" spc="5">
                <a:latin typeface="Palatino Linotype"/>
                <a:cs typeface="Palatino Linotype"/>
              </a:rPr>
              <a:t>problem, its </a:t>
            </a:r>
            <a:r>
              <a:rPr dirty="0" sz="1950" spc="10">
                <a:latin typeface="Palatino Linotype"/>
                <a:cs typeface="Palatino Linotype"/>
              </a:rPr>
              <a:t>context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>
                <a:latin typeface="Palatino Linotype"/>
                <a:cs typeface="Palatino Linotype"/>
              </a:rPr>
              <a:t>forces,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10">
                <a:latin typeface="Palatino Linotype"/>
                <a:cs typeface="Palatino Linotype"/>
              </a:rPr>
              <a:t>as a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consequence, </a:t>
            </a:r>
            <a:r>
              <a:rPr dirty="0" sz="1950" spc="15">
                <a:latin typeface="Palatino Linotype"/>
                <a:cs typeface="Palatino Linotype"/>
              </a:rPr>
              <a:t>you </a:t>
            </a:r>
            <a:r>
              <a:rPr dirty="0" sz="1950" spc="5">
                <a:latin typeface="Palatino Linotype"/>
                <a:cs typeface="Palatino Linotype"/>
              </a:rPr>
              <a:t>select </a:t>
            </a:r>
            <a:r>
              <a:rPr dirty="0" sz="1950" spc="10">
                <a:latin typeface="Palatino Linotype"/>
                <a:cs typeface="Palatino Linotype"/>
              </a:rPr>
              <a:t>a pattern </a:t>
            </a:r>
            <a:r>
              <a:rPr dirty="0" sz="1950" spc="5">
                <a:latin typeface="Palatino Linotype"/>
                <a:cs typeface="Palatino Linotype"/>
              </a:rPr>
              <a:t>that </a:t>
            </a:r>
            <a:r>
              <a:rPr dirty="0" sz="1950" spc="10">
                <a:latin typeface="Palatino Linotype"/>
                <a:cs typeface="Palatino Linotype"/>
              </a:rPr>
              <a:t>looks right, but </a:t>
            </a:r>
            <a:r>
              <a:rPr dirty="0" sz="1950" spc="5">
                <a:latin typeface="Palatino Linotype"/>
                <a:cs typeface="Palatino Linotype"/>
              </a:rPr>
              <a:t>is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inappropriate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for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solution</a:t>
            </a:r>
            <a:r>
              <a:rPr dirty="0" sz="1950">
                <a:latin typeface="Palatino Linotype"/>
                <a:cs typeface="Palatino Linotype"/>
              </a:rPr>
              <a:t> required.</a:t>
            </a:r>
            <a:endParaRPr sz="1950">
              <a:latin typeface="Palatino Linotype"/>
              <a:cs typeface="Palatino Linotype"/>
            </a:endParaRPr>
          </a:p>
          <a:p>
            <a:pPr marL="351155" marR="379095" indent="-339090">
              <a:lnSpc>
                <a:spcPct val="101400"/>
              </a:lnSpc>
              <a:spcBef>
                <a:spcPts val="29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Once the </a:t>
            </a:r>
            <a:r>
              <a:rPr dirty="0" sz="1950" spc="5">
                <a:latin typeface="Palatino Linotype"/>
                <a:cs typeface="Palatino Linotype"/>
              </a:rPr>
              <a:t>wrong </a:t>
            </a:r>
            <a:r>
              <a:rPr dirty="0" sz="1950" spc="10">
                <a:latin typeface="Palatino Linotype"/>
                <a:cs typeface="Palatino Linotype"/>
              </a:rPr>
              <a:t>pattern </a:t>
            </a:r>
            <a:r>
              <a:rPr dirty="0" sz="1950" spc="5">
                <a:latin typeface="Palatino Linotype"/>
                <a:cs typeface="Palatino Linotype"/>
              </a:rPr>
              <a:t>is selected, </a:t>
            </a:r>
            <a:r>
              <a:rPr dirty="0" sz="1950" spc="15">
                <a:latin typeface="Palatino Linotype"/>
                <a:cs typeface="Palatino Linotype"/>
              </a:rPr>
              <a:t>you </a:t>
            </a:r>
            <a:r>
              <a:rPr dirty="0" sz="1950" spc="5">
                <a:latin typeface="Palatino Linotype"/>
                <a:cs typeface="Palatino Linotype"/>
              </a:rPr>
              <a:t>refuse </a:t>
            </a:r>
            <a:r>
              <a:rPr dirty="0" sz="1950" spc="10">
                <a:latin typeface="Palatino Linotype"/>
                <a:cs typeface="Palatino Linotype"/>
              </a:rPr>
              <a:t>to see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your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error </a:t>
            </a:r>
            <a:r>
              <a:rPr dirty="0" sz="1950" spc="15">
                <a:latin typeface="Palatino Linotype"/>
                <a:cs typeface="Palatino Linotype"/>
              </a:rPr>
              <a:t>and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force </a:t>
            </a:r>
            <a:r>
              <a:rPr dirty="0" sz="1950" spc="-5">
                <a:latin typeface="Palatino Linotype"/>
                <a:cs typeface="Palatino Linotype"/>
              </a:rPr>
              <a:t>fit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pattern.</a:t>
            </a:r>
            <a:endParaRPr sz="1950">
              <a:latin typeface="Palatino Linotype"/>
              <a:cs typeface="Palatino Linotype"/>
            </a:endParaRPr>
          </a:p>
          <a:p>
            <a:pPr marL="351155" marR="127635" indent="-339090">
              <a:lnSpc>
                <a:spcPct val="101400"/>
              </a:lnSpc>
              <a:spcBef>
                <a:spcPts val="30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In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other</a:t>
            </a:r>
            <a:r>
              <a:rPr dirty="0" sz="1950" spc="5">
                <a:latin typeface="Palatino Linotype"/>
                <a:cs typeface="Palatino Linotype"/>
              </a:rPr>
              <a:t> cases, </a:t>
            </a:r>
            <a:r>
              <a:rPr dirty="0" sz="1950" spc="10">
                <a:latin typeface="Palatino Linotype"/>
                <a:cs typeface="Palatino Linotype"/>
              </a:rPr>
              <a:t>the </a:t>
            </a:r>
            <a:r>
              <a:rPr dirty="0" sz="1950" spc="5">
                <a:latin typeface="Palatino Linotype"/>
                <a:cs typeface="Palatino Linotype"/>
              </a:rPr>
              <a:t>problem </a:t>
            </a:r>
            <a:r>
              <a:rPr dirty="0" sz="1950" spc="10">
                <a:latin typeface="Palatino Linotype"/>
                <a:cs typeface="Palatino Linotype"/>
              </a:rPr>
              <a:t>has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forces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that </a:t>
            </a:r>
            <a:r>
              <a:rPr dirty="0" sz="1950">
                <a:latin typeface="Palatino Linotype"/>
                <a:cs typeface="Palatino Linotype"/>
              </a:rPr>
              <a:t>are</a:t>
            </a:r>
            <a:r>
              <a:rPr dirty="0" sz="1950" spc="5">
                <a:latin typeface="Palatino Linotype"/>
                <a:cs typeface="Palatino Linotype"/>
              </a:rPr>
              <a:t> not 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considered </a:t>
            </a:r>
            <a:r>
              <a:rPr dirty="0" sz="1950" spc="15">
                <a:latin typeface="Palatino Linotype"/>
                <a:cs typeface="Palatino Linotype"/>
              </a:rPr>
              <a:t>by </a:t>
            </a:r>
            <a:r>
              <a:rPr dirty="0" sz="1950" spc="10">
                <a:latin typeface="Palatino Linotype"/>
                <a:cs typeface="Palatino Linotype"/>
              </a:rPr>
              <a:t>the pattern you’ve chosen, </a:t>
            </a:r>
            <a:r>
              <a:rPr dirty="0" sz="1950" spc="5">
                <a:latin typeface="Palatino Linotype"/>
                <a:cs typeface="Palatino Linotype"/>
              </a:rPr>
              <a:t>resulting in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poor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or</a:t>
            </a:r>
            <a:r>
              <a:rPr dirty="0" sz="1950" spc="5">
                <a:latin typeface="Palatino Linotype"/>
                <a:cs typeface="Palatino Linotype"/>
              </a:rPr>
              <a:t> erroneous </a:t>
            </a:r>
            <a:r>
              <a:rPr dirty="0" sz="1950" spc="-5">
                <a:latin typeface="Palatino Linotype"/>
                <a:cs typeface="Palatino Linotype"/>
              </a:rPr>
              <a:t>fit.</a:t>
            </a:r>
            <a:endParaRPr sz="1950">
              <a:latin typeface="Palatino Linotype"/>
              <a:cs typeface="Palatino Linotype"/>
            </a:endParaRPr>
          </a:p>
          <a:p>
            <a:pPr marL="351155" marR="400685" indent="-339090">
              <a:lnSpc>
                <a:spcPct val="101400"/>
              </a:lnSpc>
              <a:spcBef>
                <a:spcPts val="29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Sometimes a pattern </a:t>
            </a:r>
            <a:r>
              <a:rPr dirty="0" sz="1950" spc="5">
                <a:latin typeface="Palatino Linotype"/>
                <a:cs typeface="Palatino Linotype"/>
              </a:rPr>
              <a:t>is </a:t>
            </a:r>
            <a:r>
              <a:rPr dirty="0" sz="1950" spc="10">
                <a:latin typeface="Palatino Linotype"/>
                <a:cs typeface="Palatino Linotype"/>
              </a:rPr>
              <a:t>applied too literally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5">
                <a:latin typeface="Palatino Linotype"/>
                <a:cs typeface="Palatino Linotype"/>
              </a:rPr>
              <a:t>the 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required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adaptations </a:t>
            </a:r>
            <a:r>
              <a:rPr dirty="0" sz="1950" spc="5">
                <a:latin typeface="Palatino Linotype"/>
                <a:cs typeface="Palatino Linotype"/>
              </a:rPr>
              <a:t>for</a:t>
            </a:r>
            <a:r>
              <a:rPr dirty="0" sz="1950" spc="10">
                <a:latin typeface="Palatino Linotype"/>
                <a:cs typeface="Palatino Linotype"/>
              </a:rPr>
              <a:t> your</a:t>
            </a:r>
            <a:r>
              <a:rPr dirty="0" sz="1950" spc="5">
                <a:latin typeface="Palatino Linotype"/>
                <a:cs typeface="Palatino Linotype"/>
              </a:rPr>
              <a:t> problem</a:t>
            </a:r>
            <a:r>
              <a:rPr dirty="0" sz="1950" spc="10">
                <a:latin typeface="Palatino Linotype"/>
                <a:cs typeface="Palatino Linotype"/>
              </a:rPr>
              <a:t> space </a:t>
            </a:r>
            <a:r>
              <a:rPr dirty="0" sz="1950">
                <a:latin typeface="Palatino Linotype"/>
                <a:cs typeface="Palatino Linotype"/>
              </a:rPr>
              <a:t>are</a:t>
            </a:r>
            <a:r>
              <a:rPr dirty="0" sz="1950" spc="5">
                <a:latin typeface="Palatino Linotype"/>
                <a:cs typeface="Palatino Linotype"/>
              </a:rPr>
              <a:t> not </a:t>
            </a:r>
            <a:r>
              <a:rPr dirty="0" sz="1950" spc="-47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implemented.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82727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Architectural</a:t>
            </a:r>
            <a:r>
              <a:rPr dirty="0" spc="-70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490970" cy="42583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1155" marR="5080" indent="-339090">
              <a:lnSpc>
                <a:spcPts val="2180"/>
              </a:lnSpc>
              <a:spcBef>
                <a:spcPts val="33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Example: every house (and every </a:t>
            </a:r>
            <a:r>
              <a:rPr dirty="0" sz="1950" spc="5">
                <a:latin typeface="Palatino Linotype"/>
                <a:cs typeface="Palatino Linotype"/>
              </a:rPr>
              <a:t>architectural style for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houses) </a:t>
            </a:r>
            <a:r>
              <a:rPr dirty="0" sz="1950" spc="10">
                <a:latin typeface="Palatino Linotype"/>
                <a:cs typeface="Palatino Linotype"/>
              </a:rPr>
              <a:t>employs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 b="1">
                <a:latin typeface="Palatino Linotype"/>
                <a:cs typeface="Palatino Linotype"/>
              </a:rPr>
              <a:t>Kitchen</a:t>
            </a:r>
            <a:r>
              <a:rPr dirty="0" sz="1950" spc="5" b="1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pattern.</a:t>
            </a:r>
            <a:endParaRPr sz="1950">
              <a:latin typeface="Palatino Linotype"/>
              <a:cs typeface="Palatino Linotype"/>
            </a:endParaRPr>
          </a:p>
          <a:p>
            <a:pPr marL="351155" marR="226060" indent="-339090">
              <a:lnSpc>
                <a:spcPct val="91900"/>
              </a:lnSpc>
              <a:spcBef>
                <a:spcPts val="17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The </a:t>
            </a:r>
            <a:r>
              <a:rPr dirty="0" sz="1950" spc="10" b="1">
                <a:latin typeface="Palatino Linotype"/>
                <a:cs typeface="Palatino Linotype"/>
              </a:rPr>
              <a:t>Kitchen </a:t>
            </a:r>
            <a:r>
              <a:rPr dirty="0" sz="1950" spc="10">
                <a:latin typeface="Palatino Linotype"/>
                <a:cs typeface="Palatino Linotype"/>
              </a:rPr>
              <a:t>pattern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10">
                <a:latin typeface="Palatino Linotype"/>
                <a:cs typeface="Palatino Linotype"/>
              </a:rPr>
              <a:t>patterns </a:t>
            </a:r>
            <a:r>
              <a:rPr dirty="0" sz="1950" spc="5">
                <a:latin typeface="Palatino Linotype"/>
                <a:cs typeface="Palatino Linotype"/>
              </a:rPr>
              <a:t>it </a:t>
            </a:r>
            <a:r>
              <a:rPr dirty="0" sz="1950" spc="10">
                <a:latin typeface="Palatino Linotype"/>
                <a:cs typeface="Palatino Linotype"/>
              </a:rPr>
              <a:t>collaborates with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address problems </a:t>
            </a:r>
            <a:r>
              <a:rPr dirty="0" sz="1950" spc="10">
                <a:latin typeface="Palatino Linotype"/>
                <a:cs typeface="Palatino Linotype"/>
              </a:rPr>
              <a:t>associated with the storage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2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preparation </a:t>
            </a:r>
            <a:r>
              <a:rPr dirty="0" sz="1950" spc="10">
                <a:latin typeface="Palatino Linotype"/>
                <a:cs typeface="Palatino Linotype"/>
              </a:rPr>
              <a:t>of food, the tools </a:t>
            </a:r>
            <a:r>
              <a:rPr dirty="0" sz="1950">
                <a:latin typeface="Palatino Linotype"/>
                <a:cs typeface="Palatino Linotype"/>
              </a:rPr>
              <a:t>required </a:t>
            </a:r>
            <a:r>
              <a:rPr dirty="0" sz="1950" spc="10">
                <a:latin typeface="Palatino Linotype"/>
                <a:cs typeface="Palatino Linotype"/>
              </a:rPr>
              <a:t>to accomplish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these tasks,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5">
                <a:latin typeface="Palatino Linotype"/>
                <a:cs typeface="Palatino Linotype"/>
              </a:rPr>
              <a:t>rules for </a:t>
            </a:r>
            <a:r>
              <a:rPr dirty="0" sz="1950" spc="10">
                <a:latin typeface="Palatino Linotype"/>
                <a:cs typeface="Palatino Linotype"/>
              </a:rPr>
              <a:t>placement of </a:t>
            </a:r>
            <a:r>
              <a:rPr dirty="0" sz="1950" spc="5">
                <a:latin typeface="Palatino Linotype"/>
                <a:cs typeface="Palatino Linotype"/>
              </a:rPr>
              <a:t>these </a:t>
            </a:r>
            <a:r>
              <a:rPr dirty="0" sz="1950" spc="10">
                <a:latin typeface="Palatino Linotype"/>
                <a:cs typeface="Palatino Linotype"/>
              </a:rPr>
              <a:t>tools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relative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to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workflow</a:t>
            </a:r>
            <a:r>
              <a:rPr dirty="0" sz="1950" spc="5">
                <a:latin typeface="Palatino Linotype"/>
                <a:cs typeface="Palatino Linotype"/>
              </a:rPr>
              <a:t> in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room.</a:t>
            </a:r>
            <a:endParaRPr sz="1950">
              <a:latin typeface="Palatino Linotype"/>
              <a:cs typeface="Palatino Linotype"/>
            </a:endParaRPr>
          </a:p>
          <a:p>
            <a:pPr marL="351155" marR="92710" indent="-339090">
              <a:lnSpc>
                <a:spcPts val="2180"/>
              </a:lnSpc>
              <a:spcBef>
                <a:spcPts val="34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In addition, the pattern might </a:t>
            </a:r>
            <a:r>
              <a:rPr dirty="0" sz="1950" spc="5">
                <a:latin typeface="Palatino Linotype"/>
                <a:cs typeface="Palatino Linotype"/>
              </a:rPr>
              <a:t>address problems </a:t>
            </a:r>
            <a:r>
              <a:rPr dirty="0" sz="1950" spc="10">
                <a:latin typeface="Palatino Linotype"/>
                <a:cs typeface="Palatino Linotype"/>
              </a:rPr>
              <a:t> associated with counter tops, lighting, wall </a:t>
            </a:r>
            <a:r>
              <a:rPr dirty="0" sz="1950" spc="5">
                <a:latin typeface="Palatino Linotype"/>
                <a:cs typeface="Palatino Linotype"/>
              </a:rPr>
              <a:t>switches,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central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island,</a:t>
            </a:r>
            <a:r>
              <a:rPr dirty="0" sz="1950" spc="5">
                <a:latin typeface="Palatino Linotype"/>
                <a:cs typeface="Palatino Linotype"/>
              </a:rPr>
              <a:t> flooring, </a:t>
            </a:r>
            <a:r>
              <a:rPr dirty="0" sz="1950" spc="15">
                <a:latin typeface="Palatino Linotype"/>
                <a:cs typeface="Palatino Linotype"/>
              </a:rPr>
              <a:t>and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so</a:t>
            </a:r>
            <a:r>
              <a:rPr dirty="0" sz="1950" spc="5">
                <a:latin typeface="Palatino Linotype"/>
                <a:cs typeface="Palatino Linotype"/>
              </a:rPr>
              <a:t> on.</a:t>
            </a:r>
            <a:endParaRPr sz="1950">
              <a:latin typeface="Palatino Linotype"/>
              <a:cs typeface="Palatino Linotype"/>
            </a:endParaRPr>
          </a:p>
          <a:p>
            <a:pPr marL="351155" marR="330200" indent="-339090">
              <a:lnSpc>
                <a:spcPct val="91900"/>
              </a:lnSpc>
              <a:spcBef>
                <a:spcPts val="16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-15">
                <a:latin typeface="Palatino Linotype"/>
                <a:cs typeface="Palatino Linotype"/>
              </a:rPr>
              <a:t>Obviously,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there</a:t>
            </a:r>
            <a:r>
              <a:rPr dirty="0" sz="1950" spc="5">
                <a:latin typeface="Palatino Linotype"/>
                <a:cs typeface="Palatino Linotype"/>
              </a:rPr>
              <a:t> is more </a:t>
            </a:r>
            <a:r>
              <a:rPr dirty="0" sz="1950" spc="10">
                <a:latin typeface="Palatino Linotype"/>
                <a:cs typeface="Palatino Linotype"/>
              </a:rPr>
              <a:t>than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 single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design</a:t>
            </a:r>
            <a:r>
              <a:rPr dirty="0" sz="1950" spc="5">
                <a:latin typeface="Palatino Linotype"/>
                <a:cs typeface="Palatino Linotype"/>
              </a:rPr>
              <a:t> for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kitchen, </a:t>
            </a:r>
            <a:r>
              <a:rPr dirty="0" sz="1950" spc="10">
                <a:latin typeface="Palatino Linotype"/>
                <a:cs typeface="Palatino Linotype"/>
              </a:rPr>
              <a:t>often dictated </a:t>
            </a:r>
            <a:r>
              <a:rPr dirty="0" sz="1950" spc="15">
                <a:latin typeface="Palatino Linotype"/>
                <a:cs typeface="Palatino Linotype"/>
              </a:rPr>
              <a:t>by </a:t>
            </a:r>
            <a:r>
              <a:rPr dirty="0" sz="1950" spc="10">
                <a:latin typeface="Palatino Linotype"/>
                <a:cs typeface="Palatino Linotype"/>
              </a:rPr>
              <a:t>the context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10">
                <a:latin typeface="Palatino Linotype"/>
                <a:cs typeface="Palatino Linotype"/>
              </a:rPr>
              <a:t>system of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forces. </a:t>
            </a:r>
            <a:r>
              <a:rPr dirty="0" sz="1950" spc="10">
                <a:latin typeface="Palatino Linotype"/>
                <a:cs typeface="Palatino Linotype"/>
              </a:rPr>
              <a:t>But every design can be conceived within </a:t>
            </a:r>
            <a:r>
              <a:rPr dirty="0" sz="1950" spc="5">
                <a:latin typeface="Palatino Linotype"/>
                <a:cs typeface="Palatino Linotype"/>
              </a:rPr>
              <a:t>the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context of the </a:t>
            </a:r>
            <a:r>
              <a:rPr dirty="0" sz="1950" spc="5">
                <a:latin typeface="Palatino Linotype"/>
                <a:cs typeface="Palatino Linotype"/>
              </a:rPr>
              <a:t>‘solution’ </a:t>
            </a:r>
            <a:r>
              <a:rPr dirty="0" sz="1950" spc="10">
                <a:latin typeface="Palatino Linotype"/>
                <a:cs typeface="Palatino Linotype"/>
              </a:rPr>
              <a:t>suggested </a:t>
            </a:r>
            <a:r>
              <a:rPr dirty="0" sz="1950" spc="15">
                <a:latin typeface="Palatino Linotype"/>
                <a:cs typeface="Palatino Linotype"/>
              </a:rPr>
              <a:t>by </a:t>
            </a:r>
            <a:r>
              <a:rPr dirty="0" sz="1950" spc="10">
                <a:latin typeface="Palatino Linotype"/>
                <a:cs typeface="Palatino Linotype"/>
              </a:rPr>
              <a:t>the </a:t>
            </a:r>
            <a:r>
              <a:rPr dirty="0" sz="1950" spc="10" b="1">
                <a:latin typeface="Palatino Linotype"/>
                <a:cs typeface="Palatino Linotype"/>
              </a:rPr>
              <a:t>Kitchen </a:t>
            </a:r>
            <a:r>
              <a:rPr dirty="0" sz="1950" spc="15" b="1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pattern.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599179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dirty="0" spc="-7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50990" cy="39541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1155" marR="271145" indent="-339090">
              <a:lnSpc>
                <a:spcPct val="101699"/>
              </a:lnSpc>
              <a:spcBef>
                <a:spcPts val="7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5">
                <a:latin typeface="Palatino Linotype"/>
                <a:cs typeface="Palatino Linotype"/>
              </a:rPr>
              <a:t>Each </a:t>
            </a:r>
            <a:r>
              <a:rPr dirty="0" sz="2350" spc="10">
                <a:latin typeface="Palatino Linotype"/>
                <a:cs typeface="Palatino Linotype"/>
              </a:rPr>
              <a:t>of </a:t>
            </a:r>
            <a:r>
              <a:rPr dirty="0" sz="2350" spc="5">
                <a:latin typeface="Palatino Linotype"/>
                <a:cs typeface="Palatino Linotype"/>
              </a:rPr>
              <a:t>us has encountered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 spc="5">
                <a:latin typeface="Palatino Linotype"/>
                <a:cs typeface="Palatino Linotype"/>
              </a:rPr>
              <a:t>design problem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and</a:t>
            </a:r>
            <a:r>
              <a:rPr dirty="0" sz="2350" spc="5">
                <a:latin typeface="Palatino Linotype"/>
                <a:cs typeface="Palatino Linotype"/>
              </a:rPr>
              <a:t> silently thought: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I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wonder 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if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 anyone has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developed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a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 solution to for this?</a:t>
            </a:r>
            <a:endParaRPr sz="2350">
              <a:latin typeface="Palatino Linotype"/>
              <a:cs typeface="Palatino Linotype"/>
            </a:endParaRPr>
          </a:p>
          <a:p>
            <a:pPr lvl="1" marL="753110" marR="5080" indent="-288925">
              <a:lnSpc>
                <a:spcPct val="101800"/>
              </a:lnSpc>
              <a:spcBef>
                <a:spcPts val="385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950" spc="15">
                <a:latin typeface="Palatino Linotype"/>
                <a:cs typeface="Palatino Linotype"/>
              </a:rPr>
              <a:t>What </a:t>
            </a:r>
            <a:r>
              <a:rPr dirty="0" sz="1950" spc="5">
                <a:latin typeface="Palatino Linotype"/>
                <a:cs typeface="Palatino Linotype"/>
              </a:rPr>
              <a:t>if </a:t>
            </a:r>
            <a:r>
              <a:rPr dirty="0" sz="1950">
                <a:latin typeface="Palatino Linotype"/>
                <a:cs typeface="Palatino Linotype"/>
              </a:rPr>
              <a:t>there </a:t>
            </a:r>
            <a:r>
              <a:rPr dirty="0" sz="1950" spc="15">
                <a:latin typeface="Palatino Linotype"/>
                <a:cs typeface="Palatino Linotype"/>
              </a:rPr>
              <a:t>was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5">
                <a:latin typeface="Palatino Linotype"/>
                <a:cs typeface="Palatino Linotype"/>
              </a:rPr>
              <a:t>standard </a:t>
            </a:r>
            <a:r>
              <a:rPr dirty="0" sz="1950" spc="15">
                <a:latin typeface="Palatino Linotype"/>
                <a:cs typeface="Palatino Linotype"/>
              </a:rPr>
              <a:t>way </a:t>
            </a:r>
            <a:r>
              <a:rPr dirty="0" sz="1950" spc="10">
                <a:latin typeface="Palatino Linotype"/>
                <a:cs typeface="Palatino Linotype"/>
              </a:rPr>
              <a:t>of describing a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problem </a:t>
            </a:r>
            <a:r>
              <a:rPr dirty="0" sz="1950" spc="10">
                <a:latin typeface="Palatino Linotype"/>
                <a:cs typeface="Palatino Linotype"/>
              </a:rPr>
              <a:t>(so </a:t>
            </a:r>
            <a:r>
              <a:rPr dirty="0" sz="1950" spc="15">
                <a:latin typeface="Palatino Linotype"/>
                <a:cs typeface="Palatino Linotype"/>
              </a:rPr>
              <a:t>you </a:t>
            </a:r>
            <a:r>
              <a:rPr dirty="0" sz="1950" spc="10">
                <a:latin typeface="Palatino Linotype"/>
                <a:cs typeface="Palatino Linotype"/>
              </a:rPr>
              <a:t>could look </a:t>
            </a:r>
            <a:r>
              <a:rPr dirty="0" sz="1950" spc="5">
                <a:latin typeface="Palatino Linotype"/>
                <a:cs typeface="Palatino Linotype"/>
              </a:rPr>
              <a:t>it </a:t>
            </a:r>
            <a:r>
              <a:rPr dirty="0" sz="1950" spc="10">
                <a:latin typeface="Palatino Linotype"/>
                <a:cs typeface="Palatino Linotype"/>
              </a:rPr>
              <a:t>up),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10">
                <a:latin typeface="Palatino Linotype"/>
                <a:cs typeface="Palatino Linotype"/>
              </a:rPr>
              <a:t>an </a:t>
            </a:r>
            <a:r>
              <a:rPr dirty="0" sz="1950" spc="5">
                <a:latin typeface="Palatino Linotype"/>
                <a:cs typeface="Palatino Linotype"/>
              </a:rPr>
              <a:t>organized </a:t>
            </a:r>
            <a:r>
              <a:rPr dirty="0" sz="1950" spc="10">
                <a:latin typeface="Palatino Linotype"/>
                <a:cs typeface="Palatino Linotype"/>
              </a:rPr>
              <a:t> method</a:t>
            </a:r>
            <a:r>
              <a:rPr dirty="0" sz="1950" spc="5">
                <a:latin typeface="Palatino Linotype"/>
                <a:cs typeface="Palatino Linotype"/>
              </a:rPr>
              <a:t> for representing </a:t>
            </a:r>
            <a:r>
              <a:rPr dirty="0" sz="1950" spc="10">
                <a:latin typeface="Palatino Linotype"/>
                <a:cs typeface="Palatino Linotype"/>
              </a:rPr>
              <a:t>the solution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to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problem?</a:t>
            </a:r>
            <a:endParaRPr sz="1950">
              <a:latin typeface="Palatino Linotype"/>
              <a:cs typeface="Palatino Linotype"/>
            </a:endParaRPr>
          </a:p>
          <a:p>
            <a:pPr marL="351155" marR="177165" indent="-339090">
              <a:lnSpc>
                <a:spcPct val="101000"/>
              </a:lnSpc>
              <a:spcBef>
                <a:spcPts val="570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Design patterns </a:t>
            </a:r>
            <a:r>
              <a:rPr dirty="0" sz="2350" spc="-5">
                <a:latin typeface="Palatino Linotype"/>
                <a:cs typeface="Palatino Linotype"/>
              </a:rPr>
              <a:t>are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a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codified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method</a:t>
            </a:r>
            <a:r>
              <a:rPr dirty="0" sz="2350" spc="5">
                <a:latin typeface="Palatino Linotype"/>
                <a:cs typeface="Palatino Linotype"/>
              </a:rPr>
              <a:t> for 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describing problems </a:t>
            </a:r>
            <a:r>
              <a:rPr dirty="0" sz="2350" spc="10">
                <a:latin typeface="Palatino Linotype"/>
                <a:cs typeface="Palatino Linotype"/>
              </a:rPr>
              <a:t>and </a:t>
            </a:r>
            <a:r>
              <a:rPr dirty="0" sz="2350" spc="5">
                <a:latin typeface="Palatino Linotype"/>
                <a:cs typeface="Palatino Linotype"/>
              </a:rPr>
              <a:t>their solution </a:t>
            </a:r>
            <a:r>
              <a:rPr dirty="0" sz="2350" spc="10">
                <a:latin typeface="Palatino Linotype"/>
                <a:cs typeface="Palatino Linotype"/>
              </a:rPr>
              <a:t>allows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the </a:t>
            </a:r>
            <a:r>
              <a:rPr dirty="0" sz="2350">
                <a:latin typeface="Palatino Linotype"/>
                <a:cs typeface="Palatino Linotype"/>
              </a:rPr>
              <a:t>software </a:t>
            </a:r>
            <a:r>
              <a:rPr dirty="0" sz="2350" spc="10">
                <a:latin typeface="Palatino Linotype"/>
                <a:cs typeface="Palatino Linotype"/>
              </a:rPr>
              <a:t>engineering community </a:t>
            </a:r>
            <a:r>
              <a:rPr dirty="0" sz="2350" spc="5">
                <a:latin typeface="Palatino Linotype"/>
                <a:cs typeface="Palatino Linotype"/>
              </a:rPr>
              <a:t>to 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capture </a:t>
            </a:r>
            <a:r>
              <a:rPr dirty="0" sz="2350" spc="5">
                <a:latin typeface="Palatino Linotype"/>
                <a:cs typeface="Palatino Linotype"/>
              </a:rPr>
              <a:t>design </a:t>
            </a:r>
            <a:r>
              <a:rPr dirty="0" sz="2350" spc="10">
                <a:latin typeface="Palatino Linotype"/>
                <a:cs typeface="Palatino Linotype"/>
              </a:rPr>
              <a:t>knowledge </a:t>
            </a:r>
            <a:r>
              <a:rPr dirty="0" sz="2350" spc="5">
                <a:latin typeface="Palatino Linotype"/>
                <a:cs typeface="Palatino Linotype"/>
              </a:rPr>
              <a:t>in </a:t>
            </a:r>
            <a:r>
              <a:rPr dirty="0" sz="2350" spc="10">
                <a:latin typeface="Palatino Linotype"/>
                <a:cs typeface="Palatino Linotype"/>
              </a:rPr>
              <a:t>a way </a:t>
            </a:r>
            <a:r>
              <a:rPr dirty="0" sz="2350" spc="5">
                <a:latin typeface="Palatino Linotype"/>
                <a:cs typeface="Palatino Linotype"/>
              </a:rPr>
              <a:t>that </a:t>
            </a:r>
            <a:r>
              <a:rPr dirty="0" sz="2350" spc="10">
                <a:latin typeface="Palatino Linotype"/>
                <a:cs typeface="Palatino Linotype"/>
              </a:rPr>
              <a:t> enables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it to be </a:t>
            </a:r>
            <a:r>
              <a:rPr dirty="0" sz="2350">
                <a:latin typeface="Palatino Linotype"/>
                <a:cs typeface="Palatino Linotype"/>
              </a:rPr>
              <a:t>reused.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82790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Patterns</a:t>
            </a:r>
            <a:r>
              <a:rPr dirty="0" spc="-65"/>
              <a:t> </a:t>
            </a:r>
            <a:r>
              <a:rPr dirty="0"/>
              <a:t>Repositories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593840" cy="2635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155" marR="5080" indent="-339090">
              <a:lnSpc>
                <a:spcPct val="100800"/>
              </a:lnSpc>
              <a:spcBef>
                <a:spcPts val="10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>
                <a:latin typeface="Palatino Linotype"/>
                <a:cs typeface="Palatino Linotype"/>
              </a:rPr>
              <a:t>There </a:t>
            </a:r>
            <a:r>
              <a:rPr dirty="0" sz="2350" spc="-5">
                <a:latin typeface="Palatino Linotype"/>
                <a:cs typeface="Palatino Linotype"/>
              </a:rPr>
              <a:t>are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many</a:t>
            </a:r>
            <a:r>
              <a:rPr dirty="0" sz="2350">
                <a:latin typeface="Palatino Linotype"/>
                <a:cs typeface="Palatino Linotype"/>
              </a:rPr>
              <a:t> sources</a:t>
            </a:r>
            <a:r>
              <a:rPr dirty="0" sz="2350" spc="5">
                <a:latin typeface="Palatino Linotype"/>
                <a:cs typeface="Palatino Linotype"/>
              </a:rPr>
              <a:t> for design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patterns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available </a:t>
            </a:r>
            <a:r>
              <a:rPr dirty="0" sz="2350" spc="10">
                <a:latin typeface="Palatino Linotype"/>
                <a:cs typeface="Palatino Linotype"/>
              </a:rPr>
              <a:t>on</a:t>
            </a:r>
            <a:r>
              <a:rPr dirty="0" sz="2350" spc="5">
                <a:latin typeface="Palatino Linotype"/>
                <a:cs typeface="Palatino Linotype"/>
              </a:rPr>
              <a:t> the </a:t>
            </a:r>
            <a:r>
              <a:rPr dirty="0" sz="2350" spc="-45">
                <a:latin typeface="Palatino Linotype"/>
                <a:cs typeface="Palatino Linotype"/>
              </a:rPr>
              <a:t>Web.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Some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patterns</a:t>
            </a:r>
            <a:r>
              <a:rPr dirty="0" sz="2350" spc="5">
                <a:latin typeface="Palatino Linotype"/>
                <a:cs typeface="Palatino Linotype"/>
              </a:rPr>
              <a:t> can be </a:t>
            </a:r>
            <a:r>
              <a:rPr dirty="0" sz="2350" spc="10">
                <a:latin typeface="Palatino Linotype"/>
                <a:cs typeface="Palatino Linotype"/>
              </a:rPr>
              <a:t> obtained </a:t>
            </a:r>
            <a:r>
              <a:rPr dirty="0" sz="2350">
                <a:latin typeface="Palatino Linotype"/>
                <a:cs typeface="Palatino Linotype"/>
              </a:rPr>
              <a:t>from </a:t>
            </a:r>
            <a:r>
              <a:rPr dirty="0" sz="2350" spc="5">
                <a:latin typeface="Palatino Linotype"/>
                <a:cs typeface="Palatino Linotype"/>
              </a:rPr>
              <a:t>individually published </a:t>
            </a:r>
            <a:r>
              <a:rPr dirty="0" sz="2350" spc="10">
                <a:latin typeface="Palatino Linotype"/>
                <a:cs typeface="Palatino Linotype"/>
              </a:rPr>
              <a:t>pattern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languages, </a:t>
            </a:r>
            <a:r>
              <a:rPr dirty="0" sz="2350" spc="10">
                <a:latin typeface="Palatino Linotype"/>
                <a:cs typeface="Palatino Linotype"/>
              </a:rPr>
              <a:t>while</a:t>
            </a:r>
            <a:r>
              <a:rPr dirty="0" sz="2350" spc="5">
                <a:latin typeface="Palatino Linotype"/>
                <a:cs typeface="Palatino Linotype"/>
              </a:rPr>
              <a:t> others </a:t>
            </a:r>
            <a:r>
              <a:rPr dirty="0" sz="2350" spc="-5">
                <a:latin typeface="Palatino Linotype"/>
                <a:cs typeface="Palatino Linotype"/>
              </a:rPr>
              <a:t>are</a:t>
            </a:r>
            <a:r>
              <a:rPr dirty="0" sz="2350" spc="5">
                <a:latin typeface="Palatino Linotype"/>
                <a:cs typeface="Palatino Linotype"/>
              </a:rPr>
              <a:t> available </a:t>
            </a:r>
            <a:r>
              <a:rPr dirty="0" sz="2350" spc="10">
                <a:latin typeface="Palatino Linotype"/>
                <a:cs typeface="Palatino Linotype"/>
              </a:rPr>
              <a:t>as part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of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a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patterns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portal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or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patterns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-20">
                <a:latin typeface="Palatino Linotype"/>
                <a:cs typeface="Palatino Linotype"/>
              </a:rPr>
              <a:t>repository.</a:t>
            </a:r>
            <a:endParaRPr sz="2350">
              <a:latin typeface="Palatino Linotype"/>
              <a:cs typeface="Palatino Linotype"/>
            </a:endParaRPr>
          </a:p>
          <a:p>
            <a:pPr marL="351155" marR="375285" indent="-339090">
              <a:lnSpc>
                <a:spcPct val="102499"/>
              </a:lnSpc>
              <a:spcBef>
                <a:spcPts val="54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5">
                <a:latin typeface="Palatino Linotype"/>
                <a:cs typeface="Palatino Linotype"/>
              </a:rPr>
              <a:t>A</a:t>
            </a:r>
            <a:r>
              <a:rPr dirty="0" sz="2350" spc="-13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list</a:t>
            </a:r>
            <a:r>
              <a:rPr dirty="0" sz="2350" spc="-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of</a:t>
            </a:r>
            <a:r>
              <a:rPr dirty="0" sz="2350" spc="-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patterns</a:t>
            </a:r>
            <a:r>
              <a:rPr dirty="0" sz="2350" spc="-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repositories</a:t>
            </a:r>
            <a:r>
              <a:rPr dirty="0" sz="2350" spc="-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is</a:t>
            </a:r>
            <a:r>
              <a:rPr dirty="0" sz="2350" spc="-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presented</a:t>
            </a:r>
            <a:r>
              <a:rPr dirty="0" sz="2350" spc="-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in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the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sidebar near Section </a:t>
            </a:r>
            <a:r>
              <a:rPr dirty="0" sz="2350" spc="10">
                <a:latin typeface="Palatino Linotype"/>
                <a:cs typeface="Palatino Linotype"/>
              </a:rPr>
              <a:t>12.3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600075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Component-Level</a:t>
            </a:r>
            <a:r>
              <a:rPr dirty="0" spc="-5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0741"/>
            <a:ext cx="6537325" cy="381571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1155" marR="118745" indent="-339090">
              <a:lnSpc>
                <a:spcPts val="2570"/>
              </a:lnSpc>
              <a:spcBef>
                <a:spcPts val="41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Component-level </a:t>
            </a:r>
            <a:r>
              <a:rPr dirty="0" sz="2350" spc="5">
                <a:latin typeface="Palatino Linotype"/>
                <a:cs typeface="Palatino Linotype"/>
              </a:rPr>
              <a:t>design </a:t>
            </a:r>
            <a:r>
              <a:rPr dirty="0" sz="2350" spc="10">
                <a:latin typeface="Palatino Linotype"/>
                <a:cs typeface="Palatino Linotype"/>
              </a:rPr>
              <a:t>patterns </a:t>
            </a:r>
            <a:r>
              <a:rPr dirty="0" sz="2350">
                <a:latin typeface="Palatino Linotype"/>
                <a:cs typeface="Palatino Linotype"/>
              </a:rPr>
              <a:t>provide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proven</a:t>
            </a:r>
            <a:r>
              <a:rPr dirty="0" sz="2350" spc="5">
                <a:latin typeface="Palatino Linotype"/>
                <a:cs typeface="Palatino Linotype"/>
              </a:rPr>
              <a:t> solution that </a:t>
            </a:r>
            <a:r>
              <a:rPr dirty="0" sz="2350">
                <a:latin typeface="Palatino Linotype"/>
                <a:cs typeface="Palatino Linotype"/>
              </a:rPr>
              <a:t>addresses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one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or </a:t>
            </a:r>
            <a:r>
              <a:rPr dirty="0" sz="2350">
                <a:latin typeface="Palatino Linotype"/>
                <a:cs typeface="Palatino Linotype"/>
              </a:rPr>
              <a:t>more </a:t>
            </a:r>
            <a:r>
              <a:rPr dirty="0" sz="2350" spc="5">
                <a:latin typeface="Palatino Linotype"/>
                <a:cs typeface="Palatino Linotype"/>
              </a:rPr>
              <a:t> sub-problems extracted </a:t>
            </a:r>
            <a:r>
              <a:rPr dirty="0" sz="2350">
                <a:latin typeface="Palatino Linotype"/>
                <a:cs typeface="Palatino Linotype"/>
              </a:rPr>
              <a:t>from </a:t>
            </a:r>
            <a:r>
              <a:rPr dirty="0" sz="2350" spc="5">
                <a:latin typeface="Palatino Linotype"/>
                <a:cs typeface="Palatino Linotype"/>
              </a:rPr>
              <a:t>the </a:t>
            </a:r>
            <a:r>
              <a:rPr dirty="0" sz="2350">
                <a:latin typeface="Palatino Linotype"/>
                <a:cs typeface="Palatino Linotype"/>
              </a:rPr>
              <a:t>requirement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model.</a:t>
            </a:r>
            <a:endParaRPr sz="2350">
              <a:latin typeface="Palatino Linotype"/>
              <a:cs typeface="Palatino Linotype"/>
            </a:endParaRPr>
          </a:p>
          <a:p>
            <a:pPr marL="351155" marR="61594" indent="-339090">
              <a:lnSpc>
                <a:spcPts val="2690"/>
              </a:lnSpc>
              <a:spcBef>
                <a:spcPts val="48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In many </a:t>
            </a:r>
            <a:r>
              <a:rPr dirty="0" sz="2350" spc="5">
                <a:latin typeface="Palatino Linotype"/>
                <a:cs typeface="Palatino Linotype"/>
              </a:rPr>
              <a:t>cases, design </a:t>
            </a:r>
            <a:r>
              <a:rPr dirty="0" sz="2350" spc="10">
                <a:latin typeface="Palatino Linotype"/>
                <a:cs typeface="Palatino Linotype"/>
              </a:rPr>
              <a:t>patterns of </a:t>
            </a:r>
            <a:r>
              <a:rPr dirty="0" sz="2350" spc="5">
                <a:latin typeface="Palatino Linotype"/>
                <a:cs typeface="Palatino Linotype"/>
              </a:rPr>
              <a:t>this </a:t>
            </a:r>
            <a:r>
              <a:rPr dirty="0" sz="2350" spc="10">
                <a:latin typeface="Palatino Linotype"/>
                <a:cs typeface="Palatino Linotype"/>
              </a:rPr>
              <a:t>type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focus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on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some</a:t>
            </a:r>
            <a:r>
              <a:rPr dirty="0" sz="2350" spc="5">
                <a:latin typeface="Palatino Linotype"/>
                <a:cs typeface="Palatino Linotype"/>
              </a:rPr>
              <a:t> functional </a:t>
            </a:r>
            <a:r>
              <a:rPr dirty="0" sz="2350" spc="10">
                <a:latin typeface="Palatino Linotype"/>
                <a:cs typeface="Palatino Linotype"/>
              </a:rPr>
              <a:t>element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of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a</a:t>
            </a:r>
            <a:r>
              <a:rPr dirty="0" sz="2350" spc="5">
                <a:latin typeface="Palatino Linotype"/>
                <a:cs typeface="Palatino Linotype"/>
              </a:rPr>
              <a:t> system.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91400"/>
              </a:lnSpc>
              <a:spcBef>
                <a:spcPts val="50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For </a:t>
            </a:r>
            <a:r>
              <a:rPr dirty="0" sz="2350" spc="5">
                <a:latin typeface="Palatino Linotype"/>
                <a:cs typeface="Palatino Linotype"/>
              </a:rPr>
              <a:t>example, the </a:t>
            </a:r>
            <a:r>
              <a:rPr dirty="0" sz="2350" spc="10" b="1">
                <a:latin typeface="Arial"/>
                <a:cs typeface="Arial"/>
              </a:rPr>
              <a:t>SafeHomeAssured.com </a:t>
            </a:r>
            <a:r>
              <a:rPr dirty="0" sz="2350" spc="15" b="1">
                <a:latin typeface="Arial"/>
                <a:cs typeface="Arial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application</a:t>
            </a:r>
            <a:r>
              <a:rPr dirty="0" sz="2350" spc="10">
                <a:latin typeface="Palatino Linotype"/>
                <a:cs typeface="Palatino Linotype"/>
              </a:rPr>
              <a:t> must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address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the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following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design </a:t>
            </a:r>
            <a:r>
              <a:rPr dirty="0" sz="2350" spc="-57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sub-problem: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How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can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we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get 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product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specifications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and 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related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 information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for any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SafeHome</a:t>
            </a:r>
            <a:r>
              <a:rPr dirty="0" sz="2350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device?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600075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Component-Level</a:t>
            </a:r>
            <a:r>
              <a:rPr dirty="0" spc="-5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85915" cy="40322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1155" marR="5080" indent="-339090">
              <a:lnSpc>
                <a:spcPct val="90900"/>
              </a:lnSpc>
              <a:spcBef>
                <a:spcPts val="34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Having enunciated the sub-problem </a:t>
            </a:r>
            <a:r>
              <a:rPr dirty="0" sz="1950" spc="5">
                <a:latin typeface="Palatino Linotype"/>
                <a:cs typeface="Palatino Linotype"/>
              </a:rPr>
              <a:t>that </a:t>
            </a:r>
            <a:r>
              <a:rPr dirty="0" sz="1950" spc="10">
                <a:latin typeface="Palatino Linotype"/>
                <a:cs typeface="Palatino Linotype"/>
              </a:rPr>
              <a:t>must be solved,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consider context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10">
                <a:latin typeface="Palatino Linotype"/>
                <a:cs typeface="Palatino Linotype"/>
              </a:rPr>
              <a:t>the system of </a:t>
            </a:r>
            <a:r>
              <a:rPr dirty="0" sz="1950">
                <a:latin typeface="Palatino Linotype"/>
                <a:cs typeface="Palatino Linotype"/>
              </a:rPr>
              <a:t>forces </a:t>
            </a:r>
            <a:r>
              <a:rPr dirty="0" sz="1950" spc="5">
                <a:latin typeface="Palatino Linotype"/>
                <a:cs typeface="Palatino Linotype"/>
              </a:rPr>
              <a:t>that </a:t>
            </a:r>
            <a:r>
              <a:rPr dirty="0" sz="1950">
                <a:latin typeface="Palatino Linotype"/>
                <a:cs typeface="Palatino Linotype"/>
              </a:rPr>
              <a:t>affect </a:t>
            </a:r>
            <a:r>
              <a:rPr dirty="0" sz="1950" spc="5">
                <a:latin typeface="Palatino Linotype"/>
                <a:cs typeface="Palatino Linotype"/>
              </a:rPr>
              <a:t>the 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solution.</a:t>
            </a:r>
            <a:endParaRPr sz="1950">
              <a:latin typeface="Palatino Linotype"/>
              <a:cs typeface="Palatino Linotype"/>
            </a:endParaRPr>
          </a:p>
          <a:p>
            <a:pPr marL="351155" marR="526415" indent="-339090">
              <a:lnSpc>
                <a:spcPct val="93000"/>
              </a:lnSpc>
              <a:spcBef>
                <a:spcPts val="59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Examining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  </a:t>
            </a:r>
            <a:r>
              <a:rPr dirty="0" sz="1950" spc="5">
                <a:latin typeface="Palatino Linotype"/>
                <a:cs typeface="Palatino Linotype"/>
              </a:rPr>
              <a:t>appropriate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requirements</a:t>
            </a:r>
            <a:r>
              <a:rPr dirty="0" sz="1950" spc="10">
                <a:latin typeface="Palatino Linotype"/>
                <a:cs typeface="Palatino Linotype"/>
              </a:rPr>
              <a:t> model use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case, </a:t>
            </a:r>
            <a:r>
              <a:rPr dirty="0" sz="1950" spc="10">
                <a:latin typeface="Palatino Linotype"/>
                <a:cs typeface="Palatino Linotype"/>
              </a:rPr>
              <a:t>the </a:t>
            </a:r>
            <a:r>
              <a:rPr dirty="0" sz="1950" spc="5">
                <a:latin typeface="Palatino Linotype"/>
                <a:cs typeface="Palatino Linotype"/>
              </a:rPr>
              <a:t>specification for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10" i="1">
                <a:latin typeface="Palatino Linotype"/>
                <a:cs typeface="Palatino Linotype"/>
              </a:rPr>
              <a:t>SafeHome </a:t>
            </a:r>
            <a:r>
              <a:rPr dirty="0" sz="1950" spc="10">
                <a:latin typeface="Palatino Linotype"/>
                <a:cs typeface="Palatino Linotype"/>
              </a:rPr>
              <a:t>device </a:t>
            </a:r>
            <a:r>
              <a:rPr dirty="0" sz="1950" spc="5">
                <a:latin typeface="Palatino Linotype"/>
                <a:cs typeface="Palatino Linotype"/>
              </a:rPr>
              <a:t>(e.g.,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security </a:t>
            </a:r>
            <a:r>
              <a:rPr dirty="0" sz="1950" spc="10">
                <a:latin typeface="Palatino Linotype"/>
                <a:cs typeface="Palatino Linotype"/>
              </a:rPr>
              <a:t>sensor or camera) </a:t>
            </a:r>
            <a:r>
              <a:rPr dirty="0" sz="1950" spc="5">
                <a:latin typeface="Palatino Linotype"/>
                <a:cs typeface="Palatino Linotype"/>
              </a:rPr>
              <a:t>is </a:t>
            </a:r>
            <a:r>
              <a:rPr dirty="0" sz="1950" spc="10">
                <a:latin typeface="Palatino Linotype"/>
                <a:cs typeface="Palatino Linotype"/>
              </a:rPr>
              <a:t>used </a:t>
            </a:r>
            <a:r>
              <a:rPr dirty="0" sz="1950" spc="5">
                <a:latin typeface="Palatino Linotype"/>
                <a:cs typeface="Palatino Linotype"/>
              </a:rPr>
              <a:t>for </a:t>
            </a:r>
            <a:r>
              <a:rPr dirty="0" sz="1950" spc="10">
                <a:latin typeface="Palatino Linotype"/>
                <a:cs typeface="Palatino Linotype"/>
              </a:rPr>
              <a:t>informational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purposes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5">
                <a:latin typeface="Palatino Linotype"/>
                <a:cs typeface="Palatino Linotype"/>
              </a:rPr>
              <a:t>by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-10">
                <a:latin typeface="Palatino Linotype"/>
                <a:cs typeface="Palatino Linotype"/>
              </a:rPr>
              <a:t>consumer.</a:t>
            </a:r>
            <a:endParaRPr sz="1950">
              <a:latin typeface="Palatino Linotype"/>
              <a:cs typeface="Palatino Linotype"/>
            </a:endParaRPr>
          </a:p>
          <a:p>
            <a:pPr lvl="1" marL="753110" marR="92075" indent="-288925">
              <a:lnSpc>
                <a:spcPct val="94200"/>
              </a:lnSpc>
              <a:spcBef>
                <a:spcPts val="475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-5">
                <a:latin typeface="Palatino Linotype"/>
                <a:cs typeface="Palatino Linotype"/>
              </a:rPr>
              <a:t>However, </a:t>
            </a:r>
            <a:r>
              <a:rPr dirty="0" sz="1750" spc="10">
                <a:latin typeface="Palatino Linotype"/>
                <a:cs typeface="Palatino Linotype"/>
              </a:rPr>
              <a:t>other information that is </a:t>
            </a:r>
            <a:r>
              <a:rPr dirty="0" sz="1750" spc="5">
                <a:latin typeface="Palatino Linotype"/>
                <a:cs typeface="Palatino Linotype"/>
              </a:rPr>
              <a:t>related </a:t>
            </a:r>
            <a:r>
              <a:rPr dirty="0" sz="1750" spc="10">
                <a:latin typeface="Palatino Linotype"/>
                <a:cs typeface="Palatino Linotype"/>
              </a:rPr>
              <a:t>to the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specification </a:t>
            </a:r>
            <a:r>
              <a:rPr dirty="0" sz="1750" spc="10">
                <a:latin typeface="Palatino Linotype"/>
                <a:cs typeface="Palatino Linotype"/>
              </a:rPr>
              <a:t>(e.g., pricing) </a:t>
            </a:r>
            <a:r>
              <a:rPr dirty="0" sz="1750" spc="15">
                <a:latin typeface="Palatino Linotype"/>
                <a:cs typeface="Palatino Linotype"/>
              </a:rPr>
              <a:t>may be </a:t>
            </a:r>
            <a:r>
              <a:rPr dirty="0" sz="1750" spc="10">
                <a:latin typeface="Palatino Linotype"/>
                <a:cs typeface="Palatino Linotype"/>
              </a:rPr>
              <a:t>used </a:t>
            </a:r>
            <a:r>
              <a:rPr dirty="0" sz="1750" spc="15">
                <a:latin typeface="Palatino Linotype"/>
                <a:cs typeface="Palatino Linotype"/>
              </a:rPr>
              <a:t>when </a:t>
            </a:r>
            <a:r>
              <a:rPr dirty="0" sz="1750" spc="10">
                <a:latin typeface="Palatino Linotype"/>
                <a:cs typeface="Palatino Linotype"/>
              </a:rPr>
              <a:t>e-commerce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functionality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selected.</a:t>
            </a:r>
            <a:endParaRPr sz="1750">
              <a:latin typeface="Palatino Linotype"/>
              <a:cs typeface="Palatino Linotype"/>
            </a:endParaRPr>
          </a:p>
          <a:p>
            <a:pPr marL="351155" marR="76200" indent="-339090">
              <a:lnSpc>
                <a:spcPts val="2180"/>
              </a:lnSpc>
              <a:spcBef>
                <a:spcPts val="36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-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solution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to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sub-problem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involves</a:t>
            </a:r>
            <a:r>
              <a:rPr dirty="0" sz="1950" spc="-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 b="1">
                <a:solidFill>
                  <a:srgbClr val="9A0000"/>
                </a:solidFill>
                <a:latin typeface="Palatino Linotype"/>
                <a:cs typeface="Palatino Linotype"/>
              </a:rPr>
              <a:t>search.</a:t>
            </a:r>
            <a:r>
              <a:rPr dirty="0" sz="1950" b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Since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searching is</a:t>
            </a:r>
            <a:r>
              <a:rPr dirty="0" sz="1950" spc="10">
                <a:latin typeface="Palatino Linotype"/>
                <a:cs typeface="Palatino Linotype"/>
              </a:rPr>
              <a:t> a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very </a:t>
            </a:r>
            <a:r>
              <a:rPr dirty="0" sz="1950" spc="15">
                <a:latin typeface="Palatino Linotype"/>
                <a:cs typeface="Palatino Linotype"/>
              </a:rPr>
              <a:t>common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problem, it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should</a:t>
            </a:r>
            <a:r>
              <a:rPr dirty="0" sz="1950" spc="10">
                <a:latin typeface="Palatino Linotype"/>
                <a:cs typeface="Palatino Linotype"/>
              </a:rPr>
              <a:t> come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as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no</a:t>
            </a:r>
            <a:r>
              <a:rPr dirty="0" sz="1950" spc="5">
                <a:latin typeface="Palatino Linotype"/>
                <a:cs typeface="Palatino Linotype"/>
              </a:rPr>
              <a:t> surprise that </a:t>
            </a:r>
            <a:r>
              <a:rPr dirty="0" sz="1950">
                <a:latin typeface="Palatino Linotype"/>
                <a:cs typeface="Palatino Linotype"/>
              </a:rPr>
              <a:t>there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are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5">
                <a:latin typeface="Palatino Linotype"/>
                <a:cs typeface="Palatino Linotype"/>
              </a:rPr>
              <a:t>many</a:t>
            </a:r>
            <a:r>
              <a:rPr dirty="0" sz="1950" spc="5">
                <a:latin typeface="Palatino Linotype"/>
                <a:cs typeface="Palatino Linotype"/>
              </a:rPr>
              <a:t> search-related </a:t>
            </a:r>
            <a:r>
              <a:rPr dirty="0" sz="1950" spc="10">
                <a:latin typeface="Palatino Linotype"/>
                <a:cs typeface="Palatino Linotype"/>
              </a:rPr>
              <a:t>patterns.</a:t>
            </a:r>
            <a:endParaRPr sz="1950">
              <a:latin typeface="Palatino Linotype"/>
              <a:cs typeface="Palatino Linotype"/>
            </a:endParaRPr>
          </a:p>
          <a:p>
            <a:pPr marL="351155" indent="-339090">
              <a:lnSpc>
                <a:spcPts val="2320"/>
              </a:lnSpc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See</a:t>
            </a:r>
            <a:r>
              <a:rPr dirty="0" sz="1950" spc="-2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Section</a:t>
            </a:r>
            <a:r>
              <a:rPr dirty="0" sz="1950" spc="-1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12.4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616648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dirty="0" spc="-25"/>
              <a:t> </a:t>
            </a:r>
            <a:r>
              <a:rPr dirty="0"/>
              <a:t>Interface</a:t>
            </a:r>
            <a:r>
              <a:rPr dirty="0" spc="-25"/>
              <a:t> </a:t>
            </a:r>
            <a:r>
              <a:rPr dirty="0"/>
              <a:t>(UI)</a:t>
            </a:r>
            <a:r>
              <a:rPr dirty="0" spc="-2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64664" marR="309880" indent="-339090">
              <a:lnSpc>
                <a:spcPct val="100000"/>
              </a:lnSpc>
              <a:spcBef>
                <a:spcPts val="135"/>
              </a:spcBef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20" b="1">
                <a:latin typeface="Palatino Linotype"/>
                <a:cs typeface="Palatino Linotype"/>
              </a:rPr>
              <a:t>Whole </a:t>
            </a:r>
            <a:r>
              <a:rPr dirty="0" spc="15" b="1">
                <a:latin typeface="Palatino Linotype"/>
                <a:cs typeface="Palatino Linotype"/>
              </a:rPr>
              <a:t>UI.</a:t>
            </a:r>
            <a:r>
              <a:rPr dirty="0" spc="20" b="1">
                <a:latin typeface="Palatino Linotype"/>
                <a:cs typeface="Palatino Linotype"/>
              </a:rPr>
              <a:t> </a:t>
            </a:r>
            <a:r>
              <a:rPr dirty="0" spc="10"/>
              <a:t>Provide </a:t>
            </a:r>
            <a:r>
              <a:rPr dirty="0" spc="15"/>
              <a:t>design guidance </a:t>
            </a:r>
            <a:r>
              <a:rPr dirty="0" spc="10"/>
              <a:t>for </a:t>
            </a:r>
            <a:r>
              <a:rPr dirty="0" spc="15"/>
              <a:t>top-level </a:t>
            </a:r>
            <a:r>
              <a:rPr dirty="0" spc="10"/>
              <a:t>structure </a:t>
            </a:r>
            <a:r>
              <a:rPr dirty="0" spc="20"/>
              <a:t>and </a:t>
            </a:r>
            <a:r>
              <a:rPr dirty="0" spc="15"/>
              <a:t>navigation throughout </a:t>
            </a:r>
            <a:r>
              <a:rPr dirty="0" spc="10"/>
              <a:t>the </a:t>
            </a:r>
            <a:r>
              <a:rPr dirty="0" spc="-275"/>
              <a:t> </a:t>
            </a:r>
            <a:r>
              <a:rPr dirty="0" spc="10"/>
              <a:t>entire</a:t>
            </a:r>
            <a:r>
              <a:rPr dirty="0"/>
              <a:t> </a:t>
            </a:r>
            <a:r>
              <a:rPr dirty="0" spc="10"/>
              <a:t>interface.</a:t>
            </a:r>
          </a:p>
          <a:p>
            <a:pPr marL="1413510">
              <a:lnSpc>
                <a:spcPct val="100000"/>
              </a:lnSpc>
              <a:buClr>
                <a:srgbClr val="9A0000"/>
              </a:buClr>
              <a:buFont typeface="Wingdings"/>
              <a:buChar char=""/>
            </a:pPr>
            <a:endParaRPr sz="1400"/>
          </a:p>
          <a:p>
            <a:pPr marL="1764664" marR="482600" indent="-339090">
              <a:lnSpc>
                <a:spcPct val="100000"/>
              </a:lnSpc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20" b="1">
                <a:latin typeface="Palatino Linotype"/>
                <a:cs typeface="Palatino Linotype"/>
              </a:rPr>
              <a:t>Page </a:t>
            </a:r>
            <a:r>
              <a:rPr dirty="0" spc="15" b="1">
                <a:latin typeface="Palatino Linotype"/>
                <a:cs typeface="Palatino Linotype"/>
              </a:rPr>
              <a:t>layout.</a:t>
            </a:r>
            <a:r>
              <a:rPr dirty="0" spc="20" b="1">
                <a:latin typeface="Palatino Linotype"/>
                <a:cs typeface="Palatino Linotype"/>
              </a:rPr>
              <a:t> </a:t>
            </a:r>
            <a:r>
              <a:rPr dirty="0" spc="15"/>
              <a:t>Address the general </a:t>
            </a:r>
            <a:r>
              <a:rPr dirty="0" spc="10"/>
              <a:t>organization </a:t>
            </a:r>
            <a:r>
              <a:rPr dirty="0" spc="15"/>
              <a:t>of pages </a:t>
            </a:r>
            <a:r>
              <a:rPr dirty="0" spc="10"/>
              <a:t>(for </a:t>
            </a:r>
            <a:r>
              <a:rPr dirty="0"/>
              <a:t>Websites) </a:t>
            </a:r>
            <a:r>
              <a:rPr dirty="0" spc="15"/>
              <a:t>or </a:t>
            </a:r>
            <a:r>
              <a:rPr dirty="0" spc="10"/>
              <a:t>distinct screen </a:t>
            </a:r>
            <a:r>
              <a:rPr dirty="0" spc="-275"/>
              <a:t> </a:t>
            </a:r>
            <a:r>
              <a:rPr dirty="0" spc="15"/>
              <a:t>displays</a:t>
            </a:r>
            <a:r>
              <a:rPr dirty="0" spc="5"/>
              <a:t> </a:t>
            </a:r>
            <a:r>
              <a:rPr dirty="0" spc="10"/>
              <a:t>(for</a:t>
            </a:r>
            <a:r>
              <a:rPr dirty="0" spc="5"/>
              <a:t> </a:t>
            </a:r>
            <a:r>
              <a:rPr dirty="0" spc="10"/>
              <a:t>interactive</a:t>
            </a:r>
            <a:r>
              <a:rPr dirty="0" spc="5"/>
              <a:t> </a:t>
            </a:r>
            <a:r>
              <a:rPr dirty="0" spc="10"/>
              <a:t>applications)</a:t>
            </a:r>
          </a:p>
          <a:p>
            <a:pPr marL="1413510">
              <a:lnSpc>
                <a:spcPct val="100000"/>
              </a:lnSpc>
              <a:spcBef>
                <a:spcPts val="65"/>
              </a:spcBef>
              <a:buClr>
                <a:srgbClr val="9A0000"/>
              </a:buClr>
              <a:buFont typeface="Wingdings"/>
              <a:buChar char=""/>
            </a:pPr>
            <a:endParaRPr sz="1350"/>
          </a:p>
          <a:p>
            <a:pPr marL="1764664" indent="-339090">
              <a:lnSpc>
                <a:spcPct val="100000"/>
              </a:lnSpc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20" b="1">
                <a:latin typeface="Palatino Linotype"/>
                <a:cs typeface="Palatino Linotype"/>
              </a:rPr>
              <a:t>Forms</a:t>
            </a:r>
            <a:r>
              <a:rPr dirty="0" spc="5" b="1">
                <a:latin typeface="Palatino Linotype"/>
                <a:cs typeface="Palatino Linotype"/>
              </a:rPr>
              <a:t> </a:t>
            </a:r>
            <a:r>
              <a:rPr dirty="0" spc="15" b="1">
                <a:latin typeface="Palatino Linotype"/>
                <a:cs typeface="Palatino Linotype"/>
              </a:rPr>
              <a:t>and</a:t>
            </a:r>
            <a:r>
              <a:rPr dirty="0" spc="5" b="1">
                <a:latin typeface="Palatino Linotype"/>
                <a:cs typeface="Palatino Linotype"/>
              </a:rPr>
              <a:t> </a:t>
            </a:r>
            <a:r>
              <a:rPr dirty="0" spc="15" b="1">
                <a:latin typeface="Palatino Linotype"/>
                <a:cs typeface="Palatino Linotype"/>
              </a:rPr>
              <a:t>input.</a:t>
            </a:r>
            <a:r>
              <a:rPr dirty="0" spc="305" b="1">
                <a:latin typeface="Palatino Linotype"/>
                <a:cs typeface="Palatino Linotype"/>
              </a:rPr>
              <a:t> </a:t>
            </a:r>
            <a:r>
              <a:rPr dirty="0" spc="15"/>
              <a:t>Consider</a:t>
            </a:r>
            <a:r>
              <a:rPr dirty="0" spc="10"/>
              <a:t> </a:t>
            </a:r>
            <a:r>
              <a:rPr dirty="0" spc="15"/>
              <a:t>a</a:t>
            </a:r>
            <a:r>
              <a:rPr dirty="0" spc="5"/>
              <a:t> </a:t>
            </a:r>
            <a:r>
              <a:rPr dirty="0" spc="15"/>
              <a:t>variety</a:t>
            </a:r>
            <a:r>
              <a:rPr dirty="0" spc="5"/>
              <a:t> </a:t>
            </a:r>
            <a:r>
              <a:rPr dirty="0" spc="15"/>
              <a:t>of</a:t>
            </a:r>
            <a:r>
              <a:rPr dirty="0" spc="10"/>
              <a:t> </a:t>
            </a:r>
            <a:r>
              <a:rPr dirty="0" spc="15"/>
              <a:t>design</a:t>
            </a:r>
            <a:r>
              <a:rPr dirty="0" spc="5"/>
              <a:t> </a:t>
            </a:r>
            <a:r>
              <a:rPr dirty="0" spc="15"/>
              <a:t>techniques</a:t>
            </a:r>
            <a:r>
              <a:rPr dirty="0" spc="5"/>
              <a:t> </a:t>
            </a:r>
            <a:r>
              <a:rPr dirty="0" spc="10"/>
              <a:t>for</a:t>
            </a:r>
            <a:r>
              <a:rPr dirty="0" spc="5"/>
              <a:t> </a:t>
            </a:r>
            <a:r>
              <a:rPr dirty="0" spc="15"/>
              <a:t>completing</a:t>
            </a:r>
            <a:r>
              <a:rPr dirty="0" spc="10"/>
              <a:t> </a:t>
            </a:r>
            <a:r>
              <a:rPr dirty="0" spc="15"/>
              <a:t>form-level</a:t>
            </a:r>
            <a:r>
              <a:rPr dirty="0" spc="5"/>
              <a:t> </a:t>
            </a:r>
            <a:r>
              <a:rPr dirty="0" spc="15"/>
              <a:t>input.</a:t>
            </a:r>
          </a:p>
          <a:p>
            <a:pPr marL="1413510">
              <a:lnSpc>
                <a:spcPct val="100000"/>
              </a:lnSpc>
              <a:spcBef>
                <a:spcPts val="45"/>
              </a:spcBef>
              <a:buClr>
                <a:srgbClr val="9A0000"/>
              </a:buClr>
              <a:buFont typeface="Wingdings"/>
              <a:buChar char=""/>
            </a:pPr>
            <a:endParaRPr sz="850"/>
          </a:p>
          <a:p>
            <a:pPr marL="1764664" indent="-339090">
              <a:lnSpc>
                <a:spcPct val="100000"/>
              </a:lnSpc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-5" b="1">
                <a:latin typeface="Palatino Linotype"/>
                <a:cs typeface="Palatino Linotype"/>
              </a:rPr>
              <a:t>Tables.</a:t>
            </a:r>
            <a:r>
              <a:rPr dirty="0" spc="315" b="1">
                <a:latin typeface="Palatino Linotype"/>
                <a:cs typeface="Palatino Linotype"/>
              </a:rPr>
              <a:t> </a:t>
            </a:r>
            <a:r>
              <a:rPr dirty="0" spc="10"/>
              <a:t>Provide </a:t>
            </a:r>
            <a:r>
              <a:rPr dirty="0" spc="15"/>
              <a:t>design</a:t>
            </a:r>
            <a:r>
              <a:rPr dirty="0" spc="10"/>
              <a:t> </a:t>
            </a:r>
            <a:r>
              <a:rPr dirty="0" spc="15"/>
              <a:t>guidance </a:t>
            </a:r>
            <a:r>
              <a:rPr dirty="0" spc="10"/>
              <a:t>for creating </a:t>
            </a:r>
            <a:r>
              <a:rPr dirty="0" spc="20"/>
              <a:t>and</a:t>
            </a:r>
            <a:r>
              <a:rPr dirty="0" spc="15"/>
              <a:t> manipulating</a:t>
            </a:r>
            <a:r>
              <a:rPr dirty="0" spc="10"/>
              <a:t> tabular </a:t>
            </a:r>
            <a:r>
              <a:rPr dirty="0" spc="15"/>
              <a:t>data of</a:t>
            </a:r>
            <a:r>
              <a:rPr dirty="0" spc="10"/>
              <a:t> all </a:t>
            </a:r>
            <a:r>
              <a:rPr dirty="0" spc="15"/>
              <a:t>kinds.</a:t>
            </a:r>
          </a:p>
          <a:p>
            <a:pPr marL="1413510">
              <a:lnSpc>
                <a:spcPct val="100000"/>
              </a:lnSpc>
              <a:spcBef>
                <a:spcPts val="45"/>
              </a:spcBef>
              <a:buClr>
                <a:srgbClr val="9A0000"/>
              </a:buClr>
              <a:buFont typeface="Wingdings"/>
              <a:buChar char=""/>
            </a:pPr>
            <a:endParaRPr sz="850"/>
          </a:p>
          <a:p>
            <a:pPr marL="1764664" indent="-339090">
              <a:lnSpc>
                <a:spcPct val="100000"/>
              </a:lnSpc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15" b="1">
                <a:latin typeface="Palatino Linotype"/>
                <a:cs typeface="Palatino Linotype"/>
              </a:rPr>
              <a:t>Direct</a:t>
            </a:r>
            <a:r>
              <a:rPr dirty="0" spc="10" b="1">
                <a:latin typeface="Palatino Linotype"/>
                <a:cs typeface="Palatino Linotype"/>
              </a:rPr>
              <a:t> </a:t>
            </a:r>
            <a:r>
              <a:rPr dirty="0" spc="15" b="1">
                <a:latin typeface="Palatino Linotype"/>
                <a:cs typeface="Palatino Linotype"/>
              </a:rPr>
              <a:t>data</a:t>
            </a:r>
            <a:r>
              <a:rPr dirty="0" spc="10" b="1">
                <a:latin typeface="Palatino Linotype"/>
                <a:cs typeface="Palatino Linotype"/>
              </a:rPr>
              <a:t> </a:t>
            </a:r>
            <a:r>
              <a:rPr dirty="0" spc="15" b="1">
                <a:latin typeface="Palatino Linotype"/>
                <a:cs typeface="Palatino Linotype"/>
              </a:rPr>
              <a:t>manipulation.</a:t>
            </a:r>
            <a:r>
              <a:rPr dirty="0" spc="270" b="1">
                <a:latin typeface="Palatino Linotype"/>
                <a:cs typeface="Palatino Linotype"/>
              </a:rPr>
              <a:t> </a:t>
            </a:r>
            <a:r>
              <a:rPr dirty="0" spc="15"/>
              <a:t>Address</a:t>
            </a:r>
            <a:r>
              <a:rPr dirty="0" spc="10"/>
              <a:t> </a:t>
            </a:r>
            <a:r>
              <a:rPr dirty="0" spc="15"/>
              <a:t>data</a:t>
            </a:r>
            <a:r>
              <a:rPr dirty="0" spc="10"/>
              <a:t> editing, modification, </a:t>
            </a:r>
            <a:r>
              <a:rPr dirty="0" spc="20"/>
              <a:t>and</a:t>
            </a:r>
            <a:r>
              <a:rPr dirty="0" spc="15"/>
              <a:t> transformation.</a:t>
            </a:r>
          </a:p>
          <a:p>
            <a:pPr marL="141351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Font typeface="Wingdings"/>
              <a:buChar char=""/>
            </a:pPr>
            <a:endParaRPr sz="950"/>
          </a:p>
          <a:p>
            <a:pPr marL="1764664" marR="551815" indent="-33909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15" b="1">
                <a:latin typeface="Palatino Linotype"/>
                <a:cs typeface="Palatino Linotype"/>
              </a:rPr>
              <a:t>Navigation.</a:t>
            </a:r>
            <a:r>
              <a:rPr dirty="0" spc="20" b="1">
                <a:latin typeface="Palatino Linotype"/>
                <a:cs typeface="Palatino Linotype"/>
              </a:rPr>
              <a:t> </a:t>
            </a:r>
            <a:r>
              <a:rPr dirty="0" spc="15"/>
              <a:t>Assist the user in navigating through </a:t>
            </a:r>
            <a:r>
              <a:rPr dirty="0" spc="10"/>
              <a:t>hierarchical </a:t>
            </a:r>
            <a:r>
              <a:rPr dirty="0" spc="15"/>
              <a:t>menus, </a:t>
            </a:r>
            <a:r>
              <a:rPr dirty="0" spc="-15"/>
              <a:t>Web </a:t>
            </a:r>
            <a:r>
              <a:rPr dirty="0" spc="15"/>
              <a:t>pages, </a:t>
            </a:r>
            <a:r>
              <a:rPr dirty="0" spc="20"/>
              <a:t>and </a:t>
            </a:r>
            <a:r>
              <a:rPr dirty="0" spc="-275"/>
              <a:t> </a:t>
            </a:r>
            <a:r>
              <a:rPr dirty="0" spc="10"/>
              <a:t>interactive</a:t>
            </a:r>
            <a:r>
              <a:rPr dirty="0"/>
              <a:t> </a:t>
            </a:r>
            <a:r>
              <a:rPr dirty="0" spc="15"/>
              <a:t>display</a:t>
            </a:r>
            <a:r>
              <a:rPr dirty="0" spc="5"/>
              <a:t> </a:t>
            </a:r>
            <a:r>
              <a:rPr dirty="0" spc="10"/>
              <a:t>screens.</a:t>
            </a:r>
          </a:p>
          <a:p>
            <a:pPr marL="1413510">
              <a:lnSpc>
                <a:spcPct val="100000"/>
              </a:lnSpc>
              <a:spcBef>
                <a:spcPts val="10"/>
              </a:spcBef>
              <a:buClr>
                <a:srgbClr val="9A0000"/>
              </a:buClr>
              <a:buFont typeface="Wingdings"/>
              <a:buChar char=""/>
            </a:pPr>
            <a:endParaRPr sz="950"/>
          </a:p>
          <a:p>
            <a:pPr marL="1764664" marR="5080" indent="-339090">
              <a:lnSpc>
                <a:spcPct val="100000"/>
              </a:lnSpc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15" b="1">
                <a:latin typeface="Palatino Linotype"/>
                <a:cs typeface="Palatino Linotype"/>
              </a:rPr>
              <a:t>Searching.</a:t>
            </a:r>
            <a:r>
              <a:rPr dirty="0" spc="25" b="1">
                <a:latin typeface="Palatino Linotype"/>
                <a:cs typeface="Palatino Linotype"/>
              </a:rPr>
              <a:t> </a:t>
            </a:r>
            <a:r>
              <a:rPr dirty="0" spc="15"/>
              <a:t>Enable</a:t>
            </a:r>
            <a:r>
              <a:rPr dirty="0" spc="10"/>
              <a:t> content-specific</a:t>
            </a:r>
            <a:r>
              <a:rPr dirty="0" spc="15"/>
              <a:t> </a:t>
            </a:r>
            <a:r>
              <a:rPr dirty="0" spc="10"/>
              <a:t>searches </a:t>
            </a:r>
            <a:r>
              <a:rPr dirty="0" spc="15"/>
              <a:t>through information maintained</a:t>
            </a:r>
            <a:r>
              <a:rPr dirty="0" spc="10"/>
              <a:t> </a:t>
            </a:r>
            <a:r>
              <a:rPr dirty="0" spc="15"/>
              <a:t>within a </a:t>
            </a:r>
            <a:r>
              <a:rPr dirty="0" spc="-15"/>
              <a:t>Web</a:t>
            </a:r>
            <a:r>
              <a:rPr dirty="0" spc="10"/>
              <a:t> site </a:t>
            </a:r>
            <a:r>
              <a:rPr dirty="0" spc="-275"/>
              <a:t> </a:t>
            </a:r>
            <a:r>
              <a:rPr dirty="0" spc="15"/>
              <a:t>or</a:t>
            </a:r>
            <a:r>
              <a:rPr dirty="0" spc="10"/>
              <a:t> </a:t>
            </a:r>
            <a:r>
              <a:rPr dirty="0" spc="15"/>
              <a:t>contained</a:t>
            </a:r>
            <a:r>
              <a:rPr dirty="0" spc="10"/>
              <a:t> </a:t>
            </a:r>
            <a:r>
              <a:rPr dirty="0" spc="20"/>
              <a:t>by</a:t>
            </a:r>
            <a:r>
              <a:rPr dirty="0" spc="10"/>
              <a:t> persistent </a:t>
            </a:r>
            <a:r>
              <a:rPr dirty="0" spc="15"/>
              <a:t>data</a:t>
            </a:r>
            <a:r>
              <a:rPr dirty="0" spc="10"/>
              <a:t> stores </a:t>
            </a:r>
            <a:r>
              <a:rPr dirty="0" spc="15"/>
              <a:t>that</a:t>
            </a:r>
            <a:r>
              <a:rPr dirty="0" spc="10"/>
              <a:t> </a:t>
            </a:r>
            <a:r>
              <a:rPr dirty="0" spc="5"/>
              <a:t>are</a:t>
            </a:r>
            <a:r>
              <a:rPr dirty="0" spc="15"/>
              <a:t> </a:t>
            </a:r>
            <a:r>
              <a:rPr dirty="0" spc="10"/>
              <a:t>accessible </a:t>
            </a:r>
            <a:r>
              <a:rPr dirty="0" spc="15"/>
              <a:t>via</a:t>
            </a:r>
            <a:r>
              <a:rPr dirty="0" spc="10"/>
              <a:t> </a:t>
            </a:r>
            <a:r>
              <a:rPr dirty="0" spc="15"/>
              <a:t>an</a:t>
            </a:r>
            <a:r>
              <a:rPr dirty="0" spc="10"/>
              <a:t> interactive application.</a:t>
            </a:r>
          </a:p>
          <a:p>
            <a:pPr marL="1413510">
              <a:lnSpc>
                <a:spcPct val="100000"/>
              </a:lnSpc>
              <a:spcBef>
                <a:spcPts val="35"/>
              </a:spcBef>
              <a:buClr>
                <a:srgbClr val="9A0000"/>
              </a:buClr>
              <a:buFont typeface="Wingdings"/>
              <a:buChar char=""/>
            </a:pPr>
            <a:endParaRPr sz="1300"/>
          </a:p>
          <a:p>
            <a:pPr marL="1764664" indent="-339090">
              <a:lnSpc>
                <a:spcPct val="100000"/>
              </a:lnSpc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20" b="1">
                <a:latin typeface="Palatino Linotype"/>
                <a:cs typeface="Palatino Linotype"/>
              </a:rPr>
              <a:t>Page</a:t>
            </a:r>
            <a:r>
              <a:rPr dirty="0" spc="5" b="1">
                <a:latin typeface="Palatino Linotype"/>
                <a:cs typeface="Palatino Linotype"/>
              </a:rPr>
              <a:t> </a:t>
            </a:r>
            <a:r>
              <a:rPr dirty="0" spc="15" b="1">
                <a:latin typeface="Palatino Linotype"/>
                <a:cs typeface="Palatino Linotype"/>
              </a:rPr>
              <a:t>elements.</a:t>
            </a:r>
            <a:r>
              <a:rPr dirty="0" spc="310" b="1">
                <a:latin typeface="Palatino Linotype"/>
                <a:cs typeface="Palatino Linotype"/>
              </a:rPr>
              <a:t> </a:t>
            </a:r>
            <a:r>
              <a:rPr dirty="0" spc="15"/>
              <a:t>Implement</a:t>
            </a:r>
            <a:r>
              <a:rPr dirty="0" spc="5"/>
              <a:t> </a:t>
            </a:r>
            <a:r>
              <a:rPr dirty="0" spc="10"/>
              <a:t>specific </a:t>
            </a:r>
            <a:r>
              <a:rPr dirty="0" spc="15"/>
              <a:t>elements</a:t>
            </a:r>
            <a:r>
              <a:rPr dirty="0" spc="5"/>
              <a:t> </a:t>
            </a:r>
            <a:r>
              <a:rPr dirty="0" spc="15"/>
              <a:t>of</a:t>
            </a:r>
            <a:r>
              <a:rPr dirty="0" spc="10"/>
              <a:t> </a:t>
            </a:r>
            <a:r>
              <a:rPr dirty="0" spc="15"/>
              <a:t>a</a:t>
            </a:r>
            <a:r>
              <a:rPr dirty="0" spc="10"/>
              <a:t> </a:t>
            </a:r>
            <a:r>
              <a:rPr dirty="0" spc="-15"/>
              <a:t>Web</a:t>
            </a:r>
            <a:r>
              <a:rPr dirty="0" spc="5"/>
              <a:t> </a:t>
            </a:r>
            <a:r>
              <a:rPr dirty="0" spc="15"/>
              <a:t>page</a:t>
            </a:r>
            <a:r>
              <a:rPr dirty="0" spc="10"/>
              <a:t> </a:t>
            </a:r>
            <a:r>
              <a:rPr dirty="0" spc="15"/>
              <a:t>or</a:t>
            </a:r>
            <a:r>
              <a:rPr dirty="0" spc="5"/>
              <a:t> </a:t>
            </a:r>
            <a:r>
              <a:rPr dirty="0" spc="15"/>
              <a:t>display</a:t>
            </a:r>
            <a:r>
              <a:rPr dirty="0" spc="10"/>
              <a:t> screen.</a:t>
            </a:r>
          </a:p>
          <a:p>
            <a:pPr marL="1413510">
              <a:lnSpc>
                <a:spcPct val="100000"/>
              </a:lnSpc>
              <a:spcBef>
                <a:spcPts val="60"/>
              </a:spcBef>
              <a:buClr>
                <a:srgbClr val="9A0000"/>
              </a:buClr>
              <a:buFont typeface="Wingdings"/>
              <a:buChar char=""/>
            </a:pPr>
            <a:endParaRPr sz="1350"/>
          </a:p>
          <a:p>
            <a:pPr marL="1764664" marR="645160" indent="-33909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73913"/>
              <a:buFont typeface="Wingdings"/>
              <a:buChar char=""/>
              <a:tabLst>
                <a:tab pos="1764664" algn="l"/>
                <a:tab pos="1765300" algn="l"/>
              </a:tabLst>
            </a:pPr>
            <a:r>
              <a:rPr dirty="0" spc="15" b="1">
                <a:latin typeface="Palatino Linotype"/>
                <a:cs typeface="Palatino Linotype"/>
              </a:rPr>
              <a:t>E-commerce.</a:t>
            </a:r>
            <a:r>
              <a:rPr dirty="0" spc="315" b="1">
                <a:latin typeface="Palatino Linotype"/>
                <a:cs typeface="Palatino Linotype"/>
              </a:rPr>
              <a:t> </a:t>
            </a:r>
            <a:r>
              <a:rPr dirty="0" spc="10"/>
              <a:t>Specific </a:t>
            </a:r>
            <a:r>
              <a:rPr dirty="0" spc="15"/>
              <a:t>to </a:t>
            </a:r>
            <a:r>
              <a:rPr dirty="0" spc="-15"/>
              <a:t>Web</a:t>
            </a:r>
            <a:r>
              <a:rPr dirty="0" spc="10"/>
              <a:t> sites,</a:t>
            </a:r>
            <a:r>
              <a:rPr dirty="0" spc="15"/>
              <a:t> these</a:t>
            </a:r>
            <a:r>
              <a:rPr dirty="0" spc="10"/>
              <a:t> </a:t>
            </a:r>
            <a:r>
              <a:rPr dirty="0" spc="15"/>
              <a:t>patterns implement</a:t>
            </a:r>
            <a:r>
              <a:rPr dirty="0" spc="10"/>
              <a:t> recurring</a:t>
            </a:r>
            <a:r>
              <a:rPr dirty="0" spc="15"/>
              <a:t> elements</a:t>
            </a:r>
            <a:r>
              <a:rPr dirty="0" spc="10"/>
              <a:t> </a:t>
            </a:r>
            <a:r>
              <a:rPr dirty="0" spc="15"/>
              <a:t>of </a:t>
            </a:r>
            <a:r>
              <a:rPr dirty="0" spc="10"/>
              <a:t>e- </a:t>
            </a:r>
            <a:r>
              <a:rPr dirty="0" spc="-275"/>
              <a:t> </a:t>
            </a:r>
            <a:r>
              <a:rPr dirty="0" spc="15"/>
              <a:t>commerce</a:t>
            </a:r>
            <a:r>
              <a:rPr dirty="0"/>
              <a:t> </a:t>
            </a:r>
            <a:r>
              <a:rPr dirty="0" spc="10"/>
              <a:t>applications.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95351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WebApp</a:t>
            </a:r>
            <a:r>
              <a:rPr dirty="0" spc="-80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30788"/>
            <a:ext cx="6634480" cy="418528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1155" marR="60960" indent="-339090">
              <a:lnSpc>
                <a:spcPts val="1680"/>
              </a:lnSpc>
              <a:spcBef>
                <a:spcPts val="33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5" b="1">
                <a:solidFill>
                  <a:srgbClr val="9A0000"/>
                </a:solidFill>
                <a:latin typeface="Palatino Linotype"/>
                <a:cs typeface="Palatino Linotype"/>
              </a:rPr>
              <a:t>Information</a:t>
            </a:r>
            <a:r>
              <a:rPr dirty="0" sz="1550" spc="10" b="1">
                <a:solidFill>
                  <a:srgbClr val="9A0000"/>
                </a:solidFill>
                <a:latin typeface="Palatino Linotype"/>
                <a:cs typeface="Palatino Linotype"/>
              </a:rPr>
              <a:t> architecture</a:t>
            </a:r>
            <a:r>
              <a:rPr dirty="0" sz="1550" spc="15" b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550" spc="10" b="1">
                <a:solidFill>
                  <a:srgbClr val="9A0000"/>
                </a:solidFill>
                <a:latin typeface="Palatino Linotype"/>
                <a:cs typeface="Palatino Linotype"/>
              </a:rPr>
              <a:t>patterns </a:t>
            </a:r>
            <a:r>
              <a:rPr dirty="0" sz="1550" spc="5">
                <a:latin typeface="Palatino Linotype"/>
                <a:cs typeface="Palatino Linotype"/>
              </a:rPr>
              <a:t>relate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to the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overall </a:t>
            </a:r>
            <a:r>
              <a:rPr dirty="0" sz="1550" spc="5">
                <a:latin typeface="Palatino Linotype"/>
                <a:cs typeface="Palatino Linotype"/>
              </a:rPr>
              <a:t>structure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of the </a:t>
            </a:r>
            <a:r>
              <a:rPr dirty="0" sz="1550" spc="-370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information space, </a:t>
            </a:r>
            <a:r>
              <a:rPr dirty="0" sz="1550" spc="15">
                <a:latin typeface="Palatino Linotype"/>
                <a:cs typeface="Palatino Linotype"/>
              </a:rPr>
              <a:t>and </a:t>
            </a:r>
            <a:r>
              <a:rPr dirty="0" sz="1550" spc="10">
                <a:latin typeface="Palatino Linotype"/>
                <a:cs typeface="Palatino Linotype"/>
              </a:rPr>
              <a:t>the </a:t>
            </a:r>
            <a:r>
              <a:rPr dirty="0" sz="1550" spc="15">
                <a:latin typeface="Palatino Linotype"/>
                <a:cs typeface="Palatino Linotype"/>
              </a:rPr>
              <a:t>ways </a:t>
            </a:r>
            <a:r>
              <a:rPr dirty="0" sz="1550" spc="10">
                <a:latin typeface="Palatino Linotype"/>
                <a:cs typeface="Palatino Linotype"/>
              </a:rPr>
              <a:t>in </a:t>
            </a:r>
            <a:r>
              <a:rPr dirty="0" sz="1550" spc="15">
                <a:latin typeface="Palatino Linotype"/>
                <a:cs typeface="Palatino Linotype"/>
              </a:rPr>
              <a:t>which </a:t>
            </a:r>
            <a:r>
              <a:rPr dirty="0" sz="1550" spc="10">
                <a:latin typeface="Palatino Linotype"/>
                <a:cs typeface="Palatino Linotype"/>
              </a:rPr>
              <a:t>users will interact </a:t>
            </a:r>
            <a:r>
              <a:rPr dirty="0" sz="1550" spc="15">
                <a:latin typeface="Palatino Linotype"/>
                <a:cs typeface="Palatino Linotype"/>
              </a:rPr>
              <a:t>with </a:t>
            </a:r>
            <a:r>
              <a:rPr dirty="0" sz="1550" spc="10">
                <a:latin typeface="Palatino Linotype"/>
                <a:cs typeface="Palatino Linotype"/>
              </a:rPr>
              <a:t>the 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information.</a:t>
            </a:r>
            <a:endParaRPr sz="1550">
              <a:latin typeface="Palatino Linotype"/>
              <a:cs typeface="Palatino Linotype"/>
            </a:endParaRPr>
          </a:p>
          <a:p>
            <a:pPr marL="351155" marR="766445" indent="-339090">
              <a:lnSpc>
                <a:spcPts val="1800"/>
              </a:lnSpc>
              <a:spcBef>
                <a:spcPts val="29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5" b="1">
                <a:solidFill>
                  <a:srgbClr val="9A0000"/>
                </a:solidFill>
                <a:latin typeface="Palatino Linotype"/>
                <a:cs typeface="Palatino Linotype"/>
              </a:rPr>
              <a:t>Navigation</a:t>
            </a:r>
            <a:r>
              <a:rPr dirty="0" sz="1550" spc="10" b="1">
                <a:solidFill>
                  <a:srgbClr val="9A0000"/>
                </a:solidFill>
                <a:latin typeface="Palatino Linotype"/>
                <a:cs typeface="Palatino Linotype"/>
              </a:rPr>
              <a:t> patterns</a:t>
            </a:r>
            <a:r>
              <a:rPr dirty="0" sz="1550" spc="15" b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550" spc="5">
                <a:latin typeface="Palatino Linotype"/>
                <a:cs typeface="Palatino Linotype"/>
              </a:rPr>
              <a:t>define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navigation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link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5">
                <a:latin typeface="Palatino Linotype"/>
                <a:cs typeface="Palatino Linotype"/>
              </a:rPr>
              <a:t>structures,</a:t>
            </a:r>
            <a:r>
              <a:rPr dirty="0" sz="1550" spc="15">
                <a:latin typeface="Palatino Linotype"/>
                <a:cs typeface="Palatino Linotype"/>
              </a:rPr>
              <a:t> such </a:t>
            </a:r>
            <a:r>
              <a:rPr dirty="0" sz="1550" spc="10">
                <a:latin typeface="Palatino Linotype"/>
                <a:cs typeface="Palatino Linotype"/>
              </a:rPr>
              <a:t>as </a:t>
            </a:r>
            <a:r>
              <a:rPr dirty="0" sz="1550" spc="-370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hierarchies,</a:t>
            </a:r>
            <a:r>
              <a:rPr dirty="0" sz="1550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rings,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tours,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5">
                <a:latin typeface="Palatino Linotype"/>
                <a:cs typeface="Palatino Linotype"/>
              </a:rPr>
              <a:t>and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5">
                <a:latin typeface="Palatino Linotype"/>
                <a:cs typeface="Palatino Linotype"/>
              </a:rPr>
              <a:t>so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on.</a:t>
            </a:r>
            <a:endParaRPr sz="15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92700"/>
              </a:lnSpc>
              <a:spcBef>
                <a:spcPts val="38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0" b="1">
                <a:solidFill>
                  <a:srgbClr val="9A0000"/>
                </a:solidFill>
                <a:latin typeface="Palatino Linotype"/>
                <a:cs typeface="Palatino Linotype"/>
              </a:rPr>
              <a:t>Interaction patterns</a:t>
            </a:r>
            <a:r>
              <a:rPr dirty="0" sz="1550" spc="15" b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contribute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to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the design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of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the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user </a:t>
            </a:r>
            <a:r>
              <a:rPr dirty="0" sz="1550" spc="5">
                <a:latin typeface="Times New Roman"/>
                <a:cs typeface="Times New Roman"/>
              </a:rPr>
              <a:t>interface.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Patterns </a:t>
            </a:r>
            <a:r>
              <a:rPr dirty="0" sz="1550" spc="-37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in this</a:t>
            </a:r>
            <a:r>
              <a:rPr dirty="0" sz="1550" spc="10">
                <a:latin typeface="Times New Roman"/>
                <a:cs typeface="Times New Roman"/>
              </a:rPr>
              <a:t> category address </a:t>
            </a:r>
            <a:r>
              <a:rPr dirty="0" sz="1550" spc="15">
                <a:latin typeface="Times New Roman"/>
                <a:cs typeface="Times New Roman"/>
              </a:rPr>
              <a:t>how</a:t>
            </a:r>
            <a:r>
              <a:rPr dirty="0" sz="1550" spc="10">
                <a:latin typeface="Times New Roman"/>
                <a:cs typeface="Times New Roman"/>
              </a:rPr>
              <a:t> the </a:t>
            </a:r>
            <a:r>
              <a:rPr dirty="0" sz="1550" spc="5">
                <a:latin typeface="Times New Roman"/>
                <a:cs typeface="Times New Roman"/>
              </a:rPr>
              <a:t>interface </a:t>
            </a:r>
            <a:r>
              <a:rPr dirty="0" sz="1550" spc="10">
                <a:latin typeface="Times New Roman"/>
                <a:cs typeface="Times New Roman"/>
              </a:rPr>
              <a:t>informs the user of the 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consequences of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 </a:t>
            </a:r>
            <a:r>
              <a:rPr dirty="0" sz="1550" spc="5">
                <a:latin typeface="Times New Roman"/>
                <a:cs typeface="Times New Roman"/>
              </a:rPr>
              <a:t>specific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action;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how </a:t>
            </a:r>
            <a:r>
              <a:rPr dirty="0" sz="1550" spc="10">
                <a:latin typeface="Times New Roman"/>
                <a:cs typeface="Times New Roman"/>
              </a:rPr>
              <a:t>a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user expands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content based</a:t>
            </a:r>
            <a:r>
              <a:rPr dirty="0" sz="1550" spc="15">
                <a:latin typeface="Times New Roman"/>
                <a:cs typeface="Times New Roman"/>
              </a:rPr>
              <a:t> on </a:t>
            </a:r>
            <a:r>
              <a:rPr dirty="0" sz="1550" spc="10">
                <a:latin typeface="Times New Roman"/>
                <a:cs typeface="Times New Roman"/>
              </a:rPr>
              <a:t>usage </a:t>
            </a:r>
            <a:r>
              <a:rPr dirty="0" sz="1550" spc="-37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context and user desires; </a:t>
            </a:r>
            <a:r>
              <a:rPr dirty="0" sz="1550" spc="15">
                <a:latin typeface="Times New Roman"/>
                <a:cs typeface="Times New Roman"/>
              </a:rPr>
              <a:t>how </a:t>
            </a:r>
            <a:r>
              <a:rPr dirty="0" sz="1550" spc="5">
                <a:latin typeface="Times New Roman"/>
                <a:cs typeface="Times New Roman"/>
              </a:rPr>
              <a:t>to </a:t>
            </a:r>
            <a:r>
              <a:rPr dirty="0" sz="1550" spc="10">
                <a:latin typeface="Times New Roman"/>
                <a:cs typeface="Times New Roman"/>
              </a:rPr>
              <a:t>best describe the destination </a:t>
            </a:r>
            <a:r>
              <a:rPr dirty="0" sz="1550" spc="5">
                <a:latin typeface="Times New Roman"/>
                <a:cs typeface="Times New Roman"/>
              </a:rPr>
              <a:t>that is </a:t>
            </a:r>
            <a:r>
              <a:rPr dirty="0" sz="1550" spc="10">
                <a:latin typeface="Times New Roman"/>
                <a:cs typeface="Times New Roman"/>
              </a:rPr>
              <a:t>implied </a:t>
            </a:r>
            <a:r>
              <a:rPr dirty="0" sz="1550" spc="15">
                <a:latin typeface="Times New Roman"/>
                <a:cs typeface="Times New Roman"/>
              </a:rPr>
              <a:t> by</a:t>
            </a:r>
            <a:r>
              <a:rPr dirty="0" sz="1550" spc="10">
                <a:latin typeface="Times New Roman"/>
                <a:cs typeface="Times New Roman"/>
              </a:rPr>
              <a:t> a </a:t>
            </a:r>
            <a:r>
              <a:rPr dirty="0" sz="1550" spc="5">
                <a:latin typeface="Times New Roman"/>
                <a:cs typeface="Times New Roman"/>
              </a:rPr>
              <a:t>link;</a:t>
            </a:r>
            <a:r>
              <a:rPr dirty="0" sz="1550" spc="15">
                <a:latin typeface="Times New Roman"/>
                <a:cs typeface="Times New Roman"/>
              </a:rPr>
              <a:t> how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to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inform the user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about the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status</a:t>
            </a:r>
            <a:r>
              <a:rPr dirty="0" sz="1550" spc="10">
                <a:latin typeface="Times New Roman"/>
                <a:cs typeface="Times New Roman"/>
              </a:rPr>
              <a:t> of an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on-going </a:t>
            </a:r>
            <a:r>
              <a:rPr dirty="0" sz="1550" spc="5">
                <a:latin typeface="Times New Roman"/>
                <a:cs typeface="Times New Roman"/>
              </a:rPr>
              <a:t>interaction, </a:t>
            </a:r>
            <a:r>
              <a:rPr dirty="0" sz="1550" spc="10">
                <a:latin typeface="Times New Roman"/>
                <a:cs typeface="Times New Roman"/>
              </a:rPr>
              <a:t> and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interface related </a:t>
            </a:r>
            <a:r>
              <a:rPr dirty="0" sz="1550" spc="10">
                <a:latin typeface="Times New Roman"/>
                <a:cs typeface="Times New Roman"/>
              </a:rPr>
              <a:t>issues.</a:t>
            </a:r>
            <a:endParaRPr sz="1550">
              <a:latin typeface="Times New Roman"/>
              <a:cs typeface="Times New Roman"/>
            </a:endParaRPr>
          </a:p>
          <a:p>
            <a:pPr marL="351155" marR="42545" indent="-339090">
              <a:lnSpc>
                <a:spcPct val="93300"/>
              </a:lnSpc>
              <a:spcBef>
                <a:spcPts val="32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0" b="1">
                <a:solidFill>
                  <a:srgbClr val="9A0000"/>
                </a:solidFill>
                <a:latin typeface="Palatino Linotype"/>
                <a:cs typeface="Palatino Linotype"/>
              </a:rPr>
              <a:t>Presentation patterns </a:t>
            </a:r>
            <a:r>
              <a:rPr dirty="0" sz="1550" spc="5">
                <a:latin typeface="Times New Roman"/>
                <a:cs typeface="Times New Roman"/>
              </a:rPr>
              <a:t>assist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in</a:t>
            </a:r>
            <a:r>
              <a:rPr dirty="0" sz="1550" spc="10">
                <a:latin typeface="Times New Roman"/>
                <a:cs typeface="Times New Roman"/>
              </a:rPr>
              <a:t> the presentation of content as </a:t>
            </a:r>
            <a:r>
              <a:rPr dirty="0" sz="1550" spc="5">
                <a:latin typeface="Times New Roman"/>
                <a:cs typeface="Times New Roman"/>
              </a:rPr>
              <a:t>it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is</a:t>
            </a:r>
            <a:r>
              <a:rPr dirty="0" sz="1550" spc="10">
                <a:latin typeface="Times New Roman"/>
                <a:cs typeface="Times New Roman"/>
              </a:rPr>
              <a:t> presented </a:t>
            </a:r>
            <a:r>
              <a:rPr dirty="0" sz="1550" spc="-37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to </a:t>
            </a:r>
            <a:r>
              <a:rPr dirty="0" sz="1550" spc="10">
                <a:latin typeface="Times New Roman"/>
                <a:cs typeface="Times New Roman"/>
              </a:rPr>
              <a:t>the user via the </a:t>
            </a:r>
            <a:r>
              <a:rPr dirty="0" sz="1550" spc="5">
                <a:latin typeface="Times New Roman"/>
                <a:cs typeface="Times New Roman"/>
              </a:rPr>
              <a:t>interface.</a:t>
            </a:r>
            <a:r>
              <a:rPr dirty="0" sz="1550" spc="10">
                <a:latin typeface="Times New Roman"/>
                <a:cs typeface="Times New Roman"/>
              </a:rPr>
              <a:t> Patterns </a:t>
            </a:r>
            <a:r>
              <a:rPr dirty="0" sz="1550" spc="5">
                <a:latin typeface="Times New Roman"/>
                <a:cs typeface="Times New Roman"/>
              </a:rPr>
              <a:t>in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this</a:t>
            </a:r>
            <a:r>
              <a:rPr dirty="0" sz="1550" spc="10">
                <a:latin typeface="Times New Roman"/>
                <a:cs typeface="Times New Roman"/>
              </a:rPr>
              <a:t> category address </a:t>
            </a:r>
            <a:r>
              <a:rPr dirty="0" sz="1550" spc="15">
                <a:latin typeface="Times New Roman"/>
                <a:cs typeface="Times New Roman"/>
              </a:rPr>
              <a:t>how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to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organize </a:t>
            </a:r>
            <a:r>
              <a:rPr dirty="0" sz="1550" spc="-37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user </a:t>
            </a:r>
            <a:r>
              <a:rPr dirty="0" sz="1550" spc="5">
                <a:latin typeface="Times New Roman"/>
                <a:cs typeface="Times New Roman"/>
              </a:rPr>
              <a:t>interface </a:t>
            </a:r>
            <a:r>
              <a:rPr dirty="0" sz="1550" spc="10">
                <a:latin typeface="Times New Roman"/>
                <a:cs typeface="Times New Roman"/>
              </a:rPr>
              <a:t>control functions for </a:t>
            </a:r>
            <a:r>
              <a:rPr dirty="0" sz="1550" spc="5">
                <a:latin typeface="Times New Roman"/>
                <a:cs typeface="Times New Roman"/>
              </a:rPr>
              <a:t>better usability; </a:t>
            </a:r>
            <a:r>
              <a:rPr dirty="0" sz="1550" spc="15">
                <a:latin typeface="Times New Roman"/>
                <a:cs typeface="Times New Roman"/>
              </a:rPr>
              <a:t>how </a:t>
            </a:r>
            <a:r>
              <a:rPr dirty="0" sz="1550" spc="5">
                <a:latin typeface="Times New Roman"/>
                <a:cs typeface="Times New Roman"/>
              </a:rPr>
              <a:t>to </a:t>
            </a:r>
            <a:r>
              <a:rPr dirty="0" sz="1550" spc="15">
                <a:latin typeface="Times New Roman"/>
                <a:cs typeface="Times New Roman"/>
              </a:rPr>
              <a:t>show </a:t>
            </a:r>
            <a:r>
              <a:rPr dirty="0" sz="1550" spc="10">
                <a:latin typeface="Times New Roman"/>
                <a:cs typeface="Times New Roman"/>
              </a:rPr>
              <a:t>the 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relationship between an </a:t>
            </a:r>
            <a:r>
              <a:rPr dirty="0" sz="1550" spc="5">
                <a:latin typeface="Times New Roman"/>
                <a:cs typeface="Times New Roman"/>
              </a:rPr>
              <a:t>interface action </a:t>
            </a:r>
            <a:r>
              <a:rPr dirty="0" sz="1550" spc="10">
                <a:latin typeface="Times New Roman"/>
                <a:cs typeface="Times New Roman"/>
              </a:rPr>
              <a:t>and the content objects </a:t>
            </a:r>
            <a:r>
              <a:rPr dirty="0" sz="1550" spc="5">
                <a:latin typeface="Times New Roman"/>
                <a:cs typeface="Times New Roman"/>
              </a:rPr>
              <a:t>it affects, </a:t>
            </a:r>
            <a:r>
              <a:rPr dirty="0" sz="1550" spc="10">
                <a:latin typeface="Times New Roman"/>
                <a:cs typeface="Times New Roman"/>
              </a:rPr>
              <a:t>and </a:t>
            </a:r>
            <a:r>
              <a:rPr dirty="0" sz="1550" spc="-37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how</a:t>
            </a:r>
            <a:r>
              <a:rPr dirty="0" sz="1550" spc="5">
                <a:latin typeface="Times New Roman"/>
                <a:cs typeface="Times New Roman"/>
              </a:rPr>
              <a:t> to establish effective </a:t>
            </a:r>
            <a:r>
              <a:rPr dirty="0" sz="1550" spc="10">
                <a:latin typeface="Times New Roman"/>
                <a:cs typeface="Times New Roman"/>
              </a:rPr>
              <a:t>content</a:t>
            </a:r>
            <a:r>
              <a:rPr dirty="0" sz="1550" spc="5">
                <a:latin typeface="Times New Roman"/>
                <a:cs typeface="Times New Roman"/>
              </a:rPr>
              <a:t> hierarchies.</a:t>
            </a:r>
            <a:endParaRPr sz="1550">
              <a:latin typeface="Times New Roman"/>
              <a:cs typeface="Times New Roman"/>
            </a:endParaRPr>
          </a:p>
          <a:p>
            <a:pPr marL="351155" marR="250190" indent="-339090">
              <a:lnSpc>
                <a:spcPts val="1800"/>
              </a:lnSpc>
              <a:spcBef>
                <a:spcPts val="31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0" b="1">
                <a:solidFill>
                  <a:srgbClr val="9A0000"/>
                </a:solidFill>
                <a:latin typeface="Palatino Linotype"/>
                <a:cs typeface="Palatino Linotype"/>
              </a:rPr>
              <a:t>Functional patterns </a:t>
            </a:r>
            <a:r>
              <a:rPr dirty="0" sz="1550" spc="5">
                <a:latin typeface="Palatino Linotype"/>
                <a:cs typeface="Palatino Linotype"/>
              </a:rPr>
              <a:t>define</a:t>
            </a:r>
            <a:r>
              <a:rPr dirty="0" sz="1550" spc="10">
                <a:latin typeface="Palatino Linotype"/>
                <a:cs typeface="Palatino Linotype"/>
              </a:rPr>
              <a:t> the workflows, behaviors, processing, 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communications,</a:t>
            </a:r>
            <a:r>
              <a:rPr dirty="0" sz="1550" spc="15">
                <a:latin typeface="Palatino Linotype"/>
                <a:cs typeface="Palatino Linotype"/>
              </a:rPr>
              <a:t> and </a:t>
            </a:r>
            <a:r>
              <a:rPr dirty="0" sz="1550" spc="10">
                <a:latin typeface="Palatino Linotype"/>
                <a:cs typeface="Palatino Linotype"/>
              </a:rPr>
              <a:t>other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algorithmic</a:t>
            </a:r>
            <a:r>
              <a:rPr dirty="0" sz="1550" spc="20">
                <a:latin typeface="Palatino Linotype"/>
                <a:cs typeface="Palatino Linotype"/>
              </a:rPr>
              <a:t> </a:t>
            </a:r>
            <a:r>
              <a:rPr dirty="0" sz="1550" spc="15">
                <a:latin typeface="Palatino Linotype"/>
                <a:cs typeface="Palatino Linotype"/>
              </a:rPr>
              <a:t>elements </a:t>
            </a:r>
            <a:r>
              <a:rPr dirty="0" sz="1550" spc="10">
                <a:latin typeface="Palatino Linotype"/>
                <a:cs typeface="Palatino Linotype"/>
              </a:rPr>
              <a:t>within</a:t>
            </a:r>
            <a:r>
              <a:rPr dirty="0" sz="1550" spc="15">
                <a:latin typeface="Palatino Linotype"/>
                <a:cs typeface="Palatino Linotype"/>
              </a:rPr>
              <a:t> a</a:t>
            </a:r>
            <a:r>
              <a:rPr dirty="0" sz="1550" spc="20">
                <a:latin typeface="Palatino Linotype"/>
                <a:cs typeface="Palatino Linotype"/>
              </a:rPr>
              <a:t> </a:t>
            </a:r>
            <a:r>
              <a:rPr dirty="0" sz="1550" spc="-5">
                <a:latin typeface="Palatino Linotype"/>
                <a:cs typeface="Palatino Linotype"/>
              </a:rPr>
              <a:t>WebApp.</a:t>
            </a:r>
            <a:endParaRPr sz="15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18528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dirty="0" spc="-70"/>
              <a:t> </a:t>
            </a:r>
            <a:r>
              <a:rPr dirty="0"/>
              <a:t>Granularity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84009" cy="3790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351155" marR="131445" indent="-339090">
              <a:lnSpc>
                <a:spcPct val="101699"/>
              </a:lnSpc>
              <a:spcBef>
                <a:spcPts val="7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790" algn="l"/>
              </a:tabLst>
            </a:pPr>
            <a:r>
              <a:rPr dirty="0" sz="2350" spc="15">
                <a:latin typeface="Palatino Linotype"/>
                <a:cs typeface="Palatino Linotype"/>
              </a:rPr>
              <a:t>When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 spc="5">
                <a:latin typeface="Palatino Linotype"/>
                <a:cs typeface="Palatino Linotype"/>
              </a:rPr>
              <a:t>problem involves </a:t>
            </a:r>
            <a:r>
              <a:rPr dirty="0" sz="2350" spc="10">
                <a:latin typeface="Palatino Linotype"/>
                <a:cs typeface="Palatino Linotype"/>
              </a:rPr>
              <a:t>“big </a:t>
            </a:r>
            <a:r>
              <a:rPr dirty="0" sz="2350">
                <a:latin typeface="Palatino Linotype"/>
                <a:cs typeface="Palatino Linotype"/>
              </a:rPr>
              <a:t>picture” </a:t>
            </a:r>
            <a:r>
              <a:rPr dirty="0" sz="2350" spc="5">
                <a:latin typeface="Palatino Linotype"/>
                <a:cs typeface="Palatino Linotype"/>
              </a:rPr>
              <a:t>issues,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attempt </a:t>
            </a:r>
            <a:r>
              <a:rPr dirty="0" sz="2350" spc="5">
                <a:latin typeface="Palatino Linotype"/>
                <a:cs typeface="Palatino Linotype"/>
              </a:rPr>
              <a:t>to develop solutions </a:t>
            </a:r>
            <a:r>
              <a:rPr dirty="0" sz="2350" spc="10">
                <a:latin typeface="Palatino Linotype"/>
                <a:cs typeface="Palatino Linotype"/>
              </a:rPr>
              <a:t>(and </a:t>
            </a:r>
            <a:r>
              <a:rPr dirty="0" sz="2350" spc="5">
                <a:latin typeface="Palatino Linotype"/>
                <a:cs typeface="Palatino Linotype"/>
              </a:rPr>
              <a:t>use </a:t>
            </a:r>
            <a:r>
              <a:rPr dirty="0" sz="2350">
                <a:latin typeface="Palatino Linotype"/>
                <a:cs typeface="Palatino Linotype"/>
              </a:rPr>
              <a:t>relevant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patterns) that focus </a:t>
            </a:r>
            <a:r>
              <a:rPr dirty="0" sz="2350" spc="10">
                <a:latin typeface="Palatino Linotype"/>
                <a:cs typeface="Palatino Linotype"/>
              </a:rPr>
              <a:t>on</a:t>
            </a:r>
            <a:r>
              <a:rPr dirty="0" sz="2350" spc="5">
                <a:latin typeface="Palatino Linotype"/>
                <a:cs typeface="Palatino Linotype"/>
              </a:rPr>
              <a:t> the big </a:t>
            </a:r>
            <a:r>
              <a:rPr dirty="0" sz="2350">
                <a:latin typeface="Palatino Linotype"/>
                <a:cs typeface="Palatino Linotype"/>
              </a:rPr>
              <a:t>picture.</a:t>
            </a:r>
            <a:endParaRPr sz="2350">
              <a:latin typeface="Palatino Linotype"/>
              <a:cs typeface="Palatino Linotype"/>
            </a:endParaRPr>
          </a:p>
          <a:p>
            <a:pPr marL="351155" marR="36830" indent="-339090">
              <a:lnSpc>
                <a:spcPct val="101000"/>
              </a:lnSpc>
              <a:spcBef>
                <a:spcPts val="49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-15">
                <a:latin typeface="Palatino Linotype"/>
                <a:cs typeface="Palatino Linotype"/>
              </a:rPr>
              <a:t>Conversely, </a:t>
            </a:r>
            <a:r>
              <a:rPr dirty="0" sz="2350" spc="10">
                <a:latin typeface="Palatino Linotype"/>
                <a:cs typeface="Palatino Linotype"/>
              </a:rPr>
              <a:t>when </a:t>
            </a:r>
            <a:r>
              <a:rPr dirty="0" sz="2350" spc="5">
                <a:latin typeface="Palatino Linotype"/>
                <a:cs typeface="Palatino Linotype"/>
              </a:rPr>
              <a:t>the focus is </a:t>
            </a:r>
            <a:r>
              <a:rPr dirty="0" sz="2350" spc="10">
                <a:latin typeface="Palatino Linotype"/>
                <a:cs typeface="Palatino Linotype"/>
              </a:rPr>
              <a:t>very </a:t>
            </a:r>
            <a:r>
              <a:rPr dirty="0" sz="2350">
                <a:latin typeface="Palatino Linotype"/>
                <a:cs typeface="Palatino Linotype"/>
              </a:rPr>
              <a:t>narrow </a:t>
            </a:r>
            <a:r>
              <a:rPr dirty="0" sz="2350" spc="5">
                <a:latin typeface="Palatino Linotype"/>
                <a:cs typeface="Palatino Linotype"/>
              </a:rPr>
              <a:t> (e.g., uniquely selecting </a:t>
            </a:r>
            <a:r>
              <a:rPr dirty="0" sz="2350" spc="10">
                <a:latin typeface="Palatino Linotype"/>
                <a:cs typeface="Palatino Linotype"/>
              </a:rPr>
              <a:t>one item </a:t>
            </a:r>
            <a:r>
              <a:rPr dirty="0" sz="2350">
                <a:latin typeface="Palatino Linotype"/>
                <a:cs typeface="Palatino Linotype"/>
              </a:rPr>
              <a:t>from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 spc="5">
                <a:latin typeface="Palatino Linotype"/>
                <a:cs typeface="Palatino Linotype"/>
              </a:rPr>
              <a:t>small 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set </a:t>
            </a:r>
            <a:r>
              <a:rPr dirty="0" sz="2350" spc="10">
                <a:latin typeface="Palatino Linotype"/>
                <a:cs typeface="Palatino Linotype"/>
              </a:rPr>
              <a:t>of </a:t>
            </a:r>
            <a:r>
              <a:rPr dirty="0" sz="2350" spc="-5">
                <a:latin typeface="Palatino Linotype"/>
                <a:cs typeface="Palatino Linotype"/>
              </a:rPr>
              <a:t>five </a:t>
            </a:r>
            <a:r>
              <a:rPr dirty="0" sz="2350" spc="10">
                <a:latin typeface="Palatino Linotype"/>
                <a:cs typeface="Palatino Linotype"/>
              </a:rPr>
              <a:t>or fewer </a:t>
            </a:r>
            <a:r>
              <a:rPr dirty="0" sz="2350" spc="5">
                <a:latin typeface="Palatino Linotype"/>
                <a:cs typeface="Palatino Linotype"/>
              </a:rPr>
              <a:t>items), the solution </a:t>
            </a:r>
            <a:r>
              <a:rPr dirty="0" sz="2350" spc="10">
                <a:latin typeface="Palatino Linotype"/>
                <a:cs typeface="Palatino Linotype"/>
              </a:rPr>
              <a:t>(and </a:t>
            </a:r>
            <a:r>
              <a:rPr dirty="0" sz="2350" spc="5">
                <a:latin typeface="Palatino Linotype"/>
                <a:cs typeface="Palatino Linotype"/>
              </a:rPr>
              <a:t>the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corresponding </a:t>
            </a:r>
            <a:r>
              <a:rPr dirty="0" sz="2350" spc="10">
                <a:latin typeface="Palatino Linotype"/>
                <a:cs typeface="Palatino Linotype"/>
              </a:rPr>
              <a:t>pattern) </a:t>
            </a:r>
            <a:r>
              <a:rPr dirty="0" sz="2350" spc="5">
                <a:latin typeface="Palatino Linotype"/>
                <a:cs typeface="Palatino Linotype"/>
              </a:rPr>
              <a:t>is </a:t>
            </a:r>
            <a:r>
              <a:rPr dirty="0" sz="2350">
                <a:latin typeface="Palatino Linotype"/>
                <a:cs typeface="Palatino Linotype"/>
              </a:rPr>
              <a:t>targeted </a:t>
            </a:r>
            <a:r>
              <a:rPr dirty="0" sz="2350" spc="5">
                <a:latin typeface="Palatino Linotype"/>
                <a:cs typeface="Palatino Linotype"/>
              </a:rPr>
              <a:t>quite 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-30">
                <a:latin typeface="Palatino Linotype"/>
                <a:cs typeface="Palatino Linotype"/>
              </a:rPr>
              <a:t>narrowly.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102499"/>
              </a:lnSpc>
              <a:spcBef>
                <a:spcPts val="54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In terms of </a:t>
            </a:r>
            <a:r>
              <a:rPr dirty="0" sz="2350" spc="5">
                <a:latin typeface="Palatino Linotype"/>
                <a:cs typeface="Palatino Linotype"/>
              </a:rPr>
              <a:t>the level </a:t>
            </a:r>
            <a:r>
              <a:rPr dirty="0" sz="2350" spc="10">
                <a:latin typeface="Palatino Linotype"/>
                <a:cs typeface="Palatino Linotype"/>
              </a:rPr>
              <a:t>of </a:t>
            </a:r>
            <a:r>
              <a:rPr dirty="0" sz="2350" spc="-15">
                <a:latin typeface="Palatino Linotype"/>
                <a:cs typeface="Palatino Linotype"/>
              </a:rPr>
              <a:t>granularity, </a:t>
            </a:r>
            <a:r>
              <a:rPr dirty="0" sz="2350" spc="10">
                <a:latin typeface="Palatino Linotype"/>
                <a:cs typeface="Palatino Linotype"/>
              </a:rPr>
              <a:t>patterns </a:t>
            </a:r>
            <a:r>
              <a:rPr dirty="0" sz="2350" spc="5">
                <a:latin typeface="Palatino Linotype"/>
                <a:cs typeface="Palatino Linotype"/>
              </a:rPr>
              <a:t>can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be described at the following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levels: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18528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dirty="0" spc="-70"/>
              <a:t> </a:t>
            </a:r>
            <a:r>
              <a:rPr dirty="0"/>
              <a:t>Granularity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8277"/>
            <a:ext cx="6661150" cy="43281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1155" marR="126364" indent="-339090">
              <a:lnSpc>
                <a:spcPct val="91400"/>
              </a:lnSpc>
              <a:spcBef>
                <a:spcPts val="31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750" spc="10" b="1">
                <a:solidFill>
                  <a:srgbClr val="9A0000"/>
                </a:solidFill>
                <a:latin typeface="Palatino Linotype"/>
                <a:cs typeface="Palatino Linotype"/>
              </a:rPr>
              <a:t>Architectural patterns. </a:t>
            </a:r>
            <a:r>
              <a:rPr dirty="0" sz="1750" spc="10">
                <a:latin typeface="Palatino Linotype"/>
                <a:cs typeface="Palatino Linotype"/>
              </a:rPr>
              <a:t>This level of abstraction will typically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relate </a:t>
            </a:r>
            <a:r>
              <a:rPr dirty="0" sz="1750" spc="10">
                <a:latin typeface="Palatino Linotype"/>
                <a:cs typeface="Palatino Linotype"/>
              </a:rPr>
              <a:t>to patterns that </a:t>
            </a:r>
            <a:r>
              <a:rPr dirty="0" sz="1750" spc="5">
                <a:latin typeface="Palatino Linotype"/>
                <a:cs typeface="Palatino Linotype"/>
              </a:rPr>
              <a:t>define </a:t>
            </a:r>
            <a:r>
              <a:rPr dirty="0" sz="1750" spc="10">
                <a:latin typeface="Palatino Linotype"/>
                <a:cs typeface="Palatino Linotype"/>
              </a:rPr>
              <a:t>the overall </a:t>
            </a:r>
            <a:r>
              <a:rPr dirty="0" sz="1750" spc="5">
                <a:latin typeface="Palatino Linotype"/>
                <a:cs typeface="Palatino Linotype"/>
              </a:rPr>
              <a:t>structure </a:t>
            </a:r>
            <a:r>
              <a:rPr dirty="0" sz="1750" spc="10">
                <a:latin typeface="Palatino Linotype"/>
                <a:cs typeface="Palatino Linotype"/>
              </a:rPr>
              <a:t>of the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-10">
                <a:latin typeface="Palatino Linotype"/>
                <a:cs typeface="Palatino Linotype"/>
              </a:rPr>
              <a:t>WebApp,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indicate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 spc="5">
                <a:latin typeface="Palatino Linotype"/>
                <a:cs typeface="Palatino Linotype"/>
              </a:rPr>
              <a:t> relationships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among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>
                <a:latin typeface="Palatino Linotype"/>
                <a:cs typeface="Palatino Linotype"/>
              </a:rPr>
              <a:t>different 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components or </a:t>
            </a:r>
            <a:r>
              <a:rPr dirty="0" sz="1750" spc="5">
                <a:latin typeface="Palatino Linotype"/>
                <a:cs typeface="Palatino Linotype"/>
              </a:rPr>
              <a:t>increments,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and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define</a:t>
            </a:r>
            <a:r>
              <a:rPr dirty="0" sz="1750" spc="10">
                <a:latin typeface="Palatino Linotype"/>
                <a:cs typeface="Palatino Linotype"/>
              </a:rPr>
              <a:t> the rules for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specifying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relationships </a:t>
            </a:r>
            <a:r>
              <a:rPr dirty="0" sz="1750" spc="15">
                <a:latin typeface="Palatino Linotype"/>
                <a:cs typeface="Palatino Linotype"/>
              </a:rPr>
              <a:t>among </a:t>
            </a:r>
            <a:r>
              <a:rPr dirty="0" sz="1750" spc="10">
                <a:latin typeface="Palatino Linotype"/>
                <a:cs typeface="Palatino Linotype"/>
              </a:rPr>
              <a:t>the elements (pages, packages,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components,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subsystems)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of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 spc="5">
                <a:latin typeface="Palatino Linotype"/>
                <a:cs typeface="Palatino Linotype"/>
              </a:rPr>
              <a:t> architecture.</a:t>
            </a:r>
            <a:endParaRPr sz="1750">
              <a:latin typeface="Palatino Linotype"/>
              <a:cs typeface="Palatino Linotype"/>
            </a:endParaRPr>
          </a:p>
          <a:p>
            <a:pPr marL="351155" marR="282575" indent="-339090">
              <a:lnSpc>
                <a:spcPct val="92900"/>
              </a:lnSpc>
              <a:spcBef>
                <a:spcPts val="35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750" spc="15" b="1">
                <a:solidFill>
                  <a:srgbClr val="9A0000"/>
                </a:solidFill>
                <a:latin typeface="Palatino Linotype"/>
                <a:cs typeface="Palatino Linotype"/>
              </a:rPr>
              <a:t>Design </a:t>
            </a:r>
            <a:r>
              <a:rPr dirty="0" sz="1750" spc="10" b="1">
                <a:solidFill>
                  <a:srgbClr val="9A0000"/>
                </a:solidFill>
                <a:latin typeface="Palatino Linotype"/>
                <a:cs typeface="Palatino Linotype"/>
              </a:rPr>
              <a:t>patterns.</a:t>
            </a:r>
            <a:r>
              <a:rPr dirty="0" sz="1750" spc="15" b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These </a:t>
            </a:r>
            <a:r>
              <a:rPr dirty="0" sz="1750" spc="5">
                <a:latin typeface="Palatino Linotype"/>
                <a:cs typeface="Palatino Linotype"/>
              </a:rPr>
              <a:t>address </a:t>
            </a:r>
            <a:r>
              <a:rPr dirty="0" sz="1750" spc="10">
                <a:latin typeface="Palatino Linotype"/>
                <a:cs typeface="Palatino Linotype"/>
              </a:rPr>
              <a:t>a </a:t>
            </a:r>
            <a:r>
              <a:rPr dirty="0" sz="1750" spc="5">
                <a:latin typeface="Palatino Linotype"/>
                <a:cs typeface="Palatino Linotype"/>
              </a:rPr>
              <a:t>specific </a:t>
            </a:r>
            <a:r>
              <a:rPr dirty="0" sz="1750" spc="10">
                <a:latin typeface="Palatino Linotype"/>
                <a:cs typeface="Palatino Linotype"/>
              </a:rPr>
              <a:t>element of the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design such as </a:t>
            </a:r>
            <a:r>
              <a:rPr dirty="0" sz="1750" spc="15">
                <a:latin typeface="Palatino Linotype"/>
                <a:cs typeface="Palatino Linotype"/>
              </a:rPr>
              <a:t>an </a:t>
            </a:r>
            <a:r>
              <a:rPr dirty="0" sz="1750" spc="10">
                <a:latin typeface="Palatino Linotype"/>
                <a:cs typeface="Palatino Linotype"/>
              </a:rPr>
              <a:t>aggregation of components to solve </a:t>
            </a:r>
            <a:r>
              <a:rPr dirty="0" sz="1750" spc="15">
                <a:latin typeface="Palatino Linotype"/>
                <a:cs typeface="Palatino Linotype"/>
              </a:rPr>
              <a:t>some </a:t>
            </a:r>
            <a:r>
              <a:rPr dirty="0" sz="1750" spc="2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design </a:t>
            </a:r>
            <a:r>
              <a:rPr dirty="0" sz="1750" spc="5">
                <a:latin typeface="Palatino Linotype"/>
                <a:cs typeface="Palatino Linotype"/>
              </a:rPr>
              <a:t>problem,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relationships</a:t>
            </a:r>
            <a:r>
              <a:rPr dirty="0" sz="1750" spc="15">
                <a:latin typeface="Palatino Linotype"/>
                <a:cs typeface="Palatino Linotype"/>
              </a:rPr>
              <a:t> among </a:t>
            </a:r>
            <a:r>
              <a:rPr dirty="0" sz="1750" spc="10">
                <a:latin typeface="Palatino Linotype"/>
                <a:cs typeface="Palatino Linotype"/>
              </a:rPr>
              <a:t>elements </a:t>
            </a:r>
            <a:r>
              <a:rPr dirty="0" sz="1750" spc="15">
                <a:latin typeface="Palatino Linotype"/>
                <a:cs typeface="Palatino Linotype"/>
              </a:rPr>
              <a:t>on </a:t>
            </a:r>
            <a:r>
              <a:rPr dirty="0" sz="1750" spc="10">
                <a:latin typeface="Palatino Linotype"/>
                <a:cs typeface="Palatino Linotype"/>
              </a:rPr>
              <a:t>a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page,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or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 mechanisms for </a:t>
            </a:r>
            <a:r>
              <a:rPr dirty="0" sz="1750" spc="5">
                <a:latin typeface="Palatino Linotype"/>
                <a:cs typeface="Palatino Linotype"/>
              </a:rPr>
              <a:t>effecting </a:t>
            </a:r>
            <a:r>
              <a:rPr dirty="0" sz="1750" spc="10">
                <a:latin typeface="Palatino Linotype"/>
                <a:cs typeface="Palatino Linotype"/>
              </a:rPr>
              <a:t>component to component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communication. </a:t>
            </a:r>
            <a:r>
              <a:rPr dirty="0" sz="1750" spc="15">
                <a:latin typeface="Palatino Linotype"/>
                <a:cs typeface="Palatino Linotype"/>
              </a:rPr>
              <a:t>An </a:t>
            </a:r>
            <a:r>
              <a:rPr dirty="0" sz="1750" spc="10">
                <a:latin typeface="Palatino Linotype"/>
                <a:cs typeface="Palatino Linotype"/>
              </a:rPr>
              <a:t>example might </a:t>
            </a:r>
            <a:r>
              <a:rPr dirty="0" sz="1750" spc="15">
                <a:latin typeface="Palatino Linotype"/>
                <a:cs typeface="Palatino Linotype"/>
              </a:rPr>
              <a:t>be </a:t>
            </a:r>
            <a:r>
              <a:rPr dirty="0" sz="1750" spc="10">
                <a:latin typeface="Palatino Linotype"/>
                <a:cs typeface="Palatino Linotype"/>
              </a:rPr>
              <a:t>the </a:t>
            </a:r>
            <a:r>
              <a:rPr dirty="0" sz="1750" spc="5" i="1">
                <a:latin typeface="Palatino Linotype"/>
                <a:cs typeface="Palatino Linotype"/>
              </a:rPr>
              <a:t>Broadsheet </a:t>
            </a:r>
            <a:r>
              <a:rPr dirty="0" sz="1750" spc="10">
                <a:latin typeface="Palatino Linotype"/>
                <a:cs typeface="Palatino Linotype"/>
              </a:rPr>
              <a:t>pattern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for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layout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of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-10">
                <a:latin typeface="Palatino Linotype"/>
                <a:cs typeface="Palatino Linotype"/>
              </a:rPr>
              <a:t>WebApp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homepage.</a:t>
            </a:r>
            <a:endParaRPr sz="17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92600"/>
              </a:lnSpc>
              <a:spcBef>
                <a:spcPts val="36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750" spc="15" b="1">
                <a:solidFill>
                  <a:srgbClr val="9A0000"/>
                </a:solidFill>
                <a:latin typeface="Palatino Linotype"/>
                <a:cs typeface="Palatino Linotype"/>
              </a:rPr>
              <a:t>Component </a:t>
            </a:r>
            <a:r>
              <a:rPr dirty="0" sz="1750" spc="10" b="1">
                <a:solidFill>
                  <a:srgbClr val="9A0000"/>
                </a:solidFill>
                <a:latin typeface="Palatino Linotype"/>
                <a:cs typeface="Palatino Linotype"/>
              </a:rPr>
              <a:t>patterns. </a:t>
            </a:r>
            <a:r>
              <a:rPr dirty="0" sz="1750" spc="10">
                <a:latin typeface="Palatino Linotype"/>
                <a:cs typeface="Palatino Linotype"/>
              </a:rPr>
              <a:t>This level of abstraction </a:t>
            </a:r>
            <a:r>
              <a:rPr dirty="0" sz="1750" spc="5">
                <a:latin typeface="Palatino Linotype"/>
                <a:cs typeface="Palatino Linotype"/>
              </a:rPr>
              <a:t>relates </a:t>
            </a:r>
            <a:r>
              <a:rPr dirty="0" sz="1750" spc="10">
                <a:latin typeface="Palatino Linotype"/>
                <a:cs typeface="Palatino Linotype"/>
              </a:rPr>
              <a:t>to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individual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small-scale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elements of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 </a:t>
            </a:r>
            <a:r>
              <a:rPr dirty="0" sz="1750" spc="-10">
                <a:latin typeface="Palatino Linotype"/>
                <a:cs typeface="Palatino Linotype"/>
              </a:rPr>
              <a:t>WebApp.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Examples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include individual interaction elements (e.g. radio buttons, text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books), navigation items (e.g. </a:t>
            </a:r>
            <a:r>
              <a:rPr dirty="0" sz="1750" spc="15">
                <a:latin typeface="Palatino Linotype"/>
                <a:cs typeface="Palatino Linotype"/>
              </a:rPr>
              <a:t>how </a:t>
            </a:r>
            <a:r>
              <a:rPr dirty="0" sz="1750" spc="10">
                <a:latin typeface="Palatino Linotype"/>
                <a:cs typeface="Palatino Linotype"/>
              </a:rPr>
              <a:t>might </a:t>
            </a:r>
            <a:r>
              <a:rPr dirty="0" sz="1750" spc="15">
                <a:latin typeface="Palatino Linotype"/>
                <a:cs typeface="Palatino Linotype"/>
              </a:rPr>
              <a:t>you </a:t>
            </a:r>
            <a:r>
              <a:rPr dirty="0" sz="1750" spc="10">
                <a:latin typeface="Palatino Linotype"/>
                <a:cs typeface="Palatino Linotype"/>
              </a:rPr>
              <a:t>format links?) or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functional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elements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(e.g.</a:t>
            </a:r>
            <a:r>
              <a:rPr dirty="0" sz="1750" spc="5">
                <a:latin typeface="Palatino Linotype"/>
                <a:cs typeface="Palatino Linotype"/>
              </a:rPr>
              <a:t> specific </a:t>
            </a:r>
            <a:r>
              <a:rPr dirty="0" sz="1750" spc="10">
                <a:latin typeface="Palatino Linotype"/>
                <a:cs typeface="Palatino Linotype"/>
              </a:rPr>
              <a:t>algorithms).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599179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dirty="0" spc="-7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494780" cy="3728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1155" marR="5080" indent="-339090">
              <a:lnSpc>
                <a:spcPct val="101000"/>
              </a:lnSpc>
              <a:spcBef>
                <a:spcPts val="9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5" i="1">
                <a:latin typeface="Palatino Linotype"/>
                <a:cs typeface="Palatino Linotype"/>
              </a:rPr>
              <a:t>Each pattern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describes </a:t>
            </a:r>
            <a:r>
              <a:rPr dirty="0" sz="2350" spc="10" i="1">
                <a:latin typeface="Palatino Linotype"/>
                <a:cs typeface="Palatino Linotype"/>
              </a:rPr>
              <a:t>a </a:t>
            </a:r>
            <a:r>
              <a:rPr dirty="0" sz="2350" i="1">
                <a:latin typeface="Palatino Linotype"/>
                <a:cs typeface="Palatino Linotype"/>
              </a:rPr>
              <a:t>problem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that occurs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over 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and over again in our environment and </a:t>
            </a:r>
            <a:r>
              <a:rPr dirty="0" sz="2350" spc="10" i="1">
                <a:latin typeface="Palatino Linotype"/>
                <a:cs typeface="Palatino Linotype"/>
              </a:rPr>
              <a:t>then </a:t>
            </a:r>
            <a:r>
              <a:rPr dirty="0" sz="2350" spc="15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describes the </a:t>
            </a:r>
            <a:r>
              <a:rPr dirty="0" sz="2350" spc="-5" i="1">
                <a:latin typeface="Palatino Linotype"/>
                <a:cs typeface="Palatino Linotype"/>
              </a:rPr>
              <a:t>core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of the solution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to that </a:t>
            </a:r>
            <a:r>
              <a:rPr dirty="0" sz="2350" i="1">
                <a:latin typeface="Palatino Linotype"/>
                <a:cs typeface="Palatino Linotype"/>
              </a:rPr>
              <a:t>problem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in </a:t>
            </a:r>
            <a:r>
              <a:rPr dirty="0" sz="2350" spc="-575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such </a:t>
            </a:r>
            <a:r>
              <a:rPr dirty="0" sz="2350" spc="10" i="1">
                <a:latin typeface="Palatino Linotype"/>
                <a:cs typeface="Palatino Linotype"/>
              </a:rPr>
              <a:t>a way </a:t>
            </a:r>
            <a:r>
              <a:rPr dirty="0" sz="2350" spc="5" i="1">
                <a:latin typeface="Palatino Linotype"/>
                <a:cs typeface="Palatino Linotype"/>
              </a:rPr>
              <a:t>that you can </a:t>
            </a:r>
            <a:r>
              <a:rPr dirty="0" sz="2350" spc="10" i="1">
                <a:latin typeface="Palatino Linotype"/>
                <a:cs typeface="Palatino Linotype"/>
              </a:rPr>
              <a:t>use </a:t>
            </a:r>
            <a:r>
              <a:rPr dirty="0" sz="2350" spc="5" i="1">
                <a:latin typeface="Palatino Linotype"/>
                <a:cs typeface="Palatino Linotype"/>
              </a:rPr>
              <a:t>the solution </a:t>
            </a:r>
            <a:r>
              <a:rPr dirty="0" sz="2350" spc="10" i="1">
                <a:latin typeface="Palatino Linotype"/>
                <a:cs typeface="Palatino Linotype"/>
              </a:rPr>
              <a:t>a </a:t>
            </a:r>
            <a:r>
              <a:rPr dirty="0" sz="2350" spc="5" i="1">
                <a:latin typeface="Palatino Linotype"/>
                <a:cs typeface="Palatino Linotype"/>
              </a:rPr>
              <a:t>million </a:t>
            </a:r>
            <a:r>
              <a:rPr dirty="0" sz="2350" spc="-575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times over without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ever doing</a:t>
            </a:r>
            <a:r>
              <a:rPr dirty="0" sz="2350" spc="10" i="1">
                <a:latin typeface="Palatino Linotype"/>
                <a:cs typeface="Palatino Linotype"/>
              </a:rPr>
              <a:t> </a:t>
            </a:r>
            <a:r>
              <a:rPr dirty="0" sz="2350" i="1">
                <a:latin typeface="Palatino Linotype"/>
                <a:cs typeface="Palatino Linotype"/>
              </a:rPr>
              <a:t>it</a:t>
            </a:r>
            <a:r>
              <a:rPr dirty="0" sz="2350" spc="5" i="1">
                <a:latin typeface="Palatino Linotype"/>
                <a:cs typeface="Palatino Linotype"/>
              </a:rPr>
              <a:t> the same</a:t>
            </a:r>
            <a:r>
              <a:rPr dirty="0" sz="2350" spc="10" i="1">
                <a:latin typeface="Palatino Linotype"/>
                <a:cs typeface="Palatino Linotype"/>
              </a:rPr>
              <a:t> way </a:t>
            </a:r>
            <a:r>
              <a:rPr dirty="0" sz="2350" spc="15" i="1">
                <a:latin typeface="Palatino Linotype"/>
                <a:cs typeface="Palatino Linotype"/>
              </a:rPr>
              <a:t> </a:t>
            </a:r>
            <a:r>
              <a:rPr dirty="0" sz="2350" spc="5" i="1">
                <a:latin typeface="Palatino Linotype"/>
                <a:cs typeface="Palatino Linotype"/>
              </a:rPr>
              <a:t>twice.</a:t>
            </a:r>
            <a:endParaRPr sz="2350">
              <a:latin typeface="Palatino Linotype"/>
              <a:cs typeface="Palatino Linotype"/>
            </a:endParaRPr>
          </a:p>
          <a:p>
            <a:pPr lvl="1" marL="1594485" indent="-226695">
              <a:lnSpc>
                <a:spcPct val="100000"/>
              </a:lnSpc>
              <a:spcBef>
                <a:spcPts val="645"/>
              </a:spcBef>
              <a:buClr>
                <a:srgbClr val="336699"/>
              </a:buClr>
              <a:buChar char="•"/>
              <a:tabLst>
                <a:tab pos="1595120" algn="l"/>
              </a:tabLst>
            </a:pPr>
            <a:r>
              <a:rPr dirty="0" sz="1950" spc="10">
                <a:solidFill>
                  <a:srgbClr val="9A0000"/>
                </a:solidFill>
                <a:latin typeface="Palatino Linotype"/>
                <a:cs typeface="Palatino Linotype"/>
              </a:rPr>
              <a:t>Christopher</a:t>
            </a:r>
            <a:r>
              <a:rPr dirty="0" sz="1950" spc="-85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950" spc="-5">
                <a:solidFill>
                  <a:srgbClr val="9A0000"/>
                </a:solidFill>
                <a:latin typeface="Palatino Linotype"/>
                <a:cs typeface="Palatino Linotype"/>
              </a:rPr>
              <a:t>Alexander, </a:t>
            </a:r>
            <a:r>
              <a:rPr dirty="0" sz="1950" spc="10">
                <a:solidFill>
                  <a:srgbClr val="9A0000"/>
                </a:solidFill>
                <a:latin typeface="Palatino Linotype"/>
                <a:cs typeface="Palatino Linotype"/>
              </a:rPr>
              <a:t>1977</a:t>
            </a:r>
            <a:endParaRPr sz="1950">
              <a:latin typeface="Palatino Linotype"/>
              <a:cs typeface="Palatino Linotype"/>
            </a:endParaRPr>
          </a:p>
          <a:p>
            <a:pPr marL="351155" marR="262890" indent="-339090">
              <a:lnSpc>
                <a:spcPct val="99900"/>
              </a:lnSpc>
              <a:spcBef>
                <a:spcPts val="62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0">
                <a:latin typeface="Palatino Linotype"/>
                <a:cs typeface="Palatino Linotype"/>
              </a:rPr>
              <a:t>“a </a:t>
            </a:r>
            <a:r>
              <a:rPr dirty="0" sz="2350" spc="5">
                <a:latin typeface="Palatino Linotype"/>
                <a:cs typeface="Palatino Linotype"/>
              </a:rPr>
              <a:t>three-part </a:t>
            </a:r>
            <a:r>
              <a:rPr dirty="0" sz="2350">
                <a:latin typeface="Palatino Linotype"/>
                <a:cs typeface="Palatino Linotype"/>
              </a:rPr>
              <a:t>rule </a:t>
            </a:r>
            <a:r>
              <a:rPr dirty="0" sz="2350" spc="10">
                <a:latin typeface="Palatino Linotype"/>
                <a:cs typeface="Palatino Linotype"/>
              </a:rPr>
              <a:t>which </a:t>
            </a:r>
            <a:r>
              <a:rPr dirty="0" sz="2350">
                <a:latin typeface="Palatino Linotype"/>
                <a:cs typeface="Palatino Linotype"/>
              </a:rPr>
              <a:t>expresses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>
                <a:latin typeface="Palatino Linotype"/>
                <a:cs typeface="Palatino Linotype"/>
              </a:rPr>
              <a:t>relation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between a </a:t>
            </a:r>
            <a:r>
              <a:rPr dirty="0" sz="2350" spc="5">
                <a:latin typeface="Palatino Linotype"/>
                <a:cs typeface="Palatino Linotype"/>
              </a:rPr>
              <a:t>certain context,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>
                <a:latin typeface="Palatino Linotype"/>
                <a:cs typeface="Palatino Linotype"/>
              </a:rPr>
              <a:t>problem, </a:t>
            </a:r>
            <a:r>
              <a:rPr dirty="0" sz="2350" spc="10">
                <a:latin typeface="Palatino Linotype"/>
                <a:cs typeface="Palatino Linotype"/>
              </a:rPr>
              <a:t>and a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solution.”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51536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dirty="0" spc="-70"/>
              <a:t> </a:t>
            </a:r>
            <a:r>
              <a:rPr dirty="0"/>
              <a:t>Concepts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57340" cy="33915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155" marR="5080" indent="-339090">
              <a:lnSpc>
                <a:spcPct val="100499"/>
              </a:lnSpc>
              <a:spcBef>
                <a:spcPts val="110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Context </a:t>
            </a:r>
            <a:r>
              <a:rPr dirty="0" sz="2350" spc="10">
                <a:latin typeface="Palatino Linotype"/>
                <a:cs typeface="Palatino Linotype"/>
              </a:rPr>
              <a:t>allows</a:t>
            </a:r>
            <a:r>
              <a:rPr dirty="0" sz="2350" spc="5">
                <a:latin typeface="Palatino Linotype"/>
                <a:cs typeface="Palatino Linotype"/>
              </a:rPr>
              <a:t> the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reader</a:t>
            </a:r>
            <a:r>
              <a:rPr dirty="0" sz="2350" spc="5">
                <a:latin typeface="Palatino Linotype"/>
                <a:cs typeface="Palatino Linotype"/>
              </a:rPr>
              <a:t> to understand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the 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environment in </a:t>
            </a:r>
            <a:r>
              <a:rPr dirty="0" sz="2350" spc="10">
                <a:latin typeface="Palatino Linotype"/>
                <a:cs typeface="Palatino Linotype"/>
              </a:rPr>
              <a:t>which </a:t>
            </a:r>
            <a:r>
              <a:rPr dirty="0" sz="2350" spc="5">
                <a:latin typeface="Palatino Linotype"/>
                <a:cs typeface="Palatino Linotype"/>
              </a:rPr>
              <a:t>the problem </a:t>
            </a:r>
            <a:r>
              <a:rPr dirty="0" sz="2350">
                <a:latin typeface="Palatino Linotype"/>
                <a:cs typeface="Palatino Linotype"/>
              </a:rPr>
              <a:t>resides </a:t>
            </a:r>
            <a:r>
              <a:rPr dirty="0" sz="2350" spc="10">
                <a:latin typeface="Palatino Linotype"/>
                <a:cs typeface="Palatino Linotype"/>
              </a:rPr>
              <a:t>and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what </a:t>
            </a:r>
            <a:r>
              <a:rPr dirty="0" sz="2350" spc="5">
                <a:latin typeface="Palatino Linotype"/>
                <a:cs typeface="Palatino Linotype"/>
              </a:rPr>
              <a:t>solution </a:t>
            </a:r>
            <a:r>
              <a:rPr dirty="0" sz="2350" spc="10">
                <a:latin typeface="Palatino Linotype"/>
                <a:cs typeface="Palatino Linotype"/>
              </a:rPr>
              <a:t>might </a:t>
            </a:r>
            <a:r>
              <a:rPr dirty="0" sz="2350" spc="5">
                <a:latin typeface="Palatino Linotype"/>
                <a:cs typeface="Palatino Linotype"/>
              </a:rPr>
              <a:t>be appropriate within that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environment.</a:t>
            </a:r>
            <a:endParaRPr sz="2350">
              <a:latin typeface="Palatino Linotype"/>
              <a:cs typeface="Palatino Linotype"/>
            </a:endParaRPr>
          </a:p>
          <a:p>
            <a:pPr algn="just" marL="351155" marR="447040" indent="-339090">
              <a:lnSpc>
                <a:spcPct val="101699"/>
              </a:lnSpc>
              <a:spcBef>
                <a:spcPts val="59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790" algn="l"/>
              </a:tabLst>
            </a:pPr>
            <a:r>
              <a:rPr dirty="0" sz="2350" spc="15">
                <a:latin typeface="Palatino Linotype"/>
                <a:cs typeface="Palatino Linotype"/>
              </a:rPr>
              <a:t>A </a:t>
            </a:r>
            <a:r>
              <a:rPr dirty="0" sz="2350" spc="5">
                <a:latin typeface="Palatino Linotype"/>
                <a:cs typeface="Palatino Linotype"/>
              </a:rPr>
              <a:t>set </a:t>
            </a:r>
            <a:r>
              <a:rPr dirty="0" sz="2350" spc="10">
                <a:latin typeface="Palatino Linotype"/>
                <a:cs typeface="Palatino Linotype"/>
              </a:rPr>
              <a:t>of </a:t>
            </a:r>
            <a:r>
              <a:rPr dirty="0" sz="2350">
                <a:latin typeface="Palatino Linotype"/>
                <a:cs typeface="Palatino Linotype"/>
              </a:rPr>
              <a:t>requirements, </a:t>
            </a:r>
            <a:r>
              <a:rPr dirty="0" sz="2350" spc="5">
                <a:latin typeface="Palatino Linotype"/>
                <a:cs typeface="Palatino Linotype"/>
              </a:rPr>
              <a:t>including limitations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and </a:t>
            </a:r>
            <a:r>
              <a:rPr dirty="0" sz="2350" spc="5">
                <a:latin typeface="Palatino Linotype"/>
                <a:cs typeface="Palatino Linotype"/>
              </a:rPr>
              <a:t>constraints, acts </a:t>
            </a:r>
            <a:r>
              <a:rPr dirty="0" sz="2350" spc="10">
                <a:latin typeface="Palatino Linotype"/>
                <a:cs typeface="Palatino Linotype"/>
              </a:rPr>
              <a:t>as a </a:t>
            </a:r>
            <a:r>
              <a:rPr dirty="0" sz="2350" spc="10" i="1">
                <a:solidFill>
                  <a:srgbClr val="9A0000"/>
                </a:solidFill>
                <a:latin typeface="Palatino Linotype"/>
                <a:cs typeface="Palatino Linotype"/>
              </a:rPr>
              <a:t>system </a:t>
            </a: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of </a:t>
            </a:r>
            <a:r>
              <a:rPr dirty="0" sz="2350" spc="-5" i="1">
                <a:solidFill>
                  <a:srgbClr val="9A0000"/>
                </a:solidFill>
                <a:latin typeface="Palatino Linotype"/>
                <a:cs typeface="Palatino Linotype"/>
              </a:rPr>
              <a:t>forces </a:t>
            </a:r>
            <a:r>
              <a:rPr dirty="0" sz="2350" spc="5">
                <a:latin typeface="Palatino Linotype"/>
                <a:cs typeface="Palatino Linotype"/>
              </a:rPr>
              <a:t>that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>
                <a:latin typeface="Palatino Linotype"/>
                <a:cs typeface="Palatino Linotype"/>
              </a:rPr>
              <a:t>influences </a:t>
            </a:r>
            <a:r>
              <a:rPr dirty="0" sz="2350" spc="10">
                <a:latin typeface="Palatino Linotype"/>
                <a:cs typeface="Palatino Linotype"/>
              </a:rPr>
              <a:t>how</a:t>
            </a:r>
            <a:endParaRPr sz="2350">
              <a:latin typeface="Palatino Linotype"/>
              <a:cs typeface="Palatino Linotype"/>
            </a:endParaRPr>
          </a:p>
          <a:p>
            <a:pPr algn="just" lvl="1" marL="746760" indent="-283210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747395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problem</a:t>
            </a:r>
            <a:r>
              <a:rPr dirty="0" sz="1950" spc="10">
                <a:latin typeface="Palatino Linotype"/>
                <a:cs typeface="Palatino Linotype"/>
              </a:rPr>
              <a:t> can be</a:t>
            </a:r>
            <a:r>
              <a:rPr dirty="0" sz="1950" spc="5">
                <a:latin typeface="Palatino Linotype"/>
                <a:cs typeface="Palatino Linotype"/>
              </a:rPr>
              <a:t> interpreted</a:t>
            </a:r>
            <a:r>
              <a:rPr dirty="0" sz="1950" spc="10">
                <a:latin typeface="Palatino Linotype"/>
                <a:cs typeface="Palatino Linotype"/>
              </a:rPr>
              <a:t> within </a:t>
            </a:r>
            <a:r>
              <a:rPr dirty="0" sz="1950" spc="5">
                <a:latin typeface="Palatino Linotype"/>
                <a:cs typeface="Palatino Linotype"/>
              </a:rPr>
              <a:t>its </a:t>
            </a:r>
            <a:r>
              <a:rPr dirty="0" sz="1950" spc="10">
                <a:latin typeface="Palatino Linotype"/>
                <a:cs typeface="Palatino Linotype"/>
              </a:rPr>
              <a:t>context </a:t>
            </a:r>
            <a:r>
              <a:rPr dirty="0" sz="1950" spc="15">
                <a:latin typeface="Palatino Linotype"/>
                <a:cs typeface="Palatino Linotype"/>
              </a:rPr>
              <a:t>and</a:t>
            </a:r>
            <a:endParaRPr sz="1950">
              <a:latin typeface="Palatino Linotype"/>
              <a:cs typeface="Palatino Linotype"/>
            </a:endParaRPr>
          </a:p>
          <a:p>
            <a:pPr algn="just" lvl="1" marL="746760" indent="-283210">
              <a:lnSpc>
                <a:spcPct val="100000"/>
              </a:lnSpc>
              <a:spcBef>
                <a:spcPts val="630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747395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how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solution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can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be</a:t>
            </a:r>
            <a:r>
              <a:rPr dirty="0" sz="1950" spc="5">
                <a:latin typeface="Palatino Linotype"/>
                <a:cs typeface="Palatino Linotype"/>
              </a:rPr>
              <a:t> effectively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applied.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95287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Effective</a:t>
            </a:r>
            <a:r>
              <a:rPr dirty="0" spc="-60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99250" cy="42805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1155" marR="5080" indent="-339090">
              <a:lnSpc>
                <a:spcPts val="2180"/>
              </a:lnSpc>
              <a:spcBef>
                <a:spcPts val="33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Coplien [Cop05] </a:t>
            </a:r>
            <a:r>
              <a:rPr dirty="0" sz="1950" spc="5">
                <a:latin typeface="Palatino Linotype"/>
                <a:cs typeface="Palatino Linotype"/>
              </a:rPr>
              <a:t>characterizes</a:t>
            </a:r>
            <a:r>
              <a:rPr dirty="0" sz="1950" spc="10">
                <a:latin typeface="Palatino Linotype"/>
                <a:cs typeface="Palatino Linotype"/>
              </a:rPr>
              <a:t> an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effective</a:t>
            </a:r>
            <a:r>
              <a:rPr dirty="0" sz="1950" spc="10">
                <a:latin typeface="Palatino Linotype"/>
                <a:cs typeface="Palatino Linotype"/>
              </a:rPr>
              <a:t> design pattern </a:t>
            </a:r>
            <a:r>
              <a:rPr dirty="0" sz="1950" spc="-47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in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the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following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way:</a:t>
            </a:r>
            <a:endParaRPr sz="1950">
              <a:latin typeface="Palatino Linotype"/>
              <a:cs typeface="Palatino Linotype"/>
            </a:endParaRPr>
          </a:p>
          <a:p>
            <a:pPr lvl="1" marL="753110" marR="240029" indent="-288925">
              <a:lnSpc>
                <a:spcPts val="1980"/>
              </a:lnSpc>
              <a:spcBef>
                <a:spcPts val="175"/>
              </a:spcBef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It</a:t>
            </a:r>
            <a:r>
              <a:rPr dirty="0" sz="1750" spc="15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solves</a:t>
            </a:r>
            <a:r>
              <a:rPr dirty="0" sz="1750" spc="15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a</a:t>
            </a:r>
            <a:r>
              <a:rPr dirty="0" sz="1750" spc="20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1750" i="1">
                <a:solidFill>
                  <a:srgbClr val="9A0000"/>
                </a:solidFill>
                <a:latin typeface="Times New Roman"/>
                <a:cs typeface="Times New Roman"/>
              </a:rPr>
              <a:t>problem</a:t>
            </a:r>
            <a:r>
              <a:rPr dirty="0" sz="1750">
                <a:solidFill>
                  <a:srgbClr val="9A0000"/>
                </a:solidFill>
                <a:latin typeface="Times New Roman"/>
                <a:cs typeface="Times New Roman"/>
              </a:rPr>
              <a:t>:</a:t>
            </a:r>
            <a:r>
              <a:rPr dirty="0" sz="1750" spc="1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Patterns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capture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solutions,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not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just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abstract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principles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or</a:t>
            </a:r>
            <a:r>
              <a:rPr dirty="0" sz="1750" spc="5">
                <a:latin typeface="Times New Roman"/>
                <a:cs typeface="Times New Roman"/>
              </a:rPr>
              <a:t> strategies.</a:t>
            </a:r>
            <a:endParaRPr sz="1750">
              <a:latin typeface="Times New Roman"/>
              <a:cs typeface="Times New Roman"/>
            </a:endParaRPr>
          </a:p>
          <a:p>
            <a:pPr lvl="1" marL="753110" marR="429259" indent="-288925">
              <a:lnSpc>
                <a:spcPts val="1980"/>
              </a:lnSpc>
              <a:spcBef>
                <a:spcPts val="290"/>
              </a:spcBef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It is </a:t>
            </a: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a </a:t>
            </a:r>
            <a:r>
              <a:rPr dirty="0" sz="1750" i="1">
                <a:solidFill>
                  <a:srgbClr val="9A0000"/>
                </a:solidFill>
                <a:latin typeface="Times New Roman"/>
                <a:cs typeface="Times New Roman"/>
              </a:rPr>
              <a:t>proven </a:t>
            </a: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concept</a:t>
            </a:r>
            <a:r>
              <a:rPr dirty="0" sz="1750" spc="10">
                <a:solidFill>
                  <a:srgbClr val="9A0000"/>
                </a:solidFill>
                <a:latin typeface="Times New Roman"/>
                <a:cs typeface="Times New Roman"/>
              </a:rPr>
              <a:t>: </a:t>
            </a:r>
            <a:r>
              <a:rPr dirty="0" sz="1750" spc="5">
                <a:latin typeface="Times New Roman"/>
                <a:cs typeface="Times New Roman"/>
              </a:rPr>
              <a:t>Patterns </a:t>
            </a:r>
            <a:r>
              <a:rPr dirty="0" sz="1750" spc="10">
                <a:latin typeface="Times New Roman"/>
                <a:cs typeface="Times New Roman"/>
              </a:rPr>
              <a:t>capture solutions with a </a:t>
            </a:r>
            <a:r>
              <a:rPr dirty="0" sz="1750" spc="5">
                <a:latin typeface="Times New Roman"/>
                <a:cs typeface="Times New Roman"/>
              </a:rPr>
              <a:t>track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record,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not</a:t>
            </a:r>
            <a:r>
              <a:rPr dirty="0" sz="1750" spc="5">
                <a:latin typeface="Times New Roman"/>
                <a:cs typeface="Times New Roman"/>
              </a:rPr>
              <a:t> theories </a:t>
            </a:r>
            <a:r>
              <a:rPr dirty="0" sz="1750" spc="10">
                <a:latin typeface="Times New Roman"/>
                <a:cs typeface="Times New Roman"/>
              </a:rPr>
              <a:t>or</a:t>
            </a:r>
            <a:r>
              <a:rPr dirty="0" sz="1750" spc="5">
                <a:latin typeface="Times New Roman"/>
                <a:cs typeface="Times New Roman"/>
              </a:rPr>
              <a:t> speculation.</a:t>
            </a:r>
            <a:endParaRPr sz="1750">
              <a:latin typeface="Times New Roman"/>
              <a:cs typeface="Times New Roman"/>
            </a:endParaRPr>
          </a:p>
          <a:p>
            <a:pPr lvl="1" marL="753110" marR="365125" indent="-288925">
              <a:lnSpc>
                <a:spcPct val="92600"/>
              </a:lnSpc>
              <a:spcBef>
                <a:spcPts val="315"/>
              </a:spcBef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The solution </a:t>
            </a: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isn't </a:t>
            </a: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obvious</a:t>
            </a:r>
            <a:r>
              <a:rPr dirty="0" sz="1750" spc="10">
                <a:solidFill>
                  <a:srgbClr val="9A0000"/>
                </a:solidFill>
                <a:latin typeface="Times New Roman"/>
                <a:cs typeface="Times New Roman"/>
              </a:rPr>
              <a:t>: </a:t>
            </a:r>
            <a:r>
              <a:rPr dirty="0" sz="1750" spc="15">
                <a:latin typeface="Times New Roman"/>
                <a:cs typeface="Times New Roman"/>
              </a:rPr>
              <a:t>Many </a:t>
            </a:r>
            <a:r>
              <a:rPr dirty="0" sz="1750" spc="10">
                <a:latin typeface="Times New Roman"/>
                <a:cs typeface="Times New Roman"/>
              </a:rPr>
              <a:t>problem-solving techniques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(such </a:t>
            </a:r>
            <a:r>
              <a:rPr dirty="0" sz="1750" spc="5">
                <a:latin typeface="Times New Roman"/>
                <a:cs typeface="Times New Roman"/>
              </a:rPr>
              <a:t>as </a:t>
            </a:r>
            <a:r>
              <a:rPr dirty="0" sz="1750" spc="10">
                <a:latin typeface="Times New Roman"/>
                <a:cs typeface="Times New Roman"/>
              </a:rPr>
              <a:t>software design paradigms or methods) </a:t>
            </a:r>
            <a:r>
              <a:rPr dirty="0" sz="1750" spc="5">
                <a:latin typeface="Times New Roman"/>
                <a:cs typeface="Times New Roman"/>
              </a:rPr>
              <a:t>try to </a:t>
            </a:r>
            <a:r>
              <a:rPr dirty="0" sz="1750" spc="10">
                <a:latin typeface="Times New Roman"/>
                <a:cs typeface="Times New Roman"/>
              </a:rPr>
              <a:t>derive 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solutions from </a:t>
            </a:r>
            <a:r>
              <a:rPr dirty="0" sz="1750" spc="5">
                <a:latin typeface="Times New Roman"/>
                <a:cs typeface="Times New Roman"/>
              </a:rPr>
              <a:t>first principles. </a:t>
            </a:r>
            <a:r>
              <a:rPr dirty="0" sz="1750" spc="10">
                <a:latin typeface="Times New Roman"/>
                <a:cs typeface="Times New Roman"/>
              </a:rPr>
              <a:t>The best </a:t>
            </a:r>
            <a:r>
              <a:rPr dirty="0" sz="1750" spc="5">
                <a:latin typeface="Times New Roman"/>
                <a:cs typeface="Times New Roman"/>
              </a:rPr>
              <a:t>patterns </a:t>
            </a:r>
            <a:r>
              <a:rPr dirty="0" sz="1750" spc="10" i="1">
                <a:latin typeface="Times New Roman"/>
                <a:cs typeface="Times New Roman"/>
              </a:rPr>
              <a:t>generate </a:t>
            </a:r>
            <a:r>
              <a:rPr dirty="0" sz="1750" spc="10">
                <a:latin typeface="Times New Roman"/>
                <a:cs typeface="Times New Roman"/>
              </a:rPr>
              <a:t>a 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solution </a:t>
            </a:r>
            <a:r>
              <a:rPr dirty="0" sz="1750" spc="5">
                <a:latin typeface="Times New Roman"/>
                <a:cs typeface="Times New Roman"/>
              </a:rPr>
              <a:t>to </a:t>
            </a:r>
            <a:r>
              <a:rPr dirty="0" sz="1750" spc="10">
                <a:latin typeface="Times New Roman"/>
                <a:cs typeface="Times New Roman"/>
              </a:rPr>
              <a:t>a problem </a:t>
            </a:r>
            <a:r>
              <a:rPr dirty="0" sz="1750" spc="5">
                <a:latin typeface="Times New Roman"/>
                <a:cs typeface="Times New Roman"/>
              </a:rPr>
              <a:t>indirectly--a </a:t>
            </a:r>
            <a:r>
              <a:rPr dirty="0" sz="1750" spc="10">
                <a:latin typeface="Times New Roman"/>
                <a:cs typeface="Times New Roman"/>
              </a:rPr>
              <a:t>necessary approach for 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most</a:t>
            </a:r>
            <a:r>
              <a:rPr dirty="0" sz="1750">
                <a:latin typeface="Times New Roman"/>
                <a:cs typeface="Times New Roman"/>
              </a:rPr>
              <a:t> difficult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problems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of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design.</a:t>
            </a:r>
            <a:endParaRPr sz="1750">
              <a:latin typeface="Times New Roman"/>
              <a:cs typeface="Times New Roman"/>
            </a:endParaRPr>
          </a:p>
          <a:p>
            <a:pPr lvl="1" marL="753110" marR="167640" indent="-288925">
              <a:lnSpc>
                <a:spcPts val="1950"/>
              </a:lnSpc>
              <a:spcBef>
                <a:spcPts val="495"/>
              </a:spcBef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It</a:t>
            </a: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 describes a </a:t>
            </a:r>
            <a:r>
              <a:rPr dirty="0" sz="1750" i="1">
                <a:solidFill>
                  <a:srgbClr val="9A0000"/>
                </a:solidFill>
                <a:latin typeface="Times New Roman"/>
                <a:cs typeface="Times New Roman"/>
              </a:rPr>
              <a:t>relationship</a:t>
            </a:r>
            <a:r>
              <a:rPr dirty="0" sz="1750">
                <a:solidFill>
                  <a:srgbClr val="9A0000"/>
                </a:solidFill>
                <a:latin typeface="Times New Roman"/>
                <a:cs typeface="Times New Roman"/>
              </a:rPr>
              <a:t>:</a:t>
            </a:r>
            <a:r>
              <a:rPr dirty="0" sz="175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Patterns</a:t>
            </a:r>
            <a:r>
              <a:rPr dirty="0" sz="1750" spc="10">
                <a:latin typeface="Times New Roman"/>
                <a:cs typeface="Times New Roman"/>
              </a:rPr>
              <a:t> don't </a:t>
            </a:r>
            <a:r>
              <a:rPr dirty="0" sz="1750" spc="5">
                <a:latin typeface="Times New Roman"/>
                <a:cs typeface="Times New Roman"/>
              </a:rPr>
              <a:t>just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describe modules,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but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describe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deeper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system</a:t>
            </a:r>
            <a:r>
              <a:rPr dirty="0" sz="1750" spc="5">
                <a:latin typeface="Times New Roman"/>
                <a:cs typeface="Times New Roman"/>
              </a:rPr>
              <a:t> structures </a:t>
            </a:r>
            <a:r>
              <a:rPr dirty="0" sz="1750" spc="10">
                <a:latin typeface="Times New Roman"/>
                <a:cs typeface="Times New Roman"/>
              </a:rPr>
              <a:t>and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mechanisms.</a:t>
            </a:r>
            <a:endParaRPr sz="1750">
              <a:latin typeface="Times New Roman"/>
              <a:cs typeface="Times New Roman"/>
            </a:endParaRPr>
          </a:p>
          <a:p>
            <a:pPr lvl="1" marL="753110" marR="5080" indent="-288925">
              <a:lnSpc>
                <a:spcPct val="91800"/>
              </a:lnSpc>
              <a:spcBef>
                <a:spcPts val="300"/>
              </a:spcBef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The pattern has a </a:t>
            </a: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significant </a:t>
            </a:r>
            <a:r>
              <a:rPr dirty="0" sz="1750" spc="15" i="1">
                <a:solidFill>
                  <a:srgbClr val="9A0000"/>
                </a:solidFill>
                <a:latin typeface="Times New Roman"/>
                <a:cs typeface="Times New Roman"/>
              </a:rPr>
              <a:t>human </a:t>
            </a:r>
            <a:r>
              <a:rPr dirty="0" sz="1750" spc="10" i="1">
                <a:solidFill>
                  <a:srgbClr val="9A0000"/>
                </a:solidFill>
                <a:latin typeface="Times New Roman"/>
                <a:cs typeface="Times New Roman"/>
              </a:rPr>
              <a:t>component (minimize </a:t>
            </a:r>
            <a:r>
              <a:rPr dirty="0" sz="1750" spc="15" i="1">
                <a:solidFill>
                  <a:srgbClr val="9A0000"/>
                </a:solidFill>
                <a:latin typeface="Times New Roman"/>
                <a:cs typeface="Times New Roman"/>
              </a:rPr>
              <a:t>human </a:t>
            </a:r>
            <a:r>
              <a:rPr dirty="0" sz="1750" spc="-425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1750" spc="5" i="1">
                <a:solidFill>
                  <a:srgbClr val="9A0000"/>
                </a:solidFill>
                <a:latin typeface="Times New Roman"/>
                <a:cs typeface="Times New Roman"/>
              </a:rPr>
              <a:t>intervention). </a:t>
            </a:r>
            <a:r>
              <a:rPr dirty="0" sz="1750" spc="10">
                <a:latin typeface="Times New Roman"/>
                <a:cs typeface="Times New Roman"/>
              </a:rPr>
              <a:t>All software serves human comfort or </a:t>
            </a:r>
            <a:r>
              <a:rPr dirty="0" sz="1750" spc="5">
                <a:latin typeface="Times New Roman"/>
                <a:cs typeface="Times New Roman"/>
              </a:rPr>
              <a:t>quality </a:t>
            </a:r>
            <a:r>
              <a:rPr dirty="0" sz="1750" spc="10">
                <a:latin typeface="Times New Roman"/>
                <a:cs typeface="Times New Roman"/>
              </a:rPr>
              <a:t>of 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life; </a:t>
            </a:r>
            <a:r>
              <a:rPr dirty="0" sz="1750" spc="10">
                <a:latin typeface="Times New Roman"/>
                <a:cs typeface="Times New Roman"/>
              </a:rPr>
              <a:t>the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best </a:t>
            </a:r>
            <a:r>
              <a:rPr dirty="0" sz="1750" spc="5">
                <a:latin typeface="Times New Roman"/>
                <a:cs typeface="Times New Roman"/>
              </a:rPr>
              <a:t>patterns explicitly</a:t>
            </a:r>
            <a:r>
              <a:rPr dirty="0" sz="1750" spc="10">
                <a:latin typeface="Times New Roman"/>
                <a:cs typeface="Times New Roman"/>
              </a:rPr>
              <a:t> appeal</a:t>
            </a:r>
            <a:r>
              <a:rPr dirty="0" sz="1750" spc="5">
                <a:latin typeface="Times New Roman"/>
                <a:cs typeface="Times New Roman"/>
              </a:rPr>
              <a:t> to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aesthetics </a:t>
            </a:r>
            <a:r>
              <a:rPr dirty="0" sz="1750" spc="10">
                <a:latin typeface="Times New Roman"/>
                <a:cs typeface="Times New Roman"/>
              </a:rPr>
              <a:t>and </a:t>
            </a:r>
            <a:r>
              <a:rPr dirty="0" sz="1750" spc="-10">
                <a:latin typeface="Times New Roman"/>
                <a:cs typeface="Times New Roman"/>
              </a:rPr>
              <a:t>utility.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449262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Generative</a:t>
            </a:r>
            <a:r>
              <a:rPr dirty="0" spc="-7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605905" cy="3351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155" marR="5080" indent="-339090">
              <a:lnSpc>
                <a:spcPct val="100800"/>
              </a:lnSpc>
              <a:spcBef>
                <a:spcPts val="100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5" i="1">
                <a:solidFill>
                  <a:srgbClr val="9A0000"/>
                </a:solidFill>
                <a:latin typeface="Palatino Linotype"/>
                <a:cs typeface="Palatino Linotype"/>
              </a:rPr>
              <a:t>Generative patterns </a:t>
            </a:r>
            <a:r>
              <a:rPr dirty="0" sz="2350" spc="5">
                <a:latin typeface="Palatino Linotype"/>
                <a:cs typeface="Palatino Linotype"/>
              </a:rPr>
              <a:t>describe</a:t>
            </a:r>
            <a:r>
              <a:rPr dirty="0" sz="2350" spc="10">
                <a:latin typeface="Palatino Linotype"/>
                <a:cs typeface="Palatino Linotype"/>
              </a:rPr>
              <a:t> an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important and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repeatable aspect </a:t>
            </a:r>
            <a:r>
              <a:rPr dirty="0" sz="2350" spc="10">
                <a:latin typeface="Palatino Linotype"/>
                <a:cs typeface="Palatino Linotype"/>
              </a:rPr>
              <a:t>of a system and </a:t>
            </a:r>
            <a:r>
              <a:rPr dirty="0" sz="2350" spc="5">
                <a:latin typeface="Palatino Linotype"/>
                <a:cs typeface="Palatino Linotype"/>
              </a:rPr>
              <a:t>then </a:t>
            </a:r>
            <a:r>
              <a:rPr dirty="0" sz="2350">
                <a:latin typeface="Palatino Linotype"/>
                <a:cs typeface="Palatino Linotype"/>
              </a:rPr>
              <a:t>provide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us </a:t>
            </a:r>
            <a:r>
              <a:rPr dirty="0" sz="2350" spc="10">
                <a:latin typeface="Palatino Linotype"/>
                <a:cs typeface="Palatino Linotype"/>
              </a:rPr>
              <a:t>with a way </a:t>
            </a:r>
            <a:r>
              <a:rPr dirty="0" sz="2350" spc="5">
                <a:latin typeface="Palatino Linotype"/>
                <a:cs typeface="Palatino Linotype"/>
              </a:rPr>
              <a:t>to build that aspect within </a:t>
            </a:r>
            <a:r>
              <a:rPr dirty="0" sz="2350" spc="10">
                <a:latin typeface="Palatino Linotype"/>
                <a:cs typeface="Palatino Linotype"/>
              </a:rPr>
              <a:t>a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system of </a:t>
            </a:r>
            <a:r>
              <a:rPr dirty="0" sz="2350">
                <a:latin typeface="Palatino Linotype"/>
                <a:cs typeface="Palatino Linotype"/>
              </a:rPr>
              <a:t>forces </a:t>
            </a:r>
            <a:r>
              <a:rPr dirty="0" sz="2350" spc="5">
                <a:latin typeface="Palatino Linotype"/>
                <a:cs typeface="Palatino Linotype"/>
              </a:rPr>
              <a:t>that </a:t>
            </a:r>
            <a:r>
              <a:rPr dirty="0" sz="2350" spc="-5">
                <a:latin typeface="Palatino Linotype"/>
                <a:cs typeface="Palatino Linotype"/>
              </a:rPr>
              <a:t>are </a:t>
            </a:r>
            <a:r>
              <a:rPr dirty="0" sz="2350" spc="5">
                <a:latin typeface="Palatino Linotype"/>
                <a:cs typeface="Palatino Linotype"/>
              </a:rPr>
              <a:t>unique to </a:t>
            </a:r>
            <a:r>
              <a:rPr dirty="0" sz="2350" spc="10">
                <a:latin typeface="Palatino Linotype"/>
                <a:cs typeface="Palatino Linotype"/>
              </a:rPr>
              <a:t>a given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context.</a:t>
            </a:r>
            <a:endParaRPr sz="2350">
              <a:latin typeface="Palatino Linotype"/>
              <a:cs typeface="Palatino Linotype"/>
            </a:endParaRPr>
          </a:p>
          <a:p>
            <a:pPr marL="351155" marR="201930" indent="-339090">
              <a:lnSpc>
                <a:spcPct val="100800"/>
              </a:lnSpc>
              <a:spcBef>
                <a:spcPts val="59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2350" spc="15">
                <a:latin typeface="Palatino Linotype"/>
                <a:cs typeface="Palatino Linotype"/>
              </a:rPr>
              <a:t>A </a:t>
            </a:r>
            <a:r>
              <a:rPr dirty="0" sz="2350" spc="5">
                <a:latin typeface="Palatino Linotype"/>
                <a:cs typeface="Palatino Linotype"/>
              </a:rPr>
              <a:t>collection </a:t>
            </a:r>
            <a:r>
              <a:rPr dirty="0" sz="2350" spc="10">
                <a:latin typeface="Palatino Linotype"/>
                <a:cs typeface="Palatino Linotype"/>
              </a:rPr>
              <a:t>of generative </a:t>
            </a:r>
            <a:r>
              <a:rPr dirty="0" sz="2350" spc="5">
                <a:latin typeface="Palatino Linotype"/>
                <a:cs typeface="Palatino Linotype"/>
              </a:rPr>
              <a:t>design </a:t>
            </a:r>
            <a:r>
              <a:rPr dirty="0" sz="2350" spc="10">
                <a:latin typeface="Palatino Linotype"/>
                <a:cs typeface="Palatino Linotype"/>
              </a:rPr>
              <a:t>patterns </a:t>
            </a:r>
            <a:r>
              <a:rPr dirty="0" sz="2350" spc="1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could be used</a:t>
            </a:r>
            <a:r>
              <a:rPr dirty="0" sz="2350" spc="1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to </a:t>
            </a:r>
            <a:r>
              <a:rPr dirty="0" sz="2350" spc="10">
                <a:latin typeface="Palatino Linotype"/>
                <a:cs typeface="Palatino Linotype"/>
              </a:rPr>
              <a:t>“generate” an</a:t>
            </a:r>
            <a:r>
              <a:rPr dirty="0" sz="2350" spc="5">
                <a:latin typeface="Palatino Linotype"/>
                <a:cs typeface="Palatino Linotype"/>
              </a:rPr>
              <a:t> application</a:t>
            </a:r>
            <a:r>
              <a:rPr dirty="0" sz="2350" spc="10">
                <a:latin typeface="Palatino Linotype"/>
                <a:cs typeface="Palatino Linotype"/>
              </a:rPr>
              <a:t> or </a:t>
            </a:r>
            <a:r>
              <a:rPr dirty="0" sz="2350" spc="-575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computer-based </a:t>
            </a:r>
            <a:r>
              <a:rPr dirty="0" sz="2350" spc="10">
                <a:latin typeface="Palatino Linotype"/>
                <a:cs typeface="Palatino Linotype"/>
              </a:rPr>
              <a:t>system whose </a:t>
            </a:r>
            <a:r>
              <a:rPr dirty="0" sz="2350">
                <a:latin typeface="Palatino Linotype"/>
                <a:cs typeface="Palatino Linotype"/>
              </a:rPr>
              <a:t>architecture </a:t>
            </a:r>
            <a:r>
              <a:rPr dirty="0" sz="2350" spc="5">
                <a:latin typeface="Palatino Linotype"/>
                <a:cs typeface="Palatino Linotype"/>
              </a:rPr>
              <a:t> </a:t>
            </a:r>
            <a:r>
              <a:rPr dirty="0" sz="2350" spc="10">
                <a:latin typeface="Palatino Linotype"/>
                <a:cs typeface="Palatino Linotype"/>
              </a:rPr>
              <a:t>enables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it to </a:t>
            </a:r>
            <a:r>
              <a:rPr dirty="0" sz="2350" spc="10">
                <a:latin typeface="Palatino Linotype"/>
                <a:cs typeface="Palatino Linotype"/>
              </a:rPr>
              <a:t>adapt</a:t>
            </a:r>
            <a:r>
              <a:rPr dirty="0" sz="2350">
                <a:latin typeface="Palatino Linotype"/>
                <a:cs typeface="Palatino Linotype"/>
              </a:rPr>
              <a:t> </a:t>
            </a:r>
            <a:r>
              <a:rPr dirty="0" sz="2350" spc="5">
                <a:latin typeface="Palatino Linotype"/>
                <a:cs typeface="Palatino Linotype"/>
              </a:rPr>
              <a:t>to change.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85064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Kinds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4"/>
            <a:ext cx="6611620" cy="397700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51155" marR="318770" indent="-339090">
              <a:lnSpc>
                <a:spcPct val="103600"/>
              </a:lnSpc>
              <a:spcBef>
                <a:spcPts val="55"/>
              </a:spcBef>
              <a:buSzPct val="74285"/>
              <a:buFont typeface="Wingdings"/>
              <a:buChar char=""/>
              <a:tabLst>
                <a:tab pos="351790" algn="l"/>
              </a:tabLst>
            </a:pPr>
            <a:r>
              <a:rPr dirty="0" sz="1750" spc="5" i="1">
                <a:solidFill>
                  <a:srgbClr val="9A0000"/>
                </a:solidFill>
                <a:latin typeface="Palatino Linotype"/>
                <a:cs typeface="Palatino Linotype"/>
              </a:rPr>
              <a:t>Architectural </a:t>
            </a:r>
            <a:r>
              <a:rPr dirty="0" sz="1750" spc="10" i="1">
                <a:solidFill>
                  <a:srgbClr val="9A0000"/>
                </a:solidFill>
                <a:latin typeface="Palatino Linotype"/>
                <a:cs typeface="Palatino Linotype"/>
              </a:rPr>
              <a:t>patterns </a:t>
            </a:r>
            <a:r>
              <a:rPr dirty="0" sz="1750" spc="10">
                <a:latin typeface="Palatino Linotype"/>
                <a:cs typeface="Palatino Linotype"/>
              </a:rPr>
              <a:t>describe broad-based design problems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that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>
                <a:latin typeface="Palatino Linotype"/>
                <a:cs typeface="Palatino Linotype"/>
              </a:rPr>
              <a:t>are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solved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using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a</a:t>
            </a:r>
            <a:r>
              <a:rPr dirty="0" sz="1750" spc="5">
                <a:latin typeface="Palatino Linotype"/>
                <a:cs typeface="Palatino Linotype"/>
              </a:rPr>
              <a:t> structural approach.</a:t>
            </a:r>
            <a:endParaRPr sz="1750">
              <a:latin typeface="Palatino Linotype"/>
              <a:cs typeface="Palatino Linotype"/>
            </a:endParaRPr>
          </a:p>
          <a:p>
            <a:pPr algn="just" marL="351155" marR="272415" indent="-339090">
              <a:lnSpc>
                <a:spcPct val="103600"/>
              </a:lnSpc>
              <a:spcBef>
                <a:spcPts val="195"/>
              </a:spcBef>
              <a:buSzPct val="74285"/>
              <a:buFont typeface="Wingdings"/>
              <a:buChar char=""/>
              <a:tabLst>
                <a:tab pos="351790" algn="l"/>
              </a:tabLst>
            </a:pPr>
            <a:r>
              <a:rPr dirty="0" sz="1750" spc="10" i="1">
                <a:solidFill>
                  <a:srgbClr val="9A0000"/>
                </a:solidFill>
                <a:latin typeface="Palatino Linotype"/>
                <a:cs typeface="Palatino Linotype"/>
              </a:rPr>
              <a:t>Data patterns </a:t>
            </a:r>
            <a:r>
              <a:rPr dirty="0" sz="1750" spc="10">
                <a:latin typeface="Palatino Linotype"/>
                <a:cs typeface="Palatino Linotype"/>
              </a:rPr>
              <a:t>describe </a:t>
            </a:r>
            <a:r>
              <a:rPr dirty="0" sz="1750" spc="5">
                <a:latin typeface="Palatino Linotype"/>
                <a:cs typeface="Palatino Linotype"/>
              </a:rPr>
              <a:t>recurring </a:t>
            </a:r>
            <a:r>
              <a:rPr dirty="0" sz="1750" spc="10">
                <a:latin typeface="Palatino Linotype"/>
                <a:cs typeface="Palatino Linotype"/>
              </a:rPr>
              <a:t>data-oriented problems </a:t>
            </a:r>
            <a:r>
              <a:rPr dirty="0" sz="1750" spc="15">
                <a:latin typeface="Palatino Linotype"/>
                <a:cs typeface="Palatino Linotype"/>
              </a:rPr>
              <a:t>and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data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modeling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solutions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that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can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be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used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to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solve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them.</a:t>
            </a:r>
            <a:endParaRPr sz="1750">
              <a:latin typeface="Palatino Linotype"/>
              <a:cs typeface="Palatino Linotype"/>
            </a:endParaRPr>
          </a:p>
          <a:p>
            <a:pPr algn="just" marL="351155" marR="5080" indent="-339090">
              <a:lnSpc>
                <a:spcPct val="102000"/>
              </a:lnSpc>
              <a:spcBef>
                <a:spcPts val="229"/>
              </a:spcBef>
              <a:buSzPct val="74285"/>
              <a:buFont typeface="Wingdings"/>
              <a:buChar char=""/>
              <a:tabLst>
                <a:tab pos="351790" algn="l"/>
              </a:tabLst>
            </a:pPr>
            <a:r>
              <a:rPr dirty="0" sz="1750" spc="10" i="1">
                <a:solidFill>
                  <a:srgbClr val="9A0000"/>
                </a:solidFill>
                <a:latin typeface="Palatino Linotype"/>
                <a:cs typeface="Palatino Linotype"/>
              </a:rPr>
              <a:t>Component patterns </a:t>
            </a:r>
            <a:r>
              <a:rPr dirty="0" sz="1750" spc="10">
                <a:latin typeface="Palatino Linotype"/>
                <a:cs typeface="Palatino Linotype"/>
              </a:rPr>
              <a:t>(also </a:t>
            </a:r>
            <a:r>
              <a:rPr dirty="0" sz="1750">
                <a:latin typeface="Palatino Linotype"/>
                <a:cs typeface="Palatino Linotype"/>
              </a:rPr>
              <a:t>referred </a:t>
            </a:r>
            <a:r>
              <a:rPr dirty="0" sz="1750" spc="10">
                <a:latin typeface="Palatino Linotype"/>
                <a:cs typeface="Palatino Linotype"/>
              </a:rPr>
              <a:t>to as </a:t>
            </a:r>
            <a:r>
              <a:rPr dirty="0" sz="1750" spc="10" i="1">
                <a:solidFill>
                  <a:srgbClr val="9A0000"/>
                </a:solidFill>
                <a:latin typeface="Palatino Linotype"/>
                <a:cs typeface="Palatino Linotype"/>
              </a:rPr>
              <a:t>design patterns</a:t>
            </a:r>
            <a:r>
              <a:rPr dirty="0" sz="1750" spc="10">
                <a:latin typeface="Palatino Linotype"/>
                <a:cs typeface="Palatino Linotype"/>
              </a:rPr>
              <a:t>) </a:t>
            </a:r>
            <a:r>
              <a:rPr dirty="0" sz="1750" spc="5">
                <a:latin typeface="Palatino Linotype"/>
                <a:cs typeface="Palatino Linotype"/>
              </a:rPr>
              <a:t>address </a:t>
            </a:r>
            <a:r>
              <a:rPr dirty="0" sz="1750" spc="10">
                <a:latin typeface="Palatino Linotype"/>
                <a:cs typeface="Palatino Linotype"/>
              </a:rPr>
              <a:t> problems associated </a:t>
            </a:r>
            <a:r>
              <a:rPr dirty="0" sz="1750" spc="15">
                <a:latin typeface="Palatino Linotype"/>
                <a:cs typeface="Palatino Linotype"/>
              </a:rPr>
              <a:t>with </a:t>
            </a:r>
            <a:r>
              <a:rPr dirty="0" sz="1750" spc="10">
                <a:latin typeface="Palatino Linotype"/>
                <a:cs typeface="Palatino Linotype"/>
              </a:rPr>
              <a:t>the development of subsystems </a:t>
            </a:r>
            <a:r>
              <a:rPr dirty="0" sz="1750" spc="15">
                <a:latin typeface="Palatino Linotype"/>
                <a:cs typeface="Palatino Linotype"/>
              </a:rPr>
              <a:t>and </a:t>
            </a:r>
            <a:r>
              <a:rPr dirty="0" sz="1750" spc="2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components, the </a:t>
            </a:r>
            <a:r>
              <a:rPr dirty="0" sz="1750" spc="15">
                <a:latin typeface="Palatino Linotype"/>
                <a:cs typeface="Palatino Linotype"/>
              </a:rPr>
              <a:t>manner </a:t>
            </a:r>
            <a:r>
              <a:rPr dirty="0" sz="1750" spc="10">
                <a:latin typeface="Palatino Linotype"/>
                <a:cs typeface="Palatino Linotype"/>
              </a:rPr>
              <a:t>in </a:t>
            </a:r>
            <a:r>
              <a:rPr dirty="0" sz="1750" spc="15">
                <a:latin typeface="Palatino Linotype"/>
                <a:cs typeface="Palatino Linotype"/>
              </a:rPr>
              <a:t>which </a:t>
            </a:r>
            <a:r>
              <a:rPr dirty="0" sz="1750" spc="10">
                <a:latin typeface="Palatino Linotype"/>
                <a:cs typeface="Palatino Linotype"/>
              </a:rPr>
              <a:t>they </a:t>
            </a:r>
            <a:r>
              <a:rPr dirty="0" sz="1750" spc="15">
                <a:latin typeface="Palatino Linotype"/>
                <a:cs typeface="Palatino Linotype"/>
              </a:rPr>
              <a:t>communicate with </a:t>
            </a:r>
            <a:r>
              <a:rPr dirty="0" sz="1750" spc="10">
                <a:latin typeface="Palatino Linotype"/>
                <a:cs typeface="Palatino Linotype"/>
              </a:rPr>
              <a:t>one </a:t>
            </a:r>
            <a:r>
              <a:rPr dirty="0" sz="1750" spc="-430">
                <a:latin typeface="Palatino Linotype"/>
                <a:cs typeface="Palatino Linotype"/>
              </a:rPr>
              <a:t> </a:t>
            </a:r>
            <a:r>
              <a:rPr dirty="0" sz="1750" spc="-10">
                <a:latin typeface="Palatino Linotype"/>
                <a:cs typeface="Palatino Linotype"/>
              </a:rPr>
              <a:t>another,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and</a:t>
            </a:r>
            <a:r>
              <a:rPr dirty="0" sz="1750" spc="5">
                <a:latin typeface="Palatino Linotype"/>
                <a:cs typeface="Palatino Linotype"/>
              </a:rPr>
              <a:t> their</a:t>
            </a:r>
            <a:r>
              <a:rPr dirty="0" sz="1750" spc="10">
                <a:latin typeface="Palatino Linotype"/>
                <a:cs typeface="Palatino Linotype"/>
              </a:rPr>
              <a:t> placement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within a</a:t>
            </a:r>
            <a:r>
              <a:rPr dirty="0" sz="1750" spc="5">
                <a:latin typeface="Palatino Linotype"/>
                <a:cs typeface="Palatino Linotype"/>
              </a:rPr>
              <a:t> larger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architecture</a:t>
            </a:r>
            <a:endParaRPr sz="1750">
              <a:latin typeface="Palatino Linotype"/>
              <a:cs typeface="Palatino Linotype"/>
            </a:endParaRPr>
          </a:p>
          <a:p>
            <a:pPr marL="351155" marR="687705" indent="-339090">
              <a:lnSpc>
                <a:spcPct val="101200"/>
              </a:lnSpc>
              <a:spcBef>
                <a:spcPts val="35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750" spc="10" i="1">
                <a:solidFill>
                  <a:srgbClr val="9A0000"/>
                </a:solidFill>
                <a:latin typeface="Palatino Linotype"/>
                <a:cs typeface="Palatino Linotype"/>
              </a:rPr>
              <a:t>Interface design patterns </a:t>
            </a:r>
            <a:r>
              <a:rPr dirty="0" sz="1750" spc="10">
                <a:latin typeface="Palatino Linotype"/>
                <a:cs typeface="Palatino Linotype"/>
              </a:rPr>
              <a:t>describe </a:t>
            </a:r>
            <a:r>
              <a:rPr dirty="0" sz="1750" spc="15">
                <a:latin typeface="Palatino Linotype"/>
                <a:cs typeface="Palatino Linotype"/>
              </a:rPr>
              <a:t>common </a:t>
            </a:r>
            <a:r>
              <a:rPr dirty="0" sz="1750" spc="10">
                <a:latin typeface="Palatino Linotype"/>
                <a:cs typeface="Palatino Linotype"/>
              </a:rPr>
              <a:t>user interface </a:t>
            </a:r>
            <a:r>
              <a:rPr dirty="0" sz="1750" spc="1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problems </a:t>
            </a:r>
            <a:r>
              <a:rPr dirty="0" sz="1750" spc="15">
                <a:latin typeface="Palatino Linotype"/>
                <a:cs typeface="Palatino Linotype"/>
              </a:rPr>
              <a:t>and </a:t>
            </a:r>
            <a:r>
              <a:rPr dirty="0" sz="1750" spc="5">
                <a:latin typeface="Palatino Linotype"/>
                <a:cs typeface="Palatino Linotype"/>
              </a:rPr>
              <a:t>their </a:t>
            </a:r>
            <a:r>
              <a:rPr dirty="0" sz="1750" spc="10">
                <a:latin typeface="Palatino Linotype"/>
                <a:cs typeface="Palatino Linotype"/>
              </a:rPr>
              <a:t>solution </a:t>
            </a:r>
            <a:r>
              <a:rPr dirty="0" sz="1750" spc="15">
                <a:latin typeface="Palatino Linotype"/>
                <a:cs typeface="Palatino Linotype"/>
              </a:rPr>
              <a:t>with </a:t>
            </a:r>
            <a:r>
              <a:rPr dirty="0" sz="1750" spc="10">
                <a:latin typeface="Palatino Linotype"/>
                <a:cs typeface="Palatino Linotype"/>
              </a:rPr>
              <a:t>a system of </a:t>
            </a:r>
            <a:r>
              <a:rPr dirty="0" sz="1750" spc="5">
                <a:latin typeface="Palatino Linotype"/>
                <a:cs typeface="Palatino Linotype"/>
              </a:rPr>
              <a:t>forces that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includes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 spc="5">
                <a:latin typeface="Palatino Linotype"/>
                <a:cs typeface="Palatino Linotype"/>
              </a:rPr>
              <a:t> specific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5">
                <a:latin typeface="Palatino Linotype"/>
                <a:cs typeface="Palatino Linotype"/>
              </a:rPr>
              <a:t>characteristics </a:t>
            </a:r>
            <a:r>
              <a:rPr dirty="0" sz="1750" spc="10">
                <a:latin typeface="Palatino Linotype"/>
                <a:cs typeface="Palatino Linotype"/>
              </a:rPr>
              <a:t>of end-users.</a:t>
            </a:r>
            <a:endParaRPr sz="1750">
              <a:latin typeface="Palatino Linotype"/>
              <a:cs typeface="Palatino Linotype"/>
            </a:endParaRPr>
          </a:p>
          <a:p>
            <a:pPr marL="351155" marR="177800" indent="-339090">
              <a:lnSpc>
                <a:spcPct val="101200"/>
              </a:lnSpc>
              <a:spcBef>
                <a:spcPts val="34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750" spc="10" i="1">
                <a:solidFill>
                  <a:srgbClr val="9A0000"/>
                </a:solidFill>
                <a:latin typeface="Palatino Linotype"/>
                <a:cs typeface="Palatino Linotype"/>
              </a:rPr>
              <a:t>WebApp patterns </a:t>
            </a:r>
            <a:r>
              <a:rPr dirty="0" sz="1750" spc="5">
                <a:latin typeface="Palatino Linotype"/>
                <a:cs typeface="Palatino Linotype"/>
              </a:rPr>
              <a:t>address </a:t>
            </a:r>
            <a:r>
              <a:rPr dirty="0" sz="1750" spc="10">
                <a:latin typeface="Palatino Linotype"/>
                <a:cs typeface="Palatino Linotype"/>
              </a:rPr>
              <a:t>a problem set that is encountered </a:t>
            </a:r>
            <a:r>
              <a:rPr dirty="0" sz="1750" spc="15">
                <a:latin typeface="Palatino Linotype"/>
                <a:cs typeface="Palatino Linotype"/>
              </a:rPr>
              <a:t> when</a:t>
            </a:r>
            <a:r>
              <a:rPr dirty="0" sz="1750" spc="10">
                <a:latin typeface="Palatino Linotype"/>
                <a:cs typeface="Palatino Linotype"/>
              </a:rPr>
              <a:t> building </a:t>
            </a:r>
            <a:r>
              <a:rPr dirty="0" sz="1750" spc="-10">
                <a:latin typeface="Palatino Linotype"/>
                <a:cs typeface="Palatino Linotype"/>
              </a:rPr>
              <a:t>WebApps</a:t>
            </a:r>
            <a:r>
              <a:rPr dirty="0" sz="1750" spc="10">
                <a:latin typeface="Palatino Linotype"/>
                <a:cs typeface="Palatino Linotype"/>
              </a:rPr>
              <a:t> </a:t>
            </a:r>
            <a:r>
              <a:rPr dirty="0" sz="1750" spc="15">
                <a:latin typeface="Palatino Linotype"/>
                <a:cs typeface="Palatino Linotype"/>
              </a:rPr>
              <a:t>and </a:t>
            </a:r>
            <a:r>
              <a:rPr dirty="0" sz="1750" spc="10">
                <a:latin typeface="Palatino Linotype"/>
                <a:cs typeface="Palatino Linotype"/>
              </a:rPr>
              <a:t>often incorporates </a:t>
            </a:r>
            <a:r>
              <a:rPr dirty="0" sz="1750" spc="15">
                <a:latin typeface="Palatino Linotype"/>
                <a:cs typeface="Palatino Linotype"/>
              </a:rPr>
              <a:t>many </a:t>
            </a:r>
            <a:r>
              <a:rPr dirty="0" sz="1750" spc="10">
                <a:latin typeface="Palatino Linotype"/>
                <a:cs typeface="Palatino Linotype"/>
              </a:rPr>
              <a:t>of the </a:t>
            </a:r>
            <a:r>
              <a:rPr dirty="0" sz="1750" spc="-42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other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patterns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categories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just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mentioned.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385064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Kinds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Patterns</a:t>
            </a:r>
          </a:p>
        </p:txBody>
      </p:sp>
      <p:sp>
        <p:nvSpPr>
          <p:cNvPr id="3" name="object 3"/>
          <p:cNvSpPr/>
          <p:nvPr/>
        </p:nvSpPr>
        <p:spPr>
          <a:xfrm>
            <a:off x="2639284" y="2603583"/>
            <a:ext cx="1833245" cy="12700"/>
          </a:xfrm>
          <a:custGeom>
            <a:avLst/>
            <a:gdLst/>
            <a:ahLst/>
            <a:cxnLst/>
            <a:rect l="l" t="t" r="r" b="b"/>
            <a:pathLst>
              <a:path w="1833245" h="12700">
                <a:moveTo>
                  <a:pt x="1833185" y="0"/>
                </a:moveTo>
                <a:lnTo>
                  <a:pt x="0" y="0"/>
                </a:lnTo>
                <a:lnTo>
                  <a:pt x="0" y="12558"/>
                </a:lnTo>
                <a:lnTo>
                  <a:pt x="1833185" y="12558"/>
                </a:lnTo>
                <a:lnTo>
                  <a:pt x="1833185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06553" y="2603583"/>
            <a:ext cx="490220" cy="12700"/>
          </a:xfrm>
          <a:custGeom>
            <a:avLst/>
            <a:gdLst/>
            <a:ahLst/>
            <a:cxnLst/>
            <a:rect l="l" t="t" r="r" b="b"/>
            <a:pathLst>
              <a:path w="490220" h="12700">
                <a:moveTo>
                  <a:pt x="489686" y="0"/>
                </a:moveTo>
                <a:lnTo>
                  <a:pt x="0" y="0"/>
                </a:lnTo>
                <a:lnTo>
                  <a:pt x="0" y="12558"/>
                </a:lnTo>
                <a:lnTo>
                  <a:pt x="489686" y="12558"/>
                </a:lnTo>
                <a:lnTo>
                  <a:pt x="489686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9284" y="2842202"/>
            <a:ext cx="1795780" cy="12700"/>
          </a:xfrm>
          <a:custGeom>
            <a:avLst/>
            <a:gdLst/>
            <a:ahLst/>
            <a:cxnLst/>
            <a:rect l="l" t="t" r="r" b="b"/>
            <a:pathLst>
              <a:path w="1795779" h="12700">
                <a:moveTo>
                  <a:pt x="1795517" y="0"/>
                </a:moveTo>
                <a:lnTo>
                  <a:pt x="0" y="0"/>
                </a:lnTo>
                <a:lnTo>
                  <a:pt x="0" y="12558"/>
                </a:lnTo>
                <a:lnTo>
                  <a:pt x="1795517" y="12558"/>
                </a:lnTo>
                <a:lnTo>
                  <a:pt x="1795517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39284" y="3985061"/>
            <a:ext cx="1218565" cy="12700"/>
          </a:xfrm>
          <a:custGeom>
            <a:avLst/>
            <a:gdLst/>
            <a:ahLst/>
            <a:cxnLst/>
            <a:rect l="l" t="t" r="r" b="b"/>
            <a:pathLst>
              <a:path w="1218564" h="12700">
                <a:moveTo>
                  <a:pt x="1217938" y="0"/>
                </a:moveTo>
                <a:lnTo>
                  <a:pt x="0" y="0"/>
                </a:lnTo>
                <a:lnTo>
                  <a:pt x="0" y="12558"/>
                </a:lnTo>
                <a:lnTo>
                  <a:pt x="1217938" y="12558"/>
                </a:lnTo>
                <a:lnTo>
                  <a:pt x="1217938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39284" y="4223680"/>
            <a:ext cx="1356360" cy="12700"/>
          </a:xfrm>
          <a:custGeom>
            <a:avLst/>
            <a:gdLst/>
            <a:ahLst/>
            <a:cxnLst/>
            <a:rect l="l" t="t" r="r" b="b"/>
            <a:pathLst>
              <a:path w="1356360" h="12700">
                <a:moveTo>
                  <a:pt x="1356055" y="0"/>
                </a:moveTo>
                <a:lnTo>
                  <a:pt x="0" y="0"/>
                </a:lnTo>
                <a:lnTo>
                  <a:pt x="0" y="12558"/>
                </a:lnTo>
                <a:lnTo>
                  <a:pt x="1356055" y="12558"/>
                </a:lnTo>
                <a:lnTo>
                  <a:pt x="1356055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38390" y="4223680"/>
            <a:ext cx="1293495" cy="12700"/>
          </a:xfrm>
          <a:custGeom>
            <a:avLst/>
            <a:gdLst/>
            <a:ahLst/>
            <a:cxnLst/>
            <a:rect l="l" t="t" r="r" b="b"/>
            <a:pathLst>
              <a:path w="1293495" h="12700">
                <a:moveTo>
                  <a:pt x="1293275" y="0"/>
                </a:moveTo>
                <a:lnTo>
                  <a:pt x="0" y="0"/>
                </a:lnTo>
                <a:lnTo>
                  <a:pt x="0" y="12558"/>
                </a:lnTo>
                <a:lnTo>
                  <a:pt x="1293275" y="12558"/>
                </a:lnTo>
                <a:lnTo>
                  <a:pt x="1293275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9284" y="5353980"/>
            <a:ext cx="2298065" cy="12700"/>
          </a:xfrm>
          <a:custGeom>
            <a:avLst/>
            <a:gdLst/>
            <a:ahLst/>
            <a:cxnLst/>
            <a:rect l="l" t="t" r="r" b="b"/>
            <a:pathLst>
              <a:path w="2298065" h="12700">
                <a:moveTo>
                  <a:pt x="2297760" y="0"/>
                </a:moveTo>
                <a:lnTo>
                  <a:pt x="0" y="0"/>
                </a:lnTo>
                <a:lnTo>
                  <a:pt x="0" y="12558"/>
                </a:lnTo>
                <a:lnTo>
                  <a:pt x="2297760" y="12558"/>
                </a:lnTo>
                <a:lnTo>
                  <a:pt x="2297760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39284" y="5780982"/>
            <a:ext cx="1381760" cy="12700"/>
          </a:xfrm>
          <a:custGeom>
            <a:avLst/>
            <a:gdLst/>
            <a:ahLst/>
            <a:cxnLst/>
            <a:rect l="l" t="t" r="r" b="b"/>
            <a:pathLst>
              <a:path w="1381760" h="12700">
                <a:moveTo>
                  <a:pt x="1381166" y="0"/>
                </a:moveTo>
                <a:lnTo>
                  <a:pt x="0" y="0"/>
                </a:lnTo>
                <a:lnTo>
                  <a:pt x="0" y="12558"/>
                </a:lnTo>
                <a:lnTo>
                  <a:pt x="1381166" y="12558"/>
                </a:lnTo>
                <a:lnTo>
                  <a:pt x="1381166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85777" y="1930788"/>
            <a:ext cx="6594475" cy="388556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1155" marR="843280" indent="-339090">
              <a:lnSpc>
                <a:spcPts val="1680"/>
              </a:lnSpc>
              <a:spcBef>
                <a:spcPts val="33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Creational</a:t>
            </a:r>
            <a:r>
              <a:rPr dirty="0" sz="15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5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patterns</a:t>
            </a:r>
            <a:r>
              <a:rPr dirty="0" sz="15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focus</a:t>
            </a:r>
            <a:r>
              <a:rPr dirty="0" sz="1550" spc="15">
                <a:latin typeface="Palatino Linotype"/>
                <a:cs typeface="Palatino Linotype"/>
              </a:rPr>
              <a:t> on </a:t>
            </a:r>
            <a:r>
              <a:rPr dirty="0" sz="1550" spc="10">
                <a:latin typeface="Palatino Linotype"/>
                <a:cs typeface="Palatino Linotype"/>
              </a:rPr>
              <a:t>the</a:t>
            </a:r>
            <a:r>
              <a:rPr dirty="0" sz="1550" spc="20">
                <a:latin typeface="Palatino Linotype"/>
                <a:cs typeface="Palatino Linotype"/>
              </a:rPr>
              <a:t> </a:t>
            </a:r>
            <a:r>
              <a:rPr dirty="0" sz="1550" spc="5">
                <a:latin typeface="Palatino Linotype"/>
                <a:cs typeface="Palatino Linotype"/>
              </a:rPr>
              <a:t>“creation,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composition,</a:t>
            </a:r>
            <a:r>
              <a:rPr dirty="0" sz="1550" spc="15">
                <a:latin typeface="Palatino Linotype"/>
                <a:cs typeface="Palatino Linotype"/>
              </a:rPr>
              <a:t> and </a:t>
            </a:r>
            <a:r>
              <a:rPr dirty="0" sz="1550" spc="-370">
                <a:latin typeface="Palatino Linotype"/>
                <a:cs typeface="Palatino Linotype"/>
              </a:rPr>
              <a:t> </a:t>
            </a:r>
            <a:r>
              <a:rPr dirty="0" sz="1550" spc="5">
                <a:latin typeface="Palatino Linotype"/>
                <a:cs typeface="Palatino Linotype"/>
              </a:rPr>
              <a:t>representation </a:t>
            </a:r>
            <a:r>
              <a:rPr dirty="0" sz="1550" spc="10">
                <a:latin typeface="Palatino Linotype"/>
                <a:cs typeface="Palatino Linotype"/>
              </a:rPr>
              <a:t>of</a:t>
            </a:r>
            <a:r>
              <a:rPr dirty="0" sz="1550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objects,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e.g.,</a:t>
            </a:r>
            <a:endParaRPr sz="1550">
              <a:latin typeface="Palatino Linotype"/>
              <a:cs typeface="Palatino Linotype"/>
            </a:endParaRPr>
          </a:p>
          <a:p>
            <a:pPr lvl="1" marL="746760" indent="-283210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037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Abstract factory pattern</a:t>
            </a:r>
            <a:r>
              <a:rPr dirty="0" sz="1350" spc="10" b="1">
                <a:latin typeface="Times New Roman"/>
                <a:cs typeface="Times New Roman"/>
              </a:rPr>
              <a:t>:</a:t>
            </a:r>
            <a:r>
              <a:rPr dirty="0" sz="1350" spc="15" b="1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centralize decision of</a:t>
            </a:r>
            <a:r>
              <a:rPr dirty="0" sz="1350" spc="15">
                <a:latin typeface="Times New Roman"/>
                <a:cs typeface="Times New Roman"/>
              </a:rPr>
              <a:t> what </a:t>
            </a:r>
            <a:r>
              <a:rPr dirty="0" sz="1350" spc="10">
                <a:solidFill>
                  <a:srgbClr val="336699"/>
                </a:solidFill>
                <a:latin typeface="Times New Roman"/>
                <a:cs typeface="Times New Roman"/>
              </a:rPr>
              <a:t>factory </a:t>
            </a:r>
            <a:r>
              <a:rPr dirty="0" sz="1350" spc="10">
                <a:latin typeface="Times New Roman"/>
                <a:cs typeface="Times New Roman"/>
              </a:rPr>
              <a:t>to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instantiate</a:t>
            </a:r>
            <a:endParaRPr sz="1350">
              <a:latin typeface="Times New Roman"/>
              <a:cs typeface="Times New Roman"/>
            </a:endParaRPr>
          </a:p>
          <a:p>
            <a:pPr lvl="1" marL="753110" marR="524510" indent="-288925">
              <a:lnSpc>
                <a:spcPts val="1550"/>
              </a:lnSpc>
              <a:spcBef>
                <a:spcPts val="370"/>
              </a:spcBef>
              <a:buClr>
                <a:srgbClr val="9A0000"/>
              </a:buClr>
              <a:buSzPct val="7037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Factory </a:t>
            </a:r>
            <a:r>
              <a:rPr dirty="0" sz="1350" spc="15" b="1">
                <a:solidFill>
                  <a:srgbClr val="336699"/>
                </a:solidFill>
                <a:latin typeface="Times New Roman"/>
                <a:cs typeface="Times New Roman"/>
              </a:rPr>
              <a:t>method </a:t>
            </a: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pattern</a:t>
            </a:r>
            <a:r>
              <a:rPr dirty="0" sz="1350" spc="10" b="1">
                <a:latin typeface="Times New Roman"/>
                <a:cs typeface="Times New Roman"/>
              </a:rPr>
              <a:t>: </a:t>
            </a:r>
            <a:r>
              <a:rPr dirty="0" sz="1350" spc="10">
                <a:latin typeface="Times New Roman"/>
                <a:cs typeface="Times New Roman"/>
              </a:rPr>
              <a:t>centralize creation of an object of </a:t>
            </a:r>
            <a:r>
              <a:rPr dirty="0" sz="1350" spc="15">
                <a:latin typeface="Times New Roman"/>
                <a:cs typeface="Times New Roman"/>
              </a:rPr>
              <a:t>a </a:t>
            </a:r>
            <a:r>
              <a:rPr dirty="0" sz="1350" spc="10">
                <a:latin typeface="Times New Roman"/>
                <a:cs typeface="Times New Roman"/>
              </a:rPr>
              <a:t>specific type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choosing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one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of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several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implementations</a:t>
            </a:r>
            <a:endParaRPr sz="1350">
              <a:latin typeface="Times New Roman"/>
              <a:cs typeface="Times New Roman"/>
            </a:endParaRPr>
          </a:p>
          <a:p>
            <a:pPr marL="351155" marR="57150" indent="-339090">
              <a:lnSpc>
                <a:spcPct val="93500"/>
              </a:lnSpc>
              <a:spcBef>
                <a:spcPts val="40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Structural patterns</a:t>
            </a:r>
            <a:r>
              <a:rPr dirty="0" sz="15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focus</a:t>
            </a:r>
            <a:r>
              <a:rPr dirty="0" sz="1550" spc="15">
                <a:latin typeface="Palatino Linotype"/>
                <a:cs typeface="Palatino Linotype"/>
              </a:rPr>
              <a:t> on </a:t>
            </a:r>
            <a:r>
              <a:rPr dirty="0" sz="1550" spc="10">
                <a:latin typeface="Palatino Linotype"/>
                <a:cs typeface="Palatino Linotype"/>
              </a:rPr>
              <a:t>problems</a:t>
            </a:r>
            <a:r>
              <a:rPr dirty="0" sz="1550" spc="15">
                <a:latin typeface="Palatino Linotype"/>
                <a:cs typeface="Palatino Linotype"/>
              </a:rPr>
              <a:t> and</a:t>
            </a:r>
            <a:r>
              <a:rPr dirty="0" sz="1550" spc="10">
                <a:latin typeface="Palatino Linotype"/>
                <a:cs typeface="Palatino Linotype"/>
              </a:rPr>
              <a:t> solutions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associated</a:t>
            </a:r>
            <a:r>
              <a:rPr dirty="0" sz="1550" spc="15">
                <a:latin typeface="Palatino Linotype"/>
                <a:cs typeface="Palatino Linotype"/>
              </a:rPr>
              <a:t> with </a:t>
            </a:r>
            <a:r>
              <a:rPr dirty="0" sz="1550" spc="20">
                <a:latin typeface="Palatino Linotype"/>
                <a:cs typeface="Palatino Linotype"/>
              </a:rPr>
              <a:t> </a:t>
            </a:r>
            <a:r>
              <a:rPr dirty="0" sz="1550" spc="15">
                <a:latin typeface="Palatino Linotype"/>
                <a:cs typeface="Palatino Linotype"/>
              </a:rPr>
              <a:t>how</a:t>
            </a:r>
            <a:r>
              <a:rPr dirty="0" sz="1550" spc="10">
                <a:latin typeface="Palatino Linotype"/>
                <a:cs typeface="Palatino Linotype"/>
              </a:rPr>
              <a:t> classes </a:t>
            </a:r>
            <a:r>
              <a:rPr dirty="0" sz="1550" spc="15">
                <a:latin typeface="Palatino Linotype"/>
                <a:cs typeface="Palatino Linotype"/>
              </a:rPr>
              <a:t>and </a:t>
            </a:r>
            <a:r>
              <a:rPr dirty="0" sz="1550" spc="10">
                <a:latin typeface="Palatino Linotype"/>
                <a:cs typeface="Palatino Linotype"/>
              </a:rPr>
              <a:t>objects </a:t>
            </a:r>
            <a:r>
              <a:rPr dirty="0" sz="1550">
                <a:latin typeface="Palatino Linotype"/>
                <a:cs typeface="Palatino Linotype"/>
              </a:rPr>
              <a:t>are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organized </a:t>
            </a:r>
            <a:r>
              <a:rPr dirty="0" sz="1550" spc="15">
                <a:latin typeface="Palatino Linotype"/>
                <a:cs typeface="Palatino Linotype"/>
              </a:rPr>
              <a:t>and</a:t>
            </a:r>
            <a:r>
              <a:rPr dirty="0" sz="1550" spc="10">
                <a:latin typeface="Palatino Linotype"/>
                <a:cs typeface="Palatino Linotype"/>
              </a:rPr>
              <a:t> integrated</a:t>
            </a:r>
            <a:r>
              <a:rPr dirty="0" sz="1550" spc="1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to </a:t>
            </a:r>
            <a:r>
              <a:rPr dirty="0" sz="1550" spc="15">
                <a:latin typeface="Palatino Linotype"/>
                <a:cs typeface="Palatino Linotype"/>
              </a:rPr>
              <a:t>build a</a:t>
            </a:r>
            <a:r>
              <a:rPr dirty="0" sz="1550" spc="10">
                <a:latin typeface="Palatino Linotype"/>
                <a:cs typeface="Palatino Linotype"/>
              </a:rPr>
              <a:t> </a:t>
            </a:r>
            <a:r>
              <a:rPr dirty="0" sz="1550" spc="5">
                <a:latin typeface="Palatino Linotype"/>
                <a:cs typeface="Palatino Linotype"/>
              </a:rPr>
              <a:t>larger </a:t>
            </a:r>
            <a:r>
              <a:rPr dirty="0" sz="1550" spc="-370">
                <a:latin typeface="Palatino Linotype"/>
                <a:cs typeface="Palatino Linotype"/>
              </a:rPr>
              <a:t> </a:t>
            </a:r>
            <a:r>
              <a:rPr dirty="0" sz="1550" spc="5">
                <a:latin typeface="Palatino Linotype"/>
                <a:cs typeface="Palatino Linotype"/>
              </a:rPr>
              <a:t>structure,</a:t>
            </a:r>
            <a:r>
              <a:rPr dirty="0" sz="1550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e.g.,</a:t>
            </a:r>
            <a:endParaRPr sz="1550">
              <a:latin typeface="Palatino Linotype"/>
              <a:cs typeface="Palatino Linotype"/>
            </a:endParaRPr>
          </a:p>
          <a:p>
            <a:pPr lvl="1" marL="746760" indent="-283210">
              <a:lnSpc>
                <a:spcPct val="100000"/>
              </a:lnSpc>
              <a:spcBef>
                <a:spcPts val="175"/>
              </a:spcBef>
              <a:buClr>
                <a:srgbClr val="9A0000"/>
              </a:buClr>
              <a:buSzPct val="7037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350" spc="15" b="1">
                <a:solidFill>
                  <a:srgbClr val="336699"/>
                </a:solidFill>
                <a:latin typeface="Times New Roman"/>
                <a:cs typeface="Times New Roman"/>
              </a:rPr>
              <a:t>Adapter</a:t>
            </a:r>
            <a:r>
              <a:rPr dirty="0" sz="1350" spc="-20" b="1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pattern</a:t>
            </a:r>
            <a:r>
              <a:rPr dirty="0" sz="1350" spc="10" b="1">
                <a:latin typeface="Times New Roman"/>
                <a:cs typeface="Times New Roman"/>
              </a:rPr>
              <a:t>:</a:t>
            </a:r>
            <a:r>
              <a:rPr dirty="0" sz="1350" spc="5" b="1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'adapts'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one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interface for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a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class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into </a:t>
            </a:r>
            <a:r>
              <a:rPr dirty="0" sz="1350" spc="15">
                <a:latin typeface="Times New Roman"/>
                <a:cs typeface="Times New Roman"/>
              </a:rPr>
              <a:t>one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that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a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client expects</a:t>
            </a:r>
            <a:endParaRPr sz="1350">
              <a:latin typeface="Times New Roman"/>
              <a:cs typeface="Times New Roman"/>
            </a:endParaRPr>
          </a:p>
          <a:p>
            <a:pPr lvl="1" marL="753110" marR="697230" indent="-288925">
              <a:lnSpc>
                <a:spcPts val="1550"/>
              </a:lnSpc>
              <a:spcBef>
                <a:spcPts val="370"/>
              </a:spcBef>
              <a:buClr>
                <a:srgbClr val="9A0000"/>
              </a:buClr>
              <a:buSzPct val="7037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Aggregate pattern</a:t>
            </a:r>
            <a:r>
              <a:rPr dirty="0" sz="1350" spc="10" b="1">
                <a:latin typeface="Times New Roman"/>
                <a:cs typeface="Times New Roman"/>
              </a:rPr>
              <a:t>: </a:t>
            </a:r>
            <a:r>
              <a:rPr dirty="0" sz="1350" spc="15">
                <a:latin typeface="Times New Roman"/>
                <a:cs typeface="Times New Roman"/>
              </a:rPr>
              <a:t>a </a:t>
            </a:r>
            <a:r>
              <a:rPr dirty="0" sz="1350" spc="10">
                <a:latin typeface="Times New Roman"/>
                <a:cs typeface="Times New Roman"/>
              </a:rPr>
              <a:t>version of the </a:t>
            </a:r>
            <a:r>
              <a:rPr dirty="0" sz="1350" spc="15">
                <a:solidFill>
                  <a:srgbClr val="336699"/>
                </a:solidFill>
                <a:latin typeface="Times New Roman"/>
                <a:cs typeface="Times New Roman"/>
              </a:rPr>
              <a:t>Composite </a:t>
            </a:r>
            <a:r>
              <a:rPr dirty="0" sz="1350" spc="10">
                <a:solidFill>
                  <a:srgbClr val="336699"/>
                </a:solidFill>
                <a:latin typeface="Times New Roman"/>
                <a:cs typeface="Times New Roman"/>
              </a:rPr>
              <a:t>pattern </a:t>
            </a:r>
            <a:r>
              <a:rPr dirty="0" sz="1350" spc="15">
                <a:latin typeface="Times New Roman"/>
                <a:cs typeface="Times New Roman"/>
              </a:rPr>
              <a:t>with methods </a:t>
            </a:r>
            <a:r>
              <a:rPr dirty="0" sz="1350" spc="10">
                <a:latin typeface="Times New Roman"/>
                <a:cs typeface="Times New Roman"/>
              </a:rPr>
              <a:t>for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aggregation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of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children</a:t>
            </a:r>
            <a:endParaRPr sz="1350">
              <a:latin typeface="Times New Roman"/>
              <a:cs typeface="Times New Roman"/>
            </a:endParaRPr>
          </a:p>
          <a:p>
            <a:pPr marL="351155" marR="5080" indent="-339090">
              <a:lnSpc>
                <a:spcPts val="1780"/>
              </a:lnSpc>
              <a:spcBef>
                <a:spcPts val="219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550" spc="15" b="1" i="1">
                <a:solidFill>
                  <a:srgbClr val="9A0000"/>
                </a:solidFill>
                <a:latin typeface="Palatino Linotype"/>
                <a:cs typeface="Palatino Linotype"/>
              </a:rPr>
              <a:t>Behavioral </a:t>
            </a:r>
            <a:r>
              <a:rPr dirty="0" sz="1550" spc="10" b="1" i="1">
                <a:solidFill>
                  <a:srgbClr val="9A0000"/>
                </a:solidFill>
                <a:latin typeface="Palatino Linotype"/>
                <a:cs typeface="Palatino Linotype"/>
              </a:rPr>
              <a:t>patterns </a:t>
            </a:r>
            <a:r>
              <a:rPr dirty="0" sz="1550" spc="5">
                <a:latin typeface="Palatino Linotype"/>
                <a:cs typeface="Palatino Linotype"/>
              </a:rPr>
              <a:t>address </a:t>
            </a:r>
            <a:r>
              <a:rPr dirty="0" sz="1550" spc="10">
                <a:latin typeface="Palatino Linotype"/>
                <a:cs typeface="Palatino Linotype"/>
              </a:rPr>
              <a:t>problems associated </a:t>
            </a:r>
            <a:r>
              <a:rPr dirty="0" sz="1550" spc="15">
                <a:latin typeface="Palatino Linotype"/>
                <a:cs typeface="Palatino Linotype"/>
              </a:rPr>
              <a:t>with </a:t>
            </a:r>
            <a:r>
              <a:rPr dirty="0" sz="1550" spc="10">
                <a:latin typeface="Palatino Linotype"/>
                <a:cs typeface="Palatino Linotype"/>
              </a:rPr>
              <a:t>the </a:t>
            </a:r>
            <a:r>
              <a:rPr dirty="0" sz="1550" spc="15">
                <a:latin typeface="Palatino Linotype"/>
                <a:cs typeface="Palatino Linotype"/>
              </a:rPr>
              <a:t>assignment </a:t>
            </a:r>
            <a:r>
              <a:rPr dirty="0" sz="1550" spc="-37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of responsibility </a:t>
            </a:r>
            <a:r>
              <a:rPr dirty="0" sz="1550" spc="15">
                <a:latin typeface="Palatino Linotype"/>
                <a:cs typeface="Palatino Linotype"/>
              </a:rPr>
              <a:t>between </a:t>
            </a:r>
            <a:r>
              <a:rPr dirty="0" sz="1550" spc="10">
                <a:latin typeface="Palatino Linotype"/>
                <a:cs typeface="Palatino Linotype"/>
              </a:rPr>
              <a:t>objects </a:t>
            </a:r>
            <a:r>
              <a:rPr dirty="0" sz="1550" spc="15">
                <a:latin typeface="Palatino Linotype"/>
                <a:cs typeface="Palatino Linotype"/>
              </a:rPr>
              <a:t>and </a:t>
            </a:r>
            <a:r>
              <a:rPr dirty="0" sz="1550" spc="10">
                <a:latin typeface="Palatino Linotype"/>
                <a:cs typeface="Palatino Linotype"/>
              </a:rPr>
              <a:t>the </a:t>
            </a:r>
            <a:r>
              <a:rPr dirty="0" sz="1550" spc="15">
                <a:latin typeface="Palatino Linotype"/>
                <a:cs typeface="Palatino Linotype"/>
              </a:rPr>
              <a:t>manner </a:t>
            </a:r>
            <a:r>
              <a:rPr dirty="0" sz="1550" spc="10">
                <a:latin typeface="Palatino Linotype"/>
                <a:cs typeface="Palatino Linotype"/>
              </a:rPr>
              <a:t>in </a:t>
            </a:r>
            <a:r>
              <a:rPr dirty="0" sz="1550" spc="15">
                <a:latin typeface="Palatino Linotype"/>
                <a:cs typeface="Palatino Linotype"/>
              </a:rPr>
              <a:t>which </a:t>
            </a:r>
            <a:r>
              <a:rPr dirty="0" sz="1550" spc="20">
                <a:latin typeface="Palatino Linotype"/>
                <a:cs typeface="Palatino Linotype"/>
              </a:rPr>
              <a:t> </a:t>
            </a:r>
            <a:r>
              <a:rPr dirty="0" sz="1550" spc="15">
                <a:latin typeface="Palatino Linotype"/>
                <a:cs typeface="Palatino Linotype"/>
              </a:rPr>
              <a:t>communication</a:t>
            </a:r>
            <a:r>
              <a:rPr dirty="0" sz="1550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is</a:t>
            </a:r>
            <a:r>
              <a:rPr dirty="0" sz="1550" spc="5">
                <a:latin typeface="Palatino Linotype"/>
                <a:cs typeface="Palatino Linotype"/>
              </a:rPr>
              <a:t> effected </a:t>
            </a:r>
            <a:r>
              <a:rPr dirty="0" sz="1550" spc="15">
                <a:latin typeface="Palatino Linotype"/>
                <a:cs typeface="Palatino Linotype"/>
              </a:rPr>
              <a:t>between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objects,</a:t>
            </a:r>
            <a:r>
              <a:rPr dirty="0" sz="1550" spc="5">
                <a:latin typeface="Palatino Linotype"/>
                <a:cs typeface="Palatino Linotype"/>
              </a:rPr>
              <a:t> </a:t>
            </a:r>
            <a:r>
              <a:rPr dirty="0" sz="1550" spc="10">
                <a:latin typeface="Palatino Linotype"/>
                <a:cs typeface="Palatino Linotype"/>
              </a:rPr>
              <a:t>e.g.,</a:t>
            </a:r>
            <a:endParaRPr sz="1550">
              <a:latin typeface="Palatino Linotype"/>
              <a:cs typeface="Palatino Linotype"/>
            </a:endParaRPr>
          </a:p>
          <a:p>
            <a:pPr lvl="1" marL="753110" marR="193675" indent="-288925">
              <a:lnSpc>
                <a:spcPts val="1550"/>
              </a:lnSpc>
              <a:spcBef>
                <a:spcPts val="240"/>
              </a:spcBef>
              <a:buClr>
                <a:srgbClr val="9A0000"/>
              </a:buClr>
              <a:buSzPct val="7037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350" spc="15" b="1">
                <a:solidFill>
                  <a:srgbClr val="336699"/>
                </a:solidFill>
                <a:latin typeface="Times New Roman"/>
                <a:cs typeface="Times New Roman"/>
              </a:rPr>
              <a:t>Chain</a:t>
            </a: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 of responsibility</a:t>
            </a:r>
            <a:r>
              <a:rPr dirty="0" sz="1350" spc="15" b="1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pattern</a:t>
            </a:r>
            <a:r>
              <a:rPr dirty="0" sz="1350" spc="10" b="1">
                <a:latin typeface="Times New Roman"/>
                <a:cs typeface="Times New Roman"/>
              </a:rPr>
              <a:t>: </a:t>
            </a:r>
            <a:r>
              <a:rPr dirty="0" sz="1350" spc="15">
                <a:latin typeface="Times New Roman"/>
                <a:cs typeface="Times New Roman"/>
              </a:rPr>
              <a:t>Command </a:t>
            </a:r>
            <a:r>
              <a:rPr dirty="0" sz="1350" spc="10">
                <a:latin typeface="Times New Roman"/>
                <a:cs typeface="Times New Roman"/>
              </a:rPr>
              <a:t>objects are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handled or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passed </a:t>
            </a:r>
            <a:r>
              <a:rPr dirty="0" sz="1350" spc="15">
                <a:latin typeface="Times New Roman"/>
                <a:cs typeface="Times New Roman"/>
              </a:rPr>
              <a:t>on </a:t>
            </a:r>
            <a:r>
              <a:rPr dirty="0" sz="1350" spc="10">
                <a:latin typeface="Times New Roman"/>
                <a:cs typeface="Times New Roman"/>
              </a:rPr>
              <a:t>to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other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objects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by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logic-containing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processing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objects</a:t>
            </a:r>
            <a:endParaRPr sz="1350">
              <a:latin typeface="Times New Roman"/>
              <a:cs typeface="Times New Roman"/>
            </a:endParaRPr>
          </a:p>
          <a:p>
            <a:pPr lvl="1" marL="746760" indent="-283210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037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350" spc="20" b="1">
                <a:solidFill>
                  <a:srgbClr val="336699"/>
                </a:solidFill>
                <a:latin typeface="Times New Roman"/>
                <a:cs typeface="Times New Roman"/>
              </a:rPr>
              <a:t>Command</a:t>
            </a:r>
            <a:r>
              <a:rPr dirty="0" sz="1350" spc="10" b="1">
                <a:solidFill>
                  <a:srgbClr val="336699"/>
                </a:solidFill>
                <a:latin typeface="Times New Roman"/>
                <a:cs typeface="Times New Roman"/>
              </a:rPr>
              <a:t> pattern</a:t>
            </a:r>
            <a:r>
              <a:rPr dirty="0" sz="1350" spc="10" b="1">
                <a:latin typeface="Times New Roman"/>
                <a:cs typeface="Times New Roman"/>
              </a:rPr>
              <a:t>: </a:t>
            </a:r>
            <a:r>
              <a:rPr dirty="0" sz="1350" spc="15">
                <a:latin typeface="Times New Roman"/>
                <a:cs typeface="Times New Roman"/>
              </a:rPr>
              <a:t>Command</a:t>
            </a:r>
            <a:r>
              <a:rPr dirty="0" sz="1350" spc="10">
                <a:latin typeface="Times New Roman"/>
                <a:cs typeface="Times New Roman"/>
              </a:rPr>
              <a:t> objects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encapsulate an action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and its parameters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278828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</a:t>
            </a:r>
            <a:r>
              <a:rPr dirty="0"/>
              <a:t>rameworks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20" i="0">
                <a:latin typeface="Arial MT"/>
                <a:cs typeface="Arial MT"/>
              </a:rPr>
              <a:t>These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are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designed</a:t>
            </a:r>
            <a:r>
              <a:rPr dirty="0" spc="2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to</a:t>
            </a:r>
            <a:r>
              <a:rPr dirty="0" spc="20" i="0">
                <a:latin typeface="Arial MT"/>
                <a:cs typeface="Arial MT"/>
              </a:rPr>
              <a:t> accompany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15"/>
              <a:t>Software</a:t>
            </a:r>
            <a:r>
              <a:rPr dirty="0" spc="20"/>
              <a:t> </a:t>
            </a:r>
            <a:r>
              <a:rPr dirty="0" spc="15"/>
              <a:t>Engineering:</a:t>
            </a:r>
            <a:r>
              <a:rPr dirty="0" spc="-35"/>
              <a:t> </a:t>
            </a:r>
            <a:r>
              <a:rPr dirty="0" spc="25"/>
              <a:t>A</a:t>
            </a:r>
            <a:r>
              <a:rPr dirty="0" spc="-40"/>
              <a:t> </a:t>
            </a:r>
            <a:r>
              <a:rPr dirty="0" spc="15"/>
              <a:t>Practitionerʼs</a:t>
            </a:r>
            <a:r>
              <a:rPr dirty="0" spc="-35"/>
              <a:t> </a:t>
            </a:r>
            <a:r>
              <a:rPr dirty="0" spc="15"/>
              <a:t>Approach,</a:t>
            </a:r>
            <a:r>
              <a:rPr dirty="0" spc="20"/>
              <a:t> </a:t>
            </a:r>
            <a:r>
              <a:rPr dirty="0" spc="15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15" i="0">
                <a:latin typeface="Arial MT"/>
                <a:cs typeface="Arial MT"/>
              </a:rPr>
              <a:t>(McGraw-Hill,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2009)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Slides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15" i="0">
                <a:latin typeface="Arial MT"/>
                <a:cs typeface="Arial MT"/>
              </a:rPr>
              <a:t>copyright </a:t>
            </a:r>
            <a:r>
              <a:rPr dirty="0" spc="20" i="0">
                <a:latin typeface="Arial MT"/>
                <a:cs typeface="Arial MT"/>
              </a:rPr>
              <a:t>2009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by</a:t>
            </a:r>
            <a:r>
              <a:rPr dirty="0" spc="10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Roger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20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dirty="0" spc="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598284" cy="40671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1155" marR="205740" indent="-339090">
              <a:lnSpc>
                <a:spcPts val="2180"/>
              </a:lnSpc>
              <a:spcBef>
                <a:spcPts val="33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10">
                <a:latin typeface="Palatino Linotype"/>
                <a:cs typeface="Palatino Linotype"/>
              </a:rPr>
              <a:t>Patterns themselves </a:t>
            </a:r>
            <a:r>
              <a:rPr dirty="0" sz="1950" spc="15">
                <a:latin typeface="Palatino Linotype"/>
                <a:cs typeface="Palatino Linotype"/>
              </a:rPr>
              <a:t>may </a:t>
            </a:r>
            <a:r>
              <a:rPr dirty="0" sz="1950" spc="5">
                <a:latin typeface="Palatino Linotype"/>
                <a:cs typeface="Palatino Linotype"/>
              </a:rPr>
              <a:t>not </a:t>
            </a:r>
            <a:r>
              <a:rPr dirty="0" sz="1950" spc="10">
                <a:latin typeface="Palatino Linotype"/>
                <a:cs typeface="Palatino Linotype"/>
              </a:rPr>
              <a:t>be </a:t>
            </a:r>
            <a:r>
              <a:rPr dirty="0" sz="1950">
                <a:latin typeface="Palatino Linotype"/>
                <a:cs typeface="Palatino Linotype"/>
              </a:rPr>
              <a:t>sufficient </a:t>
            </a:r>
            <a:r>
              <a:rPr dirty="0" sz="1950" spc="10">
                <a:latin typeface="Palatino Linotype"/>
                <a:cs typeface="Palatino Linotype"/>
              </a:rPr>
              <a:t>to develop a </a:t>
            </a:r>
            <a:r>
              <a:rPr dirty="0" sz="1950" spc="-47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complete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design.</a:t>
            </a:r>
            <a:endParaRPr sz="1950">
              <a:latin typeface="Palatino Linotype"/>
              <a:cs typeface="Palatino Linotype"/>
            </a:endParaRPr>
          </a:p>
          <a:p>
            <a:pPr lvl="1" marL="753110" marR="307975" indent="-288925">
              <a:lnSpc>
                <a:spcPts val="1980"/>
              </a:lnSpc>
              <a:spcBef>
                <a:spcPts val="175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In </a:t>
            </a:r>
            <a:r>
              <a:rPr dirty="0" sz="1750" spc="15">
                <a:latin typeface="Palatino Linotype"/>
                <a:cs typeface="Palatino Linotype"/>
              </a:rPr>
              <a:t>some </a:t>
            </a:r>
            <a:r>
              <a:rPr dirty="0" sz="1750" spc="10">
                <a:latin typeface="Palatino Linotype"/>
                <a:cs typeface="Palatino Linotype"/>
              </a:rPr>
              <a:t>cases </a:t>
            </a:r>
            <a:r>
              <a:rPr dirty="0" sz="1750" spc="5">
                <a:latin typeface="Palatino Linotype"/>
                <a:cs typeface="Palatino Linotype"/>
              </a:rPr>
              <a:t>it </a:t>
            </a:r>
            <a:r>
              <a:rPr dirty="0" sz="1750" spc="15">
                <a:latin typeface="Palatino Linotype"/>
                <a:cs typeface="Palatino Linotype"/>
              </a:rPr>
              <a:t>may be </a:t>
            </a:r>
            <a:r>
              <a:rPr dirty="0" sz="1750" spc="10">
                <a:latin typeface="Palatino Linotype"/>
                <a:cs typeface="Palatino Linotype"/>
              </a:rPr>
              <a:t>necessary to </a:t>
            </a:r>
            <a:r>
              <a:rPr dirty="0" sz="1750" spc="5">
                <a:latin typeface="Palatino Linotype"/>
                <a:cs typeface="Palatino Linotype"/>
              </a:rPr>
              <a:t>provide </a:t>
            </a:r>
            <a:r>
              <a:rPr dirty="0" sz="1750" spc="15">
                <a:latin typeface="Palatino Linotype"/>
                <a:cs typeface="Palatino Linotype"/>
              </a:rPr>
              <a:t>an </a:t>
            </a:r>
            <a:r>
              <a:rPr dirty="0" sz="1750" spc="2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implementation-specific skeletal </a:t>
            </a:r>
            <a:r>
              <a:rPr dirty="0" sz="1750" spc="5">
                <a:latin typeface="Palatino Linotype"/>
                <a:cs typeface="Palatino Linotype"/>
              </a:rPr>
              <a:t>infrastructure, </a:t>
            </a:r>
            <a:r>
              <a:rPr dirty="0" sz="1750" spc="10">
                <a:latin typeface="Palatino Linotype"/>
                <a:cs typeface="Palatino Linotype"/>
              </a:rPr>
              <a:t>called a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5" i="1">
                <a:solidFill>
                  <a:srgbClr val="9A0000"/>
                </a:solidFill>
                <a:latin typeface="Palatino Linotype"/>
                <a:cs typeface="Palatino Linotype"/>
              </a:rPr>
              <a:t>framework</a:t>
            </a:r>
            <a:r>
              <a:rPr dirty="0" sz="1750" spc="5" i="1">
                <a:latin typeface="Palatino Linotype"/>
                <a:cs typeface="Palatino Linotype"/>
              </a:rPr>
              <a:t>,</a:t>
            </a:r>
            <a:r>
              <a:rPr dirty="0" sz="1750" i="1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for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design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work.</a:t>
            </a:r>
            <a:endParaRPr sz="1750">
              <a:latin typeface="Palatino Linotype"/>
              <a:cs typeface="Palatino Linotype"/>
            </a:endParaRPr>
          </a:p>
          <a:p>
            <a:pPr lvl="1" marL="753110" marR="232410" indent="-288925">
              <a:lnSpc>
                <a:spcPct val="92600"/>
              </a:lnSpc>
              <a:spcBef>
                <a:spcPts val="18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That </a:t>
            </a:r>
            <a:r>
              <a:rPr dirty="0" sz="1750" spc="5">
                <a:latin typeface="Palatino Linotype"/>
                <a:cs typeface="Palatino Linotype"/>
              </a:rPr>
              <a:t>is, </a:t>
            </a:r>
            <a:r>
              <a:rPr dirty="0" sz="1750" spc="15">
                <a:latin typeface="Palatino Linotype"/>
                <a:cs typeface="Palatino Linotype"/>
              </a:rPr>
              <a:t>you </a:t>
            </a:r>
            <a:r>
              <a:rPr dirty="0" sz="1750" spc="10">
                <a:latin typeface="Palatino Linotype"/>
                <a:cs typeface="Palatino Linotype"/>
              </a:rPr>
              <a:t>can select a </a:t>
            </a:r>
            <a:r>
              <a:rPr dirty="0" sz="1750">
                <a:latin typeface="Palatino Linotype"/>
                <a:cs typeface="Palatino Linotype"/>
              </a:rPr>
              <a:t>“</a:t>
            </a:r>
            <a:r>
              <a:rPr dirty="0" sz="1750" i="1">
                <a:latin typeface="Times New Roman"/>
                <a:cs typeface="Times New Roman"/>
              </a:rPr>
              <a:t>reusable mini-architecture </a:t>
            </a:r>
            <a:r>
              <a:rPr dirty="0" sz="1750" spc="5">
                <a:latin typeface="Times New Roman"/>
                <a:cs typeface="Times New Roman"/>
              </a:rPr>
              <a:t>that </a:t>
            </a:r>
            <a:r>
              <a:rPr dirty="0" sz="1750" spc="10">
                <a:latin typeface="Times New Roman"/>
                <a:cs typeface="Times New Roman"/>
              </a:rPr>
              <a:t> provides the generic </a:t>
            </a:r>
            <a:r>
              <a:rPr dirty="0" sz="1750" spc="5">
                <a:latin typeface="Times New Roman"/>
                <a:cs typeface="Times New Roman"/>
              </a:rPr>
              <a:t>structure </a:t>
            </a:r>
            <a:r>
              <a:rPr dirty="0" sz="1750" spc="10">
                <a:latin typeface="Times New Roman"/>
                <a:cs typeface="Times New Roman"/>
              </a:rPr>
              <a:t>and behavior for a </a:t>
            </a:r>
            <a:r>
              <a:rPr dirty="0" sz="1750" spc="5">
                <a:latin typeface="Times New Roman"/>
                <a:cs typeface="Times New Roman"/>
              </a:rPr>
              <a:t>family </a:t>
            </a:r>
            <a:r>
              <a:rPr dirty="0" sz="1750" spc="10">
                <a:latin typeface="Times New Roman"/>
                <a:cs typeface="Times New Roman"/>
              </a:rPr>
              <a:t>of 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software </a:t>
            </a:r>
            <a:r>
              <a:rPr dirty="0" sz="1750" spc="5">
                <a:latin typeface="Times New Roman"/>
                <a:cs typeface="Times New Roman"/>
              </a:rPr>
              <a:t>abstractions, </a:t>
            </a:r>
            <a:r>
              <a:rPr dirty="0" sz="1750" spc="10">
                <a:latin typeface="Times New Roman"/>
                <a:cs typeface="Times New Roman"/>
              </a:rPr>
              <a:t>along with a context </a:t>
            </a:r>
            <a:r>
              <a:rPr dirty="0" sz="1750" spc="25">
                <a:latin typeface="Times New Roman"/>
                <a:cs typeface="Times New Roman"/>
              </a:rPr>
              <a:t>… </a:t>
            </a:r>
            <a:r>
              <a:rPr dirty="0" sz="1750" spc="10">
                <a:latin typeface="Times New Roman"/>
                <a:cs typeface="Times New Roman"/>
              </a:rPr>
              <a:t>which </a:t>
            </a:r>
            <a:r>
              <a:rPr dirty="0" sz="1750" spc="5">
                <a:latin typeface="Times New Roman"/>
                <a:cs typeface="Times New Roman"/>
              </a:rPr>
              <a:t>specifies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their collaboration</a:t>
            </a:r>
            <a:r>
              <a:rPr dirty="0" sz="1750" spc="10">
                <a:latin typeface="Times New Roman"/>
                <a:cs typeface="Times New Roman"/>
              </a:rPr>
              <a:t> and use within a given domain.” [Amb98]</a:t>
            </a:r>
            <a:endParaRPr sz="1750">
              <a:latin typeface="Times New Roman"/>
              <a:cs typeface="Times New Roman"/>
            </a:endParaRPr>
          </a:p>
          <a:p>
            <a:pPr marL="351155" marR="5080" indent="-339090">
              <a:lnSpc>
                <a:spcPct val="93000"/>
              </a:lnSpc>
              <a:spcBef>
                <a:spcPts val="215"/>
              </a:spcBef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dirty="0" sz="1950" spc="20">
                <a:solidFill>
                  <a:srgbClr val="9A0000"/>
                </a:solidFill>
                <a:latin typeface="Palatino Linotype"/>
                <a:cs typeface="Palatino Linotype"/>
              </a:rPr>
              <a:t>A</a:t>
            </a:r>
            <a:r>
              <a:rPr dirty="0" sz="1950" spc="-105">
                <a:solidFill>
                  <a:srgbClr val="9A0000"/>
                </a:solidFill>
                <a:latin typeface="Palatino Linotype"/>
                <a:cs typeface="Palatino Linotype"/>
              </a:rPr>
              <a:t> </a:t>
            </a:r>
            <a:r>
              <a:rPr dirty="0" sz="1950" spc="10">
                <a:solidFill>
                  <a:srgbClr val="9A0000"/>
                </a:solidFill>
                <a:latin typeface="Palatino Linotype"/>
                <a:cs typeface="Palatino Linotype"/>
              </a:rPr>
              <a:t>framework</a:t>
            </a:r>
            <a:r>
              <a:rPr dirty="0" sz="1950" spc="5">
                <a:solidFill>
                  <a:srgbClr val="9A0000"/>
                </a:solidFill>
                <a:latin typeface="Palatino Linotype"/>
                <a:cs typeface="Palatino Linotype"/>
              </a:rPr>
              <a:t> is not</a:t>
            </a:r>
            <a:r>
              <a:rPr dirty="0" sz="1950" spc="10">
                <a:solidFill>
                  <a:srgbClr val="9A0000"/>
                </a:solidFill>
                <a:latin typeface="Palatino Linotype"/>
                <a:cs typeface="Palatino Linotype"/>
              </a:rPr>
              <a:t> an</a:t>
            </a:r>
            <a:r>
              <a:rPr dirty="0" sz="1950" spc="5">
                <a:solidFill>
                  <a:srgbClr val="9A0000"/>
                </a:solidFill>
                <a:latin typeface="Palatino Linotype"/>
                <a:cs typeface="Palatino Linotype"/>
              </a:rPr>
              <a:t> architectural </a:t>
            </a:r>
            <a:r>
              <a:rPr dirty="0" sz="1950" spc="10">
                <a:solidFill>
                  <a:srgbClr val="9A0000"/>
                </a:solidFill>
                <a:latin typeface="Palatino Linotype"/>
                <a:cs typeface="Palatino Linotype"/>
              </a:rPr>
              <a:t>pattern, </a:t>
            </a:r>
            <a:r>
              <a:rPr dirty="0" sz="1950" spc="10">
                <a:latin typeface="Palatino Linotype"/>
                <a:cs typeface="Palatino Linotype"/>
              </a:rPr>
              <a:t>but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rather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 </a:t>
            </a:r>
            <a:r>
              <a:rPr dirty="0" sz="1950" spc="-47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skeleton with a collection of “</a:t>
            </a:r>
            <a:r>
              <a:rPr dirty="0" sz="1950" spc="10">
                <a:solidFill>
                  <a:srgbClr val="9A0000"/>
                </a:solidFill>
                <a:latin typeface="Palatino Linotype"/>
                <a:cs typeface="Palatino Linotype"/>
              </a:rPr>
              <a:t>plug points</a:t>
            </a:r>
            <a:r>
              <a:rPr dirty="0" sz="1950" spc="10">
                <a:latin typeface="Palatino Linotype"/>
                <a:cs typeface="Palatino Linotype"/>
              </a:rPr>
              <a:t>” (also called </a:t>
            </a:r>
            <a:r>
              <a:rPr dirty="0" sz="1950" spc="15">
                <a:latin typeface="Palatino Linotype"/>
                <a:cs typeface="Palatino Linotype"/>
              </a:rPr>
              <a:t> </a:t>
            </a:r>
            <a:r>
              <a:rPr dirty="0" sz="1950" spc="5" i="1">
                <a:latin typeface="Palatino Linotype"/>
                <a:cs typeface="Palatino Linotype"/>
              </a:rPr>
              <a:t>hooks </a:t>
            </a:r>
            <a:r>
              <a:rPr dirty="0" sz="1950" spc="15">
                <a:latin typeface="Palatino Linotype"/>
                <a:cs typeface="Palatino Linotype"/>
              </a:rPr>
              <a:t>and </a:t>
            </a:r>
            <a:r>
              <a:rPr dirty="0" sz="1950" spc="5" i="1">
                <a:latin typeface="Palatino Linotype"/>
                <a:cs typeface="Palatino Linotype"/>
              </a:rPr>
              <a:t>slots</a:t>
            </a:r>
            <a:r>
              <a:rPr dirty="0" sz="1950" spc="5">
                <a:latin typeface="Palatino Linotype"/>
                <a:cs typeface="Palatino Linotype"/>
              </a:rPr>
              <a:t>) that </a:t>
            </a:r>
            <a:r>
              <a:rPr dirty="0" sz="1950" spc="10">
                <a:latin typeface="Palatino Linotype"/>
                <a:cs typeface="Palatino Linotype"/>
              </a:rPr>
              <a:t>enable </a:t>
            </a:r>
            <a:r>
              <a:rPr dirty="0" sz="1950" spc="5">
                <a:latin typeface="Palatino Linotype"/>
                <a:cs typeface="Palatino Linotype"/>
              </a:rPr>
              <a:t>it </a:t>
            </a:r>
            <a:r>
              <a:rPr dirty="0" sz="1950" spc="10">
                <a:latin typeface="Palatino Linotype"/>
                <a:cs typeface="Palatino Linotype"/>
              </a:rPr>
              <a:t>to be adapted to a </a:t>
            </a:r>
            <a:r>
              <a:rPr dirty="0" sz="1950" spc="5">
                <a:latin typeface="Palatino Linotype"/>
                <a:cs typeface="Palatino Linotype"/>
              </a:rPr>
              <a:t>specific </a:t>
            </a:r>
            <a:r>
              <a:rPr dirty="0" sz="1950" spc="10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problem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domain.</a:t>
            </a:r>
            <a:endParaRPr sz="1950">
              <a:latin typeface="Palatino Linotype"/>
              <a:cs typeface="Palatino Linotype"/>
            </a:endParaRPr>
          </a:p>
          <a:p>
            <a:pPr lvl="1" marL="753110" marR="212725" indent="-288925">
              <a:lnSpc>
                <a:spcPts val="2080"/>
              </a:lnSpc>
              <a:spcBef>
                <a:spcPts val="140"/>
              </a:spcBef>
              <a:buClr>
                <a:srgbClr val="9A0000"/>
              </a:buClr>
              <a:buSzPct val="71428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dirty="0" sz="1750" spc="10">
                <a:latin typeface="Palatino Linotype"/>
                <a:cs typeface="Palatino Linotype"/>
              </a:rPr>
              <a:t>The </a:t>
            </a:r>
            <a:r>
              <a:rPr dirty="0" sz="1750" spc="15">
                <a:latin typeface="Palatino Linotype"/>
                <a:cs typeface="Palatino Linotype"/>
              </a:rPr>
              <a:t>plug </a:t>
            </a:r>
            <a:r>
              <a:rPr dirty="0" sz="1750" spc="10">
                <a:latin typeface="Palatino Linotype"/>
                <a:cs typeface="Palatino Linotype"/>
              </a:rPr>
              <a:t>points enable </a:t>
            </a:r>
            <a:r>
              <a:rPr dirty="0" sz="1750" spc="15">
                <a:latin typeface="Palatino Linotype"/>
                <a:cs typeface="Palatino Linotype"/>
              </a:rPr>
              <a:t>you </a:t>
            </a:r>
            <a:r>
              <a:rPr dirty="0" sz="1750" spc="10">
                <a:latin typeface="Palatino Linotype"/>
                <a:cs typeface="Palatino Linotype"/>
              </a:rPr>
              <a:t>to integrate problem </a:t>
            </a:r>
            <a:r>
              <a:rPr dirty="0" sz="1750" spc="5">
                <a:latin typeface="Palatino Linotype"/>
                <a:cs typeface="Palatino Linotype"/>
              </a:rPr>
              <a:t>specific </a:t>
            </a:r>
            <a:r>
              <a:rPr dirty="0" sz="1750" spc="-42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classes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or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functionality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within</a:t>
            </a:r>
            <a:r>
              <a:rPr dirty="0" sz="1750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the</a:t>
            </a:r>
            <a:r>
              <a:rPr dirty="0" sz="1750" spc="5">
                <a:latin typeface="Palatino Linotype"/>
                <a:cs typeface="Palatino Linotype"/>
              </a:rPr>
              <a:t> </a:t>
            </a:r>
            <a:r>
              <a:rPr dirty="0" sz="1750" spc="10">
                <a:latin typeface="Palatino Linotype"/>
                <a:cs typeface="Palatino Linotype"/>
              </a:rPr>
              <a:t>skeleton.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2022-11-02T02:19:52Z</dcterms:created>
  <dcterms:modified xsi:type="dcterms:W3CDTF">2022-11-02T02:19:52Z</dcterms:modified>
</cp:coreProperties>
</file>