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slide" Target="slides/slide13.xml"/><Relationship Id="rId6" Type="http://schemas.openxmlformats.org/officeDocument/2006/relationships/slide" Target="slides/slide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5267325" y="2600324"/>
            <a:ext cx="5105399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419225" y="790574"/>
            <a:ext cx="5105399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779462" y="1447800"/>
            <a:ext cx="767873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4021137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None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200400" y="533400"/>
            <a:ext cx="4190999" cy="693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8288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372100" y="1905000"/>
            <a:ext cx="33909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Helvetica Neue"/>
              <a:buNone/>
              <a:defRPr/>
            </a:lvl1pPr>
            <a:lvl2pPr indent="0" lvl="1" marL="457200" rtl="0">
              <a:spcBef>
                <a:spcPts val="0"/>
              </a:spcBef>
              <a:buFont typeface="Helvetica Neue"/>
              <a:buNone/>
              <a:defRPr/>
            </a:lvl2pPr>
            <a:lvl3pPr indent="0" lvl="2" marL="914400" rtl="0">
              <a:spcBef>
                <a:spcPts val="0"/>
              </a:spcBef>
              <a:buFont typeface="Helvetica Neue"/>
              <a:buNone/>
              <a:defRPr/>
            </a:lvl3pPr>
            <a:lvl4pPr indent="0" lvl="3" marL="1371600" rtl="0">
              <a:spcBef>
                <a:spcPts val="0"/>
              </a:spcBef>
              <a:buFont typeface="Helvetica Neue"/>
              <a:buNone/>
              <a:defRPr/>
            </a:lvl4pPr>
            <a:lvl5pPr indent="0" lvl="4" marL="1828800" rtl="0">
              <a:spcBef>
                <a:spcPts val="0"/>
              </a:spcBef>
              <a:buFont typeface="Helvetica Neue"/>
              <a:buNone/>
              <a:defRPr/>
            </a:lvl5pPr>
            <a:lvl6pPr indent="0" lvl="5" marL="2286000" rtl="0">
              <a:spcBef>
                <a:spcPts val="0"/>
              </a:spcBef>
              <a:buFont typeface="Helvetica Neue"/>
              <a:buNone/>
              <a:defRPr/>
            </a:lvl6pPr>
            <a:lvl7pPr indent="0" lvl="6" marL="2743200" rtl="0">
              <a:spcBef>
                <a:spcPts val="0"/>
              </a:spcBef>
              <a:buFont typeface="Helvetica Neue"/>
              <a:buNone/>
              <a:defRPr/>
            </a:lvl7pPr>
            <a:lvl8pPr indent="0" lvl="7" marL="3200400" rtl="0">
              <a:spcBef>
                <a:spcPts val="0"/>
              </a:spcBef>
              <a:buFont typeface="Helvetica Neue"/>
              <a:buNone/>
              <a:defRPr/>
            </a:lvl8pPr>
            <a:lvl9pPr indent="0" lvl="8" marL="3657600" rtl="0">
              <a:spcBef>
                <a:spcPts val="0"/>
              </a:spcBef>
              <a:buFont typeface="Helvetica Neue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219200" y="-9525"/>
            <a:ext cx="7924798" cy="6867525"/>
            <a:chOff x="0" y="0"/>
            <a:chExt cx="9147173" cy="6867525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5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30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45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60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91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06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21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37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524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1676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182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1981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2133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2286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2438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2590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274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 txBox="1"/>
            <p:nvPr/>
          </p:nvSpPr>
          <p:spPr>
            <a:xfrm>
              <a:off x="2895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 txBox="1"/>
            <p:nvPr/>
          </p:nvSpPr>
          <p:spPr>
            <a:xfrm>
              <a:off x="3048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 txBox="1"/>
            <p:nvPr/>
          </p:nvSpPr>
          <p:spPr>
            <a:xfrm>
              <a:off x="3200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 txBox="1"/>
            <p:nvPr/>
          </p:nvSpPr>
          <p:spPr>
            <a:xfrm>
              <a:off x="3352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 txBox="1"/>
            <p:nvPr/>
          </p:nvSpPr>
          <p:spPr>
            <a:xfrm>
              <a:off x="350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65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3810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96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 txBox="1"/>
            <p:nvPr/>
          </p:nvSpPr>
          <p:spPr>
            <a:xfrm>
              <a:off x="411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 txBox="1"/>
            <p:nvPr/>
          </p:nvSpPr>
          <p:spPr>
            <a:xfrm>
              <a:off x="426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41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472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487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502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18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5334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5486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638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791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5943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6096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6248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6400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6553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6705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6858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7010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7162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7315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7467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7620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7772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7924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8077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8229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 txBox="1"/>
            <p:nvPr/>
          </p:nvSpPr>
          <p:spPr>
            <a:xfrm>
              <a:off x="83820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85344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86868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88392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8991600" y="9525"/>
              <a:ext cx="76199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684212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0" y="1716086"/>
              <a:ext cx="6950074" cy="7461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-3175" y="0"/>
            <a:ext cx="9147175" cy="6867525"/>
            <a:chOff x="-3175" y="0"/>
            <a:chExt cx="9147175" cy="6867525"/>
          </a:xfrm>
        </p:grpSpPr>
        <p:grpSp>
          <p:nvGrpSpPr>
            <p:cNvPr id="132" name="Shape 132"/>
            <p:cNvGrpSpPr/>
            <p:nvPr/>
          </p:nvGrpSpPr>
          <p:grpSpPr>
            <a:xfrm>
              <a:off x="-3175" y="0"/>
              <a:ext cx="9067799" cy="6867525"/>
              <a:chOff x="-3175" y="0"/>
              <a:chExt cx="9067799" cy="6867525"/>
            </a:xfrm>
          </p:grpSpPr>
          <p:sp>
            <p:nvSpPr>
              <p:cNvPr id="133" name="Shape 133"/>
              <p:cNvSpPr txBox="1"/>
              <p:nvPr/>
            </p:nvSpPr>
            <p:spPr>
              <a:xfrm>
                <a:off x="-3175" y="0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14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 txBox="1"/>
              <p:nvPr/>
            </p:nvSpPr>
            <p:spPr>
              <a:xfrm>
                <a:off x="30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 txBox="1"/>
              <p:nvPr/>
            </p:nvSpPr>
            <p:spPr>
              <a:xfrm>
                <a:off x="45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0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75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91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106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121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136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>
                <a:off x="152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>
                <a:off x="167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 txBox="1"/>
              <p:nvPr/>
            </p:nvSpPr>
            <p:spPr>
              <a:xfrm>
                <a:off x="182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 txBox="1"/>
              <p:nvPr/>
            </p:nvSpPr>
            <p:spPr>
              <a:xfrm>
                <a:off x="197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 txBox="1"/>
              <p:nvPr/>
            </p:nvSpPr>
            <p:spPr>
              <a:xfrm>
                <a:off x="213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 txBox="1"/>
              <p:nvPr/>
            </p:nvSpPr>
            <p:spPr>
              <a:xfrm>
                <a:off x="228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Shape 149"/>
              <p:cNvSpPr txBox="1"/>
              <p:nvPr/>
            </p:nvSpPr>
            <p:spPr>
              <a:xfrm>
                <a:off x="243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 txBox="1"/>
              <p:nvPr/>
            </p:nvSpPr>
            <p:spPr>
              <a:xfrm>
                <a:off x="258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274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 txBox="1"/>
              <p:nvPr/>
            </p:nvSpPr>
            <p:spPr>
              <a:xfrm>
                <a:off x="289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 txBox="1"/>
              <p:nvPr/>
            </p:nvSpPr>
            <p:spPr>
              <a:xfrm>
                <a:off x="304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 txBox="1"/>
              <p:nvPr/>
            </p:nvSpPr>
            <p:spPr>
              <a:xfrm>
                <a:off x="319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334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 txBox="1"/>
              <p:nvPr/>
            </p:nvSpPr>
            <p:spPr>
              <a:xfrm>
                <a:off x="350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 txBox="1"/>
              <p:nvPr/>
            </p:nvSpPr>
            <p:spPr>
              <a:xfrm>
                <a:off x="365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 txBox="1"/>
              <p:nvPr/>
            </p:nvSpPr>
            <p:spPr>
              <a:xfrm>
                <a:off x="380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395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411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426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441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 txBox="1"/>
              <p:nvPr/>
            </p:nvSpPr>
            <p:spPr>
              <a:xfrm>
                <a:off x="456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472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487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 txBox="1"/>
              <p:nvPr/>
            </p:nvSpPr>
            <p:spPr>
              <a:xfrm>
                <a:off x="502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 txBox="1"/>
              <p:nvPr/>
            </p:nvSpPr>
            <p:spPr>
              <a:xfrm>
                <a:off x="517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5330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 txBox="1"/>
              <p:nvPr/>
            </p:nvSpPr>
            <p:spPr>
              <a:xfrm>
                <a:off x="5483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 txBox="1"/>
              <p:nvPr/>
            </p:nvSpPr>
            <p:spPr>
              <a:xfrm>
                <a:off x="5635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5788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940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6092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6245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 txBox="1"/>
              <p:nvPr/>
            </p:nvSpPr>
            <p:spPr>
              <a:xfrm>
                <a:off x="6397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 txBox="1"/>
              <p:nvPr/>
            </p:nvSpPr>
            <p:spPr>
              <a:xfrm>
                <a:off x="6550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6702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6854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7007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>
                <a:off x="7159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7312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 txBox="1"/>
              <p:nvPr/>
            </p:nvSpPr>
            <p:spPr>
              <a:xfrm>
                <a:off x="7464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 txBox="1"/>
              <p:nvPr/>
            </p:nvSpPr>
            <p:spPr>
              <a:xfrm>
                <a:off x="7616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7769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7921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8074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8226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 txBox="1"/>
              <p:nvPr/>
            </p:nvSpPr>
            <p:spPr>
              <a:xfrm>
                <a:off x="83788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 txBox="1"/>
              <p:nvPr/>
            </p:nvSpPr>
            <p:spPr>
              <a:xfrm>
                <a:off x="85312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86836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 txBox="1"/>
              <p:nvPr/>
            </p:nvSpPr>
            <p:spPr>
              <a:xfrm>
                <a:off x="88360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 txBox="1"/>
              <p:nvPr/>
            </p:nvSpPr>
            <p:spPr>
              <a:xfrm>
                <a:off x="8988425" y="9525"/>
                <a:ext cx="76199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Shape 193"/>
            <p:cNvSpPr txBox="1"/>
            <p:nvPr/>
          </p:nvSpPr>
          <p:spPr>
            <a:xfrm>
              <a:off x="681037" y="0"/>
              <a:ext cx="8462961" cy="685800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0" y="0"/>
              <a:ext cx="9144000" cy="509586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 txBox="1"/>
          <p:nvPr/>
        </p:nvSpPr>
        <p:spPr>
          <a:xfrm>
            <a:off x="3505200" y="2590800"/>
            <a:ext cx="4892675" cy="76199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ymbol"/>
              <a:buChar char="■"/>
              <a:defRPr/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•"/>
              <a:defRPr/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Helvetica Neue"/>
              <a:buChar char="•"/>
              <a:defRPr/>
            </a:lvl4pPr>
            <a:lvl5pPr indent="-142239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5pPr>
            <a:lvl6pPr indent="-142239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6pPr>
            <a:lvl7pPr indent="-142239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7pPr>
            <a:lvl8pPr indent="-14224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8pPr>
            <a:lvl9pPr indent="-14224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18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Design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33600" y="2438400"/>
            <a:ext cx="6476999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 and Bruce R. Maxim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2009, 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8/e.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Development Considerations – 1 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hardware and software platforms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development frameworks and programming languages.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app stores with differing acceptance rules and tool requirements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 development cycles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 limitations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Assessing Mobile Interactive Development Environments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828800" y="1905000"/>
            <a:ext cx="7162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productivity features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Third-party SDK integration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Post-compilation tooks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the air development support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End-to-end mobile application development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 and tutorials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user interface builders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Middleware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828800" y="1905000"/>
            <a:ext cx="6248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Facilitates communication and coordination of distributed components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developers to rely on abstractions and hide mobile environment details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MobileApps to achieve context awareness as required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Computing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828800" y="1905000"/>
            <a:ext cx="67055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Focuses on architectural design and enables application development through service discovery and composition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MobileApp developers to avoid the need to integrate service source code into the client running on a mobile device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out of the provider’s server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Loosely coupled with applications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an API to allow service to be treated like an abstract black box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Computing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828800" y="1905000"/>
            <a:ext cx="67055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Focuses on the effective delivery of services to users through flexible and scalable resource virtualization and loading balancing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the client (either a user or program) request computing capabilities as needed, across network boundaries anywhere or any time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Computing Architecture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828800" y="1905000"/>
            <a:ext cx="6705599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architecture has three service layers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as service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 consists of software components and applications hosted by third-party service providers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Platform as service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 provides a collaborative development platform to assist with design, implementation, and testing by geographically distributed team members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0000"/>
              <a:buFont typeface="Noto Symbol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Infrastructure and service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virtual computing resources (storage, processing power, network connectivity) on the cloud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Development Considerations – 2 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camera/sensor interaction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use of context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management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and privacy models/policies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limitations (computation and storage)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Integration of external services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Texting complexities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219200" y="990600"/>
            <a:ext cx="6705599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Development Process Model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Formulation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and 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evaluation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Quality Checklist - 1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content and/or function and/or navigation options be tailored to the user’s preferences?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content and/or functionality be customized to the bandwidth at which the user communicates? Does the app account for weak or lost signal in an acceptable manner?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content and/or function and/or navigation options be made context aware according to the user’s preferences?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adequate consideration been given to the power availability on the target device(s)?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graphics, media (audio, video), and other web or cloud services been used appropriately?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Quality Checklist - 2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overall page design easy to read and navigate?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app take screen size differences into account?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user interface conform to the display and interaction standards adopted for the targeted mobile device(s)?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app conform to the reliability, security, and privacy expectations of its users?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provisions have been made to ensure app remains current?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MobileApp been tested in all targeted user environments and for all targeted devices?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 User Interface Quality Requirements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overall page design easy to read and navigate?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app take screen size differences into account?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user interface conform to the display and interaction standards adopted for the targeted mobile device(s)?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app conform to the reliability, security, and privacy expectations of its users?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provisions have been made to ensure app remains current?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the MobileApp been tested in all targeted user environments and for all targeted devices?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User Interface Design Considerations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user interface brand signatures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the portfolio of products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core user stories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UI flows and elements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scaling rules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user performance dashboard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Rely on dedicated champion with user interface engineering skills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Design Mistakes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828800" y="1905000"/>
            <a:ext cx="6934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Kitchen sink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Inconsistency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Overdesigning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speed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Verbiage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Non-standard interaction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Help-and –FAQ-itis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1219200" y="6248400"/>
            <a:ext cx="548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designed to accompany </a:t>
            </a:r>
            <a:r>
              <a:rPr b="0" i="1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(McGraw-Hill, 2014) Slides copyright 2014 by Roger Pressman.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1219200" y="990600"/>
            <a:ext cx="72390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MobileApp Design Best Practices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828800" y="1905000"/>
            <a:ext cx="7162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the audience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for context of use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Recognize line between simplicity is not laziness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platform to its advantage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for discoverability of advanced functionality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clear and consistent labels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Cleaver icons should never be developed at the expense of user understanding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ymbol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scrolling forms trump multiple screens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