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81" r:id="rId8"/>
    <p:sldId id="276" r:id="rId9"/>
    <p:sldId id="277" r:id="rId10"/>
    <p:sldId id="278" r:id="rId11"/>
    <p:sldId id="279" r:id="rId12"/>
    <p:sldId id="263" r:id="rId13"/>
    <p:sldId id="265" r:id="rId14"/>
    <p:sldId id="266" r:id="rId15"/>
    <p:sldId id="268" r:id="rId16"/>
    <p:sldId id="267" r:id="rId17"/>
    <p:sldId id="269" r:id="rId18"/>
    <p:sldId id="275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58" autoAdjust="0"/>
    <p:restoredTop sz="94660"/>
  </p:normalViewPr>
  <p:slideViewPr>
    <p:cSldViewPr>
      <p:cViewPr varScale="1">
        <p:scale>
          <a:sx n="64" d="100"/>
          <a:sy n="64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54745-83E6-41DC-AC1E-EB40D86EC98F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0706-596C-43ED-82A3-CCC9FAD2C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0706-596C-43ED-82A3-CCC9FAD2C2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B3AF9-16AD-4FC2-AB99-363C640E25BB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D17C12-04AF-4E6A-8A72-519D2B319EA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D037F1-894A-42AC-AF92-A2B00973B84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20-Oct-15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a/dp/08493725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Sensor To Situation Recognition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Context Aware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Cont </a:t>
            </a:r>
            <a:endParaRPr lang="en-US" dirty="0"/>
          </a:p>
        </p:txBody>
      </p:sp>
      <p:pic>
        <p:nvPicPr>
          <p:cNvPr id="35842" name="Picture 2" descr="http://www.statsoft.com/textbook/graphics/NaiveBayesIntro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348" y="1981200"/>
            <a:ext cx="3586528" cy="1170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1371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there is a total of 60 objects, 40 of which are GREEN and 20 RED, our prior probabilities for class membership are:</a:t>
            </a:r>
            <a:endParaRPr lang="en-US" dirty="0"/>
          </a:p>
        </p:txBody>
      </p:sp>
      <p:pic>
        <p:nvPicPr>
          <p:cNvPr id="35844" name="Picture 4" descr="http://www.statsoft.com/textbook/graphics/NaiveBayesIntro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52800"/>
            <a:ext cx="6477000" cy="3319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Cont.</a:t>
            </a:r>
            <a:endParaRPr lang="en-US" dirty="0"/>
          </a:p>
        </p:txBody>
      </p:sp>
      <p:pic>
        <p:nvPicPr>
          <p:cNvPr id="36866" name="Picture 2" descr="http://www.statsoft.com/textbook/graphics/NaiveBayesIntro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923314" cy="1219200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3048000"/>
            <a:ext cx="7086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rebuchet MS" pitchFamily="34" charset="0"/>
                <a:cs typeface="Arial" pitchFamily="34" charset="0"/>
              </a:rPr>
              <a:t>From the illustration above, it is clear that Likelihood of X given GREEN is smaller than Likelihood of X given RED, since the circle encompasses 1 GREEN object and 3 RED ones. Thus: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rebuchet MS" pitchFamily="34" charset="0"/>
                <a:cs typeface="Arial" pitchFamily="34" charset="0"/>
              </a:rPr>
              <a:t>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rebuchet MS" pitchFamily="34" charset="0"/>
                <a:cs typeface="Arial" pitchFamily="34" charset="0"/>
              </a:rPr>
              <a:t> 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itchFamily="34" charset="0"/>
              <a:cs typeface="Arial" pitchFamily="34" charset="0"/>
            </a:endParaRPr>
          </a:p>
        </p:txBody>
      </p:sp>
      <p:pic>
        <p:nvPicPr>
          <p:cNvPr id="36868" name="Picture 4" descr="http://www.statsoft.com/textbook/NBEqu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86200"/>
            <a:ext cx="3063941" cy="533400"/>
          </a:xfrm>
          <a:prstGeom prst="rect">
            <a:avLst/>
          </a:prstGeom>
          <a:noFill/>
        </p:spPr>
      </p:pic>
      <p:pic>
        <p:nvPicPr>
          <p:cNvPr id="36869" name="Picture 5" descr="http://www.statsoft.com/textbook/NaiveBayesIntro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886200"/>
            <a:ext cx="2667000" cy="533400"/>
          </a:xfrm>
          <a:prstGeom prst="rect">
            <a:avLst/>
          </a:prstGeom>
          <a:noFill/>
        </p:spPr>
      </p:pic>
      <p:pic>
        <p:nvPicPr>
          <p:cNvPr id="36871" name="Picture 7" descr="http://www.statsoft.com/textbook/NBEquation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4495800"/>
            <a:ext cx="5204223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Context  &amp; Situation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857364"/>
            <a:ext cx="4968000" cy="27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Taken within a certain sampling interval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 4,8,15,35,45,50,128 ,256, 512</a:t>
            </a:r>
          </a:p>
          <a:p>
            <a:pPr lvl="1"/>
            <a:r>
              <a:rPr lang="en-US" dirty="0" smtClean="0"/>
              <a:t>Sliding window (overlap)</a:t>
            </a:r>
          </a:p>
          <a:p>
            <a:r>
              <a:rPr lang="en-US" dirty="0" smtClean="0"/>
              <a:t>Average</a:t>
            </a:r>
          </a:p>
          <a:p>
            <a:r>
              <a:rPr lang="en-US" dirty="0" smtClean="0"/>
              <a:t>Quartile Distance</a:t>
            </a:r>
          </a:p>
          <a:p>
            <a:r>
              <a:rPr lang="en-US" b="1" dirty="0" smtClean="0"/>
              <a:t>Standard deviation.</a:t>
            </a:r>
          </a:p>
          <a:p>
            <a:r>
              <a:rPr lang="en-US" b="1" dirty="0" smtClean="0"/>
              <a:t>First derivative.</a:t>
            </a:r>
          </a:p>
          <a:p>
            <a:r>
              <a:rPr lang="en-US" b="1" dirty="0" smtClean="0"/>
              <a:t>Max, Min</a:t>
            </a:r>
          </a:p>
          <a:p>
            <a:r>
              <a:rPr lang="en-US" b="1" dirty="0" smtClean="0"/>
              <a:t>PCA</a:t>
            </a:r>
          </a:p>
          <a:p>
            <a:r>
              <a:rPr lang="en-US" b="1" dirty="0" smtClean="0"/>
              <a:t>Frequency 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Data Feature Extraction</a:t>
            </a:r>
            <a:endParaRPr lang="en-US" dirty="0"/>
          </a:p>
        </p:txBody>
      </p:sp>
      <p:pic>
        <p:nvPicPr>
          <p:cNvPr id="9218" name="Picture 2" descr="https://www.wavemetrics.com/products/igorpro/dataanalysis/signalprocessing/powerspectrapix/psdinputsig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352800"/>
            <a:ext cx="5638800" cy="284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Principles and Functionality</a:t>
            </a:r>
            <a:endParaRPr lang="nb-NO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According to [R2], a context-aware pervasive system can be viewed as having three basic functionalities:</a:t>
            </a:r>
            <a:r>
              <a:rPr lang="en-US" sz="16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 smtClean="0"/>
          </a:p>
          <a:p>
            <a:pPr lvl="1" eaLnBrk="1" hangingPunct="1"/>
            <a:r>
              <a:rPr lang="en-US" sz="2000" b="1" dirty="0" smtClean="0"/>
              <a:t>Sensing</a:t>
            </a:r>
          </a:p>
          <a:p>
            <a:pPr lvl="1" eaLnBrk="1" hangingPunct="1"/>
            <a:r>
              <a:rPr lang="en-US" sz="2000" b="1" dirty="0" smtClean="0"/>
              <a:t>Thinking (metaphorically)</a:t>
            </a:r>
          </a:p>
          <a:p>
            <a:pPr lvl="1" eaLnBrk="1" hangingPunct="1"/>
            <a:r>
              <a:rPr lang="en-US" sz="2000" b="1" dirty="0" smtClean="0"/>
              <a:t>Acting</a:t>
            </a:r>
            <a:r>
              <a:rPr lang="nb-NO" sz="2000" b="1" dirty="0" smtClean="0"/>
              <a:t>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6096000"/>
            <a:ext cx="838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[R2] Loke, S. 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  <a:cs typeface="Times New Roman" pitchFamily="18" charset="0"/>
                <a:hlinkClick r:id="rId3"/>
              </a:rPr>
              <a:t>Context-Aware Pervasive Systems: Architectures for a New Breed of Applications</a:t>
            </a:r>
            <a:r>
              <a:rPr lang="en-US" sz="14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. Auerbach Publications, Taylor&amp;Francis Group, Boca Raton; New York.</a:t>
            </a:r>
            <a:r>
              <a:rPr lang="en-US" sz="900">
                <a:solidFill>
                  <a:srgbClr val="000000"/>
                </a:solidFill>
                <a:ea typeface="Calibri" pitchFamily="34" charset="0"/>
                <a:cs typeface="WarnockPro-Regular"/>
              </a:rPr>
              <a:t> </a:t>
            </a:r>
            <a:r>
              <a:rPr lang="en-US" sz="1400">
                <a:solidFill>
                  <a:srgbClr val="000000"/>
                </a:solidFill>
                <a:ea typeface="Calibri" pitchFamily="34" charset="0"/>
                <a:cs typeface="WarnockPro-Regular"/>
              </a:rPr>
              <a:t>ISBN: 0-8493-7255-0, 2007</a:t>
            </a:r>
            <a:r>
              <a:rPr lang="nb-NO" sz="1400"/>
              <a:t> </a:t>
            </a:r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4114800" y="4343400"/>
            <a:ext cx="1600200" cy="990600"/>
          </a:xfrm>
          <a:prstGeom prst="cloudCallout">
            <a:avLst>
              <a:gd name="adj1" fmla="val -44644"/>
              <a:gd name="adj2" fmla="val 592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Thinking</a:t>
            </a:r>
            <a:endParaRPr lang="nb-NO"/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1676400" y="4876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Sensing</a:t>
            </a:r>
            <a:endParaRPr lang="nb-NO"/>
          </a:p>
        </p:txBody>
      </p:sp>
      <p:pic>
        <p:nvPicPr>
          <p:cNvPr id="18439" name="Picture 12" descr="MCEN00630_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4196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6705600" y="4953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Acting</a:t>
            </a:r>
            <a:endParaRPr lang="nb-NO"/>
          </a:p>
        </p:txBody>
      </p:sp>
      <p:sp>
        <p:nvSpPr>
          <p:cNvPr id="18441" name="AutoShape 14"/>
          <p:cNvSpPr>
            <a:spLocks noChangeArrowheads="1"/>
          </p:cNvSpPr>
          <p:nvPr/>
        </p:nvSpPr>
        <p:spPr bwMode="auto">
          <a:xfrm>
            <a:off x="3200400" y="4953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5"/>
          <p:cNvSpPr>
            <a:spLocks noChangeArrowheads="1"/>
          </p:cNvSpPr>
          <p:nvPr/>
        </p:nvSpPr>
        <p:spPr bwMode="auto">
          <a:xfrm>
            <a:off x="5791200" y="4953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3543DE-E629-429C-A7FC-6BE78706D44C}" type="datetime3">
              <a:rPr lang="en-US" smtClean="0"/>
              <a:pPr/>
              <a:t>20 October 2015</a:t>
            </a:fld>
            <a:endParaRPr lang="nb-NO" smtClean="0"/>
          </a:p>
        </p:txBody>
      </p:sp>
      <p:sp>
        <p:nvSpPr>
          <p:cNvPr id="1844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50A5FA-67E2-4021-B86F-FF262F469A62}" type="slidenum">
              <a:rPr lang="nb-NO" smtClean="0"/>
              <a:pPr/>
              <a:t>14</a:t>
            </a:fld>
            <a:endParaRPr lang="nb-N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2338" name="Picture 2" descr="http://images.anandtech.com/reviews/tradeshows/2010/IDF/Day3/DSC_89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7121403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010400" cy="928688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Sensing (Context Acquisition)</a:t>
            </a:r>
            <a:r>
              <a:rPr lang="nb-NO" dirty="0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7772400" cy="4114800"/>
          </a:xfrm>
        </p:spPr>
        <p:txBody>
          <a:bodyPr/>
          <a:lstStyle/>
          <a:p>
            <a:pPr algn="just" eaLnBrk="1" hangingPunct="1"/>
            <a:endParaRPr lang="en-US" sz="2000" smtClean="0"/>
          </a:p>
          <a:p>
            <a:pPr algn="just" eaLnBrk="1" hangingPunct="1"/>
            <a:r>
              <a:rPr lang="en-US" sz="2000" smtClean="0"/>
              <a:t>Physical sensors</a:t>
            </a:r>
          </a:p>
          <a:p>
            <a:pPr algn="just" eaLnBrk="1" hangingPunct="1"/>
            <a:r>
              <a:rPr lang="en-US" sz="2000" smtClean="0"/>
              <a:t>Virtual sensors</a:t>
            </a:r>
          </a:p>
          <a:p>
            <a:pPr algn="just" eaLnBrk="1" hangingPunct="1"/>
            <a:r>
              <a:rPr lang="en-US" sz="2000" smtClean="0"/>
              <a:t>Logical sensors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</a:pPr>
            <a:endParaRPr lang="en-US" sz="24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Sensor Fusion</a:t>
            </a:r>
          </a:p>
          <a:p>
            <a:pPr eaLnBrk="1" hangingPunct="1"/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a more comprehensive view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	of the physical world</a:t>
            </a:r>
            <a:endParaRPr lang="nb-NO" sz="2000" smtClean="0"/>
          </a:p>
        </p:txBody>
      </p:sp>
      <p:pic>
        <p:nvPicPr>
          <p:cNvPr id="19460" name="Picture 4" descr="Pictur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676400"/>
            <a:ext cx="4668838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19200" y="685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428728" y="1714488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Principles and Basic Functionality</a:t>
            </a:r>
            <a:endParaRPr lang="nb-NO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114800" y="5029200"/>
            <a:ext cx="990600" cy="314325"/>
          </a:xfrm>
          <a:prstGeom prst="rect">
            <a:avLst/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Sensor 1</a:t>
            </a:r>
            <a:endParaRPr lang="nb-NO" sz="1400" b="1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943600" y="5029200"/>
            <a:ext cx="990600" cy="314325"/>
          </a:xfrm>
          <a:prstGeom prst="rect">
            <a:avLst/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Sensor 2</a:t>
            </a:r>
            <a:endParaRPr lang="nb-NO" sz="1400" b="1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620000" y="5029200"/>
            <a:ext cx="990600" cy="314325"/>
          </a:xfrm>
          <a:prstGeom prst="rect">
            <a:avLst/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Sensor 3</a:t>
            </a:r>
            <a:endParaRPr lang="nb-NO" sz="1400" b="1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943600" y="5867400"/>
            <a:ext cx="1143000" cy="346075"/>
          </a:xfrm>
          <a:prstGeom prst="rect">
            <a:avLst/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Sensor 4</a:t>
            </a:r>
            <a:endParaRPr lang="nb-NO" sz="1600" b="1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876800" y="5486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4008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7162800" y="5486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886200" y="5588000"/>
            <a:ext cx="160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</a:rPr>
              <a:t>Context values from sensor 1</a:t>
            </a:r>
            <a:endParaRPr lang="nb-NO" sz="1400" b="1">
              <a:solidFill>
                <a:schemeClr val="tx2"/>
              </a:solidFill>
            </a:endParaRP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7543800" y="5638800"/>
            <a:ext cx="160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</a:rPr>
              <a:t>Context values from sensor 3</a:t>
            </a:r>
            <a:endParaRPr lang="nb-NO" sz="1400" b="1">
              <a:solidFill>
                <a:schemeClr val="tx2"/>
              </a:solidFill>
            </a:endParaRP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4648200" y="6248400"/>
            <a:ext cx="3733800" cy="487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</a:rPr>
              <a:t>Combination of all the observations   </a:t>
            </a:r>
            <a:r>
              <a:rPr lang="en-US" sz="1200" b="1" i="1">
                <a:solidFill>
                  <a:schemeClr val="tx2"/>
                </a:solidFill>
              </a:rPr>
              <a:t>i.e. sensor1 + sensor2 + sensors3 + sensor4</a:t>
            </a:r>
            <a:endParaRPr lang="nb-NO" sz="1200" b="1" i="1">
              <a:solidFill>
                <a:schemeClr val="tx2"/>
              </a:solidFill>
            </a:endParaRPr>
          </a:p>
        </p:txBody>
      </p:sp>
      <p:sp>
        <p:nvSpPr>
          <p:cNvPr id="19473" name="Date Placeholder 1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BBF6AF-2D7E-4827-A434-A8497E3FB99D}" type="datetime3">
              <a:rPr lang="en-US" smtClean="0"/>
              <a:pPr/>
              <a:t>20 October 2015</a:t>
            </a:fld>
            <a:endParaRPr lang="nb-NO" smtClean="0"/>
          </a:p>
        </p:txBody>
      </p:sp>
      <p:sp>
        <p:nvSpPr>
          <p:cNvPr id="19474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CA5A7C-099B-4A5C-9B33-33C39E6F5C4A}" type="slidenum">
              <a:rPr lang="nb-NO" smtClean="0"/>
              <a:pPr/>
              <a:t>16</a:t>
            </a:fld>
            <a:endParaRPr lang="nb-N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Combine Context And Infer Situation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need sensor fusion technique</a:t>
            </a:r>
          </a:p>
          <a:p>
            <a:pPr lvl="1"/>
            <a:r>
              <a:rPr lang="en-AU" dirty="0" smtClean="0"/>
              <a:t>Also known as data fusion</a:t>
            </a:r>
          </a:p>
          <a:p>
            <a:pPr lvl="2"/>
            <a:r>
              <a:rPr lang="en-AU" dirty="0" smtClean="0"/>
              <a:t>Bayesian Network</a:t>
            </a:r>
          </a:p>
          <a:p>
            <a:pPr lvl="2"/>
            <a:r>
              <a:rPr lang="en-AU" dirty="0" err="1" smtClean="0"/>
              <a:t>Dempster</a:t>
            </a:r>
            <a:r>
              <a:rPr lang="en-AU" dirty="0" smtClean="0"/>
              <a:t>-Shafer</a:t>
            </a:r>
          </a:p>
          <a:p>
            <a:pPr lvl="2"/>
            <a:r>
              <a:rPr lang="en-AU" dirty="0" smtClean="0"/>
              <a:t>Fuzzy Logic</a:t>
            </a:r>
          </a:p>
          <a:p>
            <a:pPr lvl="2"/>
            <a:r>
              <a:rPr lang="en-AU" dirty="0" smtClean="0"/>
              <a:t>Etc</a:t>
            </a:r>
          </a:p>
          <a:p>
            <a:pPr lvl="1"/>
            <a:r>
              <a:rPr lang="en-AU" dirty="0" smtClean="0"/>
              <a:t>Need to combine confidence value in relation to the considered situations from various sensor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Avalailable</a:t>
            </a:r>
            <a:r>
              <a:rPr lang="en-US" dirty="0" smtClean="0"/>
              <a:t> Devices</a:t>
            </a:r>
          </a:p>
          <a:p>
            <a:pPr algn="ctr"/>
            <a:r>
              <a:rPr lang="en-US" dirty="0" smtClean="0"/>
              <a:t>Smart phones, Raspberry,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algn="ctr"/>
            <a:r>
              <a:rPr lang="en-US" dirty="0" smtClean="0"/>
              <a:t>Sensors  : GPS, Dust, Soil Moisture, Smoke, temperature, humidity, vibration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Dapatkan</a:t>
            </a:r>
            <a:r>
              <a:rPr lang="en-US" dirty="0" smtClean="0"/>
              <a:t> List Sensor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Handphone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pPr lvl="1"/>
            <a:r>
              <a:rPr lang="en-US" dirty="0" err="1" smtClean="0"/>
              <a:t>Dapatkan</a:t>
            </a:r>
            <a:r>
              <a:rPr lang="en-US" dirty="0" smtClean="0"/>
              <a:t> Data </a:t>
            </a:r>
            <a:r>
              <a:rPr lang="en-US" dirty="0" smtClean="0"/>
              <a:t>Accelerometer</a:t>
            </a:r>
            <a:endParaRPr lang="en-US" dirty="0" smtClean="0"/>
          </a:p>
          <a:p>
            <a:pPr lvl="1"/>
            <a:r>
              <a:rPr lang="en-US" dirty="0" err="1" smtClean="0"/>
              <a:t>Deteksi</a:t>
            </a:r>
            <a:r>
              <a:rPr lang="en-US" dirty="0" smtClean="0"/>
              <a:t>  Sensor </a:t>
            </a:r>
            <a:r>
              <a:rPr lang="en-US" dirty="0" err="1" smtClean="0"/>
              <a:t>Cahaya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Start Program)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Rekam</a:t>
            </a:r>
            <a:r>
              <a:rPr lang="en-US" dirty="0" smtClean="0"/>
              <a:t> Data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,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smtClean="0"/>
              <a:t>Dan </a:t>
            </a:r>
            <a:r>
              <a:rPr lang="en-US" dirty="0" err="1" smtClean="0"/>
              <a:t>Duduk</a:t>
            </a:r>
            <a:endParaRPr lang="en-US" dirty="0" smtClean="0"/>
          </a:p>
          <a:p>
            <a:r>
              <a:rPr lang="en-US" dirty="0" err="1" smtClean="0"/>
              <a:t>Implementasikan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/>
              <a:t>KNN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(Text/ </a:t>
            </a:r>
            <a:r>
              <a:rPr lang="en-US" dirty="0" err="1" smtClean="0"/>
              <a:t>Suara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Web (plot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951B9-04A6-4F1E-A372-46C45EB403F6}" type="slidenum">
              <a:rPr lang="en-GB"/>
              <a:pPr>
                <a:defRPr/>
              </a:pPr>
              <a:t>2</a:t>
            </a:fld>
            <a:endParaRPr lang="en-GB"/>
          </a:p>
        </p:txBody>
      </p:sp>
      <p:pic>
        <p:nvPicPr>
          <p:cNvPr id="22532" name="Picture 2" descr="Big Data, Internet of Things, IOT,M2M, Machine to Machine, Wearable Technology, Data Science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3571875"/>
            <a:ext cx="4214842" cy="316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50800" y="6529388"/>
            <a:ext cx="16414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800"/>
              <a:t>Image courtesy: Wilgengebroed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439850"/>
          </a:xfrm>
        </p:spPr>
        <p:txBody>
          <a:bodyPr/>
          <a:lstStyle/>
          <a:p>
            <a:r>
              <a:rPr lang="en-GB" dirty="0" smtClean="0"/>
              <a:t>Context Aware Computing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1857364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Context-aware computing</a:t>
            </a:r>
            <a:r>
              <a:rPr lang="en-US" sz="2800" dirty="0" smtClean="0"/>
              <a:t> refers to a general class of mobile systems that can sense their physical environment, and adapt their behavior accordingly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 of </a:t>
            </a:r>
            <a:r>
              <a:rPr lang="en-US" altLang="zh-TW" i="1" smtClean="0"/>
              <a:t>Context </a:t>
            </a:r>
            <a:r>
              <a:rPr lang="en-US" altLang="zh-TW" smtClean="0"/>
              <a:t>(1/3)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685924"/>
          </a:xfrm>
        </p:spPr>
        <p:txBody>
          <a:bodyPr>
            <a:normAutofit/>
          </a:bodyPr>
          <a:lstStyle/>
          <a:p>
            <a:r>
              <a:rPr lang="en-AU" altLang="zh-TW" dirty="0" smtClean="0"/>
              <a:t>Three important aspects of context are: where you are, who you are with, and what resources are nearby (</a:t>
            </a:r>
            <a:r>
              <a:rPr lang="en-AU" altLang="zh-TW" dirty="0" err="1" smtClean="0"/>
              <a:t>Schilit</a:t>
            </a:r>
            <a:r>
              <a:rPr lang="en-AU" altLang="zh-TW" dirty="0" smtClean="0"/>
              <a:t>)</a:t>
            </a:r>
          </a:p>
          <a:p>
            <a:endParaRPr lang="en-US" altLang="zh-TW" dirty="0" smtClean="0"/>
          </a:p>
        </p:txBody>
      </p:sp>
      <p:pic>
        <p:nvPicPr>
          <p:cNvPr id="136194" name="Picture 2" descr="http://media11.connectedsocialmedia.com/intel/04/6359/Context_Aware_Intel_Future_Lab_Radi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214686"/>
            <a:ext cx="5715000" cy="321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Pervasive Computing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Context-aware Computing-</a:t>
            </a:r>
            <a:fld id="{4EA8C103-4CF2-4494-8813-62EFAEB4457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 of </a:t>
            </a:r>
            <a:r>
              <a:rPr lang="en-US" altLang="zh-TW" i="1" smtClean="0"/>
              <a:t>Context </a:t>
            </a:r>
            <a:r>
              <a:rPr lang="en-US" altLang="zh-TW" smtClean="0"/>
              <a:t>(2/3)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Schmidt et al.: “</a:t>
            </a:r>
            <a:r>
              <a:rPr lang="en-US" altLang="zh-TW" i="1" smtClean="0"/>
              <a:t>knowledge about user’s and IT device’s state, including surroundings, situation, and to a less extent, location</a:t>
            </a:r>
            <a:r>
              <a:rPr lang="en-US" altLang="zh-TW" smtClean="0"/>
              <a:t>”</a:t>
            </a:r>
          </a:p>
          <a:p>
            <a:pPr eaLnBrk="1" hangingPunct="1"/>
            <a:r>
              <a:rPr lang="en-US" altLang="zh-TW" smtClean="0"/>
              <a:t>Dey: “</a:t>
            </a:r>
            <a:r>
              <a:rPr lang="en-US" altLang="zh-TW" i="1" smtClean="0"/>
              <a:t>any information that can be used to characterize the situation of an entity”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Entity: person, place, object that is considered relevant to the interaction between a user and an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Pervasive Computing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/>
              <a:t>Context-aware Computing-</a:t>
            </a:r>
            <a:fld id="{D185DBC6-F5A4-4F01-95CB-59C63091AC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 of </a:t>
            </a:r>
            <a:r>
              <a:rPr lang="en-US" altLang="zh-TW" i="1" smtClean="0"/>
              <a:t>Context</a:t>
            </a:r>
            <a:r>
              <a:rPr lang="en-US" altLang="zh-TW" smtClean="0"/>
              <a:t> (3/3)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64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Kotz: “</a:t>
            </a:r>
            <a:r>
              <a:rPr lang="en-US" altLang="zh-TW" i="1" smtClean="0"/>
              <a:t>the set of environmental states and settings that either determines an application’s behavior or in which an application event occurs and is interesting to the user”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Active context: influences behavior of an application</a:t>
            </a:r>
          </a:p>
          <a:p>
            <a:pPr lvl="1" eaLnBrk="1" hangingPunct="1"/>
            <a:r>
              <a:rPr lang="en-US" altLang="zh-TW" smtClean="0"/>
              <a:t>Passive context: relevant to the application, but not critical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Sensor Data &amp; Context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714487"/>
          <a:ext cx="6981856" cy="4234839"/>
        </p:xfrm>
        <a:graphic>
          <a:graphicData uri="http://schemas.openxmlformats.org/drawingml/2006/table">
            <a:tbl>
              <a:tblPr/>
              <a:tblGrid>
                <a:gridCol w="3368813"/>
                <a:gridCol w="3613043"/>
              </a:tblGrid>
              <a:tr h="538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b="1" dirty="0">
                          <a:latin typeface="Times New Roman"/>
                          <a:ea typeface="Times New Roman"/>
                          <a:cs typeface="Angsana New"/>
                        </a:rPr>
                        <a:t>Sensor Examples</a:t>
                      </a:r>
                      <a:endParaRPr lang="en-AU" sz="1200" b="1" dirty="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latin typeface="Times New Roman"/>
                          <a:ea typeface="Times New Roman"/>
                          <a:cs typeface="Angsana New"/>
                        </a:rPr>
                        <a:t>Context Information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Angsana New"/>
                        </a:rPr>
                        <a:t>GPS, DGPS, RFID, </a:t>
                      </a:r>
                      <a:r>
                        <a:rPr lang="en-AU" sz="1200" dirty="0" smtClean="0">
                          <a:latin typeface="Times New Roman"/>
                          <a:ea typeface="Times New Roman"/>
                          <a:cs typeface="Angsana New"/>
                        </a:rPr>
                        <a:t>Infrared, </a:t>
                      </a:r>
                      <a:r>
                        <a:rPr lang="en-AU" sz="1200" dirty="0" err="1" smtClean="0">
                          <a:latin typeface="Times New Roman"/>
                          <a:ea typeface="Times New Roman"/>
                          <a:cs typeface="Angsana New"/>
                        </a:rPr>
                        <a:t>QRCode</a:t>
                      </a:r>
                      <a:endParaRPr lang="en-AU" sz="1200" dirty="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Location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Camera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Objects Recognition, User Identification 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Microphone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Speaker Identity, Environment State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Thermometer, Barometer, Gas Sensor, Fire &amp; Smoke Sensor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Angsana New"/>
                        </a:rPr>
                        <a:t>Environment Information</a:t>
                      </a:r>
                      <a:endParaRPr lang="en-AU" sz="1200" dirty="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Accelerometer, Gyro Meter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Movement Information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latin typeface="Times New Roman"/>
                          <a:ea typeface="Times New Roman"/>
                          <a:cs typeface="Angsana New"/>
                        </a:rPr>
                        <a:t>Heart-rate, Blood Pressure, Body Temperature </a:t>
                      </a:r>
                      <a:endParaRPr lang="en-AU" sz="120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latin typeface="Times New Roman"/>
                          <a:ea typeface="Times New Roman"/>
                          <a:cs typeface="Angsana New"/>
                        </a:rPr>
                        <a:t>Physiological State</a:t>
                      </a:r>
                      <a:endParaRPr lang="en-AU" sz="1200" dirty="0">
                        <a:latin typeface="Garamond"/>
                        <a:ea typeface="Times New Roman"/>
                        <a:cs typeface="Angsana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sleeps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dark, room temperature, silent, type of location is indoors, time is “nighttime”, user is horizontal, specific motion pattern, absolute position is stable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is watching 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level/color is changing, certain audio level (not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silent), room temperature, type of location is indoors,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is mainly stationary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is cycling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type is outdoors, user is sitting, specific motion pattern of legs, absolute position is changing.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Situation </a:t>
            </a:r>
            <a:r>
              <a:rPr lang="en-US" dirty="0" smtClean="0"/>
              <a:t>and Contexts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: Accelerometer Data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09600"/>
            <a:ext cx="5257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http://www.statsoft.com/textbook/naive-bayes-classifier</a:t>
            </a:r>
            <a:endParaRPr lang="en-US" sz="2400" dirty="0"/>
          </a:p>
        </p:txBody>
      </p:sp>
      <p:pic>
        <p:nvPicPr>
          <p:cNvPr id="1026" name="Picture 2" descr="http://www.statsoft.com/textbook/graphics/NaiveBayesIntro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6897885" cy="3657600"/>
          </a:xfrm>
          <a:prstGeom prst="rect">
            <a:avLst/>
          </a:prstGeom>
          <a:noFill/>
        </p:spPr>
      </p:pic>
      <p:pic>
        <p:nvPicPr>
          <p:cNvPr id="1028" name="Picture 4" descr="http://www.statsoft.com/textbook/graphics/NaiveBayesIntro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05400"/>
            <a:ext cx="6936819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1285</TotalTime>
  <Words>685</Words>
  <Application>Microsoft Office PowerPoint</Application>
  <PresentationFormat>On-screen Show (4:3)</PresentationFormat>
  <Paragraphs>126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Context Aware Computing</vt:lpstr>
      <vt:lpstr>Context Aware Computing</vt:lpstr>
      <vt:lpstr>Definition of Context (1/3)</vt:lpstr>
      <vt:lpstr>Definition of Context (2/3)</vt:lpstr>
      <vt:lpstr>Definition of Context (3/3)</vt:lpstr>
      <vt:lpstr>Sensor Data &amp; Context</vt:lpstr>
      <vt:lpstr>Example : Situation and Contexts</vt:lpstr>
      <vt:lpstr>Example : Accelerometer Data</vt:lpstr>
      <vt:lpstr>Naïve Bayes  http://www.statsoft.com/textbook/naive-bayes-classifier</vt:lpstr>
      <vt:lpstr>Naïve Bayes Cont </vt:lpstr>
      <vt:lpstr>Naïve Bayes Cont.</vt:lpstr>
      <vt:lpstr>Context  &amp; Situation</vt:lpstr>
      <vt:lpstr>Sensor Data Feature Extraction</vt:lpstr>
      <vt:lpstr>Principles and Functionality</vt:lpstr>
      <vt:lpstr>Sensor Fusion</vt:lpstr>
      <vt:lpstr>Sensing (Context Acquisition) </vt:lpstr>
      <vt:lpstr>Combine Context And Infer Situation</vt:lpstr>
      <vt:lpstr>Potential Projects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Aware Computing</dc:title>
  <dc:creator>ww</dc:creator>
  <cp:lastModifiedBy>admin</cp:lastModifiedBy>
  <cp:revision>11</cp:revision>
  <dcterms:created xsi:type="dcterms:W3CDTF">2014-10-07T00:01:27Z</dcterms:created>
  <dcterms:modified xsi:type="dcterms:W3CDTF">2015-10-20T07:07:26Z</dcterms:modified>
</cp:coreProperties>
</file>