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70" r:id="rId3"/>
    <p:sldId id="257" r:id="rId4"/>
    <p:sldId id="258" r:id="rId5"/>
    <p:sldId id="259" r:id="rId6"/>
    <p:sldId id="261" r:id="rId7"/>
    <p:sldId id="262" r:id="rId8"/>
    <p:sldId id="263" r:id="rId9"/>
    <p:sldId id="266" r:id="rId10"/>
    <p:sldId id="269" r:id="rId11"/>
    <p:sldId id="264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5090" autoAdjust="0"/>
  </p:normalViewPr>
  <p:slideViewPr>
    <p:cSldViewPr>
      <p:cViewPr varScale="1">
        <p:scale>
          <a:sx n="50" d="100"/>
          <a:sy n="50" d="100"/>
        </p:scale>
        <p:origin x="-18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34F4F-F844-4603-90AE-D4827589BB3A}" type="datetimeFigureOut">
              <a:rPr lang="en-US" smtClean="0"/>
              <a:t>06-Sep-16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0589C-4711-4270-BDE8-5D7E8BD838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Distributed pervasive systems are often characterized by being small, battery-powered, mobile, and having only a wireless connection, although not all these characteristics apply to all devices.</a:t>
            </a:r>
            <a:endParaRPr lang="zh-CN" altLang="en-US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2F50BA-3457-471E-828C-F89C6FBABE4C}" type="slidenum">
              <a:rPr lang="en-US" altLang="zh-CN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100" dirty="0" smtClean="0"/>
              <a:t>A sensor network typically consists of tens to hundreds or thousands of relatively</a:t>
            </a:r>
          </a:p>
          <a:p>
            <a:pPr>
              <a:lnSpc>
                <a:spcPct val="90000"/>
              </a:lnSpc>
            </a:pPr>
            <a:r>
              <a:rPr lang="en-US" altLang="zh-CN" sz="1100" dirty="0" smtClean="0"/>
              <a:t>small nodes, each equipped with a sensing device. Most sensor networks</a:t>
            </a:r>
          </a:p>
          <a:p>
            <a:pPr>
              <a:lnSpc>
                <a:spcPct val="90000"/>
              </a:lnSpc>
            </a:pPr>
            <a:r>
              <a:rPr lang="en-US" altLang="zh-CN" sz="1100" dirty="0" smtClean="0"/>
              <a:t>use wireless communication, and the nodes are often battery powered. Their limited</a:t>
            </a:r>
          </a:p>
          <a:p>
            <a:pPr>
              <a:lnSpc>
                <a:spcPct val="90000"/>
              </a:lnSpc>
            </a:pPr>
            <a:r>
              <a:rPr lang="en-US" altLang="zh-CN" sz="1100" dirty="0" smtClean="0"/>
              <a:t>resources, restricted communication capabilities, and constrained power consumption</a:t>
            </a:r>
          </a:p>
          <a:p>
            <a:pPr>
              <a:lnSpc>
                <a:spcPct val="90000"/>
              </a:lnSpc>
            </a:pPr>
            <a:r>
              <a:rPr lang="en-US" altLang="zh-CN" sz="1100" dirty="0" smtClean="0"/>
              <a:t>demand that efficiency be high on the list of design criteria.</a:t>
            </a:r>
          </a:p>
          <a:p>
            <a:pPr>
              <a:lnSpc>
                <a:spcPct val="90000"/>
              </a:lnSpc>
            </a:pPr>
            <a:r>
              <a:rPr lang="en-US" altLang="zh-CN" sz="1100" dirty="0" smtClean="0"/>
              <a:t>The relation with distributed systems can be made clear by considering sensor</a:t>
            </a:r>
          </a:p>
          <a:p>
            <a:pPr>
              <a:lnSpc>
                <a:spcPct val="90000"/>
              </a:lnSpc>
            </a:pPr>
            <a:r>
              <a:rPr lang="en-US" altLang="zh-CN" sz="1100" dirty="0" smtClean="0"/>
              <a:t>networks as distributed databases. This view is quite common and easy to understand</a:t>
            </a:r>
          </a:p>
          <a:p>
            <a:pPr>
              <a:lnSpc>
                <a:spcPct val="90000"/>
              </a:lnSpc>
            </a:pPr>
            <a:r>
              <a:rPr lang="en-US" altLang="zh-CN" sz="1100" dirty="0" smtClean="0"/>
              <a:t>when realizing that many sensor networks are deployed for measurement</a:t>
            </a:r>
          </a:p>
          <a:p>
            <a:pPr>
              <a:lnSpc>
                <a:spcPct val="90000"/>
              </a:lnSpc>
            </a:pPr>
            <a:r>
              <a:rPr lang="en-US" altLang="zh-CN" sz="1100" dirty="0" smtClean="0"/>
              <a:t>and surveillance applications (Bonnet et </a:t>
            </a:r>
            <a:r>
              <a:rPr lang="en-US" altLang="zh-CN" sz="1100" dirty="0" err="1" smtClean="0"/>
              <a:t>aI</a:t>
            </a:r>
            <a:r>
              <a:rPr lang="en-US" altLang="zh-CN" sz="1100" dirty="0" smtClean="0"/>
              <a:t>., 2002). In these cases, an operator</a:t>
            </a:r>
          </a:p>
          <a:p>
            <a:pPr>
              <a:lnSpc>
                <a:spcPct val="90000"/>
              </a:lnSpc>
            </a:pPr>
            <a:r>
              <a:rPr lang="en-US" altLang="zh-CN" sz="1100" dirty="0" smtClean="0"/>
              <a:t>would like to extract information from (a part of) the network by simply issuing</a:t>
            </a:r>
          </a:p>
          <a:p>
            <a:pPr>
              <a:lnSpc>
                <a:spcPct val="90000"/>
              </a:lnSpc>
            </a:pPr>
            <a:r>
              <a:rPr lang="en-US" altLang="zh-CN" sz="1100" dirty="0" smtClean="0"/>
              <a:t>queries such as "What is the northbound traffic load on Highway I?" Such</a:t>
            </a:r>
          </a:p>
          <a:p>
            <a:pPr>
              <a:lnSpc>
                <a:spcPct val="90000"/>
              </a:lnSpc>
            </a:pPr>
            <a:r>
              <a:rPr lang="en-US" altLang="zh-CN" sz="1100" dirty="0" smtClean="0"/>
              <a:t>queries resemble those of traditional databases. In this case, the answer will probably</a:t>
            </a:r>
          </a:p>
          <a:p>
            <a:pPr>
              <a:lnSpc>
                <a:spcPct val="90000"/>
              </a:lnSpc>
            </a:pPr>
            <a:r>
              <a:rPr lang="en-US" altLang="zh-CN" sz="1100" dirty="0" smtClean="0"/>
              <a:t>need to be provided through collaboration of many sensors located around</a:t>
            </a:r>
          </a:p>
          <a:p>
            <a:pPr>
              <a:lnSpc>
                <a:spcPct val="90000"/>
              </a:lnSpc>
            </a:pPr>
            <a:r>
              <a:rPr lang="en-US" altLang="zh-CN" sz="1100" dirty="0" smtClean="0"/>
              <a:t>Highway 1, while leaving other sensors untouched.</a:t>
            </a:r>
          </a:p>
          <a:p>
            <a:pPr>
              <a:lnSpc>
                <a:spcPct val="90000"/>
              </a:lnSpc>
            </a:pPr>
            <a:r>
              <a:rPr lang="en-US" altLang="zh-CN" sz="1100" dirty="0" smtClean="0"/>
              <a:t>To organize a sensor network as a distributed database, there are essentially</a:t>
            </a:r>
          </a:p>
          <a:p>
            <a:pPr>
              <a:lnSpc>
                <a:spcPct val="90000"/>
              </a:lnSpc>
            </a:pPr>
            <a:r>
              <a:rPr lang="en-US" altLang="zh-CN" sz="1100" dirty="0" smtClean="0"/>
              <a:t>two extremes, as shown in Fig. 1-13. First, sensors do not cooperate but simply</a:t>
            </a:r>
          </a:p>
          <a:p>
            <a:pPr>
              <a:lnSpc>
                <a:spcPct val="90000"/>
              </a:lnSpc>
            </a:pPr>
            <a:r>
              <a:rPr lang="en-US" altLang="zh-CN" sz="1100" dirty="0" smtClean="0"/>
              <a:t>send their data to a centralized database located at the operator's site. The other</a:t>
            </a:r>
          </a:p>
          <a:p>
            <a:pPr>
              <a:lnSpc>
                <a:spcPct val="90000"/>
              </a:lnSpc>
            </a:pPr>
            <a:r>
              <a:rPr lang="en-US" altLang="zh-CN" sz="1100" dirty="0" smtClean="0"/>
              <a:t>extreme is to forward queries to relevant sensors and to let each compute an</a:t>
            </a:r>
          </a:p>
          <a:p>
            <a:pPr>
              <a:lnSpc>
                <a:spcPct val="90000"/>
              </a:lnSpc>
            </a:pPr>
            <a:r>
              <a:rPr lang="en-US" altLang="zh-CN" sz="1100" dirty="0" smtClean="0"/>
              <a:t>answer, requiring the operator to sensibly aggregate the returned answers.</a:t>
            </a:r>
            <a:endParaRPr lang="zh-CN" altLang="en-US" sz="1100" dirty="0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C9605-74E2-4B8D-A5AA-ECADE9BB2041}" type="slidenum">
              <a:rPr lang="en-US" altLang="zh-CN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6A83F-F484-4695-A9DC-348604C3682C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E20F-CCA5-449A-8B41-6932F418E22B}" type="datetimeFigureOut">
              <a:rPr lang="en-US" smtClean="0"/>
              <a:t>06-Sep-16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794AF82-99F1-4D4A-939E-5F3772929B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E20F-CCA5-449A-8B41-6932F418E22B}" type="datetimeFigureOut">
              <a:rPr lang="en-US" smtClean="0"/>
              <a:t>06-Sep-16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F82-99F1-4D4A-939E-5F3772929B4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794AF82-99F1-4D4A-939E-5F3772929B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E20F-CCA5-449A-8B41-6932F418E22B}" type="datetimeFigureOut">
              <a:rPr lang="en-US" smtClean="0"/>
              <a:t>06-Sep-16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404813"/>
            <a:ext cx="7561263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BD204-7AD2-4991-B619-20B38A215D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E20F-CCA5-449A-8B41-6932F418E22B}" type="datetimeFigureOut">
              <a:rPr lang="en-US" smtClean="0"/>
              <a:t>06-Sep-16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794AF82-99F1-4D4A-939E-5F3772929B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E20F-CCA5-449A-8B41-6932F418E22B}" type="datetimeFigureOut">
              <a:rPr lang="en-US" smtClean="0"/>
              <a:t>06-Sep-16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794AF82-99F1-4D4A-939E-5F3772929B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936E20F-CCA5-449A-8B41-6932F418E22B}" type="datetimeFigureOut">
              <a:rPr lang="en-US" smtClean="0"/>
              <a:t>06-Sep-16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F82-99F1-4D4A-939E-5F3772929B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E20F-CCA5-449A-8B41-6932F418E22B}" type="datetimeFigureOut">
              <a:rPr lang="en-US" smtClean="0"/>
              <a:t>06-Sep-16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794AF82-99F1-4D4A-939E-5F3772929B4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E20F-CCA5-449A-8B41-6932F418E22B}" type="datetimeFigureOut">
              <a:rPr lang="en-US" smtClean="0"/>
              <a:t>06-Sep-16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794AF82-99F1-4D4A-939E-5F3772929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E20F-CCA5-449A-8B41-6932F418E22B}" type="datetimeFigureOut">
              <a:rPr lang="en-US" smtClean="0"/>
              <a:t>06-Sep-16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94AF82-99F1-4D4A-939E-5F3772929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794AF82-99F1-4D4A-939E-5F3772929B4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E20F-CCA5-449A-8B41-6932F418E22B}" type="datetimeFigureOut">
              <a:rPr lang="en-US" smtClean="0"/>
              <a:t>06-Sep-16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794AF82-99F1-4D4A-939E-5F3772929B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936E20F-CCA5-449A-8B41-6932F418E22B}" type="datetimeFigureOut">
              <a:rPr lang="en-US" smtClean="0"/>
              <a:t>06-Sep-16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936E20F-CCA5-449A-8B41-6932F418E22B}" type="datetimeFigureOut">
              <a:rPr lang="en-US" smtClean="0"/>
              <a:t>06-Sep-16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794AF82-99F1-4D4A-939E-5F3772929B4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INTEGRATED Frontier  Areas IN INFORMATION TECHNOLOGY</a:t>
            </a:r>
          </a:p>
          <a:p>
            <a:r>
              <a:rPr lang="en-US" sz="2800" dirty="0" smtClean="0"/>
              <a:t>Compiled by WW 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Pervasive Computing  &amp; </a:t>
            </a:r>
            <a:r>
              <a:rPr lang="en-US" dirty="0" err="1" smtClean="0"/>
              <a:t>Jaringan</a:t>
            </a:r>
            <a:r>
              <a:rPr lang="en-US" dirty="0" smtClean="0"/>
              <a:t> Sensor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86000"/>
            <a:ext cx="2667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5226" y="2362199"/>
            <a:ext cx="2187987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47800" y="4267200"/>
            <a:ext cx="28575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267200"/>
            <a:ext cx="3447892" cy="224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Sensor networks (2/2)</a:t>
            </a:r>
            <a:endParaRPr lang="en-US" altLang="zh-CN" b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3830638" cy="5105400"/>
          </a:xfrm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chemeClr val="hlink"/>
                </a:solidFill>
              </a:rPr>
              <a:t>Characteristics</a:t>
            </a:r>
            <a:r>
              <a:rPr lang="en-US" altLang="zh-CN" sz="2000" b="1" smtClean="0"/>
              <a:t>: </a:t>
            </a:r>
            <a:r>
              <a:rPr lang="en-US" altLang="zh-CN" sz="2000" smtClean="0"/>
              <a:t>The </a:t>
            </a:r>
            <a:r>
              <a:rPr lang="en-US" altLang="zh-CN" sz="2000" smtClean="0">
                <a:solidFill>
                  <a:schemeClr val="folHlink"/>
                </a:solidFill>
              </a:rPr>
              <a:t>nodes</a:t>
            </a:r>
            <a:r>
              <a:rPr lang="en-US" altLang="zh-CN" sz="2000" smtClean="0"/>
              <a:t> to which sensors are attached are:</a:t>
            </a:r>
          </a:p>
          <a:p>
            <a:pPr lvl="1" eaLnBrk="1" hangingPunct="1"/>
            <a:r>
              <a:rPr lang="en-US" altLang="zh-CN" sz="1800" smtClean="0"/>
              <a:t>Many (10s-1000s)</a:t>
            </a:r>
          </a:p>
          <a:p>
            <a:pPr lvl="1" eaLnBrk="1" hangingPunct="1"/>
            <a:r>
              <a:rPr lang="en-US" altLang="zh-CN" sz="1800" smtClean="0"/>
              <a:t>Simple (i.e., hardly any memory, CPU power, or communication facilities)</a:t>
            </a:r>
          </a:p>
          <a:p>
            <a:pPr lvl="1" eaLnBrk="1" hangingPunct="1"/>
            <a:r>
              <a:rPr lang="en-US" altLang="zh-CN" sz="1800" smtClean="0"/>
              <a:t>Often battery-powered (or even battery-less)</a:t>
            </a:r>
          </a:p>
          <a:p>
            <a:pPr eaLnBrk="1" hangingPunct="1"/>
            <a:r>
              <a:rPr lang="en-US" altLang="zh-CN" sz="2000" smtClean="0"/>
              <a:t>Sensor networks as distributed systems: consider them from a </a:t>
            </a:r>
            <a:r>
              <a:rPr lang="en-US" altLang="zh-CN" sz="2000" smtClean="0">
                <a:solidFill>
                  <a:schemeClr val="folHlink"/>
                </a:solidFill>
              </a:rPr>
              <a:t>database perspective</a:t>
            </a:r>
            <a:r>
              <a:rPr lang="en-US" altLang="zh-CN" sz="2000" smtClean="0"/>
              <a:t>:</a:t>
            </a:r>
          </a:p>
          <a:p>
            <a:pPr eaLnBrk="1" hangingPunct="1"/>
            <a:endParaRPr lang="en-US" altLang="zh-CN" sz="2000" smtClean="0"/>
          </a:p>
        </p:txBody>
      </p:sp>
      <p:pic>
        <p:nvPicPr>
          <p:cNvPr id="44036" name="Picture 4" descr="01-13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284663" y="1684338"/>
            <a:ext cx="4205287" cy="3890962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of WSN deployments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3600" dirty="0" smtClean="0"/>
              <a:t>Wireless Sensors  Networks (WSN) are commonly deployed </a:t>
            </a:r>
            <a:r>
              <a:rPr lang="en-US" sz="3600" dirty="0"/>
              <a:t>in an </a:t>
            </a:r>
            <a:r>
              <a:rPr lang="en-US" sz="3600" b="1" dirty="0"/>
              <a:t>ad hoc </a:t>
            </a:r>
            <a:r>
              <a:rPr lang="en-US" sz="3600" dirty="0" smtClean="0"/>
              <a:t>manner for special purposes e.g. environmental, wild life monitoring  </a:t>
            </a:r>
          </a:p>
          <a:p>
            <a:pPr lvl="1">
              <a:lnSpc>
                <a:spcPct val="80000"/>
              </a:lnSpc>
              <a:buNone/>
              <a:defRPr/>
            </a:pPr>
            <a:endParaRPr lang="en-US" sz="32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3BB2-0582-4B75-9FF4-9404EBEBE5EE}" type="slidenum">
              <a:rPr lang="en-US" sz="1400" smtClean="0"/>
              <a:pPr/>
              <a:t>12</a:t>
            </a:fld>
            <a:endParaRPr lang="en-US" sz="1400" dirty="0"/>
          </a:p>
        </p:txBody>
      </p:sp>
      <p:grpSp>
        <p:nvGrpSpPr>
          <p:cNvPr id="6" name="Group 19"/>
          <p:cNvGrpSpPr/>
          <p:nvPr/>
        </p:nvGrpSpPr>
        <p:grpSpPr>
          <a:xfrm>
            <a:off x="1295400" y="3276600"/>
            <a:ext cx="7467600" cy="2994681"/>
            <a:chOff x="1295400" y="3276600"/>
            <a:chExt cx="7467600" cy="2994681"/>
          </a:xfrm>
        </p:grpSpPr>
        <p:pic>
          <p:nvPicPr>
            <p:cNvPr id="4" name="Picture 14" descr="Lake_Chabot_test_layout_rev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5400" y="3429000"/>
              <a:ext cx="2743200" cy="2057400"/>
            </a:xfrm>
            <a:prstGeom prst="rect">
              <a:avLst/>
            </a:prstGeom>
            <a:noFill/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00600" y="3276600"/>
              <a:ext cx="2742519" cy="198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1" name="Group 20"/>
            <p:cNvGrpSpPr>
              <a:grpSpLocks/>
            </p:cNvGrpSpPr>
            <p:nvPr/>
          </p:nvGrpSpPr>
          <p:grpSpPr bwMode="auto">
            <a:xfrm>
              <a:off x="1600200" y="4114800"/>
              <a:ext cx="2057400" cy="457200"/>
              <a:chOff x="3936" y="1584"/>
              <a:chExt cx="1392" cy="192"/>
            </a:xfrm>
          </p:grpSpPr>
          <p:sp>
            <p:nvSpPr>
              <p:cNvPr id="7" name="Oval 15"/>
              <p:cNvSpPr>
                <a:spLocks noChangeArrowheads="1"/>
              </p:cNvSpPr>
              <p:nvPr/>
            </p:nvSpPr>
            <p:spPr bwMode="auto">
              <a:xfrm>
                <a:off x="4320" y="1632"/>
                <a:ext cx="96" cy="144"/>
              </a:xfrm>
              <a:prstGeom prst="ellips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Oval 16"/>
              <p:cNvSpPr>
                <a:spLocks noChangeArrowheads="1"/>
              </p:cNvSpPr>
              <p:nvPr/>
            </p:nvSpPr>
            <p:spPr bwMode="auto">
              <a:xfrm>
                <a:off x="3936" y="1632"/>
                <a:ext cx="96" cy="144"/>
              </a:xfrm>
              <a:prstGeom prst="ellips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17"/>
              <p:cNvSpPr>
                <a:spLocks noChangeArrowheads="1"/>
              </p:cNvSpPr>
              <p:nvPr/>
            </p:nvSpPr>
            <p:spPr bwMode="auto">
              <a:xfrm>
                <a:off x="4800" y="1632"/>
                <a:ext cx="96" cy="144"/>
              </a:xfrm>
              <a:prstGeom prst="ellips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18"/>
              <p:cNvSpPr>
                <a:spLocks noChangeArrowheads="1"/>
              </p:cNvSpPr>
              <p:nvPr/>
            </p:nvSpPr>
            <p:spPr bwMode="auto">
              <a:xfrm>
                <a:off x="5232" y="1584"/>
                <a:ext cx="96" cy="144"/>
              </a:xfrm>
              <a:prstGeom prst="ellips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715000" y="3886200"/>
              <a:ext cx="838200" cy="914400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638800"/>
              <a:ext cx="6705600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spcBef>
                  <a:spcPct val="35000"/>
                </a:spcBef>
              </a:pPr>
              <a:r>
                <a:rPr lang="en-US" b="1" dirty="0" smtClean="0"/>
                <a:t>FIREBUG</a:t>
              </a:r>
              <a:r>
                <a:rPr lang="en-US" dirty="0" smtClean="0"/>
                <a:t> : WSN for Predictive Analysis of  Bust Fire Behaviors</a:t>
              </a:r>
            </a:p>
            <a:p>
              <a:pPr>
                <a:lnSpc>
                  <a:spcPct val="80000"/>
                </a:lnSpc>
                <a:spcBef>
                  <a:spcPct val="35000"/>
                </a:spcBef>
              </a:pPr>
              <a:r>
                <a:rPr lang="en-US" dirty="0" smtClean="0"/>
                <a:t>A project by University of California, Berkeley CA.</a:t>
              </a:r>
              <a:endParaRPr lang="en-US" dirty="0"/>
            </a:p>
          </p:txBody>
        </p:sp>
      </p:grpSp>
      <p:grpSp>
        <p:nvGrpSpPr>
          <p:cNvPr id="12" name="Group 20"/>
          <p:cNvGrpSpPr/>
          <p:nvPr/>
        </p:nvGrpSpPr>
        <p:grpSpPr>
          <a:xfrm>
            <a:off x="914400" y="3429000"/>
            <a:ext cx="7467600" cy="2903246"/>
            <a:chOff x="609600" y="2895600"/>
            <a:chExt cx="7467600" cy="2903246"/>
          </a:xfrm>
        </p:grpSpPr>
        <p:sp>
          <p:nvSpPr>
            <p:cNvPr id="22" name="Rectangle 21"/>
            <p:cNvSpPr/>
            <p:nvPr/>
          </p:nvSpPr>
          <p:spPr>
            <a:xfrm>
              <a:off x="1371600" y="5257800"/>
              <a:ext cx="6705600" cy="5410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spcBef>
                  <a:spcPct val="35000"/>
                </a:spcBef>
              </a:pPr>
              <a:r>
                <a:rPr lang="en-US" b="1" dirty="0"/>
                <a:t>SENSNET</a:t>
              </a:r>
              <a:r>
                <a:rPr lang="en-US" b="1" dirty="0" smtClean="0"/>
                <a:t> http://automatica.dei.unipd.it/research/networked-control-systems.html</a:t>
              </a:r>
              <a:endParaRPr lang="en-US" dirty="0"/>
            </a:p>
          </p:txBody>
        </p:sp>
        <p:pic>
          <p:nvPicPr>
            <p:cNvPr id="23" name="Picture 2" descr="http://automatica.dei.unipd.it/tl_files/utenti/lucaschenato/Figure/SensnetFigure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9600" y="2895600"/>
              <a:ext cx="4257078" cy="237631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418D0A-5545-44BE-911B-2A803908276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Challenges of Wireless Sensor Network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762000" y="1219200"/>
            <a:ext cx="7696200" cy="4724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1" dirty="0" smtClean="0"/>
              <a:t>Sensor Nodes</a:t>
            </a:r>
            <a:r>
              <a:rPr lang="en-US" sz="2800" b="1" dirty="0"/>
              <a:t> </a:t>
            </a:r>
            <a:r>
              <a:rPr lang="en-US" sz="2800" b="1" dirty="0" smtClean="0"/>
              <a:t>and  Network Lifetime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Sensor nodes are battery-powered (life time is very crucial)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Each operation brings the node </a:t>
            </a:r>
            <a:r>
              <a:rPr lang="en-US" sz="2800" b="1" dirty="0" smtClean="0"/>
              <a:t>closer to death</a:t>
            </a:r>
            <a:r>
              <a:rPr lang="en-US" sz="28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May lead to isolated / disconnected network regions</a:t>
            </a:r>
          </a:p>
          <a:p>
            <a:pPr>
              <a:buNone/>
            </a:pPr>
            <a:r>
              <a:rPr lang="en-US" sz="2600" b="1" dirty="0" smtClean="0"/>
              <a:t>Low Bandwidth Wireless Communication</a:t>
            </a:r>
          </a:p>
          <a:p>
            <a:pPr lvl="1"/>
            <a:r>
              <a:rPr lang="en-US" sz="2400" dirty="0" smtClean="0"/>
              <a:t>The data should be sensed, aggregated and transferred to the sink node (base station) in an effective ways </a:t>
            </a:r>
          </a:p>
          <a:p>
            <a:pPr lvl="2"/>
            <a:r>
              <a:rPr lang="en-US" sz="2000" dirty="0" smtClean="0"/>
              <a:t>transmit and receive only if necessary (minimize energy consumed by transmission ) </a:t>
            </a:r>
          </a:p>
          <a:p>
            <a:pPr lvl="2"/>
            <a:r>
              <a:rPr lang="en-US" sz="2000" dirty="0" smtClean="0"/>
              <a:t>prevent congested network, disconnected network (due to possible death node(s) in the path ways) through aggregation</a:t>
            </a:r>
          </a:p>
          <a:p>
            <a:pPr lvl="2"/>
            <a:r>
              <a:rPr lang="en-US" sz="2000" dirty="0" smtClean="0"/>
              <a:t>activity (e.g. as sensing should be perform effectively)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b="1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Tugas1</a:t>
            </a:r>
          </a:p>
          <a:p>
            <a:r>
              <a:rPr lang="en-US" dirty="0" smtClean="0"/>
              <a:t>UTS (40 %)</a:t>
            </a:r>
          </a:p>
          <a:p>
            <a:r>
              <a:rPr lang="en-US" dirty="0" err="1" smtClean="0"/>
              <a:t>Tugas</a:t>
            </a:r>
            <a:r>
              <a:rPr lang="en-US" dirty="0" smtClean="0"/>
              <a:t> 2</a:t>
            </a:r>
          </a:p>
          <a:p>
            <a:r>
              <a:rPr lang="en-US" dirty="0" smtClean="0"/>
              <a:t>Final Project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Ubiquitous Devices  , Stephen </a:t>
            </a:r>
            <a:r>
              <a:rPr lang="en-US" dirty="0" err="1" smtClean="0"/>
              <a:t>Postlad</a:t>
            </a:r>
            <a:endParaRPr lang="en-US" dirty="0" smtClean="0"/>
          </a:p>
          <a:p>
            <a:pPr lvl="1"/>
            <a:r>
              <a:rPr lang="en-US" dirty="0" smtClean="0"/>
              <a:t>Wireless Sensor Networks Books</a:t>
            </a:r>
          </a:p>
          <a:p>
            <a:pPr lvl="1"/>
            <a:r>
              <a:rPr lang="en-US" dirty="0" smtClean="0"/>
              <a:t>Paper  and Book </a:t>
            </a:r>
          </a:p>
          <a:p>
            <a:pPr lvl="1"/>
            <a:r>
              <a:rPr lang="en-US" dirty="0" smtClean="0"/>
              <a:t>Intelligent Computing  (Object , Activity Recognition Etc)</a:t>
            </a:r>
          </a:p>
          <a:p>
            <a:pPr lvl="1"/>
            <a:r>
              <a:rPr lang="en-US" dirty="0" smtClean="0"/>
              <a:t>Sensor and Distributed Programming </a:t>
            </a:r>
          </a:p>
          <a:p>
            <a:pPr lvl="1"/>
            <a:r>
              <a:rPr lang="en-US" dirty="0" smtClean="0"/>
              <a:t>Programming Communications for Wireless Networking</a:t>
            </a:r>
          </a:p>
          <a:p>
            <a:pPr lvl="1"/>
            <a:r>
              <a:rPr lang="en-US" dirty="0" smtClean="0"/>
              <a:t>Laboratory Work</a:t>
            </a:r>
          </a:p>
          <a:p>
            <a:pPr lvl="2"/>
            <a:r>
              <a:rPr lang="en-US" dirty="0" err="1" smtClean="0"/>
              <a:t>Arduinno</a:t>
            </a:r>
            <a:r>
              <a:rPr lang="en-US" dirty="0" smtClean="0"/>
              <a:t>, Android,  Wireless (NRF2401, </a:t>
            </a:r>
            <a:r>
              <a:rPr lang="en-US" dirty="0" err="1" smtClean="0"/>
              <a:t>Zigbee</a:t>
            </a:r>
            <a:r>
              <a:rPr lang="en-US" dirty="0" smtClean="0"/>
              <a:t>, Bluetooth, WIFI, Mobile </a:t>
            </a:r>
            <a:r>
              <a:rPr lang="en-US" dirty="0" err="1" smtClean="0"/>
              <a:t>Communitaion</a:t>
            </a:r>
            <a:r>
              <a:rPr lang="en-US" dirty="0" smtClean="0"/>
              <a:t> ( Network)  Programming , SMS) etc 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Pervasive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Pervasive computing</a:t>
            </a:r>
            <a:r>
              <a:rPr lang="en-US" dirty="0" smtClean="0"/>
              <a:t> is the evolution of distributed </a:t>
            </a:r>
            <a:r>
              <a:rPr lang="en-US" b="1" dirty="0" smtClean="0"/>
              <a:t>computing</a:t>
            </a:r>
            <a:r>
              <a:rPr lang="en-US" dirty="0" smtClean="0"/>
              <a:t> in which </a:t>
            </a:r>
            <a:r>
              <a:rPr lang="en-US" b="1" dirty="0" smtClean="0"/>
              <a:t>networked computing</a:t>
            </a:r>
            <a:r>
              <a:rPr lang="en-US" b="1" dirty="0" smtClean="0"/>
              <a:t> devices</a:t>
            </a:r>
            <a:r>
              <a:rPr lang="en-US" dirty="0" smtClean="0"/>
              <a:t> are integrated throughout the personal and work environments in a connected way, also referred to as ubiquitous </a:t>
            </a:r>
            <a:r>
              <a:rPr lang="en-US" b="1" dirty="0" smtClean="0"/>
              <a:t>computing</a:t>
            </a:r>
          </a:p>
          <a:p>
            <a:r>
              <a:rPr lang="en-US" b="1" dirty="0" smtClean="0"/>
              <a:t>Pervasive computing</a:t>
            </a:r>
            <a:r>
              <a:rPr lang="en-US" dirty="0" smtClean="0"/>
              <a:t> is the use of </a:t>
            </a:r>
            <a:r>
              <a:rPr lang="en-US" b="1" dirty="0" smtClean="0"/>
              <a:t>computing</a:t>
            </a:r>
            <a:r>
              <a:rPr lang="en-US" dirty="0" smtClean="0"/>
              <a:t> devices everywhere and these devices communicate with each other over wireless networks without any interactions required by the user.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Pervasive Computing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technology environment that supports nomadic workers using wireless networking, </a:t>
            </a:r>
            <a:r>
              <a:rPr lang="en-US" b="1" dirty="0" smtClean="0"/>
              <a:t>context awareness, personalization</a:t>
            </a:r>
            <a:r>
              <a:rPr lang="en-US" dirty="0" smtClean="0"/>
              <a:t>, and human-device </a:t>
            </a:r>
            <a:r>
              <a:rPr lang="en-US" dirty="0" smtClean="0"/>
              <a:t>interaction</a:t>
            </a:r>
          </a:p>
          <a:p>
            <a:r>
              <a:rPr lang="en-US" dirty="0" smtClean="0"/>
              <a:t>Technology that has moved beyond the personal computer to everyday devices with embedded technology and connectivity. The goal of </a:t>
            </a:r>
            <a:r>
              <a:rPr lang="en-US" b="1" dirty="0" smtClean="0"/>
              <a:t>pervasive computing</a:t>
            </a:r>
            <a:r>
              <a:rPr lang="en-US" dirty="0" smtClean="0"/>
              <a:t> is to create an environment where the connectivity of devices is embedded in such a way that the connectivity is unobtrusive and always available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Pervasive computing</a:t>
            </a:r>
            <a:r>
              <a:rPr lang="en-US" dirty="0" smtClean="0"/>
              <a:t> or ubiquitous </a:t>
            </a:r>
            <a:r>
              <a:rPr lang="en-US" b="1" dirty="0" smtClean="0"/>
              <a:t>computing</a:t>
            </a:r>
            <a:r>
              <a:rPr lang="en-US" dirty="0" smtClean="0"/>
              <a:t>, as the name indicates, refers to the trend toward increasingly connected </a:t>
            </a:r>
            <a:r>
              <a:rPr lang="en-US" b="1" dirty="0" smtClean="0"/>
              <a:t>computing</a:t>
            </a:r>
            <a:r>
              <a:rPr lang="en-US" dirty="0" smtClean="0"/>
              <a:t> devices in the environment. The devices need not be computers, but very tiny (even invisible) and either mobile or embedded in almost any type of object, including cares, clothing, and </a:t>
            </a:r>
            <a:r>
              <a:rPr lang="en-US" dirty="0" smtClean="0"/>
              <a:t>appliances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Ubiquitous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Ubiquitous </a:t>
            </a:r>
            <a:r>
              <a:rPr lang="en-US" b="1" dirty="0" smtClean="0"/>
              <a:t>computing</a:t>
            </a:r>
            <a:r>
              <a:rPr lang="en-US" dirty="0" smtClean="0"/>
              <a:t> (</a:t>
            </a:r>
            <a:r>
              <a:rPr lang="en-US" dirty="0" err="1" smtClean="0"/>
              <a:t>ubicomp</a:t>
            </a:r>
            <a:r>
              <a:rPr lang="en-US" dirty="0" smtClean="0"/>
              <a:t>) is a post-desktop model of human-computer interaction in which information processing has been thoroughly integrated into everyday objects and activities. </a:t>
            </a:r>
            <a:endParaRPr lang="en-US" dirty="0" smtClean="0"/>
          </a:p>
        </p:txBody>
      </p:sp>
      <p:sp>
        <p:nvSpPr>
          <p:cNvPr id="15362" name="AutoShape 2" descr="data:image/jpeg;base64,/9j/4AAQSkZJRgABAQAAAQABAAD/2wCEAAkGBxIREhUTEBIVFhUVFxgWFxUXFRYdFxgbFxsYGBcZFxgeHiggGB8lGxUZITEhJSktLi4uGB8zODMsNygxLisBCgoKDg0OGxAQGzgmHyYtMCsvLS0yLy0vLS4vLy0tLS0rNS0rLS0tLS0tLS0tLS0tLS0tLS0tLS0tLS0tLS0tLf/AABEIALQBGAMBIgACEQEDEQH/xAAcAAEAAQUBAQAAAAAAAAAAAAAABQIDBAYHAQj/xABJEAABAwIDAwYJCQYFBAMAAAABAgMRABIEITEFE1EGIjJBYXEHFBdCU4GRk9EjNFRzoaOxstIVM1JiksEkcoLC4RY1Q/ElY/D/xAAaAQEAAwEBAQAAAAAAAAAAAAAAAgMEAQUG/8QALREAAgECBQEHBAMBAAAAAAAAAAECAxESEyExUQQUIiNSYXHwM0GRsTKBwaH/2gAMAwEAAhEDEQA/AOxlhPD7T8aeLp4fafjV2ldOFrxdPD7T8aeLp4fafjV2lAc/5R8tFMYhbLTKCGzaVLUuSYBMAEQM6jPKE/6Bn2u/rqP5RoSrabiXDCC+kKMxCTaFZ9WXXW84DZeGSyiGWSkJm4oQZGtxURnxmtklShFNxMUXVqSdpGreUN/0DP3n6qeUN/0DP3n6qkht/Zd9m7biYv3CLPbEx2xUvtHZWGLSpZaCSASoIQmBIzCgMsuuqo1qEtol8+n6iC7zsav5Q3/QM/efqr0eEDEHRhr7z9VajjEpDiwgykLUEmZkAkAz15V2jkrhmkYVrdAQpAUSAOcojnSevOR6oq6uqdO1o7mei6lRvvbGh+UN/wBAz95+qvfKG/6Bn7z9VRnLnDtN4xxLIATzSQNAojnAcO6tHbZdKiok7sXeeJkaZTMTXJOkoKWHc7FVZSccWx0vyhv+gZ+8/VTyhP8AoGfvP1VzNll1RuJO7APnichllMnOjLTqjcSd2AZ54mQOEzrVeZS8hZlVfOdM8oT/AKBn7z9VPKE/6Bn7z9VczZZdUq6fkxMm8A5DqEzrRlp1Srp+TEybwDkOoTJzpmUvIMur5zpnlDf9Az95+qnlDf8AQM/efqrmbDTqlBUndiZN4ByE5CZOdGGnVKuk7sTJvAOQnIEyc6ZlLyDLq+c6Z5Qn/QM/efqp5Q3/AEDP3n6q5mw06pQMndiZN4ByE5AmTnRhp1SgZO7HSN4ByE5AmTnTMpeQZVXznTPKG/6Bn7z9VPKG/wCgZ+8/VXM2WnVqBBO7B5xvAOQnIEyfVWZiiotJtJuNo14jjU4ulJN4diElVi0sW50DyhP+gZ+8/VTyhv8AoGfvP1VzNTTqUgKPPUTkFgjUAZgxRTTqUgLJvUTkFg8AMwYqGZS8hPKq+c6Z5Q3/AEDP3n6qeUN/0DP3n6q5mWnUpAWeeonILB4AZgxQtOpSAsm8k6LB4RoYpmUvIMqr5zpnlCf9Az95+qnlCf8AQM/efqrmZadQkXk3kmAFg8I0MULTqE88m8kwAsHLKNDTMpeQZVXznTPKE/6Bn7z9VVseENy4bxhspnnWlYVHXBKiJrmBadQnnk3kmAFg5ZRoeNZOAZcSRvTmSrK4EQBloeNSjKlJpYTkoVYpvEfROzsQy+2l1o3IVoZPrBHURwrJ3KeH2mtQ8FfzVz69X5G63KqKkcMmi+nLFFMo3KeH2mm5Tw+01XSoEyjcp4faa8q5SgFKUoBSlKA47yhUkbTcKhckPpJTEyObIt65HVW57SaLmAWloEFTXNTEGMjEdWWUVpXKXEbvaTrkTY8lUTE22mJ6tK2bBct8GG0hxakKjnJ3bhg9eYTB7619RByhFLgydNUUJt+pzkNKm20zwjOuoOYdadmlCgSsYe2NTNuQA6+FYQ5UbLuuuz47l38LYqrG8t8HYrdrUtfmp3bgkz/EUwO+sNDpZU5XPS6rrY1o22OdKEGDkR1Vn4LbWIZSUNPLQk9QUY9XCsTFPXrWuIvUpUcLiTH21br3JQUl3kfPqTi9GerWSSSZJzJOpqhnYpcClJBgJUskkCQjNVpPSIGcDOqq2vZAWcA4QVBKQ/KQoQu5AA88dGCqLTIBioVLJbE6d2zVcNydW4hbiEK3aASpZKQkWiSATqewcRVKdhKLW+CVFsKKSoQYIAJkagQRmcq23YaVeIPRdBD855ZNpgAbwQciTzFEgdUVVyf+YPdP/wA+YWAjNpGqbwVZwOidfZW2lfT7liTdtTUsPyfU4hTiRzUzqtAJtFyrUnNUJIJgGJr3D8nHHEFxDalITMqlPmiTkczAzy7a27k4R4i8CTcd+Ui8iYbbCubeLtR1GKgMDjWkIhQeKodi1wBtN6LAbbZMk584ZAa6V3dtJbHNkm3uR+G5OuOILiG1KQm6VSmBaLla55D8QNTVOG2AtwFTbbikiZUE80Wi4yqIEDPWpTZ2PbbQUq3xVDoFrgS2L27RKIlUnXnDIDXSqtlrbDalKS8Si8kpdCUJ3iQ2g2xKiVa84ZAa5ipNWvoRUr21IvC8nlOJK0JJAnz0AkpFyglJMrIBkwDTC8nVuoU42hSkJm4gp6oJgaqiRoDqKmdjYwIZcB38CSsIdCUQsBCDbbKjcc4UMo1zFYeC2gptpxAWsXWlISohIUFJkmD/AAgj2cK5h3shi2uzDwfJxx5JW0hSkpkE3IGYAJABzPSGnEcas+K3hKBJzAEak6D8azcNtB1tJS24tKVapSogGRBkd1Y6FFJBBggyDwIzBqxQ30IuV7FD+wFtqCHELSpRhIUImTGRIg5nXSqsVyeW3YHEKTf0RKc9MstDzk5GDzhxqtx5SukonMnM9ajJI4SavYrHuulJccWsp6JUokju9g9lRweiO4/VmNjOTy2bQ6hSb5tzSZiJGUwecnI8Rxr3G8nHGbd62tF8hINsmCActRqNeNXsVjHHc3VqXmTziTmQkE+xKR6hXj2KcXbetSrRCZUTA4DhRQ2ukHP1ZbxnJp1kpDiFJKzCRzTJyyynPMe0VTjeTrjJSHUKSVyEjmm6ImImekPbV5eKWqLlqMKKxJPSMSrv5oz7BR3FOLi5alQVESdCsyojhJzooeiGP1ZYe5POIKQttxJWSlAUmCoiBABE6qHtqt/Yq8OQVjWYIUhQMZKEpJEg6ipvlBgXWlMgoW2oyOc7cVOApC3AfNklJnriYFe8rmHUuN70uGUADeEEymAsgAmAVZz1zwioxs2tiUr2e5ufgr+aufXq/I3W51pngr+aufXq/I3W51gr/UZvofTQpSlVFopSlAKUqzi392m6JoC9SsNvHSAbde2qvHOygOPcsvn2I+s/smo/A4F19VrKCs6wOocSTkPXXQdrcjm8Q848p1aS4q4pATAyA/tWdsLYScIlSW1zcZJUgTpAGRGWvtNb+0xjCy3MHZpOeuxzDH4B1hVryCgnMT19xGR9VY1da25sQYtCUOLi1VwKUCdCCM1HLP7BWsbZ5FtssOOpeWSgXQUpg8RlpU6fUxlo9yNTppK7WxplUOuWxkSSQAAJJJ0AHXVdYuPu5ll11wttm67zbYzmYiM5q2rJxg2imnFSmkytOIkhIQsqJKbAnnSNRGtX2NruBFjSnbVBRUhBVERCiUgxoM+wVFNl24WFze3rzSV7y7K7Mc67WevWvGi5luisG1U2FQNud025xEz1RrWJ9RP5/RtXTw+f2TeF2g4GylDi0oXMpCiEmRaZEwcsql9kbWaaw7rSg7esOBJCjuxegJEouAJMHnEGMq13B9BPd/er1bVFTirmJtwk7GQzjnUIU2hxSUL6SQogHvHdVbWzH1AKSy4UnMEIUQe4xVpzDLSEEpyWJRpmJIy9YIp4muYsMzER16VL2Ir1L/7HxHoHf6FfCqk7LxQBAZeAVEixcGMxOWedR5SOFSWzeT+IxAuZZKk6Xc0J9RUQD6q43ZatfP7OpXei+fgpTsvFAEBl4BUSLFQYMics86p/Y+I9A7/Qr4V5tLYz2HjfslE6EgFJ7lCR6pq3gNmuPqtZbKz1gDTvOg9dL6Xuvn9i2trfPwZuz9mvIdbU5h3ShK0lSd0TKQQSIORkZZ1OcyfmTpF7RI8UbFwSmHDkeZcqFWjLmR5xiDx3JjFMpvcYISMyQUqjtNpMVE2jhUHFT1uTvg0aN0cUm6U4R394gm7BtGUhAQvQiCVc4DSR2kC9vGjBVgXpDhWCMI3FsFIQU3Z5QqZ6UkAVpacISJISAdCopE9wOvqr3xT+Zv8ArT8ajlLk7mPglMPspQfQSw+pkLQVXNEKKcr5SmQBM5A6ZVL4VViUIcwCnSN5vF+LpEkldlhiY5yczBASIFap4p/M3/Wj40GCJ0sJ4BaCfZM1JwvuzilbZG27VU24khvZzt1wP7mwEC/KUGUxcMxrGemcPi9mOFDVmHcChfdDa8klcoSSRziBdnwKeGUIURqPsry0cBXY07bP5+Tkp33Xz8G17eC3nUqaw2JCQ4pZuCswooPNHmHmn15zwx+Vjm8sUhh5tCSud4kgXLNxIJUrUyYmtctHAUApGna3oHUvf1OpeCv5q59er8jdbnXPfBftdpKV4ZRhxSytE6KlKQUg8RbMdtdCrz66aqM9Cg06aFKUqkuFKUoBWFtf92e8Vm1hbX/dnvFAYbHRHdVyrbHRHdVyuHRSlKAVE8qFf4XEDg3+P/qpaoblP82xP1Y/E1OH8l7kKn8X7HKatvtFUFKikpIUFDUEaEHqIOc1cpXsSipKzPITad0YycOsEKS6sLBKt4CQuVam6ZntnrNeJwqkxY4pJgglJIJCtRkdCDBHXV7EO2CYmsX9o/y/b/xWeUaMXZmiDrSV0ZbTdqQOFV1htY64gW69tTuwsE284UOqUkWqIKSgZjOCVZDKfXFWxqRcbrZFMoSUrS3ZYexxUlpNiE7rolN0mTcbpUQcyTkBrVY2o5N2UzOmUzPGs3a+y2W0MqaWo7wkKuU0SkTlISZBI52emmtWBs1F9u8yujq0mJrl4M61JFnY2ED+IabVotYCu4nP7JrbOU20ny8pjDvN4dpmEBO9S2TzQZzIMZxAyyrS8O8ptaVoMKQoKSe1JkfhW44w4DaMOqfGGegBYVFpjLUwD3g6aioVF3k3sTpvutLcr2BtRxaxg8YtGJbfBAKVpcUkgTzlJzjtOYieqrm3cWcAG8Fg/kyuFLfXAm4xJVEDTNXUMhHVjtYzBbNSo4d0YjEqFoUIKEA92QHZJJjqFW8NtfDY5lLO0F7t1HQfyz/zHQdoORgGQaqw64rd35rYtxd3DfvfNLl1ePxOAxLSVYnfoctuSV3HnWyYMlPSlJnOKjOVezEM45SEp5hG9sGQGRUpI4CUn1HKpPD4TZ+FWH3saMSpEFCEkKzT0ZhR0gRJAEVrO09rLfxCn1ASSIT1BIyCfZ+JqdNXldce1yuo7Rs+fexQ2m9p5xeagW4PC4qkADKIAy6oyrM2dhWihCnEEi3ElUEgndpQUxnEi4kdXGsbDqCbgixbawLkLWEqEG4ZyMwesSMzlV0vLyCENpTYtATvUGA5N6iSuSo+zIZVa/n4K1YrwuygSUKOrzCUuDrbcS8oqSO0ISc9CI41awym31FsMoQClRQoFdySlJULiVEKBtg5dciNKNYh5LaW0lAtcS4lW8buSUXQOl0ZWTBGpPE17vYuKW2W1KBSVh2YCslWIuMSCRocjlFc1Ghhvm5CFnUlSTxNtpBPqUB/prHrLRYpaESQgGCo5TJ5yuzh3AVdRhGjq51E6jUAkfbU8SRHC2R9XsJhVurCG0lSlZADU1PbM2Rg1toU7iLCpMn5VoZ8+U2EXJttRmelflpV/kfjmMLj13K+T+UbQ4SDHO5qiRlmE69tV1KtovDuicKd5K70ZGbT5OYvCpDjrZSJHOSoG09WaTzT210rkLtdzFYa53NaFlsq/igJIJ7edn3Va5abaw6cI4jeIWpxNqUpUCc+vLQCJrE8FnzVz65X5G6xubqU25fZ7muMFTqpR+6NypSlZzUKUpQCsLa/7s94rNqL5SYjdsFQE85OXeaAtMdEd1XK1pHKQgAboZfzH4V7/wBTK9EP6j8K4dNkpXPcf4R1tuKQMMk2mJ3hzyB/h7amOTXKxWMSshCEKQYKbiowRkrq65HqqbpySuVqpFuyNqqJ5Uj/AAj5/wDrP/77ajOUnKpWDQlRQhalmAm4pMASVdeQyHrrV8fy/XiG1M+LpQHBaVXkwNTAgcKnTpybTI1akUmmQNKUr1jyjG2j0PWKiql8Y2VJga5VgeJr4faKwdTCUp3SN3TTjGFmyjC9NPfW18n14dLpOLEt2nKFEzIiLeuJ1yrW8PhVhQJGQPEVJGrOng1Bp6FXUTTmmtSa2srCWMhiy4E70pS6CROWa9cteuc9KsA4a/Tm3cFaT7dKjKVeqfqUud/sXG0BSgCbUlQBV/CCdfUM629O1sGHN4DkUhu3dgEBLyCkxCgRujB61BB0JrTKUlTxbiM8Jt2H2jh07veLaUkBAsS2easPFS1iU5J3eUSSZGWVYuCxCGxYl9oFOGWgqg2qcU44tBBKJNqVAT29da3SuZS5O5rNuY2jhChMlCXEoaQCUEiUsqtWRGqXVkHuSc4qB228lbgKSFENoC1pEBawOcoZDszgTE1H0rsaai7nJTclYUpSrCApSlAKUpQFD7oQLj1VZfxdiilba0qGqVCCJE5g5jIg1VjosN2mVYGKQQoh3eX5XbwG7QRdcZ0jXqislepKMrJmqhThKN2iTSs3FKkKQpMSlQIInMZHPTP111XwWfNXPrlfkbrkmHQoLWHN5fldvJu0ymc9I16orrfgs+aufXK/I3Uasm6N2SpxSrWRuVKUrCbhSlKAVG8oMEt9kobi6UnMwMjnUlSgND/6VxPBH9dP+lcTwR/XW+UoD535S4RbeKeQpOaVQYzGg0PXUcy8ttQUhSkK6iklJ9ozrbeWfz7EfWf2TUE6yFa16cYdxex5cp95+5gPPOOquWpS1cVEqPtNVYVtVwkH2Gs1pkJ09tV1NQsRcyqvKUmrSsUpNJoBSk0mgFKTSaAUpNJrlwKVnt7OBAPjDAkAwV5iRMHLI6+ztFWmsGFJuLrSewrE6AgwO/7DXMSO4WYtKkHNnJBgPtEcbxxSM8/5ievJJq0vAgKCd60QdVBYga6+z7RxFMSGFmJSrzrASYvQcpkEkd2mtX2MAFJCt8ymZ5qlwoQYzH291MSGFmFSst7BpStKQ82oKMXBQhImJV1DLPWqDhgFAFxGaLpBBANpNpkgXSI9YpiQszHpWednDOHmznAhQJOaQDEzmCTAk82IrDfbsUpMg2kiRplkYopJhpoxcdFhu0rBxSCFEPb2/wA7eA36CLrjOka9UVIvt3pINY7mCKiSpxSidSqST1ZkmTlWavTlKV0jTRqRjGzZcw6VBaw5vL+bdvJu0ymc9I16orrfgr+aufXK/I3XJmmiCVKWpSjElRJOXEkkn/iuseCv5o59er8jdRqRcaNmSpyUq10bnSlKwm4UpSgFKUoBSlKA4lyz+fYj6z+wqFmpnlp8+xH1n+1NQor1ofxXseRP+T9ylx1KekYoh9J0NT3hK2CzhBhizd8pvbpJPQ3UfmNYPg+S8cQvcIZWbMw9oBcnNPXM8Oqazdq72mxq7KlHV6mFNKzduXeMO3hIVeZCeiD/AC9lYNa07q5kas7HtK8pXTh7SvKUB7XicQ2laQ7fb51gF0dk5TSo/aHSHd/c1VWm4wui2jBTnZkq/jcJend+Mbvz7g3f/ogxpxo/jcJend+Mbvz7g3f/AKIMacagKtJxCSYrF2ipybez0+DZMRjcJejd+Mbvz7g3fr5kGNONMTjcJejd+MWefeG79fMgxpxqApTtFTkdnp8E/icbhL0brxiyefeG7tfMgxpOtMTjcJcjdeMWTz7w3dE+ZBjSdagKU7RPkdnp8E/isbhLkbrxiyefeG7okdCDExOvZTFY3CXI3XjFs8+8N3RI6FpiYnXsqApTtFTkdnp8E/i8bhLkbnxi2efeG7okdC0xMTr2UxeNwlydz4xbPPvDcxl0IMTE69lQFKdoqDs9Mn8ZjcJKdz4xbPP3gbmMuhadYnXspjMbhJTufGInn7wNzGXQtOuuvZUBVLjgSJNO0VOR2embDjMbhJTufGInn7wNzGXRtOuuvZXmOxuEy8X3/XdvQ36ot9da804FCRVdF1Ew+npk3NdU8FXzRz69X5G65SK6r4Kfmjn16vyN1q6n6Zl6b6hulKUrzj0RSlKAUpSgFKVre0+XWAw7qmXXiFoMKAadUAYmJCSDr1UBzTlp8+xH+f8A2ioWs7lLtJp/FPOtLBQtUpJkEiB1GCPWKjrxxHtr1YNYV7HlTTxMy+Vu3ncXut6E/J3xaFedZOpP8I0rH5LPYdDpOKbWtNuQSqCDIz1E5TlNUXjiPbS8cR7apyI4rplufLDZoysetCnFloFKCeaDqB25n8asVSDXtaVsZ3ue0rylAe0rylAe1gbQ6Q7v7ms6qBh0KWkulQRoqwC6P5ZynvqqtFyhZFtGSjO7IqrScOAZqfxGBwu8Ru1v7rz7kt36+ZBjTjTE4HC7xG7W/u/PuDd+vmQY041iyJ8G3PhyQtKmsTgcLejdLf3f/kvDd+vmQY040xOBwt6N0p/d/wDkvDd8T5kGNJ166ZE+Bnw5IWlTWKwOFvRulP2T8peG74nzIMTE69lMXgcLejdLfKJ+UvS3dEjoQY0nXspkT4GfDkhaVNYvA4W9G5W/ZPyl4buiR0IMTE69lMZgcLcjcrfsn5S9Ld0SOhBiYnXspkT4GfDkhaVNY3A4W5G5W+Uz8pvEt3RI6FpiYnXspjcDhbkblT5TPym8Dd0SOhaYmJ17KZE+Bnw5IWqXWwoQanMbgcLcjcLfKZ5+8S3MSOhaYmJ17KY7A4WUbhb5E8/eBuYy6Fp1ideymRPgZ8OSCabCRAquprHYHCyncLfInn7wNzGXQtOuuvZXm0cDhub4st463b1KPVbae/WmRPgZ8OTwV1bwUfNHPr1fkbrlFdW8E/zRz69X5G61dT9MydN9Q3WlKV556IpSlAKUpQCvnvl3/wBxxX1p/AV9CV89cu/+44r60/gKA1xKeeo8APtq9Vts85Xqq5XTgpSlAZTKoUntSBWckEkACScgBqSdAKj0dJHcP71tHIxtKsW3d1XEd4H/ALPqrZQlam3wY68b1EuSZ2XyEWtIU8u0nzUgZd5/49dYm3uRzmHSVtqvSMyI5wHWe2umb1P8Q9oqh5aSkiRpxFULqJ3uXvpoWscc2RstzErsbHaVHQDt+FbcPB8Lc3jd3CPZ/wA1I8iGW20vWwPlnBqNEmAPZHtrZ96n+Ie0VOrXlisiFLp44byOOba2O7hV2uCQeioaH4HsrCYaUtSUIEqUQlI4k5AV0jwhJQrClWRKVJIzGtwH4KNaDsBX+JY1/et6a9IaCtFKo5QuZqtNRnZGOMK5vA1Yd4VBAQcjcTAGfEkVfGBtJD6t0eqUKVdmpJIKcoBSRNbJt4//ACOEzUSCzMxd++WcwOyD6xVrlKwF43DJUFqSsIkLuJIU6skCM4g6DTsrqqN29Tjp2v6EF4qz9JHunKeKs/SR7pyr3KTAIYdCW0OoSUgw4BrJBs67cvOz1moxlpS1BCASpRCUgakkwAPXUlqr3/RBqztb9kl+zEemVpd+4d046adte/spPpVZa/4d7KNZyqbc5R4ptxDSmQSUthpCXAZUOYlQWg/KBREFJMSnqiqtocrMS3LbzKZWiBY7kQSoXBSJBMyJBnm1Xin8aLcMPiZq+OwwbIAUVE5kFtaCOGStZ/tVaMMyQCcQAYzG6WYPCakOV2MedcQcQ0GlBJgBd0puVrwINw48agZq2N2iqSSZJIwTSujiJgTky4cuNV/sxETvlREzuHYjWZjSCD66p2Btg4RwuJQFkptgkgAEgnTWQI9dTLfLdSQgDDohCN2kFxRFhDYIOXOybiTxNQljT0/wlFQa1/0h/wBmomN8Zi6Nw7McdNO2qV4BtIBU+QFCQSw6ARxGWYqTZ5W2GUsAGGxJdcJO5CQ2CetItzT51xrA27txWKDYUhKSi4kgkyVWzAPRHNEJosbev+HXgtp/pSvZiYycUTEgbh3PUjq7D7DUZNbIzyvWgKCWuk0hoy6swEJWkET18+e8VrQqccX3Iyt9iqureCf5o59er8jdcoII1BFdX8E3zRz69X5G6p6hp09C3p14hutKUrAegKUpQClKUAr545eOp/aOKzH709fYK+h65Zyo8GwxGLefC3hvF3QEJI0EwfVQHI1uwuRmKyU4hJ6/bWXtrYww77jMKO7MSRBOQOYHfWF4qP4T9tXKjJopdaJXvk8RXm+T/EKp8VH8J+2nio/hP213IkM6JmNLBWkA+aD+NZ6MWtlSXW+kghQ4doPYRke+o7BtwqY0ET+FbfsrkZi8S3vG2xYdLlAXdwP41dC1OFpPcz1G5zvFEM7gsK+Sth5tknNTL0pCT12OAEKTwGRqpheHwXPQ4h/EQQixJ3TZIi8qIF6h1ACKwMfspbS1IWLVJMFKtRVtnCxmc+yoxoRbutiT6h2sZ+Fx6AlTGKClNOWquGa21jLeJnXgR1in7EZ1GMw1nE3hfu7ZnsmsZ5oKGftrF8TPEfbUqlBSdyNOu4qxKv41oJTh8KDukkrWtQhTq4gEjzUgHIe2r+wz/iWICj8qjJMXHnDozlNRBIaTJz4mjW0rYcTcIMpUDBBB1BGetSUoU1huRcZ1HiSN22y4VY/CXBwH5EZpcQT8sroJWd4n/UZmSMorzlfecUwGb95YLZUm+4uOEZhRGeR10M1pqNsKFjgK+ZBQqc02qKhbwhRJ75q47t5xy11bjiikQlZWSoAEnJWuRJqKnBNa7E3CbvpubF4ksP4ZrEIX1XJWQsEXrUq2wzGsiZmeyrqsGlnaGHS02tALjRAWUkk3wSm1RgSkiCokEGTWqt7aWAhxKliybFBRBTmSbT1Zk6cTXqttrUUulbhKTKVlRuBCiqQdemonvJruZHk5lS4N424Qdo4MtyUkMFJKrpG9UdbjPtqxytbQ5isOAVFC20BJvTPOWuDeSoamez7a1DEbfcdUHlrWVCLVzBFpkWxpB4ddVO8oXXFJfUtSlJItWYysMi0RGR+2aipxVtdjrhN303J7lc4ouN372bDznSglQLjhCgpHNIII6OQzGcTV/k5s1p5h5TjSiUXErzCQLJSEqvCQq7MyFSCIFax+0lYg3rUtZM89aiSY7Tn11Uxt51kltpxxN0gpSo2quFplOhy48KnjWDRkFCWPVE5yf2Yh5ClLadVZdctK0JaSAiU3SJUq6cgRlFXuTOzWnm1FxlxRSVS4FBKEAIlMyRJumRrmDxB1zCbfdZNjS3E3SLUqNqrhaZTocuNMJt9xk2NLcRdlalRtVIjNOhy41x1U7979ko0pK11+jYuTGzm30K3jDi4JucCwlDabZGpEqmcv8vbTkps5p9LhdYcXaJC0rCWxlkFkkQZE5E93XWu4Tb7jBtaW4i49FKjCiRGadFZcaYTb7jBtaW4gqPRSowo6ZjRWvXSVWOtn+xGlJWuv0bJyU2Yy+he9acWUkSoG1CUkCSpRUOcAFkCDOVZHg0wjTuLG9ANqCpCToVCOrrgSfVWpYTb7jBtZW4gk9FKjCjoJGiteurmFxCkFK0EpUMwQYII4Gj8RSUWcSdPC5I7Xy7wTK8G6pwJlCZQqBIOUAHt0iovwS/NHPr1fkbrnOP23isVah11bmYCUcToMhqa61yD2IvB4Wx2L1rLikjzZCQEz1mE599UODpwaf3LozzKl0tjYqUpVBpFKUoBSlKAUpSgOFctz/j8T9Z/tTUJNdg5QeD9nFPKeDq21LgqAAIJAAkTEZAVG+Sxr6Uv3afjW6NeCSRglQm5NnMZpNdO8ljf0pfu0/Gnksb+lL92n413Phyc7PPg5hNds5L8pMKvCty6hBQhKVJUoJIKQB16jry41BeSxr6Uv3afjTyWNfSl+7T8apqyhO2v/AAtpQqQ+xp/LjajeJxa3Gc0QlIV/FaImoCun+Sxr6Uv3afjTyWN/Sl+7T8ashVpxilchOjUk72OYUrp/ksb+lL92n408ljf0pfu0/GpZ8OSPZ58HKsUJAlNwnMZ598VYXBgboBI8wXQc54zrXXPJY19KX7tPxp5LGvpS/dp+NVylSk7sthGrFWRyNcGAGgEjzRdBzk9c0XnADQCR5oug5zxmuueSxr6Uv3afjTyWNfSl+7T8aj4JLxjka4MANAJHmi6DnJ65ouDADQSkeaLoOcnrmuueSxr6Uv3afjTyWNfSl+7T8aeCPGORrgwA0EpHmi6DnJ65ovMABoJSPNF0GTJ65rrnksa+lL92n408ljX0pfu0/GlqI8Y5SycwEthAAOQmMyOJqgQlRVugozIUbpHdBius+Sxr6Uv3afjTyWNfSl+7T8a7elaxHDVvc5GzCTJZClDMKN0jug0Z5pktBSgZCjdI7oNdc8ljX0pfu0/Gnksa+lL92n41zwSXjHI2oBuLIUoGQTdI7oNGoBkshRmQTdl3Qa655LGvpS/dp+NPJY19KX7tPxpaiPGORtZG4tBSpkE3Zd0GstnQTXUfJY19KX7tPxp5LGvpS/dp+NShOlB3RCcKs1ZlvwTbJaUheJUmXEuFtBOiQEpJIHE3xPAdpro1RfJzYbeCZ3LRUoXFSlKiVKMAnLIZACOypSs9SWKTZppxwxSFKUqBMUpSgFKUoBSlKAUpSgFKUoBSlKAUpSgFKUoBSlKAUpSgFKUoBSlKAUpSgFKUoBSlKAUpSgFKUoBSlKAUpS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5" y="685800"/>
            <a:ext cx="79438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Distributed Pervasive Systems</a:t>
            </a:r>
            <a:endParaRPr lang="en-US" altLang="zh-CN" b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1" smtClean="0">
                <a:solidFill>
                  <a:schemeClr val="hlink"/>
                </a:solidFill>
              </a:rPr>
              <a:t>Observation</a:t>
            </a:r>
            <a:r>
              <a:rPr lang="en-US" altLang="zh-CN" sz="2400" b="1" smtClean="0"/>
              <a:t>: </a:t>
            </a:r>
            <a:r>
              <a:rPr lang="en-US" altLang="zh-CN" sz="2400" smtClean="0"/>
              <a:t>There is a next-generation of distributed systems emerging in which the nodes are small, mobile, and often embedded as part of a larger system. Some requirements:</a:t>
            </a:r>
          </a:p>
          <a:p>
            <a:pPr lvl="1" eaLnBrk="1" hangingPunct="1"/>
            <a:r>
              <a:rPr lang="en-US" altLang="zh-CN" sz="2000" b="1" smtClean="0">
                <a:solidFill>
                  <a:schemeClr val="folHlink"/>
                </a:solidFill>
              </a:rPr>
              <a:t>Contextual change</a:t>
            </a:r>
            <a:r>
              <a:rPr lang="en-US" altLang="zh-CN" sz="2000" b="1" smtClean="0"/>
              <a:t>: </a:t>
            </a:r>
            <a:r>
              <a:rPr lang="en-US" altLang="zh-CN" sz="2000" smtClean="0"/>
              <a:t>The system is part of an environment in which changes should be immediately accounted for.</a:t>
            </a:r>
          </a:p>
          <a:p>
            <a:pPr lvl="1" eaLnBrk="1" hangingPunct="1"/>
            <a:r>
              <a:rPr lang="en-US" altLang="zh-CN" sz="2000" b="1" smtClean="0">
                <a:solidFill>
                  <a:schemeClr val="folHlink"/>
                </a:solidFill>
              </a:rPr>
              <a:t>Ad hoc composition</a:t>
            </a:r>
            <a:r>
              <a:rPr lang="en-US" altLang="zh-CN" sz="2000" b="1" smtClean="0"/>
              <a:t>: </a:t>
            </a:r>
            <a:r>
              <a:rPr lang="en-US" altLang="zh-CN" sz="2000" smtClean="0"/>
              <a:t>Each node may be used in a very different ways by different users. Requires ease-of-configuration.</a:t>
            </a:r>
          </a:p>
          <a:p>
            <a:pPr lvl="1" eaLnBrk="1" hangingPunct="1"/>
            <a:r>
              <a:rPr lang="en-US" altLang="zh-CN" sz="2000" b="1" smtClean="0">
                <a:solidFill>
                  <a:schemeClr val="folHlink"/>
                </a:solidFill>
              </a:rPr>
              <a:t>Sharing is the default</a:t>
            </a:r>
            <a:r>
              <a:rPr lang="en-US" altLang="zh-CN" sz="2000" b="1" smtClean="0"/>
              <a:t>: </a:t>
            </a:r>
            <a:r>
              <a:rPr lang="en-US" altLang="zh-CN" sz="2000" smtClean="0"/>
              <a:t>Nodes come and go, providing sharable services and information. Calls again for simplicity.</a:t>
            </a:r>
          </a:p>
          <a:p>
            <a:pPr eaLnBrk="1" hangingPunct="1"/>
            <a:r>
              <a:rPr lang="en-US" altLang="zh-CN" sz="2400" b="1" smtClean="0">
                <a:solidFill>
                  <a:schemeClr val="hlink"/>
                </a:solidFill>
              </a:rPr>
              <a:t>Observation</a:t>
            </a:r>
            <a:r>
              <a:rPr lang="en-US" altLang="zh-CN" sz="2400" b="1" smtClean="0"/>
              <a:t>: </a:t>
            </a:r>
            <a:r>
              <a:rPr lang="en-US" altLang="zh-CN" sz="2400" smtClean="0"/>
              <a:t>Pervasiveness and distribution transparency may not always form a good match.</a:t>
            </a:r>
          </a:p>
          <a:p>
            <a:pPr eaLnBrk="1" hangingPunct="1"/>
            <a:endParaRPr lang="en-US" altLang="zh-CN" sz="2400" smtClean="0"/>
          </a:p>
          <a:p>
            <a:pPr eaLnBrk="1" hangingPunct="1"/>
            <a:endParaRPr lang="en-US" altLang="zh-CN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Pervasive Systems: Examples (1/2)</a:t>
            </a:r>
            <a:endParaRPr lang="en-US" altLang="zh-CN" b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25538"/>
            <a:ext cx="8294688" cy="5105400"/>
          </a:xfrm>
        </p:spPr>
        <p:txBody>
          <a:bodyPr/>
          <a:lstStyle/>
          <a:p>
            <a:pPr eaLnBrk="1" hangingPunct="1"/>
            <a:r>
              <a:rPr lang="en-US" altLang="zh-CN" sz="1800" b="1" smtClean="0">
                <a:solidFill>
                  <a:schemeClr val="hlink"/>
                </a:solidFill>
              </a:rPr>
              <a:t>Home Systems</a:t>
            </a:r>
            <a:r>
              <a:rPr lang="en-US" altLang="zh-CN" sz="1800" b="1" smtClean="0"/>
              <a:t>: </a:t>
            </a:r>
            <a:r>
              <a:rPr lang="en-US" altLang="zh-CN" sz="1800" smtClean="0"/>
              <a:t>Should be completely self-organizing:</a:t>
            </a:r>
          </a:p>
          <a:p>
            <a:pPr lvl="1" eaLnBrk="1" hangingPunct="1"/>
            <a:r>
              <a:rPr lang="en-US" altLang="zh-CN" sz="1600" smtClean="0"/>
              <a:t>There should be no system administrator</a:t>
            </a:r>
          </a:p>
          <a:p>
            <a:pPr lvl="1" eaLnBrk="1" hangingPunct="1"/>
            <a:r>
              <a:rPr lang="en-US" altLang="zh-CN" sz="1600" smtClean="0"/>
              <a:t>Provide a </a:t>
            </a:r>
            <a:r>
              <a:rPr lang="en-US" altLang="zh-CN" sz="1600" b="1" smtClean="0">
                <a:solidFill>
                  <a:schemeClr val="folHlink"/>
                </a:solidFill>
              </a:rPr>
              <a:t>personal space</a:t>
            </a:r>
            <a:r>
              <a:rPr lang="en-US" altLang="zh-CN" sz="1600" b="1" smtClean="0"/>
              <a:t> </a:t>
            </a:r>
            <a:r>
              <a:rPr lang="en-US" altLang="zh-CN" sz="1600" smtClean="0"/>
              <a:t>for each of its users</a:t>
            </a:r>
          </a:p>
          <a:p>
            <a:pPr lvl="1" eaLnBrk="1" hangingPunct="1"/>
            <a:r>
              <a:rPr lang="en-US" altLang="zh-CN" sz="1600" smtClean="0"/>
              <a:t>Simplest solution: a centralized </a:t>
            </a:r>
            <a:r>
              <a:rPr lang="en-US" altLang="zh-CN" sz="1600" b="1" smtClean="0">
                <a:solidFill>
                  <a:schemeClr val="folHlink"/>
                </a:solidFill>
              </a:rPr>
              <a:t>home box</a:t>
            </a:r>
            <a:r>
              <a:rPr lang="en-US" altLang="zh-CN" sz="1600" smtClean="0"/>
              <a:t>?</a:t>
            </a:r>
          </a:p>
          <a:p>
            <a:pPr eaLnBrk="1" hangingPunct="1"/>
            <a:r>
              <a:rPr lang="en-US" altLang="zh-CN" sz="1800" b="1" smtClean="0"/>
              <a:t>Electronic health systems: </a:t>
            </a:r>
            <a:r>
              <a:rPr lang="en-US" altLang="zh-CN" sz="1800" smtClean="0"/>
              <a:t>Devices are physically close to a person:</a:t>
            </a:r>
          </a:p>
          <a:p>
            <a:pPr lvl="1" eaLnBrk="1" hangingPunct="1"/>
            <a:r>
              <a:rPr lang="en-US" altLang="zh-CN" sz="1600" smtClean="0"/>
              <a:t>Where and how should monitored data be stored?</a:t>
            </a:r>
          </a:p>
          <a:p>
            <a:pPr lvl="1" eaLnBrk="1" hangingPunct="1"/>
            <a:r>
              <a:rPr lang="en-US" altLang="zh-CN" sz="1600" smtClean="0"/>
              <a:t>How can we prevent loss of crucial data?</a:t>
            </a:r>
          </a:p>
          <a:p>
            <a:pPr lvl="1" eaLnBrk="1" hangingPunct="1"/>
            <a:r>
              <a:rPr lang="en-US" altLang="zh-CN" sz="1600" smtClean="0"/>
              <a:t>What infrastructure is needed to generate and propagate alerts?</a:t>
            </a:r>
          </a:p>
          <a:p>
            <a:pPr lvl="1" eaLnBrk="1" hangingPunct="1"/>
            <a:r>
              <a:rPr lang="en-US" altLang="zh-CN" sz="1600" smtClean="0"/>
              <a:t>How can security be enforced?</a:t>
            </a:r>
          </a:p>
          <a:p>
            <a:pPr lvl="1" eaLnBrk="1" hangingPunct="1"/>
            <a:r>
              <a:rPr lang="en-US" altLang="zh-CN" sz="1600" smtClean="0"/>
              <a:t>How can physicians provide online feedback?</a:t>
            </a:r>
          </a:p>
        </p:txBody>
      </p:sp>
      <p:pic>
        <p:nvPicPr>
          <p:cNvPr id="43012" name="Picture 4" descr="01-12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936625" y="4213225"/>
            <a:ext cx="7164388" cy="255905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Wireless Sensor Network (WSN)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network that consists of </a:t>
            </a:r>
            <a:r>
              <a:rPr lang="en-US" sz="2400" i="1" dirty="0"/>
              <a:t>spatially distributed </a:t>
            </a:r>
            <a:r>
              <a:rPr lang="en-US" sz="2400" dirty="0"/>
              <a:t>autonomous sensor nodes </a:t>
            </a:r>
            <a:r>
              <a:rPr lang="en-US" sz="2400" dirty="0" smtClean="0"/>
              <a:t> with limited resources (</a:t>
            </a:r>
            <a:r>
              <a:rPr lang="en-US" sz="2400" dirty="0" err="1" smtClean="0"/>
              <a:t>e.g</a:t>
            </a:r>
            <a:r>
              <a:rPr lang="en-US" sz="2400" dirty="0" smtClean="0"/>
              <a:t> powered by limited battery , </a:t>
            </a:r>
            <a:r>
              <a:rPr lang="en-US" sz="2400" dirty="0" err="1" smtClean="0"/>
              <a:t>cpu</a:t>
            </a:r>
            <a:r>
              <a:rPr lang="en-US" sz="2400" dirty="0" smtClean="0"/>
              <a:t>,  small memory) and coordinate by </a:t>
            </a:r>
            <a:r>
              <a:rPr lang="en-US" sz="2400" b="1" i="1" dirty="0" smtClean="0"/>
              <a:t>message passing</a:t>
            </a:r>
            <a:r>
              <a:rPr lang="en-US" sz="2400" dirty="0" smtClean="0"/>
              <a:t>  through limited wireless connections (bandwidth/speed)  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3BB2-0582-4B75-9FF4-9404EBEBE5E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733800"/>
            <a:ext cx="5334000" cy="2150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876800" y="5657671"/>
            <a:ext cx="4000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dirty="0" smtClean="0">
                <a:solidFill>
                  <a:srgbClr val="0000FF"/>
                </a:solidFill>
              </a:rPr>
              <a:t>Intel Research Laboratory/ </a:t>
            </a:r>
            <a:r>
              <a:rPr lang="en-US" dirty="0" smtClean="0"/>
              <a:t>College of the Atlantic in Bar Harbor a/</a:t>
            </a:r>
            <a:r>
              <a:rPr lang="en-US" dirty="0" smtClean="0">
                <a:solidFill>
                  <a:srgbClr val="0000FF"/>
                </a:solidFill>
              </a:rPr>
              <a:t>University of California at Berkeley</a:t>
            </a:r>
            <a:r>
              <a:rPr lang="en-US" dirty="0" smtClean="0"/>
              <a:t> to deploy wireless sensor networks on Great Duck Island, Maine (in 2002)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5225" y="3505200"/>
            <a:ext cx="54387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960</TotalTime>
  <Words>912</Words>
  <Application>Microsoft Office PowerPoint</Application>
  <PresentationFormat>On-screen Show (4:3)</PresentationFormat>
  <Paragraphs>96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Pervasive Computing  &amp; Jaringan Sensor</vt:lpstr>
      <vt:lpstr>Evaluasi</vt:lpstr>
      <vt:lpstr>Pervasive Computing</vt:lpstr>
      <vt:lpstr>Pervasive Computing Cont</vt:lpstr>
      <vt:lpstr>Ubiquitous Computing</vt:lpstr>
      <vt:lpstr>Slide 6</vt:lpstr>
      <vt:lpstr>Distributed Pervasive Systems</vt:lpstr>
      <vt:lpstr>Pervasive Systems: Examples (1/2)</vt:lpstr>
      <vt:lpstr>Background of Research</vt:lpstr>
      <vt:lpstr>Slide 10</vt:lpstr>
      <vt:lpstr>Sensor networks (2/2)</vt:lpstr>
      <vt:lpstr>Goal of WSN deployments</vt:lpstr>
      <vt:lpstr>Challenges of Wireless Sensor Network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Pervasive Computing</dc:title>
  <dc:creator>admin</dc:creator>
  <cp:lastModifiedBy>admin</cp:lastModifiedBy>
  <cp:revision>10</cp:revision>
  <dcterms:created xsi:type="dcterms:W3CDTF">2016-09-06T12:26:58Z</dcterms:created>
  <dcterms:modified xsi:type="dcterms:W3CDTF">2016-09-07T04:27:49Z</dcterms:modified>
</cp:coreProperties>
</file>