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p:scale>
          <a:sx n="75" d="100"/>
          <a:sy n="75" d="100"/>
        </p:scale>
        <p:origin x="51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2E30-1D23-41BA-9C3A-ACBE39F4E3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1820C1-72A6-4730-9757-0DD318222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ACC53-BFA0-47CE-91B5-2E394EE29CD9}"/>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5" name="Footer Placeholder 4">
            <a:extLst>
              <a:ext uri="{FF2B5EF4-FFF2-40B4-BE49-F238E27FC236}">
                <a16:creationId xmlns:a16="http://schemas.microsoft.com/office/drawing/2014/main" id="{A960DD56-421C-4AC1-B504-7410B6512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3DF86-D59D-4AB9-BA40-F6EC5398315C}"/>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161051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B3D9-1711-403D-8ED7-3B1F4B139A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650DF8-2DA0-4D33-B3F9-906C4ED1C7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C6A17-20A7-4A3B-9B22-6E4CCC340321}"/>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5" name="Footer Placeholder 4">
            <a:extLst>
              <a:ext uri="{FF2B5EF4-FFF2-40B4-BE49-F238E27FC236}">
                <a16:creationId xmlns:a16="http://schemas.microsoft.com/office/drawing/2014/main" id="{AAC38205-B29F-45C5-9245-A5780EB09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ABFA8-F178-4606-A5A6-D6877862D7B9}"/>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40900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3D393-6D4D-4B33-AFB4-77211A269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CC20A2-103F-4676-AF8F-C7436B26A7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26B56-CF5F-4752-A647-DA53A3356DC0}"/>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5" name="Footer Placeholder 4">
            <a:extLst>
              <a:ext uri="{FF2B5EF4-FFF2-40B4-BE49-F238E27FC236}">
                <a16:creationId xmlns:a16="http://schemas.microsoft.com/office/drawing/2014/main" id="{647DA957-2B1F-4AEB-873F-4256D53DD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93EDF-07A2-458A-9BB1-9ABB6D71B467}"/>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345313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E962-307D-43AE-BAB7-D5BAAC491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B33D7-952D-47A3-82DD-997B6A3B42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39A4E-2738-496E-A5A6-49DD1B478D29}"/>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5" name="Footer Placeholder 4">
            <a:extLst>
              <a:ext uri="{FF2B5EF4-FFF2-40B4-BE49-F238E27FC236}">
                <a16:creationId xmlns:a16="http://schemas.microsoft.com/office/drawing/2014/main" id="{08D6CFE4-0BA4-4B40-8434-EBEEBA096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EC6FA-5744-4578-AFBB-942C8B791EEC}"/>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275118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7A3A-0176-4711-80E9-6D8661C76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718D12-A020-4D1B-B44F-100144DD2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F80A2-452D-4FA6-B5FF-812DAD933748}"/>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5" name="Footer Placeholder 4">
            <a:extLst>
              <a:ext uri="{FF2B5EF4-FFF2-40B4-BE49-F238E27FC236}">
                <a16:creationId xmlns:a16="http://schemas.microsoft.com/office/drawing/2014/main" id="{063A94DF-1506-467E-A85C-343412D06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7F853-662E-4370-966F-FBCF5FA453A1}"/>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301724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276D-120E-4E3B-B4F4-26528A02E3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EF718-F9DC-4C07-9771-A0715FF7A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3445E-075A-45B0-91A4-25D504A97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07EA63-A831-42DF-AA0D-1440EBA4BA13}"/>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6" name="Footer Placeholder 5">
            <a:extLst>
              <a:ext uri="{FF2B5EF4-FFF2-40B4-BE49-F238E27FC236}">
                <a16:creationId xmlns:a16="http://schemas.microsoft.com/office/drawing/2014/main" id="{09D2F5CA-0015-4B49-B3C0-4E9BC1B58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BD392-574F-41CE-B86D-124218CCCEED}"/>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94570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77D1-1702-4846-8E46-A355A5F353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F853E5-EBEE-491D-BBF7-031F3318D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670D03-EABA-42F9-8D60-F6E39E06C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B49E93-25E4-4397-8F58-9E16A0800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EE5322-BC24-48D7-9F5D-A4C3749130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28947-239D-49E5-AC5D-BB504F81F9AE}"/>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8" name="Footer Placeholder 7">
            <a:extLst>
              <a:ext uri="{FF2B5EF4-FFF2-40B4-BE49-F238E27FC236}">
                <a16:creationId xmlns:a16="http://schemas.microsoft.com/office/drawing/2014/main" id="{45D36FD1-1A8E-410D-A1EB-C0B00C5302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066993-008B-4AA4-B75C-E06EFE0AE8E0}"/>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166463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A50F-B517-4CDF-BE0A-ACCCFD82F9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3B7BDD-833C-4680-8A68-A19D52B76E98}"/>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4" name="Footer Placeholder 3">
            <a:extLst>
              <a:ext uri="{FF2B5EF4-FFF2-40B4-BE49-F238E27FC236}">
                <a16:creationId xmlns:a16="http://schemas.microsoft.com/office/drawing/2014/main" id="{20984A2A-5BCB-4ECE-BC71-7775EB49AA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C05848-B372-4AF4-92FE-7CB2E93C781F}"/>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56287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B9AD4-12E2-4158-B759-CE84B19A1BAD}"/>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3" name="Footer Placeholder 2">
            <a:extLst>
              <a:ext uri="{FF2B5EF4-FFF2-40B4-BE49-F238E27FC236}">
                <a16:creationId xmlns:a16="http://schemas.microsoft.com/office/drawing/2014/main" id="{FF6D2672-E009-4E08-BFB9-FAA3BE7F6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FC7E2-26C5-4CC3-993F-0C26B2209520}"/>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289969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575E-1B39-4507-9493-0AE133C79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E6B78F-F909-4BF6-B177-C33C52708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B4E6C-3255-49F4-9AF5-7EFFAA073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3ABB5-A8DC-4331-BAC3-3BD49C5D07E7}"/>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6" name="Footer Placeholder 5">
            <a:extLst>
              <a:ext uri="{FF2B5EF4-FFF2-40B4-BE49-F238E27FC236}">
                <a16:creationId xmlns:a16="http://schemas.microsoft.com/office/drawing/2014/main" id="{CC7C1C05-CBC5-41ED-B5BD-95381FBF2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A10C2-D128-49A1-BE3C-9BC8134B29EA}"/>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90099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B58F-FB71-4675-8525-F894FAF02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B862E-D74F-4CF9-B782-CB1FD5672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9C37E9-F3D2-4D47-8266-E7748B524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E0A84-DE58-4056-AB5E-174903B67A9A}"/>
              </a:ext>
            </a:extLst>
          </p:cNvPr>
          <p:cNvSpPr>
            <a:spLocks noGrp="1"/>
          </p:cNvSpPr>
          <p:nvPr>
            <p:ph type="dt" sz="half" idx="10"/>
          </p:nvPr>
        </p:nvSpPr>
        <p:spPr/>
        <p:txBody>
          <a:bodyPr/>
          <a:lstStyle/>
          <a:p>
            <a:fld id="{800D502B-65CD-4EBE-85B9-02E5DC6B6FEC}" type="datetimeFigureOut">
              <a:rPr lang="en-US" smtClean="0"/>
              <a:t>9/28/2020</a:t>
            </a:fld>
            <a:endParaRPr lang="en-US"/>
          </a:p>
        </p:txBody>
      </p:sp>
      <p:sp>
        <p:nvSpPr>
          <p:cNvPr id="6" name="Footer Placeholder 5">
            <a:extLst>
              <a:ext uri="{FF2B5EF4-FFF2-40B4-BE49-F238E27FC236}">
                <a16:creationId xmlns:a16="http://schemas.microsoft.com/office/drawing/2014/main" id="{B6A2EF18-921B-475D-B423-5A88C23F6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F5D4F-4709-4E22-860D-114A82AE6E21}"/>
              </a:ext>
            </a:extLst>
          </p:cNvPr>
          <p:cNvSpPr>
            <a:spLocks noGrp="1"/>
          </p:cNvSpPr>
          <p:nvPr>
            <p:ph type="sldNum" sz="quarter" idx="12"/>
          </p:nvPr>
        </p:nvSpPr>
        <p:spPr/>
        <p:txBody>
          <a:bodyPr/>
          <a:lstStyle/>
          <a:p>
            <a:fld id="{0CC1F60B-88F1-418F-ADA3-AF9B822FFC59}" type="slidenum">
              <a:rPr lang="en-US" smtClean="0"/>
              <a:t>‹#›</a:t>
            </a:fld>
            <a:endParaRPr lang="en-US"/>
          </a:p>
        </p:txBody>
      </p:sp>
    </p:spTree>
    <p:extLst>
      <p:ext uri="{BB962C8B-B14F-4D97-AF65-F5344CB8AC3E}">
        <p14:creationId xmlns:p14="http://schemas.microsoft.com/office/powerpoint/2010/main" val="382954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416B4-12E1-4609-B230-F555A94F0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5110FA-D6AE-49DE-967D-8CEF2E110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5EA20-E749-408A-BBED-C5C94B3C4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D502B-65CD-4EBE-85B9-02E5DC6B6FEC}" type="datetimeFigureOut">
              <a:rPr lang="en-US" smtClean="0"/>
              <a:t>9/28/2020</a:t>
            </a:fld>
            <a:endParaRPr lang="en-US"/>
          </a:p>
        </p:txBody>
      </p:sp>
      <p:sp>
        <p:nvSpPr>
          <p:cNvPr id="5" name="Footer Placeholder 4">
            <a:extLst>
              <a:ext uri="{FF2B5EF4-FFF2-40B4-BE49-F238E27FC236}">
                <a16:creationId xmlns:a16="http://schemas.microsoft.com/office/drawing/2014/main" id="{FE14EE24-8605-416B-9A1A-2C059B489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8B4DA-E4D1-40E8-89CA-2A0AEB654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1F60B-88F1-418F-ADA3-AF9B822FFC59}" type="slidenum">
              <a:rPr lang="en-US" smtClean="0"/>
              <a:t>‹#›</a:t>
            </a:fld>
            <a:endParaRPr lang="en-US"/>
          </a:p>
        </p:txBody>
      </p:sp>
    </p:spTree>
    <p:extLst>
      <p:ext uri="{BB962C8B-B14F-4D97-AF65-F5344CB8AC3E}">
        <p14:creationId xmlns:p14="http://schemas.microsoft.com/office/powerpoint/2010/main" val="217926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B14-B4E3-4550-B2B2-2F7D0200AFC8}"/>
              </a:ext>
            </a:extLst>
          </p:cNvPr>
          <p:cNvSpPr>
            <a:spLocks noGrp="1"/>
          </p:cNvSpPr>
          <p:nvPr>
            <p:ph type="title"/>
          </p:nvPr>
        </p:nvSpPr>
        <p:spPr/>
        <p:txBody>
          <a:bodyPr/>
          <a:lstStyle/>
          <a:p>
            <a:pPr algn="ctr"/>
            <a:r>
              <a:rPr lang="en-US" b="1" dirty="0"/>
              <a:t>JF 4_1 Practice</a:t>
            </a:r>
          </a:p>
        </p:txBody>
      </p:sp>
      <p:sp>
        <p:nvSpPr>
          <p:cNvPr id="3" name="Content Placeholder 2">
            <a:extLst>
              <a:ext uri="{FF2B5EF4-FFF2-40B4-BE49-F238E27FC236}">
                <a16:creationId xmlns:a16="http://schemas.microsoft.com/office/drawing/2014/main" id="{327E9255-0713-481D-BE47-E210A638CFCC}"/>
              </a:ext>
            </a:extLst>
          </p:cNvPr>
          <p:cNvSpPr>
            <a:spLocks noGrp="1"/>
          </p:cNvSpPr>
          <p:nvPr>
            <p:ph idx="1"/>
          </p:nvPr>
        </p:nvSpPr>
        <p:spPr/>
        <p:txBody>
          <a:bodyPr>
            <a:normAutofit/>
          </a:bodyPr>
          <a:lstStyle/>
          <a:p>
            <a:pPr marL="0" indent="0">
              <a:buNone/>
            </a:pPr>
            <a:r>
              <a:rPr lang="en-US" dirty="0"/>
              <a:t>Try It/Solve It: </a:t>
            </a:r>
          </a:p>
          <a:p>
            <a:pPr marL="514350" indent="-514350">
              <a:buAutoNum type="arabicPeriod"/>
            </a:pPr>
            <a:r>
              <a:rPr lang="en-US" sz="2000" dirty="0"/>
              <a:t>Create a presentation to highlight five or more Views that may be of interest to a programmer using Eclipse. Use the help system to learn about the Views available in Eclipse. Work in teams of two to create and deliver the presentation. The presentation should include the following: </a:t>
            </a:r>
          </a:p>
          <a:p>
            <a:pPr marL="971550" lvl="1" indent="-514350">
              <a:buFont typeface="+mj-lt"/>
              <a:buAutoNum type="alphaLcParenR"/>
            </a:pPr>
            <a:r>
              <a:rPr lang="en-US" sz="1800" dirty="0"/>
              <a:t>A presentation introduction </a:t>
            </a:r>
            <a:r>
              <a:rPr lang="en-US" sz="1800" b="1" dirty="0"/>
              <a:t>defining the presentation purpose </a:t>
            </a:r>
            <a:r>
              <a:rPr lang="en-US" sz="1800" dirty="0"/>
              <a:t>and the team members. </a:t>
            </a:r>
          </a:p>
          <a:p>
            <a:pPr marL="971550" lvl="1" indent="-514350">
              <a:buFont typeface="+mj-lt"/>
              <a:buAutoNum type="alphaLcParenR"/>
            </a:pPr>
            <a:r>
              <a:rPr lang="en-US" sz="1800" dirty="0"/>
              <a:t>A </a:t>
            </a:r>
            <a:r>
              <a:rPr lang="en-US" sz="1800" b="1" dirty="0"/>
              <a:t>list of five or more Views in Eclipse</a:t>
            </a:r>
            <a:r>
              <a:rPr lang="en-US" sz="1800" dirty="0"/>
              <a:t> that will be highlighted. </a:t>
            </a:r>
          </a:p>
          <a:p>
            <a:pPr marL="971550" lvl="1" indent="-514350">
              <a:buFont typeface="+mj-lt"/>
              <a:buAutoNum type="alphaLcParenR"/>
            </a:pPr>
            <a:r>
              <a:rPr lang="en-US" sz="1800" dirty="0"/>
              <a:t>The reason your team selected the </a:t>
            </a:r>
            <a:r>
              <a:rPr lang="en-US" sz="1800" b="1" dirty="0"/>
              <a:t>five Views </a:t>
            </a:r>
            <a:r>
              <a:rPr lang="en-US" sz="1800" dirty="0"/>
              <a:t>to demonstrate. </a:t>
            </a:r>
          </a:p>
          <a:p>
            <a:pPr marL="971550" lvl="1" indent="-514350">
              <a:buFont typeface="+mj-lt"/>
              <a:buAutoNum type="alphaLcParenR"/>
            </a:pPr>
            <a:r>
              <a:rPr lang="en-US" sz="1800" dirty="0"/>
              <a:t>The process your team went through to choose the five Views.</a:t>
            </a:r>
          </a:p>
          <a:p>
            <a:pPr marL="971550" lvl="1" indent="-514350">
              <a:buFont typeface="+mj-lt"/>
              <a:buAutoNum type="alphaLcParenR"/>
            </a:pPr>
            <a:r>
              <a:rPr lang="en-US" sz="1800" dirty="0"/>
              <a:t>The actual demonstration and description of the components. </a:t>
            </a:r>
          </a:p>
          <a:p>
            <a:pPr marL="971550" lvl="1" indent="-514350">
              <a:buFont typeface="+mj-lt"/>
              <a:buAutoNum type="alphaLcParenR"/>
            </a:pPr>
            <a:r>
              <a:rPr lang="en-US" sz="1800" dirty="0"/>
              <a:t>The presentation summary</a:t>
            </a:r>
          </a:p>
        </p:txBody>
      </p:sp>
    </p:spTree>
    <p:extLst>
      <p:ext uri="{BB962C8B-B14F-4D97-AF65-F5344CB8AC3E}">
        <p14:creationId xmlns:p14="http://schemas.microsoft.com/office/powerpoint/2010/main" val="104934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66D3-04F4-4FF6-A2E1-49C8926DA734}"/>
              </a:ext>
            </a:extLst>
          </p:cNvPr>
          <p:cNvSpPr>
            <a:spLocks noGrp="1"/>
          </p:cNvSpPr>
          <p:nvPr>
            <p:ph type="title"/>
          </p:nvPr>
        </p:nvSpPr>
        <p:spPr>
          <a:xfrm>
            <a:off x="838200" y="365126"/>
            <a:ext cx="10515600" cy="315912"/>
          </a:xfrm>
        </p:spPr>
        <p:txBody>
          <a:bodyPr>
            <a:normAutofit fontScale="90000"/>
          </a:bodyPr>
          <a:lstStyle/>
          <a:p>
            <a:pPr algn="ctr"/>
            <a:r>
              <a:rPr lang="en-US" dirty="0"/>
              <a:t>List of Eclipse Views</a:t>
            </a:r>
          </a:p>
        </p:txBody>
      </p:sp>
      <p:pic>
        <p:nvPicPr>
          <p:cNvPr id="4" name="Picture 3">
            <a:extLst>
              <a:ext uri="{FF2B5EF4-FFF2-40B4-BE49-F238E27FC236}">
                <a16:creationId xmlns:a16="http://schemas.microsoft.com/office/drawing/2014/main" id="{6ADD09CF-2B3D-408D-96B3-D14EEF1638B7}"/>
              </a:ext>
            </a:extLst>
          </p:cNvPr>
          <p:cNvPicPr>
            <a:picLocks noChangeAspect="1"/>
          </p:cNvPicPr>
          <p:nvPr/>
        </p:nvPicPr>
        <p:blipFill rotWithShape="1">
          <a:blip r:embed="rId2"/>
          <a:srcRect r="4211"/>
          <a:stretch/>
        </p:blipFill>
        <p:spPr>
          <a:xfrm>
            <a:off x="1773936" y="1006031"/>
            <a:ext cx="8805673" cy="5170932"/>
          </a:xfrm>
          <a:prstGeom prst="rect">
            <a:avLst/>
          </a:prstGeom>
        </p:spPr>
      </p:pic>
      <p:sp>
        <p:nvSpPr>
          <p:cNvPr id="5" name="Rectangle 4">
            <a:extLst>
              <a:ext uri="{FF2B5EF4-FFF2-40B4-BE49-F238E27FC236}">
                <a16:creationId xmlns:a16="http://schemas.microsoft.com/office/drawing/2014/main" id="{09CD2DC0-40DA-43F1-894D-8EB5B03BC12C}"/>
              </a:ext>
            </a:extLst>
          </p:cNvPr>
          <p:cNvSpPr/>
          <p:nvPr/>
        </p:nvSpPr>
        <p:spPr>
          <a:xfrm>
            <a:off x="1773937" y="1429894"/>
            <a:ext cx="2496555" cy="15925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A0B362-5332-4D78-AA8A-A06FE9756F07}"/>
              </a:ext>
            </a:extLst>
          </p:cNvPr>
          <p:cNvSpPr/>
          <p:nvPr/>
        </p:nvSpPr>
        <p:spPr>
          <a:xfrm>
            <a:off x="1773936" y="3132328"/>
            <a:ext cx="2496555" cy="15360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612BA9-27AF-46FA-BAFE-462F22F0A523}"/>
              </a:ext>
            </a:extLst>
          </p:cNvPr>
          <p:cNvSpPr/>
          <p:nvPr/>
        </p:nvSpPr>
        <p:spPr>
          <a:xfrm>
            <a:off x="1773936" y="4748528"/>
            <a:ext cx="2496555" cy="13295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0268C2-6580-4927-A987-9839C1E33F34}"/>
              </a:ext>
            </a:extLst>
          </p:cNvPr>
          <p:cNvSpPr/>
          <p:nvPr/>
        </p:nvSpPr>
        <p:spPr>
          <a:xfrm>
            <a:off x="4270491" y="4342758"/>
            <a:ext cx="6309118" cy="17353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7A61F1-88E8-493A-8602-0D956468C52E}"/>
              </a:ext>
            </a:extLst>
          </p:cNvPr>
          <p:cNvSpPr/>
          <p:nvPr/>
        </p:nvSpPr>
        <p:spPr>
          <a:xfrm>
            <a:off x="8951977" y="2552495"/>
            <a:ext cx="1627632" cy="17353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2833C2C-0FFF-46FD-8D9E-BFE9AEA275D8}"/>
              </a:ext>
            </a:extLst>
          </p:cNvPr>
          <p:cNvSpPr txBox="1"/>
          <p:nvPr/>
        </p:nvSpPr>
        <p:spPr>
          <a:xfrm>
            <a:off x="411480" y="1245228"/>
            <a:ext cx="1225295" cy="369332"/>
          </a:xfrm>
          <a:prstGeom prst="rect">
            <a:avLst/>
          </a:prstGeom>
          <a:solidFill>
            <a:schemeClr val="accent3"/>
          </a:solidFill>
          <a:ln w="38100">
            <a:solidFill>
              <a:schemeClr val="tx1"/>
            </a:solidFill>
          </a:ln>
        </p:spPr>
        <p:txBody>
          <a:bodyPr wrap="square" rtlCol="0">
            <a:spAutoFit/>
          </a:bodyPr>
          <a:lstStyle/>
          <a:p>
            <a:pPr algn="ctr"/>
            <a:r>
              <a:rPr lang="en-US" dirty="0">
                <a:solidFill>
                  <a:schemeClr val="bg1"/>
                </a:solidFill>
              </a:rPr>
              <a:t>Problems</a:t>
            </a:r>
          </a:p>
        </p:txBody>
      </p:sp>
      <p:sp>
        <p:nvSpPr>
          <p:cNvPr id="15" name="TextBox 14">
            <a:extLst>
              <a:ext uri="{FF2B5EF4-FFF2-40B4-BE49-F238E27FC236}">
                <a16:creationId xmlns:a16="http://schemas.microsoft.com/office/drawing/2014/main" id="{02776BC3-1E5A-4696-B71C-001DDC986DE2}"/>
              </a:ext>
            </a:extLst>
          </p:cNvPr>
          <p:cNvSpPr txBox="1"/>
          <p:nvPr/>
        </p:nvSpPr>
        <p:spPr>
          <a:xfrm>
            <a:off x="411480" y="3132328"/>
            <a:ext cx="1225295" cy="369332"/>
          </a:xfrm>
          <a:prstGeom prst="rect">
            <a:avLst/>
          </a:prstGeom>
          <a:solidFill>
            <a:schemeClr val="accent1"/>
          </a:solidFill>
          <a:ln w="38100">
            <a:solidFill>
              <a:schemeClr val="tx1"/>
            </a:solidFill>
          </a:ln>
        </p:spPr>
        <p:txBody>
          <a:bodyPr wrap="square" rtlCol="0">
            <a:spAutoFit/>
          </a:bodyPr>
          <a:lstStyle/>
          <a:p>
            <a:pPr algn="ctr"/>
            <a:r>
              <a:rPr lang="en-US" dirty="0">
                <a:solidFill>
                  <a:schemeClr val="bg1"/>
                </a:solidFill>
              </a:rPr>
              <a:t>Error log</a:t>
            </a:r>
          </a:p>
        </p:txBody>
      </p:sp>
      <p:sp>
        <p:nvSpPr>
          <p:cNvPr id="16" name="TextBox 15">
            <a:extLst>
              <a:ext uri="{FF2B5EF4-FFF2-40B4-BE49-F238E27FC236}">
                <a16:creationId xmlns:a16="http://schemas.microsoft.com/office/drawing/2014/main" id="{5C8AD648-80E8-4384-A2E2-47A86E8DD915}"/>
              </a:ext>
            </a:extLst>
          </p:cNvPr>
          <p:cNvSpPr txBox="1"/>
          <p:nvPr/>
        </p:nvSpPr>
        <p:spPr>
          <a:xfrm>
            <a:off x="411479" y="5019428"/>
            <a:ext cx="1225295" cy="646331"/>
          </a:xfrm>
          <a:prstGeom prst="rect">
            <a:avLst/>
          </a:prstGeom>
          <a:solidFill>
            <a:schemeClr val="accent6"/>
          </a:solidFill>
          <a:ln w="38100">
            <a:solidFill>
              <a:schemeClr val="tx1"/>
            </a:solidFill>
          </a:ln>
        </p:spPr>
        <p:txBody>
          <a:bodyPr wrap="square" rtlCol="0">
            <a:spAutoFit/>
          </a:bodyPr>
          <a:lstStyle/>
          <a:p>
            <a:pPr algn="ctr"/>
            <a:r>
              <a:rPr lang="en-US" dirty="0">
                <a:solidFill>
                  <a:schemeClr val="bg1"/>
                </a:solidFill>
              </a:rPr>
              <a:t>Package Explorer</a:t>
            </a:r>
          </a:p>
        </p:txBody>
      </p:sp>
      <p:sp>
        <p:nvSpPr>
          <p:cNvPr id="18" name="TextBox 17">
            <a:extLst>
              <a:ext uri="{FF2B5EF4-FFF2-40B4-BE49-F238E27FC236}">
                <a16:creationId xmlns:a16="http://schemas.microsoft.com/office/drawing/2014/main" id="{C8D8EBEE-02A4-4F77-853B-45D88197265C}"/>
              </a:ext>
            </a:extLst>
          </p:cNvPr>
          <p:cNvSpPr txBox="1"/>
          <p:nvPr/>
        </p:nvSpPr>
        <p:spPr>
          <a:xfrm>
            <a:off x="4815839" y="6317290"/>
            <a:ext cx="1225295" cy="369332"/>
          </a:xfrm>
          <a:prstGeom prst="rect">
            <a:avLst/>
          </a:prstGeom>
          <a:solidFill>
            <a:schemeClr val="accent2"/>
          </a:solidFill>
          <a:ln w="38100">
            <a:solidFill>
              <a:schemeClr val="tx1"/>
            </a:solidFill>
          </a:ln>
        </p:spPr>
        <p:txBody>
          <a:bodyPr wrap="square" rtlCol="0">
            <a:spAutoFit/>
          </a:bodyPr>
          <a:lstStyle/>
          <a:p>
            <a:pPr algn="ctr"/>
            <a:r>
              <a:rPr lang="en-US" dirty="0">
                <a:solidFill>
                  <a:schemeClr val="bg1"/>
                </a:solidFill>
              </a:rPr>
              <a:t>Console</a:t>
            </a:r>
          </a:p>
        </p:txBody>
      </p:sp>
      <p:sp>
        <p:nvSpPr>
          <p:cNvPr id="19" name="TextBox 18">
            <a:extLst>
              <a:ext uri="{FF2B5EF4-FFF2-40B4-BE49-F238E27FC236}">
                <a16:creationId xmlns:a16="http://schemas.microsoft.com/office/drawing/2014/main" id="{FD6E3883-FD37-4167-9754-BE621AD4D1D1}"/>
              </a:ext>
            </a:extLst>
          </p:cNvPr>
          <p:cNvSpPr txBox="1"/>
          <p:nvPr/>
        </p:nvSpPr>
        <p:spPr>
          <a:xfrm>
            <a:off x="10716769" y="2133353"/>
            <a:ext cx="1225295" cy="369332"/>
          </a:xfrm>
          <a:prstGeom prst="rect">
            <a:avLst/>
          </a:prstGeom>
          <a:solidFill>
            <a:srgbClr val="00B0F0"/>
          </a:solidFill>
          <a:ln w="38100">
            <a:solidFill>
              <a:schemeClr val="tx1"/>
            </a:solidFill>
          </a:ln>
        </p:spPr>
        <p:txBody>
          <a:bodyPr wrap="square" rtlCol="0">
            <a:spAutoFit/>
          </a:bodyPr>
          <a:lstStyle/>
          <a:p>
            <a:pPr algn="ctr"/>
            <a:r>
              <a:rPr lang="en-US" dirty="0">
                <a:solidFill>
                  <a:schemeClr val="bg1"/>
                </a:solidFill>
              </a:rPr>
              <a:t>Outline</a:t>
            </a:r>
          </a:p>
        </p:txBody>
      </p:sp>
      <p:cxnSp>
        <p:nvCxnSpPr>
          <p:cNvPr id="21" name="Straight Connector 20">
            <a:extLst>
              <a:ext uri="{FF2B5EF4-FFF2-40B4-BE49-F238E27FC236}">
                <a16:creationId xmlns:a16="http://schemas.microsoft.com/office/drawing/2014/main" id="{2D79EE8E-CC3E-4EC4-9EC2-82A930D7CD4A}"/>
              </a:ext>
            </a:extLst>
          </p:cNvPr>
          <p:cNvCxnSpPr>
            <a:stCxn id="14" idx="2"/>
          </p:cNvCxnSpPr>
          <p:nvPr/>
        </p:nvCxnSpPr>
        <p:spPr>
          <a:xfrm>
            <a:off x="1024128" y="1614560"/>
            <a:ext cx="749808" cy="6116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D01D2C-8E74-4E8F-97FE-013FB89F6151}"/>
              </a:ext>
            </a:extLst>
          </p:cNvPr>
          <p:cNvCxnSpPr>
            <a:stCxn id="15" idx="2"/>
            <a:endCxn id="7" idx="1"/>
          </p:cNvCxnSpPr>
          <p:nvPr/>
        </p:nvCxnSpPr>
        <p:spPr>
          <a:xfrm>
            <a:off x="1024128" y="3501660"/>
            <a:ext cx="749808" cy="3987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1349B7-4E01-4B4D-96B1-D1E21E12FB6C}"/>
              </a:ext>
            </a:extLst>
          </p:cNvPr>
          <p:cNvCxnSpPr>
            <a:stCxn id="16" idx="3"/>
            <a:endCxn id="9" idx="1"/>
          </p:cNvCxnSpPr>
          <p:nvPr/>
        </p:nvCxnSpPr>
        <p:spPr>
          <a:xfrm>
            <a:off x="1636774" y="5342594"/>
            <a:ext cx="137162" cy="707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85BFC8-FE71-45CE-9603-75D33E39AD64}"/>
              </a:ext>
            </a:extLst>
          </p:cNvPr>
          <p:cNvCxnSpPr>
            <a:stCxn id="18" idx="0"/>
            <a:endCxn id="11" idx="2"/>
          </p:cNvCxnSpPr>
          <p:nvPr/>
        </p:nvCxnSpPr>
        <p:spPr>
          <a:xfrm flipV="1">
            <a:off x="5428487" y="6078094"/>
            <a:ext cx="1996563" cy="2391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48B3614-5A0A-4185-80BE-8E49ECEC3786}"/>
              </a:ext>
            </a:extLst>
          </p:cNvPr>
          <p:cNvCxnSpPr>
            <a:cxnSpLocks/>
            <a:stCxn id="19" idx="2"/>
            <a:endCxn id="13" idx="3"/>
          </p:cNvCxnSpPr>
          <p:nvPr/>
        </p:nvCxnSpPr>
        <p:spPr>
          <a:xfrm flipH="1">
            <a:off x="10579609" y="2502685"/>
            <a:ext cx="749808" cy="9174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98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CF8E-1386-429E-A5BD-CFF2B9387048}"/>
              </a:ext>
            </a:extLst>
          </p:cNvPr>
          <p:cNvSpPr>
            <a:spLocks noGrp="1"/>
          </p:cNvSpPr>
          <p:nvPr>
            <p:ph type="title"/>
          </p:nvPr>
        </p:nvSpPr>
        <p:spPr>
          <a:xfrm>
            <a:off x="838200" y="248920"/>
            <a:ext cx="2892552" cy="676656"/>
          </a:xfrm>
          <a:solidFill>
            <a:schemeClr val="accent3"/>
          </a:solidFill>
          <a:ln w="38100">
            <a:solidFill>
              <a:schemeClr val="tx1"/>
            </a:solidFill>
          </a:ln>
        </p:spPr>
        <p:txBody>
          <a:bodyPr>
            <a:normAutofit/>
          </a:bodyPr>
          <a:lstStyle/>
          <a:p>
            <a:pPr algn="ctr"/>
            <a:r>
              <a:rPr lang="en-US" sz="3200" dirty="0">
                <a:solidFill>
                  <a:schemeClr val="bg1"/>
                </a:solidFill>
                <a:latin typeface="+mn-lt"/>
              </a:rPr>
              <a:t>Problems</a:t>
            </a:r>
          </a:p>
        </p:txBody>
      </p:sp>
      <p:sp>
        <p:nvSpPr>
          <p:cNvPr id="3" name="Content Placeholder 2">
            <a:extLst>
              <a:ext uri="{FF2B5EF4-FFF2-40B4-BE49-F238E27FC236}">
                <a16:creationId xmlns:a16="http://schemas.microsoft.com/office/drawing/2014/main" id="{CFA61A8F-E86B-4927-A726-F5FCCC83C19C}"/>
              </a:ext>
            </a:extLst>
          </p:cNvPr>
          <p:cNvSpPr>
            <a:spLocks noGrp="1"/>
          </p:cNvSpPr>
          <p:nvPr>
            <p:ph idx="1"/>
          </p:nvPr>
        </p:nvSpPr>
        <p:spPr>
          <a:xfrm>
            <a:off x="838200" y="1099311"/>
            <a:ext cx="2892552" cy="2226755"/>
          </a:xfrm>
          <a:ln w="38100">
            <a:solidFill>
              <a:schemeClr val="tx1"/>
            </a:solidFill>
          </a:ln>
        </p:spPr>
        <p:txBody>
          <a:bodyPr>
            <a:normAutofit/>
          </a:bodyPr>
          <a:lstStyle/>
          <a:p>
            <a:r>
              <a:rPr lang="en-US" sz="2000" dirty="0"/>
              <a:t>Displaying unresolved syntax written on the code</a:t>
            </a:r>
          </a:p>
        </p:txBody>
      </p:sp>
      <p:sp>
        <p:nvSpPr>
          <p:cNvPr id="13" name="Content Placeholder 2">
            <a:extLst>
              <a:ext uri="{FF2B5EF4-FFF2-40B4-BE49-F238E27FC236}">
                <a16:creationId xmlns:a16="http://schemas.microsoft.com/office/drawing/2014/main" id="{976198EF-6EFE-4301-B537-2AF7E6C12FF1}"/>
              </a:ext>
            </a:extLst>
          </p:cNvPr>
          <p:cNvSpPr txBox="1">
            <a:spLocks/>
          </p:cNvSpPr>
          <p:nvPr/>
        </p:nvSpPr>
        <p:spPr>
          <a:xfrm>
            <a:off x="4649724" y="1099311"/>
            <a:ext cx="2892552" cy="2226755"/>
          </a:xfrm>
          <a:prstGeom prst="rect">
            <a:avLst/>
          </a:prstGeom>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Eclipse error log captures internal errors that are caused by the operating system or your code.</a:t>
            </a:r>
          </a:p>
        </p:txBody>
      </p:sp>
      <p:sp>
        <p:nvSpPr>
          <p:cNvPr id="15" name="Content Placeholder 2">
            <a:extLst>
              <a:ext uri="{FF2B5EF4-FFF2-40B4-BE49-F238E27FC236}">
                <a16:creationId xmlns:a16="http://schemas.microsoft.com/office/drawing/2014/main" id="{90AFB0AC-6308-4DE4-9B7A-9524F40FA9CC}"/>
              </a:ext>
            </a:extLst>
          </p:cNvPr>
          <p:cNvSpPr txBox="1">
            <a:spLocks/>
          </p:cNvSpPr>
          <p:nvPr/>
        </p:nvSpPr>
        <p:spPr>
          <a:xfrm>
            <a:off x="8461248" y="1099311"/>
            <a:ext cx="2892552" cy="2226755"/>
          </a:xfrm>
          <a:prstGeom prst="rect">
            <a:avLst/>
          </a:prstGeom>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Showing the directory of java classes file within the hierarchy</a:t>
            </a:r>
          </a:p>
        </p:txBody>
      </p:sp>
      <p:sp>
        <p:nvSpPr>
          <p:cNvPr id="18" name="Title 1">
            <a:extLst>
              <a:ext uri="{FF2B5EF4-FFF2-40B4-BE49-F238E27FC236}">
                <a16:creationId xmlns:a16="http://schemas.microsoft.com/office/drawing/2014/main" id="{6665E69C-C2B0-4C9F-BC1F-CD17B1558C73}"/>
              </a:ext>
            </a:extLst>
          </p:cNvPr>
          <p:cNvSpPr txBox="1">
            <a:spLocks/>
          </p:cNvSpPr>
          <p:nvPr/>
        </p:nvSpPr>
        <p:spPr>
          <a:xfrm>
            <a:off x="4649724" y="248920"/>
            <a:ext cx="2892552" cy="676656"/>
          </a:xfrm>
          <a:prstGeom prst="rect">
            <a:avLst/>
          </a:prstGeom>
          <a:solidFill>
            <a:schemeClr val="accent1"/>
          </a:solidFill>
          <a:ln w="3810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mn-lt"/>
              </a:rPr>
              <a:t>Error Log</a:t>
            </a:r>
          </a:p>
        </p:txBody>
      </p:sp>
      <p:sp>
        <p:nvSpPr>
          <p:cNvPr id="19" name="Title 1">
            <a:extLst>
              <a:ext uri="{FF2B5EF4-FFF2-40B4-BE49-F238E27FC236}">
                <a16:creationId xmlns:a16="http://schemas.microsoft.com/office/drawing/2014/main" id="{0B334212-9F29-4C0F-9653-5DAB4E157BB8}"/>
              </a:ext>
            </a:extLst>
          </p:cNvPr>
          <p:cNvSpPr txBox="1">
            <a:spLocks/>
          </p:cNvSpPr>
          <p:nvPr/>
        </p:nvSpPr>
        <p:spPr>
          <a:xfrm>
            <a:off x="8461248" y="248920"/>
            <a:ext cx="2892552" cy="676656"/>
          </a:xfrm>
          <a:prstGeom prst="rect">
            <a:avLst/>
          </a:prstGeom>
          <a:solidFill>
            <a:schemeClr val="accent6"/>
          </a:solidFill>
          <a:ln w="3810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mn-lt"/>
              </a:rPr>
              <a:t>Package </a:t>
            </a:r>
            <a:r>
              <a:rPr lang="en-US" sz="3200" dirty="0" err="1">
                <a:solidFill>
                  <a:schemeClr val="bg1"/>
                </a:solidFill>
                <a:latin typeface="+mn-lt"/>
              </a:rPr>
              <a:t>Expl</a:t>
            </a:r>
            <a:r>
              <a:rPr lang="en-US" sz="3200" dirty="0">
                <a:solidFill>
                  <a:schemeClr val="bg1"/>
                </a:solidFill>
                <a:latin typeface="+mn-lt"/>
              </a:rPr>
              <a:t>.</a:t>
            </a:r>
          </a:p>
        </p:txBody>
      </p:sp>
      <p:sp>
        <p:nvSpPr>
          <p:cNvPr id="20" name="Title 1">
            <a:extLst>
              <a:ext uri="{FF2B5EF4-FFF2-40B4-BE49-F238E27FC236}">
                <a16:creationId xmlns:a16="http://schemas.microsoft.com/office/drawing/2014/main" id="{BA3BF33A-0819-462A-91B2-E2BB319F4330}"/>
              </a:ext>
            </a:extLst>
          </p:cNvPr>
          <p:cNvSpPr txBox="1">
            <a:spLocks/>
          </p:cNvSpPr>
          <p:nvPr/>
        </p:nvSpPr>
        <p:spPr>
          <a:xfrm>
            <a:off x="3203448" y="3526854"/>
            <a:ext cx="2892552" cy="676656"/>
          </a:xfrm>
          <a:prstGeom prst="rect">
            <a:avLst/>
          </a:prstGeom>
          <a:solidFill>
            <a:schemeClr val="accent2"/>
          </a:solidFill>
          <a:ln w="3810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mn-lt"/>
              </a:rPr>
              <a:t>Console</a:t>
            </a:r>
          </a:p>
        </p:txBody>
      </p:sp>
      <p:sp>
        <p:nvSpPr>
          <p:cNvPr id="21" name="Content Placeholder 2">
            <a:extLst>
              <a:ext uri="{FF2B5EF4-FFF2-40B4-BE49-F238E27FC236}">
                <a16:creationId xmlns:a16="http://schemas.microsoft.com/office/drawing/2014/main" id="{5899C5B3-4CAE-44D5-93CB-AB4837A0F5CD}"/>
              </a:ext>
            </a:extLst>
          </p:cNvPr>
          <p:cNvSpPr txBox="1">
            <a:spLocks/>
          </p:cNvSpPr>
          <p:nvPr/>
        </p:nvSpPr>
        <p:spPr>
          <a:xfrm>
            <a:off x="3203448" y="4377245"/>
            <a:ext cx="2892552" cy="2226755"/>
          </a:xfrm>
          <a:prstGeom prst="rect">
            <a:avLst/>
          </a:prstGeom>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Showing the result of code running</a:t>
            </a:r>
          </a:p>
        </p:txBody>
      </p:sp>
      <p:sp>
        <p:nvSpPr>
          <p:cNvPr id="22" name="Content Placeholder 2">
            <a:extLst>
              <a:ext uri="{FF2B5EF4-FFF2-40B4-BE49-F238E27FC236}">
                <a16:creationId xmlns:a16="http://schemas.microsoft.com/office/drawing/2014/main" id="{3B07A673-0D01-49F6-BED6-6E89E2E3AED5}"/>
              </a:ext>
            </a:extLst>
          </p:cNvPr>
          <p:cNvSpPr txBox="1">
            <a:spLocks/>
          </p:cNvSpPr>
          <p:nvPr/>
        </p:nvSpPr>
        <p:spPr>
          <a:xfrm>
            <a:off x="7014972" y="4377245"/>
            <a:ext cx="2892552" cy="2226755"/>
          </a:xfrm>
          <a:prstGeom prst="rect">
            <a:avLst/>
          </a:prstGeom>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Showing the currently running package and java classes file</a:t>
            </a:r>
          </a:p>
        </p:txBody>
      </p:sp>
      <p:sp>
        <p:nvSpPr>
          <p:cNvPr id="23" name="Title 1">
            <a:extLst>
              <a:ext uri="{FF2B5EF4-FFF2-40B4-BE49-F238E27FC236}">
                <a16:creationId xmlns:a16="http://schemas.microsoft.com/office/drawing/2014/main" id="{0D222BD7-5FB6-438F-A15F-A1C649F3937A}"/>
              </a:ext>
            </a:extLst>
          </p:cNvPr>
          <p:cNvSpPr txBox="1">
            <a:spLocks/>
          </p:cNvSpPr>
          <p:nvPr/>
        </p:nvSpPr>
        <p:spPr>
          <a:xfrm>
            <a:off x="7014972" y="3526854"/>
            <a:ext cx="2892552" cy="676656"/>
          </a:xfrm>
          <a:prstGeom prst="rect">
            <a:avLst/>
          </a:prstGeom>
          <a:solidFill>
            <a:srgbClr val="00B0F0"/>
          </a:solidFill>
          <a:ln w="3810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mn-lt"/>
              </a:rPr>
              <a:t>Outline</a:t>
            </a:r>
          </a:p>
        </p:txBody>
      </p:sp>
    </p:spTree>
    <p:extLst>
      <p:ext uri="{BB962C8B-B14F-4D97-AF65-F5344CB8AC3E}">
        <p14:creationId xmlns:p14="http://schemas.microsoft.com/office/powerpoint/2010/main" val="296704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191</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JF 4_1 Practice</vt:lpstr>
      <vt:lpstr>List of Eclipse Views</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JF 4_1 Practice</dc:title>
  <dc:creator>Hanif Fajrul Falah(552235)</dc:creator>
  <cp:lastModifiedBy>Hanif Fajrul Falah(552235)</cp:lastModifiedBy>
  <cp:revision>3</cp:revision>
  <dcterms:created xsi:type="dcterms:W3CDTF">2020-09-28T05:38:54Z</dcterms:created>
  <dcterms:modified xsi:type="dcterms:W3CDTF">2020-09-28T06:02:57Z</dcterms:modified>
</cp:coreProperties>
</file>