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6713" y="0"/>
            <a:ext cx="1023938" cy="1023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852863" y="2752725"/>
            <a:ext cx="173831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Hani Handayani</a:t>
            </a:r>
            <a:endParaRPr lang="en-US" sz="1200" dirty="0"/>
          </a:p>
        </p:txBody>
      </p:sp>
      <p:sp>
        <p:nvSpPr>
          <p:cNvPr id="4" name="Text 1"/>
          <p:cNvSpPr/>
          <p:nvPr/>
        </p:nvSpPr>
        <p:spPr>
          <a:xfrm>
            <a:off x="804863" y="1724025"/>
            <a:ext cx="742473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600" b="1" spc="36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Pola Perjalanan dan Perilaku Pengguna </a:t>
            </a:r>
            <a:pPr algn="ctr" indent="0" marL="0">
              <a:lnSpc>
                <a:spcPts val="3600"/>
              </a:lnSpc>
              <a:buNone/>
            </a:pPr>
            <a:r>
              <a:rPr lang="en-US" sz="3600" b="1" spc="36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TransJakarta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995487"/>
            <a:ext cx="3286125" cy="2805113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113" y="2076450"/>
            <a:ext cx="2528888" cy="26479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10" name="Text 6"/>
          <p:cNvSpPr/>
          <p:nvPr/>
        </p:nvSpPr>
        <p:spPr>
          <a:xfrm>
            <a:off x="676275" y="1528763"/>
            <a:ext cx="33480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Proporsi Subsidi Gratis Vs Bayar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3981450" y="3228975"/>
            <a:ext cx="270986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kenapa bisa ada transaksi free dan bayar?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466725" y="438150"/>
            <a:ext cx="5667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10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2652713"/>
            <a:ext cx="2628900" cy="100012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676275" y="1528763"/>
            <a:ext cx="33480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Proporsi Subsidi Gratis Vs Bayar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809625" y="1947863"/>
            <a:ext cx="3214688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kenapa dewasa paling dominan mendapatkan subsidi, apakah benar semuanya karena pengguna bank DKI, atau PNS sehingga mendapatkan subsidi?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481012" y="438150"/>
            <a:ext cx="5334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11</a:t>
            </a:r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13" y="1804988"/>
            <a:ext cx="4414838" cy="219075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671513" y="1466850"/>
            <a:ext cx="33480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Koridor Payamount Free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5424488" y="1695450"/>
            <a:ext cx="3214688" cy="2228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terdapat pola yang konsisten ketika data dilihat berdasarkan corridor ID, payAmount = 0, serta corridorName.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Corridor ID </a:t>
            </a:r>
            <a:pPr algn="l" indent="0" marL="0">
              <a:lnSpc>
                <a:spcPts val="1350"/>
              </a:lnSpc>
              <a:buNone/>
            </a:pPr>
            <a:r>
              <a:rPr lang="en-US" sz="900" b="1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‘JAK’</a:t>
            </a:r>
            <a:pPr algn="l" indent="0" marL="0">
              <a:lnSpc>
                <a:spcPts val="1350"/>
              </a:lnSpc>
              <a:buNone/>
            </a:pPr>
            <a:r>
              <a:rPr lang="en-US" sz="900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 merupakan layanan mikrotrans yang memang digratiskan.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Corridor ID </a:t>
            </a:r>
            <a:pPr algn="l" indent="0" marL="0">
              <a:lnSpc>
                <a:spcPts val="1350"/>
              </a:lnSpc>
              <a:buNone/>
            </a:pPr>
            <a:r>
              <a:rPr lang="en-US" sz="900" b="1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‘BW9’</a:t>
            </a:r>
            <a:pPr algn="l" indent="0" marL="0">
              <a:lnSpc>
                <a:spcPts val="1350"/>
              </a:lnSpc>
              <a:buNone/>
            </a:pPr>
            <a:r>
              <a:rPr lang="en-US" sz="900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 adalah bus pariwisata dengan rute Monas – Pantai Indah Kapuk, yang juga termasuk kategori bus gratis.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Sementara itu, corridor ID yang berawalan angka menunjukkan rute menuju </a:t>
            </a:r>
            <a:pPr algn="l" indent="0" marL="0">
              <a:lnSpc>
                <a:spcPts val="1350"/>
              </a:lnSpc>
              <a:buNone/>
            </a:pPr>
            <a:r>
              <a:rPr lang="en-US" sz="900" b="1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rumah susun (Rusun)</a:t>
            </a:r>
            <a:pPr algn="l" indent="0" marL="0">
              <a:lnSpc>
                <a:spcPts val="1350"/>
              </a:lnSpc>
              <a:buNone/>
            </a:pPr>
            <a:r>
              <a:rPr lang="en-US" sz="900" spc="-17" kern="0" dirty="0">
                <a:solidFill>
                  <a:srgbClr val="13394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Berdasarkan informasi dari Transjakarta, rute ini diasumsikan mendapat subsidi, karena ditujukan bagi para penghuni Rusun.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466725" y="438150"/>
            <a:ext cx="561975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12</a:t>
            </a:r>
            <a:endParaRPr 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275" y="1771650"/>
            <a:ext cx="3862387" cy="296703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671513" y="1466850"/>
            <a:ext cx="33480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Weekend vs Weekdays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671513" y="4443413"/>
            <a:ext cx="1289447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Notes :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0→ Weekdays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1→ Weekend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466725" y="438150"/>
            <a:ext cx="561975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13</a:t>
            </a:r>
            <a:endParaRPr 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0" y="1905000"/>
            <a:ext cx="2990850" cy="296227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671513" y="1466850"/>
            <a:ext cx="40481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PayCard yang paling banyak digunakan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466725" y="438150"/>
            <a:ext cx="5667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14</a:t>
            </a:r>
            <a:endParaRPr lang="en-US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666875"/>
            <a:ext cx="3309938" cy="2147888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1562100"/>
            <a:ext cx="2800350" cy="223361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10" name="Text 6"/>
          <p:cNvSpPr/>
          <p:nvPr/>
        </p:nvSpPr>
        <p:spPr>
          <a:xfrm>
            <a:off x="671513" y="1304925"/>
            <a:ext cx="40481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Distribusi Durasi Perjalanan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600075" y="3881438"/>
            <a:ext cx="76581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900" spc="-17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Rata-rata durasi perjalanan yang sangat panjang ini paling banyak terjadi pada jam 14 sampai 17 (sore hari) terutama di hari kerja (Senin sampai Jumat).
</a:t>
            </a:r>
            <a:endParaRPr lang="en-US" sz="9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900" spc="-17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Warna terang pada heatmap mengindikasikan bahwa pengguna yang memulai perjalanan pada jam dan hari tersebut mengalami durasi perjalanan yang jauh lebih lama dari biasanya.
</a:t>
            </a:r>
            <a:endParaRPr lang="en-US" sz="9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900" spc="-17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 potensi kemacetan atau gangguan lalu lintas pada waktu dan hari tersebut, namun dengan keterbatasan data, penyebab pasti dari durasi perjalanan yang lama tidak dapat diidentifikasi secara langsung.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466725" y="438150"/>
            <a:ext cx="5667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15</a:t>
            </a:r>
            <a:endParaRPr lang="en-US" sz="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666875"/>
            <a:ext cx="3309938" cy="2147888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1562100"/>
            <a:ext cx="2800350" cy="223361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10" name="Text 6"/>
          <p:cNvSpPr/>
          <p:nvPr/>
        </p:nvSpPr>
        <p:spPr>
          <a:xfrm>
            <a:off x="671513" y="1304925"/>
            <a:ext cx="40481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Distribusi Durasi Perjalanan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600075" y="3881438"/>
            <a:ext cx="7658100" cy="102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900" spc="-17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Rata-rata durasi perjalanan yang sangat panjang ini paling banyak terjadi pada jam 14 sampai 17 (sore hari) terutama di hari kerja (Senin sampai Jumat).
</a:t>
            </a:r>
            <a:endParaRPr lang="en-US" sz="9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900" spc="-17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Warna terang pada heatmap mengindikasikan bahwa pengguna yang memulai perjalanan pada jam dan hari tersebut mengalami durasi perjalanan yang jauh lebih lama dari biasanya.
</a:t>
            </a:r>
            <a:endParaRPr lang="en-US" sz="9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900" spc="-17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 potensi kemacetan atau gangguan lalu lintas pada waktu dan hari tersebut, namun dengan keterbatasan data, penyebab pasti dari durasi perjalanan yang lama tidak dapat diidentifikasi secara langsung.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466725" y="438150"/>
            <a:ext cx="5667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16</a:t>
            </a:r>
            <a:endParaRPr lang="en-US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" y="1695450"/>
            <a:ext cx="4872038" cy="248923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671513" y="1304925"/>
            <a:ext cx="40481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Peak Hours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5186363" y="2176463"/>
            <a:ext cx="4119562" cy="785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38"/>
              </a:lnSpc>
              <a:buNone/>
            </a:pPr>
            <a:r>
              <a:rPr lang="en-US" sz="825" b="1" spc="-16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weekday</a:t>
            </a:r>
            <a:pPr algn="l" indent="0" marL="0">
              <a:lnSpc>
                <a:spcPts val="1238"/>
              </a:lnSpc>
              <a:buNone/>
            </a:pPr>
            <a:r>
              <a:rPr lang="en-US" sz="825" spc="-16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-&gt;
 Lonjakan tajam di jam </a:t>
            </a:r>
            <a:pPr algn="l" indent="0" marL="0">
              <a:lnSpc>
                <a:spcPts val="1238"/>
              </a:lnSpc>
              <a:buNone/>
            </a:pPr>
            <a:r>
              <a:rPr lang="en-US" sz="825" b="1" spc="-16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6–7 pagi</a:t>
            </a:r>
            <a:pPr algn="l" indent="0" marL="0">
              <a:lnSpc>
                <a:spcPts val="1238"/>
              </a:lnSpc>
              <a:buNone/>
            </a:pPr>
            <a:r>
              <a:rPr lang="en-US" sz="825" spc="-16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→ kemungkinan besar orang berangkat kerja/sekolah.
</a:t>
            </a:r>
            <a:endParaRPr lang="en-US" sz="825" dirty="0"/>
          </a:p>
          <a:p>
            <a:pPr algn="l" indent="0" marL="0">
              <a:lnSpc>
                <a:spcPts val="1238"/>
              </a:lnSpc>
              <a:buNone/>
            </a:pPr>
            <a:r>
              <a:rPr lang="en-US" sz="825" spc="-16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Lonjakan lagi di jam</a:t>
            </a:r>
            <a:pPr algn="l" indent="0" marL="0">
              <a:lnSpc>
                <a:spcPts val="1238"/>
              </a:lnSpc>
              <a:buNone/>
            </a:pPr>
            <a:r>
              <a:rPr lang="en-US" sz="825" b="1" spc="-16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17–18 sore</a:t>
            </a:r>
            <a:pPr algn="l" indent="0" marL="0">
              <a:lnSpc>
                <a:spcPts val="1238"/>
              </a:lnSpc>
              <a:buNone/>
            </a:pPr>
            <a:r>
              <a:rPr lang="en-US" sz="825" spc="-16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→ jam pulang kantor/sekolah.
</a:t>
            </a:r>
            <a:endParaRPr lang="en-US" sz="825" dirty="0"/>
          </a:p>
          <a:p>
            <a:pPr algn="l" indent="0" marL="0">
              <a:lnSpc>
                <a:spcPts val="1238"/>
              </a:lnSpc>
              <a:buNone/>
            </a:pPr>
            <a:r>
              <a:rPr lang="en-US" sz="825" spc="-16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25" dirty="0"/>
          </a:p>
          <a:p>
            <a:pPr algn="l" indent="0" marL="0">
              <a:lnSpc>
                <a:spcPts val="1238"/>
              </a:lnSpc>
              <a:buNone/>
            </a:pPr>
            <a:r>
              <a:rPr lang="en-US" sz="825" b="1" spc="-16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weekend</a:t>
            </a:r>
            <a:pPr algn="l" indent="0" marL="0">
              <a:lnSpc>
                <a:spcPts val="1238"/>
              </a:lnSpc>
              <a:buNone/>
            </a:pPr>
            <a:r>
              <a:rPr lang="en-US" sz="825" spc="-16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-&gt;
Tidak ada lonjakan signifikan di jam tertentu.
</a:t>
            </a:r>
            <a:endParaRPr lang="en-US" sz="825" dirty="0"/>
          </a:p>
        </p:txBody>
      </p:sp>
      <p:sp>
        <p:nvSpPr>
          <p:cNvPr id="11" name="Text 8"/>
          <p:cNvSpPr/>
          <p:nvPr/>
        </p:nvSpPr>
        <p:spPr>
          <a:xfrm>
            <a:off x="471488" y="438150"/>
            <a:ext cx="55721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17</a:t>
            </a:r>
            <a:endParaRPr lang="en-US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1363" y="1804988"/>
            <a:ext cx="2714625" cy="2843213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671513" y="1304925"/>
            <a:ext cx="40481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Proporsi Gender Pengguna Transajakarta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466725" y="438150"/>
            <a:ext cx="5667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18</a:t>
            </a:r>
            <a:endParaRPr lang="en-US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13" y="1804988"/>
            <a:ext cx="3395663" cy="260508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Uji Inferensial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671513" y="1304925"/>
            <a:ext cx="669131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Apakah distribusi usia penumpang berbeda antara weekday &amp; weekend?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4395788" y="2452688"/>
            <a:ext cx="2771775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Hasil Uji Chi-Square Usia × Hari
</a:t>
            </a:r>
            <a:endParaRPr lang="en-US" sz="735" dirty="0"/>
          </a:p>
          <a:p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Chi-Square = 2.4687191367892414
</a:t>
            </a:r>
            <a:endParaRPr lang="en-US" sz="735" dirty="0"/>
          </a:p>
          <a:p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p-value = 0.29102108179767255
</a:t>
            </a:r>
            <a:endParaRPr lang="en-US" sz="735" dirty="0"/>
          </a:p>
          <a:p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Degrees of freedom = 2
</a:t>
            </a:r>
            <a:endParaRPr lang="en-US" sz="735" dirty="0"/>
          </a:p>
          <a:p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Tidak ada perbedaan signifikan distribusi usia antara weekday dan weekend.</a:t>
            </a:r>
            <a:endParaRPr lang="en-US" sz="735" dirty="0"/>
          </a:p>
        </p:txBody>
      </p:sp>
      <p:sp>
        <p:nvSpPr>
          <p:cNvPr id="11" name="Text 8"/>
          <p:cNvSpPr/>
          <p:nvPr/>
        </p:nvSpPr>
        <p:spPr>
          <a:xfrm>
            <a:off x="466725" y="438150"/>
            <a:ext cx="5667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19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81575" y="-33337"/>
            <a:ext cx="4162425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1000" y="1081088"/>
            <a:ext cx="483393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3600" b="1" spc="-72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Transjakarta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433388" y="1933575"/>
            <a:ext cx="4733925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Transjakarta merupakan salah satu moda </a:t>
            </a:r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transportasi publik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utama di Jakarta yang setiap harinya melayani jutaan penumpang. Sebagai sistem transportasi massal, Transjakarta berperan penting dalam mendukung mobilitas masyarakat, mengurangi kemacetan, dan menyediakan alternatif perjalanan yang lebih efisien.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66725" y="438150"/>
            <a:ext cx="5667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1743075"/>
            <a:ext cx="3309938" cy="260508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Uji Inferensial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595313" y="1304925"/>
            <a:ext cx="83772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apakah ada perbedaan signifikan rata2 jumlah tapin disemua koridor (pagi/siang/sore/malam?)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4333875" y="2419350"/>
            <a:ext cx="2771775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Post-hoc Tukey →</a:t>
            </a:r>
            <a:endParaRPr lang="en-US" sz="735" dirty="0"/>
          </a:p>
          <a:p>
            <a:pPr algn="l" marL="342900" indent="-342900">
              <a:lnSpc>
                <a:spcPts val="1102"/>
              </a:lnSpc>
              <a:buSzPct val="100000"/>
              <a:buChar char="•"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jumlah tap in penumpang paling tinggi terjadi pada pagi hari, diikuti oleh sore hari.</a:t>
            </a:r>
            <a:endParaRPr lang="en-US" sz="735" dirty="0"/>
          </a:p>
          <a:p>
            <a:pPr algn="l" marL="342900" indent="-342900">
              <a:lnSpc>
                <a:spcPts val="1102"/>
              </a:lnSpc>
              <a:buSzPct val="100000"/>
              <a:buChar char="•"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Hal ini menggambarkan bahwa jam sibuk utama pengguna Transjakarta adalah pada waktu berangkat kerja/sekolah di pagi hari serta saat pulang di sore hari. Sementara itu,** pada siang dan malam hari, aktivitas penumpang relatif lebih rendah.</a:t>
            </a:r>
            <a:endParaRPr lang="en-US" sz="735" dirty="0"/>
          </a:p>
        </p:txBody>
      </p:sp>
      <p:sp>
        <p:nvSpPr>
          <p:cNvPr id="11" name="Text 8"/>
          <p:cNvSpPr/>
          <p:nvPr/>
        </p:nvSpPr>
        <p:spPr>
          <a:xfrm>
            <a:off x="4333875" y="2057400"/>
            <a:ext cx="3533775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ANOVA &amp; Kruskal-Wallis →</a:t>
            </a:r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ada perbedaan signifikan rata-rata/median jumlah tap-in antar kategori waktu.</a:t>
            </a:r>
            <a:endParaRPr lang="en-US" sz="735" dirty="0"/>
          </a:p>
        </p:txBody>
      </p:sp>
      <p:sp>
        <p:nvSpPr>
          <p:cNvPr id="12" name="Text 9"/>
          <p:cNvSpPr/>
          <p:nvPr/>
        </p:nvSpPr>
        <p:spPr>
          <a:xfrm>
            <a:off x="452438" y="438150"/>
            <a:ext cx="59531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20</a:t>
            </a:r>
            <a:endParaRPr lang="en-US"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733550"/>
            <a:ext cx="3767138" cy="2405063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Uji Inferensial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595313" y="1304925"/>
            <a:ext cx="83772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apakah ada perbedaan rata-rata penumpang di kedua jam sibuk (6 pagi) dan (17 sore)?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4519613" y="2719388"/>
            <a:ext cx="2771775" cy="6905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 whitney :</a:t>
            </a:r>
            <a:endParaRPr lang="en-US" sz="735" dirty="0"/>
          </a:p>
          <a:p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U-statistic: 471.0 p-value: 0.30310730226427895 </a:t>
            </a:r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Gagal tolak H0</a:t>
            </a:r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→ Tidak ada perbedaan signifikan rata-rata jumlah penumpang di pagi dan sore</a:t>
            </a:r>
            <a:endParaRPr lang="en-US" sz="735" dirty="0"/>
          </a:p>
        </p:txBody>
      </p:sp>
      <p:sp>
        <p:nvSpPr>
          <p:cNvPr id="11" name="Text 8"/>
          <p:cNvSpPr/>
          <p:nvPr/>
        </p:nvSpPr>
        <p:spPr>
          <a:xfrm>
            <a:off x="4500563" y="2052637"/>
            <a:ext cx="314325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T-statistic: </a:t>
            </a:r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0.11553675745737003 p-value: 0.9084404899555163</a:t>
            </a:r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 Gagal tolak H0 → </a:t>
            </a:r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Tidak ada perbedaan signifikan rata-rata jumlah penumpang di pagi dan sore</a:t>
            </a:r>
            <a:endParaRPr lang="en-US" sz="735" dirty="0"/>
          </a:p>
        </p:txBody>
      </p:sp>
      <p:sp>
        <p:nvSpPr>
          <p:cNvPr id="12" name="Text 9"/>
          <p:cNvSpPr/>
          <p:nvPr/>
        </p:nvSpPr>
        <p:spPr>
          <a:xfrm>
            <a:off x="466725" y="438150"/>
            <a:ext cx="561975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21</a:t>
            </a:r>
            <a:endParaRPr lang="en-US" sz="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0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6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49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804988"/>
            <a:ext cx="4529138" cy="244792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Uji Inferensial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595313" y="1304925"/>
            <a:ext cx="83772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hari yang paling sibuk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5438775" y="2119313"/>
            <a:ext cx="2771775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Hasil ANOVA  </a:t>
            </a:r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F-statistic: 0.00022927143543323238 p-value: 0.9999998922755303 </a:t>
            </a:r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Gagal tolak H0 →</a:t>
            </a:r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Tidak ada perbedaan signifikan rata-rata jumlah penumpang antara hari-hari di weekdays</a:t>
            </a:r>
            <a:endParaRPr lang="en-US" sz="735" dirty="0"/>
          </a:p>
        </p:txBody>
      </p:sp>
      <p:sp>
        <p:nvSpPr>
          <p:cNvPr id="11" name="Text 8"/>
          <p:cNvSpPr/>
          <p:nvPr/>
        </p:nvSpPr>
        <p:spPr>
          <a:xfrm>
            <a:off x="5438775" y="2914650"/>
            <a:ext cx="2771775" cy="966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  Hasil Kruskal-Wallis </a:t>
            </a:r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H-statistic: 0.05496045218532316 p-value: 0.9996292651708816</a:t>
            </a:r>
            <a:pPr algn="l" indent="0" marL="0">
              <a:lnSpc>
                <a:spcPts val="1102"/>
              </a:lnSpc>
              <a:buNone/>
            </a:pPr>
            <a:r>
              <a:rPr lang="en-US" sz="735" b="1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 Gagal tolak H0</a:t>
            </a:r>
            <a:pPr algn="l" indent="0" marL="0">
              <a:lnSpc>
                <a:spcPts val="1102"/>
              </a:lnSpc>
              <a:buNone/>
            </a:pPr>
            <a:r>
              <a:rPr lang="en-US" sz="735" spc="-14" kern="0" dirty="0">
                <a:solidFill>
                  <a:srgbClr val="074E9E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→ Tidak ada perbedaan signifikan rata-rata jumlah penumpang antara hari-hari di weekdays</a:t>
            </a:r>
            <a:endParaRPr lang="en-US" sz="735" dirty="0"/>
          </a:p>
        </p:txBody>
      </p:sp>
      <p:sp>
        <p:nvSpPr>
          <p:cNvPr id="12" name="Text 9"/>
          <p:cNvSpPr/>
          <p:nvPr/>
        </p:nvSpPr>
        <p:spPr>
          <a:xfrm>
            <a:off x="452438" y="438150"/>
            <a:ext cx="59055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22</a:t>
            </a:r>
            <a:endParaRPr lang="en-US" sz="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0" y="381000"/>
            <a:ext cx="285750" cy="285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42950" y="352425"/>
            <a:ext cx="576262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Kesimpulan Analisis</a:t>
            </a:r>
            <a:endParaRPr lang="en-US" sz="2888" dirty="0"/>
          </a:p>
        </p:txBody>
      </p:sp>
      <p:sp>
        <p:nvSpPr>
          <p:cNvPr id="5" name="Text 2"/>
          <p:cNvSpPr/>
          <p:nvPr/>
        </p:nvSpPr>
        <p:spPr>
          <a:xfrm>
            <a:off x="666750" y="1319213"/>
            <a:ext cx="7119938" cy="3214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88"/>
              </a:lnSpc>
              <a:buNone/>
            </a:pPr>
            <a:r>
              <a:rPr lang="en-US" sz="1125" b="1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1. Profil Penumpang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Mayoritas: dewasa produktif, rata-rata usia 33 tahun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Metode pembayaran dominan: Bank DKI</a:t>
            </a:r>
            <a:endParaRPr lang="en-US" sz="1125" dirty="0"/>
          </a:p>
          <a:p>
            <a:pPr algn="l" indent="0" marL="0">
              <a:lnSpc>
                <a:spcPts val="1688"/>
              </a:lnSpc>
              <a:buNone/>
            </a:pPr>
            <a:r>
              <a:rPr lang="en-US" sz="1125" b="1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2. Pola Penggunaan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Lebih banyak di weekdays daripada weekend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Rute padat: Cibubur–Balaikota &amp; Ciputat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Rute sepi: Kampung Rambutan–Blok M (±17/hari)</a:t>
            </a:r>
            <a:endParaRPr lang="en-US" sz="1125" dirty="0"/>
          </a:p>
          <a:p>
            <a:pPr algn="l" indent="0" marL="0">
              <a:lnSpc>
                <a:spcPts val="1688"/>
              </a:lnSpc>
              <a:buNone/>
            </a:pPr>
            <a:r>
              <a:rPr lang="en-US" sz="1125" b="1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3. Subsidi &amp; Koridor Gratis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Gratis vs berbayar hampir seimbang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Penerima subsidi dominan dewasa; lansia ±1%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Koridor khusus: JAK (mikrotrans), BW9 (bus wisata), rusun</a:t>
            </a:r>
            <a:endParaRPr lang="en-US" sz="1125" dirty="0"/>
          </a:p>
          <a:p>
            <a:pPr algn="l" indent="0" marL="0">
              <a:lnSpc>
                <a:spcPts val="1688"/>
              </a:lnSpc>
              <a:buNone/>
            </a:pPr>
            <a:r>
              <a:rPr lang="en-US" sz="1125" b="1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4. Pola Jam Sibuk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Puncak: pagi (06–09) → signifikan lebih tinggi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Sepi: siang (11–14) → signifikan lebih rendah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Sore &amp; malam relatif serupa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452438" y="438150"/>
            <a:ext cx="59055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23</a:t>
            </a:r>
            <a:endParaRPr lang="en-US" sz="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0" y="381000"/>
            <a:ext cx="285750" cy="285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09638" y="381000"/>
            <a:ext cx="576262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Rekomendasi Bisnis</a:t>
            </a:r>
            <a:endParaRPr lang="en-US" sz="2888" dirty="0"/>
          </a:p>
        </p:txBody>
      </p:sp>
      <p:sp>
        <p:nvSpPr>
          <p:cNvPr id="5" name="Text 2"/>
          <p:cNvSpPr/>
          <p:nvPr/>
        </p:nvSpPr>
        <p:spPr>
          <a:xfrm>
            <a:off x="695325" y="1557338"/>
            <a:ext cx="7119938" cy="2357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88"/>
              </a:lnSpc>
              <a:buNone/>
            </a:pPr>
            <a:r>
              <a:rPr lang="en-US" sz="1125" b="1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1. Armada &amp; Jadwal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Tambah armada di jam sibuk pagi (06.00) &amp; sore (17.00) pada weekdays.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Evaluasi rute sepi → lakukan penyesuaian jadwal.</a:t>
            </a:r>
            <a:endParaRPr lang="en-US" sz="1125" dirty="0"/>
          </a:p>
          <a:p>
            <a:pPr algn="l" indent="0" marL="0">
              <a:lnSpc>
                <a:spcPts val="1688"/>
              </a:lnSpc>
              <a:buNone/>
            </a:pPr>
            <a:r>
              <a:rPr lang="en-US" sz="1125" b="1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2. Promosi &amp; Tarif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Terapkan strategi promosi / tarif khusus di weekend untuk menarik penumpang</a:t>
            </a:r>
            <a:pPr algn="l" indent="0" marL="0">
              <a:lnSpc>
                <a:spcPts val="1688"/>
              </a:lnSpc>
              <a:buNone/>
            </a:pPr>
            <a:r>
              <a:rPr lang="en-US" sz="1125" b="1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endParaRPr lang="en-US" sz="1125" dirty="0"/>
          </a:p>
          <a:p>
            <a:pPr algn="l" indent="0" marL="0">
              <a:lnSpc>
                <a:spcPts val="1688"/>
              </a:lnSpc>
              <a:buNone/>
            </a:pPr>
            <a:r>
              <a:rPr lang="en-US" sz="1125" b="1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3. Gender-Based Space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Komposisi penumpang: 53% perempuan, 46% laki-laki.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Optimalkan pembagian ruang 50:50 untuk kenyamanan &amp; keamanan gender.</a:t>
            </a:r>
            <a:endParaRPr lang="en-US" sz="1125" dirty="0"/>
          </a:p>
          <a:p>
            <a:pPr algn="l" indent="0" marL="0">
              <a:lnSpc>
                <a:spcPts val="1688"/>
              </a:lnSpc>
              <a:buNone/>
            </a:pPr>
            <a:r>
              <a:rPr lang="en-US" sz="1125" b="1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4. Alokasi Koridor Prioritas</a:t>
            </a:r>
            <a:endParaRPr lang="en-US" sz="1125" dirty="0"/>
          </a:p>
          <a:p>
            <a:pPr algn="l" marL="342900" indent="-342900">
              <a:lnSpc>
                <a:spcPts val="1688"/>
              </a:lnSpc>
              <a:buSzPct val="100000"/>
              <a:buChar char="•"/>
            </a:pPr>
            <a:r>
              <a:rPr lang="en-US" sz="1125" dirty="0">
                <a:solidFill>
                  <a:srgbClr val="13394A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Fokus pada koridor dengan aktivitas tinggi di jam sibuk sebagai prioritas utama alokasi sumber daya.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452438" y="438150"/>
            <a:ext cx="59531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24</a:t>
            </a:r>
            <a:endParaRPr lang="en-US" sz="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295400"/>
            <a:ext cx="4762500" cy="666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0" y="2838450"/>
            <a:ext cx="9144000" cy="2305050"/>
          </a:xfrm>
          <a:prstGeom prst="rect">
            <a:avLst/>
          </a:prstGeom>
          <a:solidFill>
            <a:srgbClr val="F2F3F2"/>
          </a:solidFill>
          <a:ln/>
        </p:spPr>
      </p:sp>
      <p:sp>
        <p:nvSpPr>
          <p:cNvPr id="4" name="Shape 2"/>
          <p:cNvSpPr/>
          <p:nvPr/>
        </p:nvSpPr>
        <p:spPr>
          <a:xfrm>
            <a:off x="1462088" y="3952875"/>
            <a:ext cx="1443038" cy="1905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7129463" y="34718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243065" y="34718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56672" y="34718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70260" y="34718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83867" y="34718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97465" y="34718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7811067" y="34718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924670" y="34718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8038263" y="34718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8151865" y="34718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7129463" y="35854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243065" y="35854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7356672" y="35854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7470260" y="35854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7583867" y="35854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697465" y="35854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7811067" y="35854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7924670" y="35854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8038263" y="35854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8151865" y="3585463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" name="Shape 23"/>
          <p:cNvSpPr/>
          <p:nvPr/>
        </p:nvSpPr>
        <p:spPr>
          <a:xfrm>
            <a:off x="7129463" y="36990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7243065" y="36990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7356672" y="36990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7470260" y="36990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7583867" y="36990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7697465" y="36990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7811067" y="36990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7924670" y="36990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3" name="Shape 31"/>
          <p:cNvSpPr/>
          <p:nvPr/>
        </p:nvSpPr>
        <p:spPr>
          <a:xfrm>
            <a:off x="8038263" y="36990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8151865" y="36990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7129463" y="38126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7243065" y="38126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7" name="Shape 35"/>
          <p:cNvSpPr/>
          <p:nvPr/>
        </p:nvSpPr>
        <p:spPr>
          <a:xfrm>
            <a:off x="7356672" y="38126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8" name="Shape 36"/>
          <p:cNvSpPr/>
          <p:nvPr/>
        </p:nvSpPr>
        <p:spPr>
          <a:xfrm>
            <a:off x="7470260" y="38126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9" name="Shape 37"/>
          <p:cNvSpPr/>
          <p:nvPr/>
        </p:nvSpPr>
        <p:spPr>
          <a:xfrm>
            <a:off x="7583867" y="38126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0" name="Shape 38"/>
          <p:cNvSpPr/>
          <p:nvPr/>
        </p:nvSpPr>
        <p:spPr>
          <a:xfrm>
            <a:off x="7697465" y="38126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1" name="Shape 39"/>
          <p:cNvSpPr/>
          <p:nvPr/>
        </p:nvSpPr>
        <p:spPr>
          <a:xfrm>
            <a:off x="7811067" y="38126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7924670" y="38126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3" name="Shape 41"/>
          <p:cNvSpPr/>
          <p:nvPr/>
        </p:nvSpPr>
        <p:spPr>
          <a:xfrm>
            <a:off x="8038263" y="38126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4" name="Shape 42"/>
          <p:cNvSpPr/>
          <p:nvPr/>
        </p:nvSpPr>
        <p:spPr>
          <a:xfrm>
            <a:off x="8151865" y="381266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5" name="Shape 43"/>
          <p:cNvSpPr/>
          <p:nvPr/>
        </p:nvSpPr>
        <p:spPr>
          <a:xfrm>
            <a:off x="7129463" y="39262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6" name="Shape 44"/>
          <p:cNvSpPr/>
          <p:nvPr/>
        </p:nvSpPr>
        <p:spPr>
          <a:xfrm>
            <a:off x="7243065" y="39262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7" name="Shape 45"/>
          <p:cNvSpPr/>
          <p:nvPr/>
        </p:nvSpPr>
        <p:spPr>
          <a:xfrm>
            <a:off x="7356672" y="39262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7470260" y="39262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9" name="Shape 47"/>
          <p:cNvSpPr/>
          <p:nvPr/>
        </p:nvSpPr>
        <p:spPr>
          <a:xfrm>
            <a:off x="7583867" y="39262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7697465" y="39262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1" name="Shape 49"/>
          <p:cNvSpPr/>
          <p:nvPr/>
        </p:nvSpPr>
        <p:spPr>
          <a:xfrm>
            <a:off x="7811067" y="39262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2" name="Shape 50"/>
          <p:cNvSpPr/>
          <p:nvPr/>
        </p:nvSpPr>
        <p:spPr>
          <a:xfrm>
            <a:off x="7924670" y="39262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8038263" y="39262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8151865" y="39262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7129463" y="40398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7243065" y="40398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7" name="Shape 55"/>
          <p:cNvSpPr/>
          <p:nvPr/>
        </p:nvSpPr>
        <p:spPr>
          <a:xfrm>
            <a:off x="7356672" y="40398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8" name="Shape 56"/>
          <p:cNvSpPr/>
          <p:nvPr/>
        </p:nvSpPr>
        <p:spPr>
          <a:xfrm>
            <a:off x="7470260" y="40398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>
            <a:off x="7583867" y="40398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>
            <a:off x="7697465" y="40398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7811067" y="40398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7924670" y="40398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8038263" y="40398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4" name="Shape 62"/>
          <p:cNvSpPr/>
          <p:nvPr/>
        </p:nvSpPr>
        <p:spPr>
          <a:xfrm>
            <a:off x="8151865" y="40398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5" name="Shape 63"/>
          <p:cNvSpPr/>
          <p:nvPr/>
        </p:nvSpPr>
        <p:spPr>
          <a:xfrm>
            <a:off x="7129463" y="41534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6" name="Shape 64"/>
          <p:cNvSpPr/>
          <p:nvPr/>
        </p:nvSpPr>
        <p:spPr>
          <a:xfrm>
            <a:off x="7129463" y="4263028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7" name="Shape 65"/>
          <p:cNvSpPr/>
          <p:nvPr/>
        </p:nvSpPr>
        <p:spPr>
          <a:xfrm>
            <a:off x="7129463" y="437259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8" name="Shape 66"/>
          <p:cNvSpPr/>
          <p:nvPr/>
        </p:nvSpPr>
        <p:spPr>
          <a:xfrm>
            <a:off x="7129463" y="4482157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9" name="Shape 67"/>
          <p:cNvSpPr/>
          <p:nvPr/>
        </p:nvSpPr>
        <p:spPr>
          <a:xfrm>
            <a:off x="7243065" y="41534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0" name="Shape 68"/>
          <p:cNvSpPr/>
          <p:nvPr/>
        </p:nvSpPr>
        <p:spPr>
          <a:xfrm>
            <a:off x="7243065" y="4263028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1" name="Shape 69"/>
          <p:cNvSpPr/>
          <p:nvPr/>
        </p:nvSpPr>
        <p:spPr>
          <a:xfrm>
            <a:off x="7243065" y="437259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2" name="Shape 70"/>
          <p:cNvSpPr/>
          <p:nvPr/>
        </p:nvSpPr>
        <p:spPr>
          <a:xfrm>
            <a:off x="7243065" y="4482157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3" name="Shape 71"/>
          <p:cNvSpPr/>
          <p:nvPr/>
        </p:nvSpPr>
        <p:spPr>
          <a:xfrm>
            <a:off x="7356672" y="41534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4" name="Shape 72"/>
          <p:cNvSpPr/>
          <p:nvPr/>
        </p:nvSpPr>
        <p:spPr>
          <a:xfrm>
            <a:off x="7356672" y="4263028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5" name="Shape 73"/>
          <p:cNvSpPr/>
          <p:nvPr/>
        </p:nvSpPr>
        <p:spPr>
          <a:xfrm>
            <a:off x="7356672" y="437259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6" name="Shape 74"/>
          <p:cNvSpPr/>
          <p:nvPr/>
        </p:nvSpPr>
        <p:spPr>
          <a:xfrm>
            <a:off x="7356672" y="4482157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7" name="Shape 75"/>
          <p:cNvSpPr/>
          <p:nvPr/>
        </p:nvSpPr>
        <p:spPr>
          <a:xfrm>
            <a:off x="7470260" y="41534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8" name="Shape 76"/>
          <p:cNvSpPr/>
          <p:nvPr/>
        </p:nvSpPr>
        <p:spPr>
          <a:xfrm>
            <a:off x="7470260" y="4263028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9" name="Shape 77"/>
          <p:cNvSpPr/>
          <p:nvPr/>
        </p:nvSpPr>
        <p:spPr>
          <a:xfrm>
            <a:off x="7470260" y="437259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0" name="Shape 78"/>
          <p:cNvSpPr/>
          <p:nvPr/>
        </p:nvSpPr>
        <p:spPr>
          <a:xfrm>
            <a:off x="7470260" y="4482157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1" name="Shape 79"/>
          <p:cNvSpPr/>
          <p:nvPr/>
        </p:nvSpPr>
        <p:spPr>
          <a:xfrm>
            <a:off x="7583867" y="41534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2" name="Shape 80"/>
          <p:cNvSpPr/>
          <p:nvPr/>
        </p:nvSpPr>
        <p:spPr>
          <a:xfrm>
            <a:off x="7583867" y="4263028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3" name="Shape 81"/>
          <p:cNvSpPr/>
          <p:nvPr/>
        </p:nvSpPr>
        <p:spPr>
          <a:xfrm>
            <a:off x="7583867" y="437259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4" name="Shape 82"/>
          <p:cNvSpPr/>
          <p:nvPr/>
        </p:nvSpPr>
        <p:spPr>
          <a:xfrm>
            <a:off x="7583867" y="4482157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5" name="Shape 83"/>
          <p:cNvSpPr/>
          <p:nvPr/>
        </p:nvSpPr>
        <p:spPr>
          <a:xfrm>
            <a:off x="7697465" y="41534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6" name="Shape 84"/>
          <p:cNvSpPr/>
          <p:nvPr/>
        </p:nvSpPr>
        <p:spPr>
          <a:xfrm>
            <a:off x="7697465" y="4263028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7" name="Shape 85"/>
          <p:cNvSpPr/>
          <p:nvPr/>
        </p:nvSpPr>
        <p:spPr>
          <a:xfrm>
            <a:off x="7697465" y="437259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8" name="Shape 86"/>
          <p:cNvSpPr/>
          <p:nvPr/>
        </p:nvSpPr>
        <p:spPr>
          <a:xfrm>
            <a:off x="7697465" y="4482157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9" name="Shape 87"/>
          <p:cNvSpPr/>
          <p:nvPr/>
        </p:nvSpPr>
        <p:spPr>
          <a:xfrm>
            <a:off x="7811067" y="41534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0" name="Shape 88"/>
          <p:cNvSpPr/>
          <p:nvPr/>
        </p:nvSpPr>
        <p:spPr>
          <a:xfrm>
            <a:off x="7811067" y="4263028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1" name="Shape 89"/>
          <p:cNvSpPr/>
          <p:nvPr/>
        </p:nvSpPr>
        <p:spPr>
          <a:xfrm>
            <a:off x="7811067" y="437259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2" name="Shape 90"/>
          <p:cNvSpPr/>
          <p:nvPr/>
        </p:nvSpPr>
        <p:spPr>
          <a:xfrm>
            <a:off x="7811067" y="4482157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3" name="Shape 91"/>
          <p:cNvSpPr/>
          <p:nvPr/>
        </p:nvSpPr>
        <p:spPr>
          <a:xfrm>
            <a:off x="7924670" y="41534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4" name="Shape 92"/>
          <p:cNvSpPr/>
          <p:nvPr/>
        </p:nvSpPr>
        <p:spPr>
          <a:xfrm>
            <a:off x="7924670" y="4263028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5" name="Shape 93"/>
          <p:cNvSpPr/>
          <p:nvPr/>
        </p:nvSpPr>
        <p:spPr>
          <a:xfrm>
            <a:off x="7924670" y="437259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6" name="Shape 94"/>
          <p:cNvSpPr/>
          <p:nvPr/>
        </p:nvSpPr>
        <p:spPr>
          <a:xfrm>
            <a:off x="7924670" y="4482157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7" name="Shape 95"/>
          <p:cNvSpPr/>
          <p:nvPr/>
        </p:nvSpPr>
        <p:spPr>
          <a:xfrm>
            <a:off x="8038263" y="41534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8" name="Shape 96"/>
          <p:cNvSpPr/>
          <p:nvPr/>
        </p:nvSpPr>
        <p:spPr>
          <a:xfrm>
            <a:off x="8038263" y="4263028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9" name="Shape 97"/>
          <p:cNvSpPr/>
          <p:nvPr/>
        </p:nvSpPr>
        <p:spPr>
          <a:xfrm>
            <a:off x="8038263" y="437259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0" name="Shape 98"/>
          <p:cNvSpPr/>
          <p:nvPr/>
        </p:nvSpPr>
        <p:spPr>
          <a:xfrm>
            <a:off x="8038263" y="4482157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1" name="Shape 99"/>
          <p:cNvSpPr/>
          <p:nvPr/>
        </p:nvSpPr>
        <p:spPr>
          <a:xfrm>
            <a:off x="8151865" y="4153465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2" name="Shape 100"/>
          <p:cNvSpPr/>
          <p:nvPr/>
        </p:nvSpPr>
        <p:spPr>
          <a:xfrm>
            <a:off x="8151865" y="4263028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3" name="Shape 101"/>
          <p:cNvSpPr/>
          <p:nvPr/>
        </p:nvSpPr>
        <p:spPr>
          <a:xfrm>
            <a:off x="8151865" y="4372594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4" name="Shape 102"/>
          <p:cNvSpPr/>
          <p:nvPr/>
        </p:nvSpPr>
        <p:spPr>
          <a:xfrm>
            <a:off x="8151865" y="4482157"/>
            <a:ext cx="28400" cy="28400"/>
          </a:xfrm>
          <a:prstGeom prst="roundRect">
            <a:avLst/>
          </a:prstGeom>
          <a:solidFill>
            <a:srgbClr val="ED336A"/>
          </a:solidFill>
          <a:ln w="12700">
            <a:solidFill>
              <a:srgbClr val="333333"/>
            </a:solidFill>
            <a:prstDash val="solid"/>
          </a:ln>
        </p:spPr>
      </p:sp>
      <p:pic>
        <p:nvPicPr>
          <p:cNvPr id="10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514725"/>
            <a:ext cx="952500" cy="952500"/>
          </a:xfrm>
          <a:prstGeom prst="rect">
            <a:avLst/>
          </a:prstGeom>
        </p:spPr>
      </p:pic>
      <p:sp>
        <p:nvSpPr>
          <p:cNvPr id="106" name="Text 103"/>
          <p:cNvSpPr/>
          <p:nvPr/>
        </p:nvSpPr>
        <p:spPr>
          <a:xfrm>
            <a:off x="1462088" y="3952875"/>
            <a:ext cx="19002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500" b="1" spc="-75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Hani Handayani</a:t>
            </a:r>
            <a:endParaRPr lang="en-US" sz="1500" dirty="0"/>
          </a:p>
        </p:txBody>
      </p:sp>
      <p:sp>
        <p:nvSpPr>
          <p:cNvPr id="107" name="Text 104"/>
          <p:cNvSpPr/>
          <p:nvPr/>
        </p:nvSpPr>
        <p:spPr>
          <a:xfrm>
            <a:off x="381000" y="1295400"/>
            <a:ext cx="5219700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5250" b="1" spc="-105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Thanks</a:t>
            </a:r>
            <a:endParaRPr lang="en-US" sz="5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590550" y="1385888"/>
            <a:ext cx="41433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 Statement</a:t>
            </a:r>
            <a:endParaRPr lang="en-US" sz="2888" dirty="0"/>
          </a:p>
        </p:txBody>
      </p:sp>
      <p:sp>
        <p:nvSpPr>
          <p:cNvPr id="4" name="Text 2"/>
          <p:cNvSpPr/>
          <p:nvPr/>
        </p:nvSpPr>
        <p:spPr>
          <a:xfrm>
            <a:off x="590550" y="2405063"/>
            <a:ext cx="809625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Tingginya volume penumpang transjakarta, maka diperlukan analisis mendalam untuk memahami </a:t>
            </a:r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pola penggunaan rute, waktu perjalanan, karakteristik penumpang, serta metode pembayaran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Hal ini penting agar Transjakarta dapat</a:t>
            </a:r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mengoptimalkan operasional, mengatur kapasitas secara lebih tepat, serta meningkatkan pengalaman pengguna.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2438" y="438150"/>
            <a:ext cx="59531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281113"/>
            <a:ext cx="2419350" cy="28565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2571750"/>
            <a:ext cx="3095625" cy="6858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95325" y="523875"/>
            <a:ext cx="5057775" cy="4333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427"/>
              </a:lnSpc>
              <a:buNone/>
            </a:pPr>
            <a:r>
              <a:rPr lang="en-US" sz="3427" b="1" spc="-69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Understanding</a:t>
            </a:r>
            <a:endParaRPr lang="en-US" sz="3427" dirty="0"/>
          </a:p>
        </p:txBody>
      </p:sp>
      <p:sp>
        <p:nvSpPr>
          <p:cNvPr id="6" name="Text 2"/>
          <p:cNvSpPr/>
          <p:nvPr/>
        </p:nvSpPr>
        <p:spPr>
          <a:xfrm>
            <a:off x="3514725" y="1281113"/>
            <a:ext cx="4476750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4"/>
              </a:lnSpc>
              <a:buNone/>
            </a:pPr>
            <a:r>
              <a:rPr lang="en-US" sz="1023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Jumlah kolom pada dataset transjakarta adalah </a:t>
            </a:r>
            <a:pPr algn="l" indent="0" marL="0">
              <a:lnSpc>
                <a:spcPts val="1534"/>
              </a:lnSpc>
              <a:buNone/>
            </a:pPr>
            <a:r>
              <a:rPr lang="en-US" sz="1023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37900 </a:t>
            </a:r>
            <a:pPr algn="l" indent="0" marL="0">
              <a:lnSpc>
                <a:spcPts val="1534"/>
              </a:lnSpc>
              <a:buNone/>
            </a:pPr>
            <a:r>
              <a:rPr lang="en-US" sz="1023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dan </a:t>
            </a:r>
            <a:pPr algn="l" indent="0" marL="0">
              <a:lnSpc>
                <a:spcPts val="1534"/>
              </a:lnSpc>
              <a:buNone/>
            </a:pPr>
            <a:r>
              <a:rPr lang="en-US" sz="1023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22 </a:t>
            </a:r>
            <a:pPr algn="l" indent="0" marL="0">
              <a:lnSpc>
                <a:spcPts val="1534"/>
              </a:lnSpc>
              <a:buNone/>
            </a:pPr>
            <a:r>
              <a:rPr lang="en-US" sz="1023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Kolom.</a:t>
            </a:r>
            <a:endParaRPr lang="en-US" sz="1023" dirty="0"/>
          </a:p>
        </p:txBody>
      </p:sp>
      <p:sp>
        <p:nvSpPr>
          <p:cNvPr id="7" name="Text 3"/>
          <p:cNvSpPr/>
          <p:nvPr/>
        </p:nvSpPr>
        <p:spPr>
          <a:xfrm>
            <a:off x="3514725" y="1790700"/>
            <a:ext cx="4476750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4"/>
              </a:lnSpc>
              <a:buNone/>
            </a:pPr>
            <a:r>
              <a:rPr lang="en-US" sz="1023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Dari total keseluruhan dataset ada sekitar 10  kolom yang memiliki missing value dan tipe data yang tidak sesuai.</a:t>
            </a:r>
            <a:endParaRPr lang="en-US" sz="1023" dirty="0"/>
          </a:p>
        </p:txBody>
      </p:sp>
      <p:sp>
        <p:nvSpPr>
          <p:cNvPr id="8" name="Text 4"/>
          <p:cNvSpPr/>
          <p:nvPr/>
        </p:nvSpPr>
        <p:spPr>
          <a:xfrm>
            <a:off x="447675" y="438150"/>
            <a:ext cx="600075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03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0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1419225"/>
            <a:ext cx="2995613" cy="276225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1513" y="733425"/>
            <a:ext cx="5057775" cy="4333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427"/>
              </a:lnSpc>
              <a:buNone/>
            </a:pPr>
            <a:r>
              <a:rPr lang="en-US" sz="3427" b="1" spc="-69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Cleaning</a:t>
            </a:r>
            <a:endParaRPr lang="en-US" sz="3427" dirty="0"/>
          </a:p>
        </p:txBody>
      </p:sp>
      <p:sp>
        <p:nvSpPr>
          <p:cNvPr id="9" name="Text 6"/>
          <p:cNvSpPr/>
          <p:nvPr/>
        </p:nvSpPr>
        <p:spPr>
          <a:xfrm>
            <a:off x="3881438" y="2343150"/>
            <a:ext cx="5114925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pada tahapan data cleaning dilakukan handling</a:t>
            </a:r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missing value 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dengan </a:t>
            </a:r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fillna 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dan</a:t>
            </a:r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drop missing value.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447675" y="438150"/>
            <a:ext cx="6048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05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0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313" y="1747838"/>
            <a:ext cx="2671763" cy="277177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1513" y="733425"/>
            <a:ext cx="6110288" cy="733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Transformation / Feature Engineering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3976687" y="2176463"/>
            <a:ext cx="4757738" cy="1600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buat kolom baru untuk age</a:t>
            </a:r>
            <a:endParaRPr lang="en-US" sz="1200" dirty="0"/>
          </a:p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kolom baru untuk weekdays dan weekend atau day</a:t>
            </a:r>
            <a:endParaRPr lang="en-US" sz="1200" dirty="0"/>
          </a:p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kolom durasi perjalanan</a:t>
            </a:r>
            <a:endParaRPr lang="en-US" sz="1200" dirty="0"/>
          </a:p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kategori remaja/dewasa/lansia</a:t>
            </a:r>
            <a:endParaRPr lang="en-US" sz="1200" dirty="0"/>
          </a:p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kategori waktu pagi/siang/sore/malam</a:t>
            </a:r>
            <a:endParaRPr lang="en-US" sz="1200" dirty="0"/>
          </a:p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kategori hari</a:t>
            </a:r>
            <a:endParaRPr lang="en-US" sz="1200" dirty="0"/>
          </a:p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kategori waktu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447675" y="438150"/>
            <a:ext cx="6048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06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0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66750" y="957263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8" name="Text 6"/>
          <p:cNvSpPr/>
          <p:nvPr/>
        </p:nvSpPr>
        <p:spPr>
          <a:xfrm>
            <a:off x="595313" y="1885950"/>
            <a:ext cx="4757738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menjawab permasalahan yang ada pada dataset transjakarta</a:t>
            </a:r>
            <a:endParaRPr lang="en-US" sz="1200" dirty="0"/>
          </a:p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distribusi data</a:t>
            </a:r>
            <a:endParaRPr lang="en-US" sz="1200" dirty="0"/>
          </a:p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hubungan antar data</a:t>
            </a:r>
            <a:endParaRPr lang="en-US" sz="1200" dirty="0"/>
          </a:p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visualisasi data</a:t>
            </a:r>
            <a:endParaRPr lang="en-US" sz="1200" dirty="0"/>
          </a:p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menemukan insight pada data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2438" y="438150"/>
            <a:ext cx="59531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07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0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813" y="1938337"/>
            <a:ext cx="7572375" cy="280987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676275" y="1581150"/>
            <a:ext cx="246221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Rute terpadat vs sepi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447675" y="438150"/>
            <a:ext cx="6048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08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3810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800975" y="-490538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82459" y="-109064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5" name="Shape 3"/>
          <p:cNvSpPr/>
          <p:nvPr/>
        </p:nvSpPr>
        <p:spPr>
          <a:xfrm>
            <a:off x="7410450" y="-881062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19925" y="-1271587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0" y="1966912"/>
            <a:ext cx="3286125" cy="2805113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66750" y="666750"/>
            <a:ext cx="66960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888" b="1" spc="-58" kern="0" dirty="0">
                <a:solidFill>
                  <a:srgbClr val="074E9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Exploratory Data Analysis (EDA)</a:t>
            </a:r>
            <a:endParaRPr lang="en-US" sz="2888" dirty="0"/>
          </a:p>
        </p:txBody>
      </p:sp>
      <p:sp>
        <p:nvSpPr>
          <p:cNvPr id="9" name="Text 6"/>
          <p:cNvSpPr/>
          <p:nvPr/>
        </p:nvSpPr>
        <p:spPr>
          <a:xfrm>
            <a:off x="676275" y="1528763"/>
            <a:ext cx="33480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00"/>
              </a:lnSpc>
              <a:buSzPct val="100000"/>
              <a:buFont typeface="+mj-lt"/>
              <a:buAutoNum type="arabicPeriod" startAt="1"/>
            </a:pPr>
            <a:r>
              <a:rPr lang="en-US" sz="1200" b="1" dirty="0">
                <a:solidFill>
                  <a:srgbClr val="589CD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Proporsi Subsidi Gratis Vs Bayar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447675" y="438150"/>
            <a:ext cx="6048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09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2025-09-05T07:52:38Z</dcterms:created>
  <dcterms:modified xsi:type="dcterms:W3CDTF">2025-09-05T07:52:38Z</dcterms:modified>
</cp:coreProperties>
</file>