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58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48" y="1642348"/>
            <a:ext cx="4944904" cy="494490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4709" y="1980128"/>
            <a:ext cx="7627382" cy="19671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44"/>
              </a:lnSpc>
              <a:buNone/>
            </a:pPr>
            <a:r>
              <a:rPr lang="en-US" sz="619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Median of Two Sorted Arrays</a:t>
            </a:r>
            <a:endParaRPr lang="en-US" sz="6195" dirty="0"/>
          </a:p>
        </p:txBody>
      </p:sp>
      <p:sp>
        <p:nvSpPr>
          <p:cNvPr id="7" name="Text 2"/>
          <p:cNvSpPr/>
          <p:nvPr/>
        </p:nvSpPr>
        <p:spPr>
          <a:xfrm>
            <a:off x="6244709" y="4272201"/>
            <a:ext cx="7627382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problem of finding the median of two sorted arrays is a classic coding challenge that tests your ability to think algorithmically and efficiently. It's a fundamental problem with applications in data analysis, signal processing, and many other domains.</a:t>
            </a:r>
            <a:endParaRPr lang="en-US" sz="1706" dirty="0"/>
          </a:p>
        </p:txBody>
      </p:sp>
      <p:sp>
        <p:nvSpPr>
          <p:cNvPr id="8" name="Text 3"/>
          <p:cNvSpPr/>
          <p:nvPr/>
        </p:nvSpPr>
        <p:spPr>
          <a:xfrm>
            <a:off x="6244709" y="5902762"/>
            <a:ext cx="762738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58309" y="2058948"/>
            <a:ext cx="8816221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Comparison with Other Techniques</a:t>
            </a:r>
            <a:endParaRPr lang="en-US" sz="4489" dirty="0"/>
          </a:p>
        </p:txBody>
      </p:sp>
      <p:sp>
        <p:nvSpPr>
          <p:cNvPr id="5" name="Text 2"/>
          <p:cNvSpPr/>
          <p:nvPr/>
        </p:nvSpPr>
        <p:spPr>
          <a:xfrm>
            <a:off x="758309" y="3313152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Brute Force Approach</a:t>
            </a:r>
            <a:endParaRPr lang="en-US" sz="2245" dirty="0"/>
          </a:p>
        </p:txBody>
      </p:sp>
      <p:sp>
        <p:nvSpPr>
          <p:cNvPr id="6" name="Text 3"/>
          <p:cNvSpPr/>
          <p:nvPr/>
        </p:nvSpPr>
        <p:spPr>
          <a:xfrm>
            <a:off x="758309" y="3885962"/>
            <a:ext cx="4018359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simple brute force approach would have a time complexity of O(m+n), which is less efficient than the divide and conquer solution.</a:t>
            </a:r>
            <a:endParaRPr lang="en-US" sz="1706" dirty="0"/>
          </a:p>
        </p:txBody>
      </p:sp>
      <p:sp>
        <p:nvSpPr>
          <p:cNvPr id="7" name="Text 4"/>
          <p:cNvSpPr/>
          <p:nvPr/>
        </p:nvSpPr>
        <p:spPr>
          <a:xfrm>
            <a:off x="5312926" y="3313152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Heap-based Approach</a:t>
            </a:r>
            <a:endParaRPr lang="en-US" sz="2245" dirty="0"/>
          </a:p>
        </p:txBody>
      </p:sp>
      <p:sp>
        <p:nvSpPr>
          <p:cNvPr id="8" name="Text 5"/>
          <p:cNvSpPr/>
          <p:nvPr/>
        </p:nvSpPr>
        <p:spPr>
          <a:xfrm>
            <a:off x="5312926" y="3885962"/>
            <a:ext cx="4018359" cy="2080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a min-heap and a max-heap to maintain the merged array would have a time complexity of O(log(m+n)) for finding the median, which is comparable to the divide and conquer solution.</a:t>
            </a:r>
            <a:endParaRPr lang="en-US" sz="1706" dirty="0"/>
          </a:p>
        </p:txBody>
      </p:sp>
      <p:sp>
        <p:nvSpPr>
          <p:cNvPr id="9" name="Text 6"/>
          <p:cNvSpPr/>
          <p:nvPr/>
        </p:nvSpPr>
        <p:spPr>
          <a:xfrm>
            <a:off x="9867543" y="3313152"/>
            <a:ext cx="4018359" cy="712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Advantages of Divide and Conquer</a:t>
            </a:r>
            <a:endParaRPr lang="en-US" sz="2245" dirty="0"/>
          </a:p>
        </p:txBody>
      </p:sp>
      <p:sp>
        <p:nvSpPr>
          <p:cNvPr id="10" name="Text 7"/>
          <p:cNvSpPr/>
          <p:nvPr/>
        </p:nvSpPr>
        <p:spPr>
          <a:xfrm>
            <a:off x="9867543" y="4242197"/>
            <a:ext cx="4018359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divide and conquer approach is more efficient, requiring fewer comparisons and having a better time complexity, making it the preferred solution for this problem.</a:t>
            </a:r>
            <a:endParaRPr lang="en-US" sz="170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9819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5452" y="3291721"/>
            <a:ext cx="7726204" cy="709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91"/>
              </a:lnSpc>
              <a:buNone/>
            </a:pPr>
            <a:r>
              <a:rPr lang="en-US" sz="4473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Key Takeaways</a:t>
            </a:r>
            <a:endParaRPr lang="en-US" sz="447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52" y="4325422"/>
            <a:ext cx="539591" cy="53959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55452" y="5080873"/>
            <a:ext cx="2840236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6"/>
              </a:lnSpc>
              <a:buNone/>
            </a:pPr>
            <a:r>
              <a:rPr lang="en-US" sz="2236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Algorithmic Thinking</a:t>
            </a:r>
            <a:endParaRPr lang="en-US" sz="2236" dirty="0"/>
          </a:p>
        </p:txBody>
      </p:sp>
      <p:sp>
        <p:nvSpPr>
          <p:cNvPr id="8" name="Text 3"/>
          <p:cNvSpPr/>
          <p:nvPr/>
        </p:nvSpPr>
        <p:spPr>
          <a:xfrm>
            <a:off x="755452" y="5565338"/>
            <a:ext cx="3037046" cy="2071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Mastering the ability to think algorithmically and apply divide and conquer techniques is crucial for solving complex coding problems efficiently.</a:t>
            </a:r>
            <a:endParaRPr lang="en-US" sz="17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229" y="4325422"/>
            <a:ext cx="539591" cy="53959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116229" y="5080873"/>
            <a:ext cx="2840236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6"/>
              </a:lnSpc>
              <a:buNone/>
            </a:pPr>
            <a:r>
              <a:rPr lang="en-US" sz="2236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Optimization</a:t>
            </a:r>
            <a:endParaRPr lang="en-US" sz="2236" dirty="0"/>
          </a:p>
        </p:txBody>
      </p:sp>
      <p:sp>
        <p:nvSpPr>
          <p:cNvPr id="11" name="Text 5"/>
          <p:cNvSpPr/>
          <p:nvPr/>
        </p:nvSpPr>
        <p:spPr>
          <a:xfrm>
            <a:off x="4116229" y="5565338"/>
            <a:ext cx="3037046" cy="2071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Continuously seeking ways to optimize a solution, both in terms of time and space complexity, is essential for building high-performance systems.</a:t>
            </a:r>
            <a:endParaRPr lang="en-US" sz="17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006" y="4325422"/>
            <a:ext cx="539591" cy="53959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477006" y="5080873"/>
            <a:ext cx="2840236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6"/>
              </a:lnSpc>
              <a:buNone/>
            </a:pPr>
            <a:r>
              <a:rPr lang="en-US" sz="2236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Edge Case Handling</a:t>
            </a:r>
            <a:endParaRPr lang="en-US" sz="2236" dirty="0"/>
          </a:p>
        </p:txBody>
      </p:sp>
      <p:sp>
        <p:nvSpPr>
          <p:cNvPr id="14" name="Text 7"/>
          <p:cNvSpPr/>
          <p:nvPr/>
        </p:nvSpPr>
        <p:spPr>
          <a:xfrm>
            <a:off x="7477006" y="5565338"/>
            <a:ext cx="3037046" cy="2071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Anticipating and handling edge cases is a vital part of developing robust and reliable solutions that can handle a wide range of inputs.</a:t>
            </a:r>
            <a:endParaRPr lang="en-US" sz="17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7783" y="4325422"/>
            <a:ext cx="539591" cy="539591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837783" y="5080873"/>
            <a:ext cx="2840236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6"/>
              </a:lnSpc>
              <a:buNone/>
            </a:pPr>
            <a:r>
              <a:rPr lang="en-US" sz="2236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Learning</a:t>
            </a:r>
            <a:endParaRPr lang="en-US" sz="2236" dirty="0"/>
          </a:p>
        </p:txBody>
      </p:sp>
      <p:sp>
        <p:nvSpPr>
          <p:cNvPr id="17" name="Text 9"/>
          <p:cNvSpPr/>
          <p:nvPr/>
        </p:nvSpPr>
        <p:spPr>
          <a:xfrm>
            <a:off x="10837783" y="5565338"/>
            <a:ext cx="3037165" cy="2071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updated with the latest algorithmic techniques and exploring new approaches is key to becoming a skilled problem-solver.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" y="2594372"/>
            <a:ext cx="4998601" cy="304085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69343" y="1004649"/>
            <a:ext cx="6106954" cy="641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55"/>
              </a:lnSpc>
              <a:buNone/>
            </a:pPr>
            <a:r>
              <a:rPr lang="en-US" sz="4044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Space Complexity Analysis</a:t>
            </a:r>
            <a:endParaRPr lang="en-US" sz="4044" dirty="0"/>
          </a:p>
        </p:txBody>
      </p:sp>
      <p:sp>
        <p:nvSpPr>
          <p:cNvPr id="7" name="Shape 2"/>
          <p:cNvSpPr/>
          <p:nvPr/>
        </p:nvSpPr>
        <p:spPr>
          <a:xfrm>
            <a:off x="6169343" y="1939171"/>
            <a:ext cx="3791545" cy="2701409"/>
          </a:xfrm>
          <a:prstGeom prst="roundRect">
            <a:avLst>
              <a:gd name="adj" fmla="val 650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6364486" y="2134314"/>
            <a:ext cx="2567821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7"/>
              </a:lnSpc>
              <a:buNone/>
            </a:pPr>
            <a:r>
              <a:rPr lang="en-US" sz="2022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Space Complexity</a:t>
            </a:r>
            <a:endParaRPr lang="en-US" sz="2022" dirty="0"/>
          </a:p>
        </p:txBody>
      </p:sp>
      <p:sp>
        <p:nvSpPr>
          <p:cNvPr id="9" name="Text 4"/>
          <p:cNvSpPr/>
          <p:nvPr/>
        </p:nvSpPr>
        <p:spPr>
          <a:xfrm>
            <a:off x="6364486" y="2572345"/>
            <a:ext cx="3401258" cy="1248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9"/>
              </a:lnSpc>
              <a:buNone/>
            </a:pPr>
            <a:r>
              <a:rPr lang="en-US" sz="153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space complexity of the solution is O(1), which means it uses a constant amount of extra space, regardless of the input size.</a:t>
            </a:r>
            <a:endParaRPr lang="en-US" sz="1537" dirty="0"/>
          </a:p>
        </p:txBody>
      </p:sp>
      <p:sp>
        <p:nvSpPr>
          <p:cNvPr id="10" name="Shape 5"/>
          <p:cNvSpPr/>
          <p:nvPr/>
        </p:nvSpPr>
        <p:spPr>
          <a:xfrm>
            <a:off x="10156031" y="1939171"/>
            <a:ext cx="3791545" cy="2701409"/>
          </a:xfrm>
          <a:prstGeom prst="roundRect">
            <a:avLst>
              <a:gd name="adj" fmla="val 6502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6"/>
          <p:cNvSpPr/>
          <p:nvPr/>
        </p:nvSpPr>
        <p:spPr>
          <a:xfrm>
            <a:off x="10351175" y="2134314"/>
            <a:ext cx="2567821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7"/>
              </a:lnSpc>
              <a:buNone/>
            </a:pPr>
            <a:r>
              <a:rPr lang="en-US" sz="2022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Explanation</a:t>
            </a:r>
            <a:endParaRPr lang="en-US" sz="2022" dirty="0"/>
          </a:p>
        </p:txBody>
      </p:sp>
      <p:sp>
        <p:nvSpPr>
          <p:cNvPr id="12" name="Text 7"/>
          <p:cNvSpPr/>
          <p:nvPr/>
        </p:nvSpPr>
        <p:spPr>
          <a:xfrm>
            <a:off x="10351175" y="2572345"/>
            <a:ext cx="3401258" cy="1873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9"/>
              </a:lnSpc>
              <a:buNone/>
            </a:pPr>
            <a:r>
              <a:rPr lang="en-US" sz="153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solution only uses a few variables to keep track of the partition points and the median calculation, and does not require any additional data structures that scale with the input size.</a:t>
            </a:r>
            <a:endParaRPr lang="en-US" sz="1537" dirty="0"/>
          </a:p>
        </p:txBody>
      </p:sp>
      <p:sp>
        <p:nvSpPr>
          <p:cNvPr id="13" name="Shape 8"/>
          <p:cNvSpPr/>
          <p:nvPr/>
        </p:nvSpPr>
        <p:spPr>
          <a:xfrm>
            <a:off x="6169343" y="4835723"/>
            <a:ext cx="3791545" cy="2389227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9"/>
          <p:cNvSpPr/>
          <p:nvPr/>
        </p:nvSpPr>
        <p:spPr>
          <a:xfrm>
            <a:off x="6364486" y="5030867"/>
            <a:ext cx="2567821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7"/>
              </a:lnSpc>
              <a:buNone/>
            </a:pPr>
            <a:r>
              <a:rPr lang="en-US" sz="2022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Comparison</a:t>
            </a:r>
            <a:endParaRPr lang="en-US" sz="2022" dirty="0"/>
          </a:p>
        </p:txBody>
      </p:sp>
      <p:sp>
        <p:nvSpPr>
          <p:cNvPr id="15" name="Text 10"/>
          <p:cNvSpPr/>
          <p:nvPr/>
        </p:nvSpPr>
        <p:spPr>
          <a:xfrm>
            <a:off x="6364486" y="5468898"/>
            <a:ext cx="3401258" cy="1248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9"/>
              </a:lnSpc>
              <a:buNone/>
            </a:pPr>
            <a:r>
              <a:rPr lang="en-US" sz="153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is an optimal space complexity, making the solution memory-efficient and suitable for handling large datasets.</a:t>
            </a:r>
            <a:endParaRPr lang="en-US" sz="1537" dirty="0"/>
          </a:p>
        </p:txBody>
      </p:sp>
      <p:sp>
        <p:nvSpPr>
          <p:cNvPr id="16" name="Shape 11"/>
          <p:cNvSpPr/>
          <p:nvPr/>
        </p:nvSpPr>
        <p:spPr>
          <a:xfrm>
            <a:off x="10156031" y="4835723"/>
            <a:ext cx="3791545" cy="2389227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2"/>
          <p:cNvSpPr/>
          <p:nvPr/>
        </p:nvSpPr>
        <p:spPr>
          <a:xfrm>
            <a:off x="10351175" y="5030867"/>
            <a:ext cx="2567821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7"/>
              </a:lnSpc>
              <a:buNone/>
            </a:pPr>
            <a:r>
              <a:rPr lang="en-US" sz="2022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Significance</a:t>
            </a:r>
            <a:endParaRPr lang="en-US" sz="2022" dirty="0"/>
          </a:p>
        </p:txBody>
      </p:sp>
      <p:sp>
        <p:nvSpPr>
          <p:cNvPr id="18" name="Text 13"/>
          <p:cNvSpPr/>
          <p:nvPr/>
        </p:nvSpPr>
        <p:spPr>
          <a:xfrm>
            <a:off x="10351175" y="5468898"/>
            <a:ext cx="3401258" cy="1560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9"/>
              </a:lnSpc>
              <a:buNone/>
            </a:pPr>
            <a:r>
              <a:rPr lang="en-US" sz="1537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constant space complexity ensures that the solution can be used in resource-constrained environments, such as embedded systems or mobile devices.</a:t>
            </a:r>
            <a:endParaRPr lang="en-US" sz="15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3891677"/>
            <a:ext cx="5701546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Problem Statement</a:t>
            </a:r>
            <a:endParaRPr lang="en-US" sz="4489" dirty="0"/>
          </a:p>
        </p:txBody>
      </p:sp>
      <p:sp>
        <p:nvSpPr>
          <p:cNvPr id="6" name="Shape 2"/>
          <p:cNvSpPr/>
          <p:nvPr/>
        </p:nvSpPr>
        <p:spPr>
          <a:xfrm>
            <a:off x="758309" y="517302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941427" y="5245656"/>
            <a:ext cx="121087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94" dirty="0"/>
          </a:p>
        </p:txBody>
      </p:sp>
      <p:sp>
        <p:nvSpPr>
          <p:cNvPr id="8" name="Text 4"/>
          <p:cNvSpPr/>
          <p:nvPr/>
        </p:nvSpPr>
        <p:spPr>
          <a:xfrm>
            <a:off x="1462326" y="5173028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Given</a:t>
            </a:r>
            <a:endParaRPr lang="en-US" sz="2245" dirty="0"/>
          </a:p>
        </p:txBody>
      </p:sp>
      <p:sp>
        <p:nvSpPr>
          <p:cNvPr id="9" name="Text 5"/>
          <p:cNvSpPr/>
          <p:nvPr/>
        </p:nvSpPr>
        <p:spPr>
          <a:xfrm>
            <a:off x="1462326" y="5659160"/>
            <a:ext cx="3522821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Two sorted arrays, A and B, of potentially different lengths.</a:t>
            </a:r>
            <a:endParaRPr lang="en-US" sz="1706" dirty="0"/>
          </a:p>
        </p:txBody>
      </p:sp>
      <p:sp>
        <p:nvSpPr>
          <p:cNvPr id="10" name="Shape 6"/>
          <p:cNvSpPr/>
          <p:nvPr/>
        </p:nvSpPr>
        <p:spPr>
          <a:xfrm>
            <a:off x="5201722" y="517302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5349597" y="5245656"/>
            <a:ext cx="191572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94" dirty="0"/>
          </a:p>
        </p:txBody>
      </p:sp>
      <p:sp>
        <p:nvSpPr>
          <p:cNvPr id="12" name="Text 8"/>
          <p:cNvSpPr/>
          <p:nvPr/>
        </p:nvSpPr>
        <p:spPr>
          <a:xfrm>
            <a:off x="5905738" y="5173028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Task</a:t>
            </a:r>
            <a:endParaRPr lang="en-US" sz="2245" dirty="0"/>
          </a:p>
        </p:txBody>
      </p:sp>
      <p:sp>
        <p:nvSpPr>
          <p:cNvPr id="13" name="Text 9"/>
          <p:cNvSpPr/>
          <p:nvPr/>
        </p:nvSpPr>
        <p:spPr>
          <a:xfrm>
            <a:off x="5905738" y="5659160"/>
            <a:ext cx="3522821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 the median of the combined, sorted array of A and B.</a:t>
            </a:r>
            <a:endParaRPr lang="en-US" sz="1706" dirty="0"/>
          </a:p>
        </p:txBody>
      </p:sp>
      <p:sp>
        <p:nvSpPr>
          <p:cNvPr id="14" name="Shape 10"/>
          <p:cNvSpPr/>
          <p:nvPr/>
        </p:nvSpPr>
        <p:spPr>
          <a:xfrm>
            <a:off x="9645134" y="517302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9796463" y="5245656"/>
            <a:ext cx="184666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94" dirty="0"/>
          </a:p>
        </p:txBody>
      </p:sp>
      <p:sp>
        <p:nvSpPr>
          <p:cNvPr id="16" name="Text 12"/>
          <p:cNvSpPr/>
          <p:nvPr/>
        </p:nvSpPr>
        <p:spPr>
          <a:xfrm>
            <a:off x="10349151" y="5173028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Constraints</a:t>
            </a:r>
            <a:endParaRPr lang="en-US" sz="2245" dirty="0"/>
          </a:p>
        </p:txBody>
      </p:sp>
      <p:sp>
        <p:nvSpPr>
          <p:cNvPr id="17" name="Text 13"/>
          <p:cNvSpPr/>
          <p:nvPr/>
        </p:nvSpPr>
        <p:spPr>
          <a:xfrm>
            <a:off x="10349151" y="5659160"/>
            <a:ext cx="3522821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solution must have a time complexity of O(log(m+n)), where m and n are the lengths of A and B, respectively.</a:t>
            </a:r>
            <a:endParaRPr lang="en-US" sz="170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390" y="2169914"/>
            <a:ext cx="4965502" cy="388965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29258" y="1080730"/>
            <a:ext cx="7378898" cy="685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7"/>
              </a:lnSpc>
              <a:buNone/>
            </a:pPr>
            <a:r>
              <a:rPr lang="en-US" sz="4318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Approach: Divide and Conquer</a:t>
            </a:r>
            <a:endParaRPr lang="en-US" sz="4318" dirty="0"/>
          </a:p>
        </p:txBody>
      </p:sp>
      <p:sp>
        <p:nvSpPr>
          <p:cNvPr id="7" name="Shape 2"/>
          <p:cNvSpPr/>
          <p:nvPr/>
        </p:nvSpPr>
        <p:spPr>
          <a:xfrm>
            <a:off x="807422" y="2312908"/>
            <a:ext cx="468749" cy="468749"/>
          </a:xfrm>
          <a:prstGeom prst="roundRect">
            <a:avLst>
              <a:gd name="adj" fmla="val 4000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983516" y="2382798"/>
            <a:ext cx="116443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1"/>
              </a:lnSpc>
              <a:buNone/>
            </a:pPr>
            <a:r>
              <a:rPr lang="en-US" sz="25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91" dirty="0"/>
          </a:p>
        </p:txBody>
      </p:sp>
      <p:sp>
        <p:nvSpPr>
          <p:cNvPr id="9" name="Text 4"/>
          <p:cNvSpPr/>
          <p:nvPr/>
        </p:nvSpPr>
        <p:spPr>
          <a:xfrm>
            <a:off x="2187773" y="2286953"/>
            <a:ext cx="2741652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1. Partitioning</a:t>
            </a:r>
            <a:endParaRPr lang="en-US" sz="2159" dirty="0"/>
          </a:p>
        </p:txBody>
      </p:sp>
      <p:sp>
        <p:nvSpPr>
          <p:cNvPr id="10" name="Text 5"/>
          <p:cNvSpPr/>
          <p:nvPr/>
        </p:nvSpPr>
        <p:spPr>
          <a:xfrm>
            <a:off x="2187773" y="2754630"/>
            <a:ext cx="6226969" cy="666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64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Divide the arrays into two halves, such that the elements in the left half are smaller than the elements in the right half.</a:t>
            </a:r>
            <a:endParaRPr lang="en-US" sz="1641" dirty="0"/>
          </a:p>
        </p:txBody>
      </p:sp>
      <p:sp>
        <p:nvSpPr>
          <p:cNvPr id="11" name="Shape 6"/>
          <p:cNvSpPr/>
          <p:nvPr/>
        </p:nvSpPr>
        <p:spPr>
          <a:xfrm>
            <a:off x="807422" y="4072414"/>
            <a:ext cx="468749" cy="468749"/>
          </a:xfrm>
          <a:prstGeom prst="roundRect">
            <a:avLst>
              <a:gd name="adj" fmla="val 4000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949702" y="4142303"/>
            <a:ext cx="184190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1"/>
              </a:lnSpc>
              <a:buNone/>
            </a:pPr>
            <a:r>
              <a:rPr lang="en-US" sz="25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91" dirty="0"/>
          </a:p>
        </p:txBody>
      </p:sp>
      <p:sp>
        <p:nvSpPr>
          <p:cNvPr id="13" name="Text 8"/>
          <p:cNvSpPr/>
          <p:nvPr/>
        </p:nvSpPr>
        <p:spPr>
          <a:xfrm>
            <a:off x="2187773" y="4046458"/>
            <a:ext cx="2741652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2. Comparison</a:t>
            </a:r>
            <a:endParaRPr lang="en-US" sz="2159" dirty="0"/>
          </a:p>
        </p:txBody>
      </p:sp>
      <p:sp>
        <p:nvSpPr>
          <p:cNvPr id="14" name="Text 9"/>
          <p:cNvSpPr/>
          <p:nvPr/>
        </p:nvSpPr>
        <p:spPr>
          <a:xfrm>
            <a:off x="2187773" y="4514136"/>
            <a:ext cx="6226969" cy="666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64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Compare the partitions to find the median, adjusting the partition points as needed.</a:t>
            </a:r>
            <a:endParaRPr lang="en-US" sz="1641" dirty="0"/>
          </a:p>
        </p:txBody>
      </p:sp>
      <p:sp>
        <p:nvSpPr>
          <p:cNvPr id="15" name="Shape 10"/>
          <p:cNvSpPr/>
          <p:nvPr/>
        </p:nvSpPr>
        <p:spPr>
          <a:xfrm>
            <a:off x="807422" y="5831919"/>
            <a:ext cx="468749" cy="468749"/>
          </a:xfrm>
          <a:prstGeom prst="roundRect">
            <a:avLst>
              <a:gd name="adj" fmla="val 4000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952917" y="5901809"/>
            <a:ext cx="177641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1"/>
              </a:lnSpc>
              <a:buNone/>
            </a:pPr>
            <a:r>
              <a:rPr lang="en-US" sz="2591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91" dirty="0"/>
          </a:p>
        </p:txBody>
      </p:sp>
      <p:sp>
        <p:nvSpPr>
          <p:cNvPr id="17" name="Text 12"/>
          <p:cNvSpPr/>
          <p:nvPr/>
        </p:nvSpPr>
        <p:spPr>
          <a:xfrm>
            <a:off x="2187773" y="5805964"/>
            <a:ext cx="2741652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3. Recursion</a:t>
            </a:r>
            <a:endParaRPr lang="en-US" sz="2159" dirty="0"/>
          </a:p>
        </p:txBody>
      </p:sp>
      <p:sp>
        <p:nvSpPr>
          <p:cNvPr id="18" name="Text 13"/>
          <p:cNvSpPr/>
          <p:nvPr/>
        </p:nvSpPr>
        <p:spPr>
          <a:xfrm>
            <a:off x="2187773" y="6273641"/>
            <a:ext cx="6226969" cy="666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64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Recursively apply the partitioning and comparison steps until the median is found.</a:t>
            </a:r>
            <a:endParaRPr lang="en-US" sz="164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58309" y="1874163"/>
            <a:ext cx="7684056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Implementing the Solution in C</a:t>
            </a:r>
            <a:endParaRPr lang="en-US" sz="4489" dirty="0"/>
          </a:p>
        </p:txBody>
      </p:sp>
      <p:sp>
        <p:nvSpPr>
          <p:cNvPr id="5" name="Text 2"/>
          <p:cNvSpPr/>
          <p:nvPr/>
        </p:nvSpPr>
        <p:spPr>
          <a:xfrm>
            <a:off x="758309" y="3128367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Function Prototype</a:t>
            </a:r>
            <a:endParaRPr lang="en-US" sz="2245" dirty="0"/>
          </a:p>
        </p:txBody>
      </p:sp>
      <p:sp>
        <p:nvSpPr>
          <p:cNvPr id="6" name="Text 3"/>
          <p:cNvSpPr/>
          <p:nvPr/>
        </p:nvSpPr>
        <p:spPr>
          <a:xfrm>
            <a:off x="758309" y="3701177"/>
            <a:ext cx="4018359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double findMedianSortedArrays(int* nums1, int nums1Size, int* nums2, int nums2Size);</a:t>
            </a:r>
            <a:endParaRPr lang="en-US" sz="1706" dirty="0"/>
          </a:p>
        </p:txBody>
      </p:sp>
      <p:sp>
        <p:nvSpPr>
          <p:cNvPr id="7" name="Text 4"/>
          <p:cNvSpPr/>
          <p:nvPr/>
        </p:nvSpPr>
        <p:spPr>
          <a:xfrm>
            <a:off x="5312926" y="3128367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Steps</a:t>
            </a:r>
            <a:endParaRPr lang="en-US" sz="2245" dirty="0"/>
          </a:p>
        </p:txBody>
      </p:sp>
      <p:sp>
        <p:nvSpPr>
          <p:cNvPr id="8" name="Text 5"/>
          <p:cNvSpPr/>
          <p:nvPr/>
        </p:nvSpPr>
        <p:spPr>
          <a:xfrm>
            <a:off x="5659517" y="3701177"/>
            <a:ext cx="3671768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Font typeface="+mj-lt"/>
              <a:buAutoNum type="arabicPeriod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 the smaller array and the larger array.</a:t>
            </a:r>
            <a:endParaRPr lang="en-US" sz="1706" dirty="0"/>
          </a:p>
        </p:txBody>
      </p:sp>
      <p:sp>
        <p:nvSpPr>
          <p:cNvPr id="9" name="Text 6"/>
          <p:cNvSpPr/>
          <p:nvPr/>
        </p:nvSpPr>
        <p:spPr>
          <a:xfrm>
            <a:off x="5659517" y="4470321"/>
            <a:ext cx="3671768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Font typeface="+mj-lt"/>
              <a:buAutoNum type="arabicPeriod" startAt="2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 binary search on the smaller array to find the partition points.</a:t>
            </a:r>
            <a:endParaRPr lang="en-US" sz="1706" dirty="0"/>
          </a:p>
        </p:txBody>
      </p:sp>
      <p:sp>
        <p:nvSpPr>
          <p:cNvPr id="10" name="Text 7"/>
          <p:cNvSpPr/>
          <p:nvPr/>
        </p:nvSpPr>
        <p:spPr>
          <a:xfrm>
            <a:off x="5659517" y="5586174"/>
            <a:ext cx="3671768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Font typeface="+mj-lt"/>
              <a:buAutoNum type="arabicPeriod" startAt="3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Calculate the median using the partition points.</a:t>
            </a:r>
            <a:endParaRPr lang="en-US" sz="1706" dirty="0"/>
          </a:p>
        </p:txBody>
      </p:sp>
      <p:sp>
        <p:nvSpPr>
          <p:cNvPr id="11" name="Text 8"/>
          <p:cNvSpPr/>
          <p:nvPr/>
        </p:nvSpPr>
        <p:spPr>
          <a:xfrm>
            <a:off x="9867543" y="3128367"/>
            <a:ext cx="30006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Sample Implementation</a:t>
            </a:r>
            <a:endParaRPr lang="en-US" sz="2245" dirty="0"/>
          </a:p>
        </p:txBody>
      </p:sp>
      <p:sp>
        <p:nvSpPr>
          <p:cNvPr id="12" name="Shape 9"/>
          <p:cNvSpPr/>
          <p:nvPr/>
        </p:nvSpPr>
        <p:spPr>
          <a:xfrm>
            <a:off x="9867543" y="3728323"/>
            <a:ext cx="4018359" cy="1018223"/>
          </a:xfrm>
          <a:prstGeom prst="roundRect">
            <a:avLst>
              <a:gd name="adj" fmla="val 19151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9856827" y="3728323"/>
            <a:ext cx="4039791" cy="1018223"/>
          </a:xfrm>
          <a:prstGeom prst="roundRect">
            <a:avLst>
              <a:gd name="adj" fmla="val 3192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073402" y="3890724"/>
            <a:ext cx="3606641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C code implementation details...
</a:t>
            </a:r>
            <a:endParaRPr lang="en-US" sz="170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58309" y="3368397"/>
            <a:ext cx="5701546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Code and Output</a:t>
            </a:r>
            <a:endParaRPr lang="en-US" sz="4489" dirty="0"/>
          </a:p>
        </p:txBody>
      </p:sp>
      <p:sp>
        <p:nvSpPr>
          <p:cNvPr id="5" name="Text 2"/>
          <p:cNvSpPr/>
          <p:nvPr/>
        </p:nvSpPr>
        <p:spPr>
          <a:xfrm>
            <a:off x="758309" y="4514374"/>
            <a:ext cx="13113782" cy="346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0"/>
              </a:lnSpc>
              <a:buNone/>
            </a:pPr>
            <a:endParaRPr lang="en-US" sz="170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48" y="1976080"/>
            <a:ext cx="4944785" cy="42773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4709" y="834866"/>
            <a:ext cx="6464141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Time Complexity Analysis</a:t>
            </a:r>
            <a:endParaRPr lang="en-US" sz="4489" dirty="0"/>
          </a:p>
        </p:txBody>
      </p:sp>
      <p:sp>
        <p:nvSpPr>
          <p:cNvPr id="7" name="Shape 2"/>
          <p:cNvSpPr/>
          <p:nvPr/>
        </p:nvSpPr>
        <p:spPr>
          <a:xfrm>
            <a:off x="6244709" y="1872496"/>
            <a:ext cx="3705463" cy="2999542"/>
          </a:xfrm>
          <a:prstGeom prst="roundRect">
            <a:avLst>
              <a:gd name="adj" fmla="val 650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6461284" y="2089071"/>
            <a:ext cx="31505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Optimal Time Complexity</a:t>
            </a:r>
            <a:endParaRPr lang="en-US" sz="2245" dirty="0"/>
          </a:p>
        </p:txBody>
      </p:sp>
      <p:sp>
        <p:nvSpPr>
          <p:cNvPr id="9" name="Text 4"/>
          <p:cNvSpPr/>
          <p:nvPr/>
        </p:nvSpPr>
        <p:spPr>
          <a:xfrm>
            <a:off x="6461284" y="2575203"/>
            <a:ext cx="3272314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optimal time complexity for this problem is O(log(m+n)), where m and n are the lengths of the input arrays.</a:t>
            </a:r>
            <a:endParaRPr lang="en-US" sz="1706" dirty="0"/>
          </a:p>
        </p:txBody>
      </p:sp>
      <p:sp>
        <p:nvSpPr>
          <p:cNvPr id="10" name="Shape 5"/>
          <p:cNvSpPr/>
          <p:nvPr/>
        </p:nvSpPr>
        <p:spPr>
          <a:xfrm>
            <a:off x="10166747" y="1872496"/>
            <a:ext cx="3705463" cy="2999542"/>
          </a:xfrm>
          <a:prstGeom prst="roundRect">
            <a:avLst>
              <a:gd name="adj" fmla="val 6501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6"/>
          <p:cNvSpPr/>
          <p:nvPr/>
        </p:nvSpPr>
        <p:spPr>
          <a:xfrm>
            <a:off x="10383322" y="2089071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Explanation</a:t>
            </a:r>
            <a:endParaRPr lang="en-US" sz="2245" dirty="0"/>
          </a:p>
        </p:txBody>
      </p:sp>
      <p:sp>
        <p:nvSpPr>
          <p:cNvPr id="12" name="Text 7"/>
          <p:cNvSpPr/>
          <p:nvPr/>
        </p:nvSpPr>
        <p:spPr>
          <a:xfrm>
            <a:off x="10383322" y="2575203"/>
            <a:ext cx="3272314" cy="2080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divide and conquer approach, using binary search, allows us to reduce the search space by half in each iteration, leading to a logarithmic time complexity.</a:t>
            </a:r>
            <a:endParaRPr lang="en-US" sz="1706" dirty="0"/>
          </a:p>
        </p:txBody>
      </p:sp>
      <p:sp>
        <p:nvSpPr>
          <p:cNvPr id="13" name="Shape 8"/>
          <p:cNvSpPr/>
          <p:nvPr/>
        </p:nvSpPr>
        <p:spPr>
          <a:xfrm>
            <a:off x="6244709" y="5088612"/>
            <a:ext cx="3705463" cy="2306122"/>
          </a:xfrm>
          <a:prstGeom prst="roundRect">
            <a:avLst>
              <a:gd name="adj" fmla="val 845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9"/>
          <p:cNvSpPr/>
          <p:nvPr/>
        </p:nvSpPr>
        <p:spPr>
          <a:xfrm>
            <a:off x="6461284" y="5305187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Comparison</a:t>
            </a:r>
            <a:endParaRPr lang="en-US" sz="2245" dirty="0"/>
          </a:p>
        </p:txBody>
      </p:sp>
      <p:sp>
        <p:nvSpPr>
          <p:cNvPr id="15" name="Text 10"/>
          <p:cNvSpPr/>
          <p:nvPr/>
        </p:nvSpPr>
        <p:spPr>
          <a:xfrm>
            <a:off x="6461284" y="5791319"/>
            <a:ext cx="3272314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is significantly better than the naive approach, which would have a time complexity of O(m+n).</a:t>
            </a:r>
            <a:endParaRPr lang="en-US" sz="1706" dirty="0"/>
          </a:p>
        </p:txBody>
      </p:sp>
      <p:sp>
        <p:nvSpPr>
          <p:cNvPr id="16" name="Shape 11"/>
          <p:cNvSpPr/>
          <p:nvPr/>
        </p:nvSpPr>
        <p:spPr>
          <a:xfrm>
            <a:off x="10166747" y="5088612"/>
            <a:ext cx="3705463" cy="2306122"/>
          </a:xfrm>
          <a:prstGeom prst="roundRect">
            <a:avLst>
              <a:gd name="adj" fmla="val 8456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2"/>
          <p:cNvSpPr/>
          <p:nvPr/>
        </p:nvSpPr>
        <p:spPr>
          <a:xfrm>
            <a:off x="10383322" y="5305187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Significance</a:t>
            </a:r>
            <a:endParaRPr lang="en-US" sz="2245" dirty="0"/>
          </a:p>
        </p:txBody>
      </p:sp>
      <p:sp>
        <p:nvSpPr>
          <p:cNvPr id="18" name="Text 13"/>
          <p:cNvSpPr/>
          <p:nvPr/>
        </p:nvSpPr>
        <p:spPr>
          <a:xfrm>
            <a:off x="10383322" y="5791319"/>
            <a:ext cx="3272314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optimal time complexity makes this solution efficient and scalable, even for large input sizes.</a:t>
            </a:r>
            <a:endParaRPr lang="en-US" sz="170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748" y="2031802"/>
            <a:ext cx="4944785" cy="416599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58309" y="850940"/>
            <a:ext cx="6290191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Edge Cases and Handling</a:t>
            </a:r>
            <a:endParaRPr lang="en-US" sz="4489" dirty="0"/>
          </a:p>
        </p:txBody>
      </p:sp>
      <p:sp>
        <p:nvSpPr>
          <p:cNvPr id="7" name="Shape 2"/>
          <p:cNvSpPr/>
          <p:nvPr/>
        </p:nvSpPr>
        <p:spPr>
          <a:xfrm>
            <a:off x="758309" y="213229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941427" y="2204918"/>
            <a:ext cx="121087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94" dirty="0"/>
          </a:p>
        </p:txBody>
      </p:sp>
      <p:sp>
        <p:nvSpPr>
          <p:cNvPr id="9" name="Text 4"/>
          <p:cNvSpPr/>
          <p:nvPr/>
        </p:nvSpPr>
        <p:spPr>
          <a:xfrm>
            <a:off x="1462326" y="2132290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Empty Arrays</a:t>
            </a:r>
            <a:endParaRPr lang="en-US" sz="2245" dirty="0"/>
          </a:p>
        </p:txBody>
      </p:sp>
      <p:sp>
        <p:nvSpPr>
          <p:cNvPr id="10" name="Text 5"/>
          <p:cNvSpPr/>
          <p:nvPr/>
        </p:nvSpPr>
        <p:spPr>
          <a:xfrm>
            <a:off x="1462326" y="2618423"/>
            <a:ext cx="3001447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solution should handle the case where one or both of the input arrays are empty.</a:t>
            </a:r>
            <a:endParaRPr lang="en-US" sz="1706" dirty="0"/>
          </a:p>
        </p:txBody>
      </p:sp>
      <p:sp>
        <p:nvSpPr>
          <p:cNvPr id="11" name="Shape 6"/>
          <p:cNvSpPr/>
          <p:nvPr/>
        </p:nvSpPr>
        <p:spPr>
          <a:xfrm>
            <a:off x="4680347" y="213229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4828223" y="2204918"/>
            <a:ext cx="191572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94" dirty="0"/>
          </a:p>
        </p:txBody>
      </p:sp>
      <p:sp>
        <p:nvSpPr>
          <p:cNvPr id="13" name="Text 8"/>
          <p:cNvSpPr/>
          <p:nvPr/>
        </p:nvSpPr>
        <p:spPr>
          <a:xfrm>
            <a:off x="5384363" y="2132290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Single Element Arrays</a:t>
            </a:r>
            <a:endParaRPr lang="en-US" sz="2245" dirty="0"/>
          </a:p>
        </p:txBody>
      </p:sp>
      <p:sp>
        <p:nvSpPr>
          <p:cNvPr id="14" name="Text 9"/>
          <p:cNvSpPr/>
          <p:nvPr/>
        </p:nvSpPr>
        <p:spPr>
          <a:xfrm>
            <a:off x="5384363" y="2618423"/>
            <a:ext cx="3001447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solution should correctly handle the case where one or both of the input arrays have only one element.</a:t>
            </a:r>
            <a:endParaRPr lang="en-US" sz="1706" dirty="0"/>
          </a:p>
        </p:txBody>
      </p:sp>
      <p:sp>
        <p:nvSpPr>
          <p:cNvPr id="15" name="Shape 10"/>
          <p:cNvSpPr/>
          <p:nvPr/>
        </p:nvSpPr>
        <p:spPr>
          <a:xfrm>
            <a:off x="758309" y="481226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909638" y="4884896"/>
            <a:ext cx="184666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94" dirty="0"/>
          </a:p>
        </p:txBody>
      </p:sp>
      <p:sp>
        <p:nvSpPr>
          <p:cNvPr id="17" name="Text 12"/>
          <p:cNvSpPr/>
          <p:nvPr/>
        </p:nvSpPr>
        <p:spPr>
          <a:xfrm>
            <a:off x="1462326" y="4812268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Array Size Differences</a:t>
            </a:r>
            <a:endParaRPr lang="en-US" sz="2245" dirty="0"/>
          </a:p>
        </p:txBody>
      </p:sp>
      <p:sp>
        <p:nvSpPr>
          <p:cNvPr id="18" name="Text 13"/>
          <p:cNvSpPr/>
          <p:nvPr/>
        </p:nvSpPr>
        <p:spPr>
          <a:xfrm>
            <a:off x="1462326" y="5298400"/>
            <a:ext cx="3001447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solution should work correctly even when the input arrays have significantly different sizes.</a:t>
            </a:r>
            <a:endParaRPr lang="en-US" sz="1706" dirty="0"/>
          </a:p>
        </p:txBody>
      </p:sp>
      <p:sp>
        <p:nvSpPr>
          <p:cNvPr id="19" name="Shape 14"/>
          <p:cNvSpPr/>
          <p:nvPr/>
        </p:nvSpPr>
        <p:spPr>
          <a:xfrm>
            <a:off x="4680347" y="481226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5"/>
          <p:cNvSpPr/>
          <p:nvPr/>
        </p:nvSpPr>
        <p:spPr>
          <a:xfrm>
            <a:off x="4820603" y="4884896"/>
            <a:ext cx="206931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4"/>
              </a:lnSpc>
              <a:buNone/>
            </a:pPr>
            <a:r>
              <a:rPr lang="en-US" sz="2694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94" dirty="0"/>
          </a:p>
        </p:txBody>
      </p:sp>
      <p:sp>
        <p:nvSpPr>
          <p:cNvPr id="21" name="Text 16"/>
          <p:cNvSpPr/>
          <p:nvPr/>
        </p:nvSpPr>
        <p:spPr>
          <a:xfrm>
            <a:off x="5384363" y="4812268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Overflow Handling</a:t>
            </a:r>
            <a:endParaRPr lang="en-US" sz="2245" dirty="0"/>
          </a:p>
        </p:txBody>
      </p:sp>
      <p:sp>
        <p:nvSpPr>
          <p:cNvPr id="22" name="Text 17"/>
          <p:cNvSpPr/>
          <p:nvPr/>
        </p:nvSpPr>
        <p:spPr>
          <a:xfrm>
            <a:off x="5384363" y="5298400"/>
            <a:ext cx="3001447" cy="2080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solution should ensure that intermediate calculations do not overflow, especially when dealing with large input values.</a:t>
            </a:r>
            <a:endParaRPr lang="en-US" sz="170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58309" y="1527453"/>
            <a:ext cx="8308777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Optimizations and Improvements</a:t>
            </a:r>
            <a:endParaRPr lang="en-US" sz="4489" dirty="0"/>
          </a:p>
        </p:txBody>
      </p:sp>
      <p:sp>
        <p:nvSpPr>
          <p:cNvPr id="5" name="Text 2"/>
          <p:cNvSpPr/>
          <p:nvPr/>
        </p:nvSpPr>
        <p:spPr>
          <a:xfrm>
            <a:off x="758309" y="2781657"/>
            <a:ext cx="3111818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Optimization Techniques</a:t>
            </a:r>
            <a:endParaRPr lang="en-US" sz="2245" dirty="0"/>
          </a:p>
        </p:txBody>
      </p:sp>
      <p:sp>
        <p:nvSpPr>
          <p:cNvPr id="6" name="Text 3"/>
          <p:cNvSpPr/>
          <p:nvPr/>
        </p:nvSpPr>
        <p:spPr>
          <a:xfrm>
            <a:off x="1104781" y="3354467"/>
            <a:ext cx="3671888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Char char="•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an iterative version of the algorithm instead of a recursive one.</a:t>
            </a:r>
            <a:endParaRPr lang="en-US" sz="1706" dirty="0"/>
          </a:p>
        </p:txBody>
      </p:sp>
      <p:sp>
        <p:nvSpPr>
          <p:cNvPr id="7" name="Text 4"/>
          <p:cNvSpPr/>
          <p:nvPr/>
        </p:nvSpPr>
        <p:spPr>
          <a:xfrm>
            <a:off x="1104781" y="4470321"/>
            <a:ext cx="3671888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Char char="•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 the binary search implementation for better performance.</a:t>
            </a:r>
            <a:endParaRPr lang="en-US" sz="1706" dirty="0"/>
          </a:p>
        </p:txBody>
      </p:sp>
      <p:sp>
        <p:nvSpPr>
          <p:cNvPr id="8" name="Text 5"/>
          <p:cNvSpPr/>
          <p:nvPr/>
        </p:nvSpPr>
        <p:spPr>
          <a:xfrm>
            <a:off x="1104781" y="5586174"/>
            <a:ext cx="3671888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Char char="•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techniques to reduce the number of comparisons required.</a:t>
            </a:r>
            <a:endParaRPr lang="en-US" sz="1706" dirty="0"/>
          </a:p>
        </p:txBody>
      </p:sp>
      <p:sp>
        <p:nvSpPr>
          <p:cNvPr id="9" name="Text 6"/>
          <p:cNvSpPr/>
          <p:nvPr/>
        </p:nvSpPr>
        <p:spPr>
          <a:xfrm>
            <a:off x="5312926" y="2781657"/>
            <a:ext cx="3018234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Potential Improvements</a:t>
            </a:r>
            <a:endParaRPr lang="en-US" sz="2245" dirty="0"/>
          </a:p>
        </p:txBody>
      </p:sp>
      <p:sp>
        <p:nvSpPr>
          <p:cNvPr id="10" name="Text 7"/>
          <p:cNvSpPr/>
          <p:nvPr/>
        </p:nvSpPr>
        <p:spPr>
          <a:xfrm>
            <a:off x="5659517" y="3354467"/>
            <a:ext cx="3671768" cy="6934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Font typeface="+mj-lt"/>
              <a:buAutoNum type="arabicPeriod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Extend the solution to handle more than two input arrays.</a:t>
            </a:r>
            <a:endParaRPr lang="en-US" sz="1706" dirty="0"/>
          </a:p>
        </p:txBody>
      </p:sp>
      <p:sp>
        <p:nvSpPr>
          <p:cNvPr id="11" name="Text 8"/>
          <p:cNvSpPr/>
          <p:nvPr/>
        </p:nvSpPr>
        <p:spPr>
          <a:xfrm>
            <a:off x="5659517" y="4123611"/>
            <a:ext cx="3671768" cy="1040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Font typeface="+mj-lt"/>
              <a:buAutoNum type="arabicPeriod" startAt="2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parallel or distributed computing approaches to further improve performance.</a:t>
            </a:r>
            <a:endParaRPr lang="en-US" sz="1706" dirty="0"/>
          </a:p>
        </p:txBody>
      </p:sp>
      <p:sp>
        <p:nvSpPr>
          <p:cNvPr id="12" name="Text 9"/>
          <p:cNvSpPr/>
          <p:nvPr/>
        </p:nvSpPr>
        <p:spPr>
          <a:xfrm>
            <a:off x="5659517" y="5239464"/>
            <a:ext cx="3671768" cy="1386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30"/>
              </a:lnSpc>
              <a:buSzPct val="100000"/>
              <a:buFont typeface="+mj-lt"/>
              <a:buAutoNum type="arabicPeriod" startAt="3"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Investigate the use of specialized hardware, such as GPU acceleration, to speed up the calculations.</a:t>
            </a:r>
            <a:endParaRPr lang="en-US" sz="1706" dirty="0"/>
          </a:p>
        </p:txBody>
      </p:sp>
      <p:sp>
        <p:nvSpPr>
          <p:cNvPr id="13" name="Text 10"/>
          <p:cNvSpPr/>
          <p:nvPr/>
        </p:nvSpPr>
        <p:spPr>
          <a:xfrm>
            <a:off x="9867543" y="2781657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Enhancements</a:t>
            </a:r>
            <a:endParaRPr lang="en-US" sz="2245" dirty="0"/>
          </a:p>
        </p:txBody>
      </p:sp>
      <p:sp>
        <p:nvSpPr>
          <p:cNvPr id="14" name="Text 11"/>
          <p:cNvSpPr/>
          <p:nvPr/>
        </p:nvSpPr>
        <p:spPr>
          <a:xfrm>
            <a:off x="9867543" y="3354467"/>
            <a:ext cx="4018359" cy="2080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170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 technology advances, there may be opportunities to leverage new hardware or software capabilities to further optimize the solution and make it even more efficient and scalable.</a:t>
            </a:r>
            <a:endParaRPr lang="en-US" sz="170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888</Words>
  <Application>Microsoft Office PowerPoint</Application>
  <PresentationFormat>Custom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Barlow</vt:lpstr>
      <vt:lpstr>Calibri</vt:lpstr>
      <vt:lpstr>Consolas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haninara25@gmail.com</cp:lastModifiedBy>
  <cp:revision>2</cp:revision>
  <dcterms:created xsi:type="dcterms:W3CDTF">2024-07-29T07:02:24Z</dcterms:created>
  <dcterms:modified xsi:type="dcterms:W3CDTF">2024-07-30T03:06:02Z</dcterms:modified>
</cp:coreProperties>
</file>