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7" r:id="rId6"/>
    <p:sldId id="298" r:id="rId7"/>
    <p:sldId id="300" r:id="rId8"/>
    <p:sldId id="301" r:id="rId9"/>
    <p:sldId id="302" r:id="rId10"/>
    <p:sldId id="270" r:id="rId11"/>
    <p:sldId id="273" r:id="rId12"/>
    <p:sldId id="303" r:id="rId13"/>
    <p:sldId id="304" r:id="rId14"/>
    <p:sldId id="305" r:id="rId15"/>
    <p:sldId id="312" r:id="rId16"/>
    <p:sldId id="289" r:id="rId17"/>
    <p:sldId id="290" r:id="rId18"/>
    <p:sldId id="293" r:id="rId19"/>
    <p:sldId id="278" r:id="rId20"/>
    <p:sldId id="294" r:id="rId21"/>
    <p:sldId id="306" r:id="rId22"/>
    <p:sldId id="30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1CE"/>
    <a:srgbClr val="EB1B1F"/>
    <a:srgbClr val="27C7C3"/>
    <a:srgbClr val="FF4101"/>
    <a:srgbClr val="6699FF"/>
    <a:srgbClr val="FF99FF"/>
    <a:srgbClr val="B3E7DD"/>
    <a:srgbClr val="1A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9" autoAdjust="0"/>
    <p:restoredTop sz="96070" autoAdjust="0"/>
  </p:normalViewPr>
  <p:slideViewPr>
    <p:cSldViewPr snapToGrid="0">
      <p:cViewPr varScale="1">
        <p:scale>
          <a:sx n="95" d="100"/>
          <a:sy n="95" d="100"/>
        </p:scale>
        <p:origin x="4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4AE3CF-CA23-417C-AC77-4F1A852B00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8CF5-0314-48FB-AC23-D2E542044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EFE0CA-1767-4635-86FF-1362463159A8}" type="datetimeFigureOut">
              <a:rPr lang="en-US"/>
              <a:pPr>
                <a:defRPr/>
              </a:pPr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A43EA-79EA-4B89-8723-860462871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76EEB-928E-4003-8C32-3224E037C7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7FE6A3-60F4-4DEA-B294-C7BE0C4F3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8A9CB-E44B-4513-98D0-52DD5BAD91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4283-9279-41B5-BC4F-CBE9F88222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CD8A12-A478-4FB5-ACA0-0780C5E09032}" type="datetimeFigureOut">
              <a:rPr lang="en-US"/>
              <a:pPr>
                <a:defRPr/>
              </a:pPr>
              <a:t>6/28/2025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D528D3-967B-43F8-A87C-84E5D3598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57A6E2-E52D-4807-961F-A3D6EB469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22C0-FD6B-45CD-B409-78D3DC10D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BA7BF-3FB2-43B4-ACA6-BD795C4C8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B4C0C1-1FDB-41A9-A9C7-DA6A9E32A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105231A8-AAFC-4B68-9281-89383FDF0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676728A1-88FB-4113-A1F2-66CA024B6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CEF4A1F2-EA65-4E87-974B-71C4CD309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80A1DE-8491-449C-9A06-C8656DC044C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C957A350-609C-411F-A177-4DB269E7F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5D5E573-75DD-420D-B06D-AC88666C3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70B2BE8F-9552-41BF-A537-ED6CF94EC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D468E0-847D-438D-9E24-42DB49704C0F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F8C39911-D4A0-430B-AAFE-4F0F56E22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9F4859A-EB6C-4DEB-9518-467408E2B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D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633CC1A-03DC-4919-A222-F1BBAE1E4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516B6A-B013-449D-865D-0E344CB4A90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C0EDA66F-B702-4427-A70D-AE1B58773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98F04601-7AD9-45DE-A745-9A55B2E4A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F1CB43CB-8BA9-46C0-9750-BD458718E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E5679-86D8-45DA-935D-5B778FCAE01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BAA03DA-221B-4DA0-8BF9-C23E4C1E43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CD43D862-8118-4E11-A07D-2E37F47C0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99AD1F8-8EDC-4786-A5FD-D43C2FF02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529B38-162D-439B-9E6F-AA8D448DFE2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745E2CE-8AA2-44E1-AA50-8DFA78439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F890BE5E-5C35-482B-A815-7DDB1EBE5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896C15A-81C3-4097-A353-AC9556D02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13936D-325F-4DA6-A07E-9CAA5DB8BBA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DD5F02B8-1597-45BA-8642-202E9425A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4557F421-C54C-4AF3-A7E7-86B86E3AD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C748A42-C7C4-4E5F-9A5F-C25D00F35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541910-F30B-4256-97DB-516B68F8071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85BF6AD4-B60D-456A-B130-71336DDC8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862B4309-E26B-405D-9DB3-A40155E44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026B130-BA3A-47EC-83A7-E359FCA6B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2CFF79-6D9E-488F-BEAF-ACB0BA3CD4E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24FCCF8F-C0F5-4535-9C92-E25A3659C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EDEEFEFE-E90B-4662-9296-65611D1A9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1879CD4-5AE0-4497-86D6-0B4CDAFA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756DA9-FC4F-4315-BEC8-7C59F9DF50D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64C7AC8-BC8A-4936-AABE-071C37171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B718DB4-F0D3-4AF6-963B-7E78361D5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51D0F84-46CE-430A-9C8A-AAA674BC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9E7E6F-FBE9-4913-A41B-3E01B187F36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3C9ED03-3B1D-462A-A5A5-0954A6187E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847FBCA-DBBF-4DEE-B6C8-0BD90E8A2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D81A25E-F07C-4985-A477-822367ACD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16F697-877D-4007-BE87-E24459CF5C9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D3D2F4D3-F485-4050-9060-645BD3BB9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00B48152-9F3B-4BAD-9C78-4287E3CEF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08E1C6B-207A-4D7D-8526-A9F0AC32B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74F81B-B8CC-4752-9517-92DA81C4D20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2B920756-3179-4D5A-84D8-3043DC7CA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F7A101D-0B23-4981-9B39-1744AEC9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8E62738-BB3C-4186-A2DF-B8C459DCC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F627FF-7BA5-4ABD-B072-64B8B5E45CA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79ADFD6-E22B-4122-A739-7556FC765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ED3B693C-47F5-4FE6-9880-62435EB85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176CCC4-DFE5-4543-8349-04F5B4FAF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C516C-D018-4909-80F1-69FC1F0954C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58F922A-F421-42B3-ADE1-E3072BAE3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E172B0F-D2B8-48E7-8B05-EDB2A5349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8A633BCE-5F30-4C45-8BAF-B31846241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5D0332-BCA7-4592-B83E-D348B158DD6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F73AF89D-F97A-4FE6-AFF0-8B038A6DD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D0404154-2F5A-4F26-AA36-006FBBDB9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C7C6441-E8EF-49E7-B99B-E272BB163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191730-7DD4-42B5-B596-D14232C3DA6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56E812E-911B-48DA-B9F8-E860D4041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8D969CA-3E7F-476A-B16A-DA5803F4D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9F8F0AA-5D03-42EA-8B6C-F26FB3F07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DB4135-50BF-4795-A0A8-E626645F9FD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73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141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73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141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4E3A-883E-4A62-AE03-0965BD40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5763" y="6300788"/>
            <a:ext cx="86518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801BEF41-A3A5-4314-B976-3F7408E40B1D}" type="datetimeFigureOut">
              <a:rPr lang="en-US"/>
              <a:pPr>
                <a:defRPr/>
              </a:pPr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B950-B891-452C-A9AB-648CD005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950" y="6297613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2F84-7700-4661-B5A4-D0F47796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3788" y="6297613"/>
            <a:ext cx="1908175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D9499E4-F9AC-44C6-B01C-8F023484F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30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5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4F99FA-9B2B-4D1C-B97B-56A3C27263A2}"/>
              </a:ext>
            </a:extLst>
          </p:cNvPr>
          <p:cNvSpPr/>
          <p:nvPr userDrawn="1"/>
        </p:nvSpPr>
        <p:spPr>
          <a:xfrm>
            <a:off x="0" y="0"/>
            <a:ext cx="10647363" cy="1411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10FA10-33FC-4105-89E6-AC42871332D0}"/>
              </a:ext>
            </a:extLst>
          </p:cNvPr>
          <p:cNvSpPr/>
          <p:nvPr userDrawn="1"/>
        </p:nvSpPr>
        <p:spPr>
          <a:xfrm>
            <a:off x="-93663" y="966788"/>
            <a:ext cx="8188326" cy="4127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00" spc="250" noProof="1">
                <a:latin typeface="Century Gothic" panose="020B0502020202020204" pitchFamily="34" charset="0"/>
              </a:rPr>
              <a:t>Gedung Arva Lt.3 Jl. RP.Soeroso No. 40 BC Gondangdia Menteng Jakarta Pusat 10350</a:t>
            </a:r>
            <a:r>
              <a:rPr lang="id-ID" sz="1000" spc="601" noProof="1">
                <a:latin typeface="Century Gothic" panose="020B0502020202020204" pitchFamily="34" charset="0"/>
              </a:rPr>
              <a:t> </a:t>
            </a:r>
          </a:p>
          <a:p>
            <a:pPr algn="ctr" eaLnBrk="1" fontAlgn="auto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00" spc="670" noProof="1">
                <a:latin typeface="Century Gothic" panose="020B0502020202020204" pitchFamily="34" charset="0"/>
              </a:rPr>
              <a:t> </a:t>
            </a:r>
            <a:r>
              <a:rPr lang="id-ID" sz="1000" spc="660" noProof="1">
                <a:latin typeface="Century Gothic" panose="020B0502020202020204" pitchFamily="34" charset="0"/>
              </a:rPr>
              <a:t>T: (+62-21) 391 7814 F: (+62-21) 314 3867 www.lsi.or.id</a:t>
            </a:r>
          </a:p>
        </p:txBody>
      </p:sp>
      <p:pic>
        <p:nvPicPr>
          <p:cNvPr id="1028" name="Picture 10">
            <a:extLst>
              <a:ext uri="{FF2B5EF4-FFF2-40B4-BE49-F238E27FC236}">
                <a16:creationId xmlns:a16="http://schemas.microsoft.com/office/drawing/2014/main" id="{A727B998-2A6E-4AA0-B3DA-2837D2A4F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9" r="28162" b="42358"/>
          <a:stretch>
            <a:fillRect/>
          </a:stretch>
        </p:blipFill>
        <p:spPr bwMode="auto">
          <a:xfrm>
            <a:off x="8059738" y="-17463"/>
            <a:ext cx="260032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4F83E5-7C29-4075-92A7-B3B9CA13F756}"/>
              </a:ext>
            </a:extLst>
          </p:cNvPr>
          <p:cNvCxnSpPr/>
          <p:nvPr userDrawn="1"/>
        </p:nvCxnSpPr>
        <p:spPr>
          <a:xfrm>
            <a:off x="10637838" y="2082800"/>
            <a:ext cx="0" cy="4775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9">
            <a:extLst>
              <a:ext uri="{FF2B5EF4-FFF2-40B4-BE49-F238E27FC236}">
                <a16:creationId xmlns:a16="http://schemas.microsoft.com/office/drawing/2014/main" id="{494D5EE7-B4C1-422D-AFD6-D102D35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9440863" y="558800"/>
            <a:ext cx="25495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632098-723D-4ABD-8B4E-E337AA4F69B8}"/>
              </a:ext>
            </a:extLst>
          </p:cNvPr>
          <p:cNvSpPr/>
          <p:nvPr userDrawn="1"/>
        </p:nvSpPr>
        <p:spPr>
          <a:xfrm>
            <a:off x="1592263" y="322263"/>
            <a:ext cx="10482262" cy="5842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7129E3E3-B4AD-4B92-9837-FEED11739A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9" b="41539"/>
          <a:stretch>
            <a:fillRect/>
          </a:stretch>
        </p:blipFill>
        <p:spPr bwMode="auto">
          <a:xfrm>
            <a:off x="381000" y="314325"/>
            <a:ext cx="34051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4">
            <a:extLst>
              <a:ext uri="{FF2B5EF4-FFF2-40B4-BE49-F238E27FC236}">
                <a16:creationId xmlns:a16="http://schemas.microsoft.com/office/drawing/2014/main" id="{4B6536FE-0802-4DB8-BA5B-405D6BAFE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393700" y="147638"/>
            <a:ext cx="220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7C5085C-CB2B-4683-9EBD-CC00CCB42141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147763" y="655002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0A21FB1-4633-4F2C-8761-72C12AC7443A}" type="datetimeFigureOut">
              <a:rPr lang="en-US"/>
              <a:pPr>
                <a:defRPr/>
              </a:pPr>
              <a:t>6/28/2025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6E4C296-69F6-4C08-9778-C8FAA969909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43363" y="6550025"/>
            <a:ext cx="4114800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EF2DE55-A804-46CA-902A-986E7667EC99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9117013" y="6550025"/>
            <a:ext cx="1908175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9A00F0-4C0A-4353-9CDE-BF19DF9F9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6AF1E3-44A7-4060-BBC3-39EDE704E099}"/>
              </a:ext>
            </a:extLst>
          </p:cNvPr>
          <p:cNvCxnSpPr/>
          <p:nvPr userDrawn="1"/>
        </p:nvCxnSpPr>
        <p:spPr>
          <a:xfrm>
            <a:off x="12158663" y="322263"/>
            <a:ext cx="0" cy="584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C5B5C9-D9EA-4FFA-AB4F-0F6F5EB135AF}"/>
              </a:ext>
            </a:extLst>
          </p:cNvPr>
          <p:cNvSpPr/>
          <p:nvPr userDrawn="1"/>
        </p:nvSpPr>
        <p:spPr>
          <a:xfrm>
            <a:off x="0" y="0"/>
            <a:ext cx="9891713" cy="654843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5" name="Picture 11">
            <a:extLst>
              <a:ext uri="{FF2B5EF4-FFF2-40B4-BE49-F238E27FC236}">
                <a16:creationId xmlns:a16="http://schemas.microsoft.com/office/drawing/2014/main" id="{A848B628-481B-4AA1-A93A-2EB967229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885363" cy="65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4098B2-20E0-4700-9B1D-34BF5C2E862C}"/>
              </a:ext>
            </a:extLst>
          </p:cNvPr>
          <p:cNvCxnSpPr/>
          <p:nvPr userDrawn="1"/>
        </p:nvCxnSpPr>
        <p:spPr>
          <a:xfrm>
            <a:off x="0" y="6762750"/>
            <a:ext cx="12192000" cy="0"/>
          </a:xfrm>
          <a:prstGeom prst="line">
            <a:avLst/>
          </a:prstGeom>
          <a:ln w="215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17">
            <a:extLst>
              <a:ext uri="{FF2B5EF4-FFF2-40B4-BE49-F238E27FC236}">
                <a16:creationId xmlns:a16="http://schemas.microsoft.com/office/drawing/2014/main" id="{4E5A8EBF-E64A-4401-9DE7-E9E3AE845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" r="28162" b="42358"/>
          <a:stretch>
            <a:fillRect/>
          </a:stretch>
        </p:blipFill>
        <p:spPr bwMode="auto">
          <a:xfrm>
            <a:off x="4806950" y="2451100"/>
            <a:ext cx="5094288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8">
            <a:extLst>
              <a:ext uri="{FF2B5EF4-FFF2-40B4-BE49-F238E27FC236}">
                <a16:creationId xmlns:a16="http://schemas.microsoft.com/office/drawing/2014/main" id="{0CBCEB5E-CF95-40C2-8FEB-35B637CA5A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7805738" y="4902200"/>
            <a:ext cx="438626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B753DD-8ECB-4008-BC51-40D50302BFF1}"/>
              </a:ext>
            </a:extLst>
          </p:cNvPr>
          <p:cNvSpPr/>
          <p:nvPr userDrawn="1"/>
        </p:nvSpPr>
        <p:spPr>
          <a:xfrm>
            <a:off x="0" y="0"/>
            <a:ext cx="9891713" cy="654843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E9D1C-0845-4ECA-89F2-FA09F426CA89}"/>
              </a:ext>
            </a:extLst>
          </p:cNvPr>
          <p:cNvCxnSpPr/>
          <p:nvPr userDrawn="1"/>
        </p:nvCxnSpPr>
        <p:spPr>
          <a:xfrm>
            <a:off x="0" y="6762750"/>
            <a:ext cx="12192000" cy="0"/>
          </a:xfrm>
          <a:prstGeom prst="line">
            <a:avLst/>
          </a:prstGeom>
          <a:ln w="215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17">
            <a:extLst>
              <a:ext uri="{FF2B5EF4-FFF2-40B4-BE49-F238E27FC236}">
                <a16:creationId xmlns:a16="http://schemas.microsoft.com/office/drawing/2014/main" id="{51EA2007-8E7A-43B1-BEA5-0CE7A1170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" r="28162" b="42358"/>
          <a:stretch>
            <a:fillRect/>
          </a:stretch>
        </p:blipFill>
        <p:spPr bwMode="auto">
          <a:xfrm>
            <a:off x="4806950" y="2451100"/>
            <a:ext cx="5094288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8">
            <a:extLst>
              <a:ext uri="{FF2B5EF4-FFF2-40B4-BE49-F238E27FC236}">
                <a16:creationId xmlns:a16="http://schemas.microsoft.com/office/drawing/2014/main" id="{3D5B1776-6295-4F8B-A1EB-50F40526B6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7805738" y="4902200"/>
            <a:ext cx="438626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si.or.id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EB36B6-B162-42EA-8490-F31F8B9685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1650" y="2344738"/>
            <a:ext cx="7265988" cy="1084262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latin typeface="+mn-lt"/>
                <a:cs typeface="Times New Roman" panose="02020603050405020304" pitchFamily="18" charset="0"/>
              </a:rPr>
              <a:t>Percobaan</a:t>
            </a:r>
            <a:r>
              <a:rPr lang="en-US" sz="3600" b="1" dirty="0">
                <a:latin typeface="+mn-lt"/>
                <a:cs typeface="Times New Roman" panose="02020603050405020304" pitchFamily="18" charset="0"/>
              </a:rPr>
              <a:t> template proposal baru</a:t>
            </a:r>
          </a:p>
        </p:txBody>
      </p:sp>
      <p:sp>
        <p:nvSpPr>
          <p:cNvPr id="8195" name="Title 5">
            <a:extLst>
              <a:ext uri="{FF2B5EF4-FFF2-40B4-BE49-F238E27FC236}">
                <a16:creationId xmlns:a16="http://schemas.microsoft.com/office/drawing/2014/main" id="{CEA519FD-57CD-454D-BB6E-0E344DA5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563688"/>
            <a:ext cx="891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5600" b="1" dirty="0" err="1">
                <a:latin typeface="Helvetica Neue Condensed"/>
                <a:ea typeface="Helvetica Neue Condensed"/>
                <a:cs typeface="Helvetica Neue Condensed"/>
              </a:rPr>
              <a:t>Survei</a:t>
            </a:r>
            <a:r>
              <a:rPr lang="en-US" altLang="en-US" sz="5600" b="1" dirty="0">
                <a:latin typeface="Helvetica Neue Condensed"/>
                <a:ea typeface="Helvetica Neue Condensed"/>
                <a:cs typeface="Helvetica Neue Condensed"/>
              </a:rPr>
              <a:t> </a:t>
            </a:r>
            <a:r>
              <a:rPr lang="en-US" altLang="en-US" sz="5600" b="1" dirty="0" err="1">
                <a:latin typeface="Helvetica Neue Condensed"/>
                <a:ea typeface="Helvetica Neue Condensed"/>
                <a:cs typeface="Helvetica Neue Condensed"/>
              </a:rPr>
              <a:t>Perilaku</a:t>
            </a:r>
            <a:r>
              <a:rPr lang="en-US" altLang="en-US" sz="5600" b="1">
                <a:latin typeface="Helvetica Neue Condensed"/>
                <a:ea typeface="Helvetica Neue Condensed"/>
                <a:cs typeface="Helvetica Neue Condensed"/>
              </a:rPr>
              <a:t> TEST</a:t>
            </a:r>
            <a:endParaRPr lang="en-US" altLang="en-US" sz="5600" b="1" dirty="0">
              <a:latin typeface="Helvetica Neue Condensed"/>
              <a:ea typeface="Helvetica Neue Condensed"/>
              <a:cs typeface="Helvetica Neue Condense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7CC8-D3A4-4616-B7C0-BC3ACBD6712D}"/>
              </a:ext>
            </a:extLst>
          </p:cNvPr>
          <p:cNvSpPr/>
          <p:nvPr/>
        </p:nvSpPr>
        <p:spPr>
          <a:xfrm>
            <a:off x="501650" y="904875"/>
            <a:ext cx="2538413" cy="5921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7" name="Subtitle 6">
            <a:extLst>
              <a:ext uri="{FF2B5EF4-FFF2-40B4-BE49-F238E27FC236}">
                <a16:creationId xmlns:a16="http://schemas.microsoft.com/office/drawing/2014/main" id="{0066FA77-37C4-4CBE-9A2C-951760EC157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904875"/>
            <a:ext cx="3038475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bg1"/>
                </a:solidFill>
                <a:latin typeface="Helvetica Neue Condensed"/>
                <a:ea typeface="Helvetica Neue Condensed"/>
                <a:cs typeface="Helvetica Neue Condensed"/>
              </a:rPr>
              <a:t>       </a:t>
            </a:r>
            <a:r>
              <a:rPr lang="en-US" altLang="en-US" sz="3200" b="1">
                <a:solidFill>
                  <a:schemeClr val="bg1"/>
                </a:solidFill>
                <a:latin typeface="Helvetica Neue Condensed"/>
                <a:ea typeface="Helvetica Neue Condensed"/>
                <a:cs typeface="Helvetica Neue Condensed"/>
              </a:rPr>
              <a:t>PROPOSAL</a:t>
            </a:r>
            <a:endParaRPr lang="en-ID" altLang="en-US" sz="3200" b="1">
              <a:solidFill>
                <a:schemeClr val="bg1"/>
              </a:solidFill>
              <a:latin typeface="Helvetica Neue Condensed"/>
              <a:ea typeface="Helvetica Neue Condensed"/>
              <a:cs typeface="Helvetica Neue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281FF4-B523-4E14-BCBE-5C068EE595AE}"/>
              </a:ext>
            </a:extLst>
          </p:cNvPr>
          <p:cNvSpPr/>
          <p:nvPr/>
        </p:nvSpPr>
        <p:spPr>
          <a:xfrm>
            <a:off x="0" y="3208338"/>
            <a:ext cx="12192000" cy="2890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1BFBEB-D8AE-4A40-9037-A68A2D7D1333}"/>
              </a:ext>
            </a:extLst>
          </p:cNvPr>
          <p:cNvSpPr/>
          <p:nvPr/>
        </p:nvSpPr>
        <p:spPr>
          <a:xfrm>
            <a:off x="7067550" y="2822575"/>
            <a:ext cx="4525963" cy="7651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FB788-A0D6-4E48-AF35-05A2BF71A4CE}"/>
              </a:ext>
            </a:extLst>
          </p:cNvPr>
          <p:cNvSpPr txBox="1"/>
          <p:nvPr/>
        </p:nvSpPr>
        <p:spPr>
          <a:xfrm>
            <a:off x="5937250" y="5741988"/>
            <a:ext cx="5602288" cy="279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survei bersifat </a:t>
            </a:r>
            <a:r>
              <a:rPr lang="id-ID" sz="12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  <a:r>
              <a:rPr lang="id-ID" sz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hanya akan diserahkan ke klien bersangkutan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59C4D1-1AC2-435B-8F28-74694090EE74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606" name="Date Placeholder 6">
            <a:extLst>
              <a:ext uri="{FF2B5EF4-FFF2-40B4-BE49-F238E27FC236}">
                <a16:creationId xmlns:a16="http://schemas.microsoft.com/office/drawing/2014/main" id="{087F49DA-421B-40DC-9B67-55AD019FC5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99B3DE2C-82C8-47ED-9B13-CCD75DF021E5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5607" name="Slide Number Placeholder 8">
            <a:extLst>
              <a:ext uri="{FF2B5EF4-FFF2-40B4-BE49-F238E27FC236}">
                <a16:creationId xmlns:a16="http://schemas.microsoft.com/office/drawing/2014/main" id="{E531F1C2-1417-429A-95DB-764FBE62AF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6FDAC4-B4B6-4D16-BD4D-FB0198225F5B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5DF41-81C2-4732-B317-17B0BC4432F0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915245-17FD-4DDA-8FBD-A480DEA466E0}"/>
              </a:ext>
            </a:extLst>
          </p:cNvPr>
          <p:cNvSpPr txBox="1"/>
          <p:nvPr/>
        </p:nvSpPr>
        <p:spPr>
          <a:xfrm>
            <a:off x="506413" y="1298575"/>
            <a:ext cx="613092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Waktu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Pelaksanaan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9A2662-CE44-4B45-8975-CA47B61AF5D1}"/>
              </a:ext>
            </a:extLst>
          </p:cNvPr>
          <p:cNvSpPr/>
          <p:nvPr/>
        </p:nvSpPr>
        <p:spPr>
          <a:xfrm>
            <a:off x="609600" y="2822575"/>
            <a:ext cx="4527550" cy="7651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2FF0FF-25F4-4DCB-B926-CC2F1ACB6063}"/>
              </a:ext>
            </a:extLst>
          </p:cNvPr>
          <p:cNvSpPr/>
          <p:nvPr/>
        </p:nvSpPr>
        <p:spPr>
          <a:xfrm>
            <a:off x="3413125" y="2822575"/>
            <a:ext cx="4860925" cy="76517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1D2B88-22EA-4A76-9957-13CF3205C3AD}"/>
              </a:ext>
            </a:extLst>
          </p:cNvPr>
          <p:cNvSpPr txBox="1"/>
          <p:nvPr/>
        </p:nvSpPr>
        <p:spPr>
          <a:xfrm>
            <a:off x="609600" y="2822575"/>
            <a:ext cx="2803525" cy="76517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Persiapan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Survei</a:t>
            </a:r>
            <a:endParaRPr lang="en-US" sz="18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B3C7340-CD69-4D3D-AFC4-3562F8E5C1AF}"/>
              </a:ext>
            </a:extLst>
          </p:cNvPr>
          <p:cNvSpPr txBox="1"/>
          <p:nvPr/>
        </p:nvSpPr>
        <p:spPr>
          <a:xfrm>
            <a:off x="3413125" y="2847975"/>
            <a:ext cx="4860925" cy="76517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Pengumpulan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Data</a:t>
            </a:r>
            <a:endParaRPr lang="en-US" sz="18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AF5ABD-F769-475A-B5AB-D04A2621A8D2}"/>
              </a:ext>
            </a:extLst>
          </p:cNvPr>
          <p:cNvSpPr txBox="1"/>
          <p:nvPr/>
        </p:nvSpPr>
        <p:spPr>
          <a:xfrm>
            <a:off x="8274050" y="2833688"/>
            <a:ext cx="3306763" cy="76517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Data dan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Laporan</a:t>
            </a:r>
            <a:endParaRPr lang="en-US" sz="18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44F4-AA4D-4C7B-87B6-723DA17D7012}"/>
              </a:ext>
            </a:extLst>
          </p:cNvPr>
          <p:cNvSpPr txBox="1"/>
          <p:nvPr/>
        </p:nvSpPr>
        <p:spPr>
          <a:xfrm>
            <a:off x="796925" y="3640138"/>
            <a:ext cx="2435225" cy="2308225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Desain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sampel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penyusunan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kuesioner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Pengurusan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izin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persiapan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perlengkapan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Workshop/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pelatihan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enumerator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Pretest dan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finalisasi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alat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ukur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FB9BF-55E5-4467-A2DC-4524C7D43F8C}"/>
              </a:ext>
            </a:extLst>
          </p:cNvPr>
          <p:cNvSpPr txBox="1"/>
          <p:nvPr/>
        </p:nvSpPr>
        <p:spPr>
          <a:xfrm>
            <a:off x="4551363" y="3657600"/>
            <a:ext cx="24384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Workshop/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pelatihan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enumerator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Wawancara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lapangan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59458-E551-49B2-BCE4-595A1C6BAE7B}"/>
              </a:ext>
            </a:extLst>
          </p:cNvPr>
          <p:cNvSpPr txBox="1"/>
          <p:nvPr/>
        </p:nvSpPr>
        <p:spPr>
          <a:xfrm>
            <a:off x="8851900" y="3640138"/>
            <a:ext cx="24384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Cleaning, coding dan input data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data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Penulisan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laporan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ACBB2-FC2A-4E69-AC8C-A927D31F5C5B}"/>
              </a:ext>
            </a:extLst>
          </p:cNvPr>
          <p:cNvSpPr txBox="1"/>
          <p:nvPr/>
        </p:nvSpPr>
        <p:spPr>
          <a:xfrm>
            <a:off x="1635125" y="2439988"/>
            <a:ext cx="752475" cy="338137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3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6507-7D19-413C-9213-38587398A9E3}"/>
              </a:ext>
            </a:extLst>
          </p:cNvPr>
          <p:cNvSpPr txBox="1"/>
          <p:nvPr/>
        </p:nvSpPr>
        <p:spPr>
          <a:xfrm>
            <a:off x="5378450" y="2439988"/>
            <a:ext cx="1076325" cy="338137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14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46331-9EC7-4467-8ACF-F67335E914F1}"/>
              </a:ext>
            </a:extLst>
          </p:cNvPr>
          <p:cNvSpPr txBox="1"/>
          <p:nvPr/>
        </p:nvSpPr>
        <p:spPr>
          <a:xfrm>
            <a:off x="9594850" y="2439988"/>
            <a:ext cx="754063" cy="338137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4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5952CE-6B6F-4E17-8C3B-798F2A18F3CD}"/>
              </a:ext>
            </a:extLst>
          </p:cNvPr>
          <p:cNvCxnSpPr>
            <a:stCxn id="3" idx="0"/>
          </p:cNvCxnSpPr>
          <p:nvPr/>
        </p:nvCxnSpPr>
        <p:spPr>
          <a:xfrm flipV="1">
            <a:off x="2011363" y="2173288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060E62-7559-4A7C-A322-3D421E5D762E}"/>
              </a:ext>
            </a:extLst>
          </p:cNvPr>
          <p:cNvCxnSpPr/>
          <p:nvPr/>
        </p:nvCxnSpPr>
        <p:spPr>
          <a:xfrm>
            <a:off x="2011363" y="2173288"/>
            <a:ext cx="7993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8F4A12-E2A2-48DF-BCD7-07FE5971ADF6}"/>
              </a:ext>
            </a:extLst>
          </p:cNvPr>
          <p:cNvCxnSpPr>
            <a:endCxn id="8" idx="0"/>
          </p:cNvCxnSpPr>
          <p:nvPr/>
        </p:nvCxnSpPr>
        <p:spPr>
          <a:xfrm flipH="1">
            <a:off x="9972675" y="2173288"/>
            <a:ext cx="11113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CB38D5-E99F-4153-A345-F2F07AA6BB22}"/>
              </a:ext>
            </a:extLst>
          </p:cNvPr>
          <p:cNvSpPr txBox="1"/>
          <p:nvPr/>
        </p:nvSpPr>
        <p:spPr>
          <a:xfrm>
            <a:off x="5297488" y="1987550"/>
            <a:ext cx="946150" cy="369888"/>
          </a:xfrm>
          <a:prstGeom prst="rect">
            <a:avLst/>
          </a:prstGeom>
          <a:solidFill>
            <a:schemeClr val="bg1"/>
          </a:solidFill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b="1" dirty="0">
                <a:solidFill>
                  <a:srgbClr val="EB1B1F"/>
                </a:solidFill>
                <a:latin typeface="+mn-lt"/>
                <a:cs typeface="Times New Roman" panose="02020603050405020304" pitchFamily="18" charset="0"/>
              </a:rPr>
              <a:t>21 </a:t>
            </a:r>
            <a:r>
              <a:rPr lang="en-US" b="1" dirty="0" err="1">
                <a:solidFill>
                  <a:srgbClr val="EB1B1F"/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b="1" dirty="0">
              <a:solidFill>
                <a:srgbClr val="EB1B1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625" name="Footer Placeholder 7">
            <a:extLst>
              <a:ext uri="{FF2B5EF4-FFF2-40B4-BE49-F238E27FC236}">
                <a16:creationId xmlns:a16="http://schemas.microsoft.com/office/drawing/2014/main" id="{7A8F8316-6AF2-4BE5-B1DE-17C81FCD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082CC0-E525-4CAB-81F7-A9EE489207DB}"/>
              </a:ext>
            </a:extLst>
          </p:cNvPr>
          <p:cNvSpPr txBox="1"/>
          <p:nvPr/>
        </p:nvSpPr>
        <p:spPr>
          <a:xfrm>
            <a:off x="2800350" y="4911725"/>
            <a:ext cx="9667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Catatan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en-ID" sz="16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CEFF4D-8DEA-4946-89B8-61D5D532AB84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2" name="Date Placeholder 6">
            <a:extLst>
              <a:ext uri="{FF2B5EF4-FFF2-40B4-BE49-F238E27FC236}">
                <a16:creationId xmlns:a16="http://schemas.microsoft.com/office/drawing/2014/main" id="{4CE80939-8F0C-4B18-93F4-10204E96816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B5CE151-0EE4-4D6E-AED3-4D45E7F9A534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7653" name="Slide Number Placeholder 8">
            <a:extLst>
              <a:ext uri="{FF2B5EF4-FFF2-40B4-BE49-F238E27FC236}">
                <a16:creationId xmlns:a16="http://schemas.microsoft.com/office/drawing/2014/main" id="{B7960400-98C5-45ED-9E85-E2FCB9531A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EEBF9-5CDA-4A88-90C4-868EC0CE6760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3BD43-0603-4BC3-AD24-A75FDC68011C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F4D4BA-0CCB-4290-9682-E7AE0CC2184F}"/>
              </a:ext>
            </a:extLst>
          </p:cNvPr>
          <p:cNvSpPr txBox="1"/>
          <p:nvPr/>
        </p:nvSpPr>
        <p:spPr>
          <a:xfrm>
            <a:off x="506413" y="1298575"/>
            <a:ext cx="613092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Harga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3135FF1D-AE1F-44D7-84F3-85F36B0DD937}"/>
              </a:ext>
            </a:extLst>
          </p:cNvPr>
          <p:cNvSpPr/>
          <p:nvPr/>
        </p:nvSpPr>
        <p:spPr>
          <a:xfrm>
            <a:off x="2897188" y="1968500"/>
            <a:ext cx="6678612" cy="2560638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6AAB67-A4DE-4850-8ED0-2ADD43A4B7CC}"/>
              </a:ext>
            </a:extLst>
          </p:cNvPr>
          <p:cNvSpPr/>
          <p:nvPr/>
        </p:nvSpPr>
        <p:spPr>
          <a:xfrm>
            <a:off x="3375025" y="2014538"/>
            <a:ext cx="6200775" cy="5905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8" name="TextBox 15">
            <a:extLst>
              <a:ext uri="{FF2B5EF4-FFF2-40B4-BE49-F238E27FC236}">
                <a16:creationId xmlns:a16="http://schemas.microsoft.com/office/drawing/2014/main" id="{A9F68EA9-68D7-4698-9EB0-8B3CEBA26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2813050"/>
            <a:ext cx="58086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6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cs typeface="Times New Roman" panose="02020603050405020304" pitchFamily="18" charset="0"/>
              </a:rPr>
              <a:t>Survei </a:t>
            </a:r>
            <a:r>
              <a:rPr lang="en-US" altLang="en-US" sz="1600" b="1">
                <a:cs typeface="Times New Roman" panose="02020603050405020304" pitchFamily="18" charset="0"/>
              </a:rPr>
              <a:t>Kota Jayapura:</a:t>
            </a:r>
            <a:endParaRPr lang="en-US" altLang="en-US" sz="16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cs typeface="Times New Roman" panose="02020603050405020304" pitchFamily="18" charset="0"/>
              </a:rPr>
              <a:t>Sampel 400 responden		Rp 275.000.000</a:t>
            </a:r>
          </a:p>
          <a:p>
            <a:pPr eaLnBrk="1" hangingPunct="1"/>
            <a:endParaRPr lang="en-ID" altLang="en-US" sz="1600"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8DCED7-0CF1-4900-B5D8-6C985848AE19}"/>
              </a:ext>
            </a:extLst>
          </p:cNvPr>
          <p:cNvSpPr txBox="1"/>
          <p:nvPr/>
        </p:nvSpPr>
        <p:spPr>
          <a:xfrm>
            <a:off x="2976563" y="5210175"/>
            <a:ext cx="55403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Pembayaran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dilakukan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2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tahap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(1)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Tahap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1 , 70%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saat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penandatanganan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kerja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sama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(2)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Tahap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2, 30%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sebelum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penyerahan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laporan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hasil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endParaRPr lang="en-ID" sz="16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660" name="Footer Placeholder 7">
            <a:extLst>
              <a:ext uri="{FF2B5EF4-FFF2-40B4-BE49-F238E27FC236}">
                <a16:creationId xmlns:a16="http://schemas.microsoft.com/office/drawing/2014/main" id="{100FBC87-8957-40EB-8D06-AB039AFF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9D9D12-3208-41F4-9A48-761EA24F337D}"/>
              </a:ext>
            </a:extLst>
          </p:cNvPr>
          <p:cNvSpPr/>
          <p:nvPr/>
        </p:nvSpPr>
        <p:spPr>
          <a:xfrm>
            <a:off x="2206625" y="3525838"/>
            <a:ext cx="7778750" cy="5857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EB18B-25BD-4C5A-ACFC-116ACEB7B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40038"/>
            <a:ext cx="12192000" cy="877887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Lembaga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Indonesia</a:t>
            </a:r>
            <a:endParaRPr lang="en-ID" sz="44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8">
            <a:extLst>
              <a:ext uri="{FF2B5EF4-FFF2-40B4-BE49-F238E27FC236}">
                <a16:creationId xmlns:a16="http://schemas.microsoft.com/office/drawing/2014/main" id="{011FCD93-3637-4F2E-A45F-3644A2A16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90"/>
          <a:stretch>
            <a:fillRect/>
          </a:stretch>
        </p:blipFill>
        <p:spPr bwMode="auto">
          <a:xfrm>
            <a:off x="639763" y="2395538"/>
            <a:ext cx="2505075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11FB81-1B1B-46A7-A63F-85FBF6546594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748" name="Date Placeholder 6">
            <a:extLst>
              <a:ext uri="{FF2B5EF4-FFF2-40B4-BE49-F238E27FC236}">
                <a16:creationId xmlns:a16="http://schemas.microsoft.com/office/drawing/2014/main" id="{14B2E78E-CA28-48F2-BD00-DB4C0C9A491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C50CE93E-D650-4F02-87EB-171067822832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1749" name="Footer Placeholder 7">
            <a:extLst>
              <a:ext uri="{FF2B5EF4-FFF2-40B4-BE49-F238E27FC236}">
                <a16:creationId xmlns:a16="http://schemas.microsoft.com/office/drawing/2014/main" id="{E3F47BF0-A5FE-4EAF-9119-E11BD32CE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7338" y="6411913"/>
            <a:ext cx="19161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1200">
                <a:latin typeface="Century Gothic" panose="020B0502020202020204" pitchFamily="34" charset="0"/>
              </a:rPr>
              <a:t>Survei Perilaku Pemilih</a:t>
            </a:r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1750" name="Slide Number Placeholder 8">
            <a:extLst>
              <a:ext uri="{FF2B5EF4-FFF2-40B4-BE49-F238E27FC236}">
                <a16:creationId xmlns:a16="http://schemas.microsoft.com/office/drawing/2014/main" id="{2874140E-DF63-47A7-98ED-49BC4E759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338A3A-43F3-432F-BB64-9F2470C78226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2B6C21-EED3-45C1-A894-EE1DD0401DBC}"/>
              </a:ext>
            </a:extLst>
          </p:cNvPr>
          <p:cNvSpPr txBox="1"/>
          <p:nvPr/>
        </p:nvSpPr>
        <p:spPr>
          <a:xfrm>
            <a:off x="506413" y="1298575"/>
            <a:ext cx="8570912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Tentang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Lembaga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Indonesia (LSI)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D179B-1F13-40CB-B32F-C205934113A5}"/>
              </a:ext>
            </a:extLst>
          </p:cNvPr>
          <p:cNvSpPr txBox="1"/>
          <p:nvPr/>
        </p:nvSpPr>
        <p:spPr>
          <a:xfrm>
            <a:off x="3562350" y="3398838"/>
            <a:ext cx="7696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Monitoring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berkala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menjadi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masukan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pembuatan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kebijakan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dasar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sistem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demokrasi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benar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efisien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efektif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akurat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memantau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39D8B-3217-409E-B5C2-F92BDF1C473A}"/>
              </a:ext>
            </a:extLst>
          </p:cNvPr>
          <p:cNvSpPr txBox="1"/>
          <p:nvPr/>
        </p:nvSpPr>
        <p:spPr>
          <a:xfrm>
            <a:off x="3562350" y="4665663"/>
            <a:ext cx="7989888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(LSI)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perintis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didirikan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didukung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oleh para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ahli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peneliti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kredibel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berpengalaman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memiliki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reputasi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akademik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internasional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 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E95C3-BD8E-4484-B0D6-F62BE2CA1ABC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39A87-89BF-4AC0-8DF5-50716D432554}"/>
              </a:ext>
            </a:extLst>
          </p:cNvPr>
          <p:cNvSpPr txBox="1"/>
          <p:nvPr/>
        </p:nvSpPr>
        <p:spPr>
          <a:xfrm>
            <a:off x="3562350" y="2401888"/>
            <a:ext cx="7989888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(LSI)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didirikan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berdasarkan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permikiran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bahwa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demokrasi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berfungsi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efektif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stabil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jika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responsif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terhadap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persepsi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harapan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evaluasi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496C19-2CC0-41CC-B0F4-92BCB0933B3D}"/>
              </a:ext>
            </a:extLst>
          </p:cNvPr>
          <p:cNvSpPr/>
          <p:nvPr/>
        </p:nvSpPr>
        <p:spPr>
          <a:xfrm>
            <a:off x="2968625" y="2395538"/>
            <a:ext cx="265113" cy="31638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8">
            <a:extLst>
              <a:ext uri="{FF2B5EF4-FFF2-40B4-BE49-F238E27FC236}">
                <a16:creationId xmlns:a16="http://schemas.microsoft.com/office/drawing/2014/main" id="{27AF7883-BBFB-4271-B68D-6A840BFE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r="25595"/>
          <a:stretch>
            <a:fillRect/>
          </a:stretch>
        </p:blipFill>
        <p:spPr bwMode="auto">
          <a:xfrm>
            <a:off x="631825" y="2395538"/>
            <a:ext cx="25701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E1D85-4C1A-4FF3-96D5-86FCE7EA78CB}"/>
              </a:ext>
            </a:extLst>
          </p:cNvPr>
          <p:cNvSpPr txBox="1"/>
          <p:nvPr/>
        </p:nvSpPr>
        <p:spPr>
          <a:xfrm>
            <a:off x="506413" y="1298575"/>
            <a:ext cx="6561137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Prinsip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Kerja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6B4B7F-FDE3-4948-A559-FB4B125E03C4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797" name="Date Placeholder 6">
            <a:extLst>
              <a:ext uri="{FF2B5EF4-FFF2-40B4-BE49-F238E27FC236}">
                <a16:creationId xmlns:a16="http://schemas.microsoft.com/office/drawing/2014/main" id="{EEEFA390-43FA-4C46-AC1B-B31829DCE0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0A6C7FA-AA33-4C3A-9BAF-B1AEA1848B4A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3798" name="Slide Number Placeholder 8">
            <a:extLst>
              <a:ext uri="{FF2B5EF4-FFF2-40B4-BE49-F238E27FC236}">
                <a16:creationId xmlns:a16="http://schemas.microsoft.com/office/drawing/2014/main" id="{DDD4DD18-C51F-4630-A24C-4464335B8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967595-E2C0-43D7-AAF1-6DBF7F153451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2D1E6-F3EE-49F3-A962-A5F203CFC38C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69226-3A06-4270-B74A-0545B56012FD}"/>
              </a:ext>
            </a:extLst>
          </p:cNvPr>
          <p:cNvSpPr txBox="1"/>
          <p:nvPr/>
        </p:nvSpPr>
        <p:spPr>
          <a:xfrm>
            <a:off x="3478213" y="2536825"/>
            <a:ext cx="79898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(LSI) </a:t>
            </a:r>
            <a:r>
              <a:rPr lang="id-ID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bekerja atas dasar prinsip-prinsip akademik dan analisis statistik yang relevan, serta bersandar pada kode etik survei opini publik </a:t>
            </a:r>
            <a:r>
              <a:rPr lang="id-ID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World Association of Public Opinion Research </a:t>
            </a:r>
            <a:r>
              <a:rPr lang="id-ID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(WAPOR) </a:t>
            </a:r>
            <a:r>
              <a:rPr lang="id-ID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dan </a:t>
            </a:r>
            <a:r>
              <a:rPr lang="id-ID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</a:t>
            </a:r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kumpulan </a:t>
            </a:r>
            <a:r>
              <a:rPr lang="id-ID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Opini Publik Indonesia (Persepi)</a:t>
            </a:r>
            <a:r>
              <a:rPr lang="id-ID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 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3801" name="TextBox 16">
            <a:extLst>
              <a:ext uri="{FF2B5EF4-FFF2-40B4-BE49-F238E27FC236}">
                <a16:creationId xmlns:a16="http://schemas.microsoft.com/office/drawing/2014/main" id="{E482AFD6-67E7-415B-8982-A77B5ACD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3970338"/>
            <a:ext cx="79898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Clr>
                <a:srgbClr val="EB1B1F"/>
              </a:buClr>
              <a:buSzPct val="120000"/>
            </a:pPr>
            <a:r>
              <a:rPr lang="en-US" altLang="en-US" noProof="1">
                <a:cs typeface="Times New Roman" panose="02020603050405020304" pitchFamily="18" charset="0"/>
              </a:rPr>
              <a:t>Didukung oleh dewan pembina dan peneliti ahli yang telah berpengalaman selama lebih dari 20 tahun. </a:t>
            </a:r>
          </a:p>
          <a:p>
            <a:pPr algn="just" eaLnBrk="1" hangingPunct="1">
              <a:buClr>
                <a:srgbClr val="EB1B1F"/>
              </a:buClr>
              <a:buSzPct val="120000"/>
            </a:pPr>
            <a:endParaRPr lang="en-US" altLang="en-US" noProof="1"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EB1B1F"/>
              </a:buClr>
              <a:buSzPct val="120000"/>
            </a:pPr>
            <a:r>
              <a:rPr lang="en-US" altLang="en-US" noProof="1">
                <a:cs typeface="Times New Roman" panose="02020603050405020304" pitchFamily="18" charset="0"/>
              </a:rPr>
              <a:t>Secara rutin dan intensif mengontrol dan mengevaluasi metodelogi dan hasil survei yang dilakukan secara detil, sesuai dengan prinsip-prinsip ilmiah</a:t>
            </a:r>
            <a:endParaRPr lang="en-ID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E2647C-4260-4193-B90F-DE21A4E95476}"/>
              </a:ext>
            </a:extLst>
          </p:cNvPr>
          <p:cNvSpPr/>
          <p:nvPr/>
        </p:nvSpPr>
        <p:spPr>
          <a:xfrm>
            <a:off x="2976563" y="2395538"/>
            <a:ext cx="263525" cy="31638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803" name="Footer Placeholder 7">
            <a:extLst>
              <a:ext uri="{FF2B5EF4-FFF2-40B4-BE49-F238E27FC236}">
                <a16:creationId xmlns:a16="http://schemas.microsoft.com/office/drawing/2014/main" id="{89A0C0C2-FCD3-421F-B4A5-659217EE5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4309F641-B9EC-478F-A386-C9DA676A5DB4}"/>
              </a:ext>
            </a:extLst>
          </p:cNvPr>
          <p:cNvSpPr/>
          <p:nvPr/>
        </p:nvSpPr>
        <p:spPr>
          <a:xfrm>
            <a:off x="8077200" y="2233613"/>
            <a:ext cx="3486150" cy="386556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12A47514-8ACF-4D78-9BF9-EAA5C411F2AE}"/>
              </a:ext>
            </a:extLst>
          </p:cNvPr>
          <p:cNvSpPr/>
          <p:nvPr/>
        </p:nvSpPr>
        <p:spPr>
          <a:xfrm>
            <a:off x="4332288" y="2233613"/>
            <a:ext cx="3486150" cy="386556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ound Diagonal Corner Rectangle 37">
            <a:extLst>
              <a:ext uri="{FF2B5EF4-FFF2-40B4-BE49-F238E27FC236}">
                <a16:creationId xmlns:a16="http://schemas.microsoft.com/office/drawing/2014/main" id="{51C39A43-74B8-403C-9916-65F6EFE5BAE5}"/>
              </a:ext>
            </a:extLst>
          </p:cNvPr>
          <p:cNvSpPr/>
          <p:nvPr/>
        </p:nvSpPr>
        <p:spPr>
          <a:xfrm>
            <a:off x="588963" y="2233613"/>
            <a:ext cx="3486150" cy="386556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F1F037-D526-4528-9CB8-70E185533766}"/>
              </a:ext>
            </a:extLst>
          </p:cNvPr>
          <p:cNvSpPr/>
          <p:nvPr/>
        </p:nvSpPr>
        <p:spPr>
          <a:xfrm>
            <a:off x="8085138" y="2208213"/>
            <a:ext cx="3486150" cy="80803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3CBDD-1FC4-47BC-BC3E-0E4795D64B66}"/>
              </a:ext>
            </a:extLst>
          </p:cNvPr>
          <p:cNvSpPr/>
          <p:nvPr/>
        </p:nvSpPr>
        <p:spPr>
          <a:xfrm>
            <a:off x="8085138" y="2208213"/>
            <a:ext cx="561975" cy="808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B142B9-5510-4F41-AD62-356D6A2B8E05}"/>
              </a:ext>
            </a:extLst>
          </p:cNvPr>
          <p:cNvSpPr/>
          <p:nvPr/>
        </p:nvSpPr>
        <p:spPr>
          <a:xfrm>
            <a:off x="4337050" y="2208213"/>
            <a:ext cx="3486150" cy="80803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2B6144-EFF9-47B7-A2CA-C649D5630C16}"/>
              </a:ext>
            </a:extLst>
          </p:cNvPr>
          <p:cNvSpPr/>
          <p:nvPr/>
        </p:nvSpPr>
        <p:spPr>
          <a:xfrm>
            <a:off x="4337050" y="2208213"/>
            <a:ext cx="561975" cy="808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3FAF9D-9BEE-40ED-9550-0F9A9241AC7B}"/>
              </a:ext>
            </a:extLst>
          </p:cNvPr>
          <p:cNvSpPr/>
          <p:nvPr/>
        </p:nvSpPr>
        <p:spPr>
          <a:xfrm>
            <a:off x="588963" y="2208213"/>
            <a:ext cx="3486150" cy="80803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27523-83A2-4BE2-AFFE-91091CEB0F2B}"/>
              </a:ext>
            </a:extLst>
          </p:cNvPr>
          <p:cNvSpPr/>
          <p:nvPr/>
        </p:nvSpPr>
        <p:spPr>
          <a:xfrm>
            <a:off x="588963" y="2208213"/>
            <a:ext cx="561975" cy="808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C9D3E0-A442-4273-9C09-767C75A525C3}"/>
              </a:ext>
            </a:extLst>
          </p:cNvPr>
          <p:cNvSpPr txBox="1"/>
          <p:nvPr/>
        </p:nvSpPr>
        <p:spPr>
          <a:xfrm>
            <a:off x="506413" y="1298575"/>
            <a:ext cx="4748212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dan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Layanan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F7542-7E5E-4231-A87D-44D48E8B74A5}"/>
              </a:ext>
            </a:extLst>
          </p:cNvPr>
          <p:cNvSpPr txBox="1"/>
          <p:nvPr/>
        </p:nvSpPr>
        <p:spPr>
          <a:xfrm>
            <a:off x="762000" y="3122613"/>
            <a:ext cx="31115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Melalui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data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hasil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membantu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memberikan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pemetaan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sekaligus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mengevaluasi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memperbaiki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kinerja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pejabat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politisi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lembaga-lembaga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pemerintah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lembaga-lembaga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sosial-kemasyarakatan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lain.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21C0F-03F2-4420-A9D6-958494A4B2E9}"/>
              </a:ext>
            </a:extLst>
          </p:cNvPr>
          <p:cNvSpPr txBox="1"/>
          <p:nvPr/>
        </p:nvSpPr>
        <p:spPr>
          <a:xfrm>
            <a:off x="4506913" y="3122613"/>
            <a:ext cx="316388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Melalui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perilaku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data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hasil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membantu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tim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sukses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memetakan </a:t>
            </a: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 dan kelemahan kandidat dalam menghadapi persaingan</a:t>
            </a: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Selain itu juga digunakan untuk </a:t>
            </a: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meningkatkan peluang kedipilihan</a:t>
            </a: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669FE-A8BC-448E-9109-0A3BAB631572}"/>
              </a:ext>
            </a:extLst>
          </p:cNvPr>
          <p:cNvSpPr txBox="1"/>
          <p:nvPr/>
        </p:nvSpPr>
        <p:spPr>
          <a:xfrm>
            <a:off x="8191500" y="3122613"/>
            <a:ext cx="3267075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berkala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pemetaan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kelemahan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mencek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rutin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kontinyu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pergerakan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umum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pergerakan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indeks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tertentu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Hitung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cepat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merupakan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yang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pada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‘H’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mendapatkan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perolehan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cepat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akurat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855" name="TextBox 10">
            <a:extLst>
              <a:ext uri="{FF2B5EF4-FFF2-40B4-BE49-F238E27FC236}">
                <a16:creationId xmlns:a16="http://schemas.microsoft.com/office/drawing/2014/main" id="{86187370-2BF7-4F95-96CF-2D2D1ED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2324100"/>
            <a:ext cx="225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Survei Pemetaan Sosial Kemasyarakatan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5856" name="TextBox 11">
            <a:extLst>
              <a:ext uri="{FF2B5EF4-FFF2-40B4-BE49-F238E27FC236}">
                <a16:creationId xmlns:a16="http://schemas.microsoft.com/office/drawing/2014/main" id="{FCB2B892-E84F-4C43-8170-927613A6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2324100"/>
            <a:ext cx="2633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Survei pemetaan Politik dan Perilaku Pemilih 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5857" name="TextBox 12">
            <a:extLst>
              <a:ext uri="{FF2B5EF4-FFF2-40B4-BE49-F238E27FC236}">
                <a16:creationId xmlns:a16="http://schemas.microsoft.com/office/drawing/2014/main" id="{51310D8C-29A0-4733-8750-B47ED0450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100" y="2324100"/>
            <a:ext cx="2636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Survei Tracking dan </a:t>
            </a:r>
          </a:p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Hitung Cepat (</a:t>
            </a:r>
            <a:r>
              <a:rPr lang="en-US" altLang="en-US" sz="1600" b="1" i="1">
                <a:solidFill>
                  <a:schemeClr val="bg1"/>
                </a:solidFill>
                <a:cs typeface="Times New Roman" panose="02020603050405020304" pitchFamily="18" charset="0"/>
              </a:rPr>
              <a:t>Quick Count</a:t>
            </a:r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AA96F3-4FE0-4AD4-B0D1-D7394DC24F76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859" name="Date Placeholder 6">
            <a:extLst>
              <a:ext uri="{FF2B5EF4-FFF2-40B4-BE49-F238E27FC236}">
                <a16:creationId xmlns:a16="http://schemas.microsoft.com/office/drawing/2014/main" id="{F6C7C1F0-0AB4-45BD-AA26-B75F50C0DD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2B7F7A7-CFB2-4F3B-B6AC-DE2CAFA2710B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5860" name="Slide Number Placeholder 8">
            <a:extLst>
              <a:ext uri="{FF2B5EF4-FFF2-40B4-BE49-F238E27FC236}">
                <a16:creationId xmlns:a16="http://schemas.microsoft.com/office/drawing/2014/main" id="{5268610D-2E8E-4C03-8444-D255520BD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5A30C1-BC47-4C13-8BF2-0EC71CA45E5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E8C38-F8FD-4645-B41D-02548E543606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2B981C5-F141-4132-95EC-583DA9C64B99}"/>
              </a:ext>
            </a:extLst>
          </p:cNvPr>
          <p:cNvSpPr txBox="1"/>
          <p:nvPr/>
        </p:nvSpPr>
        <p:spPr>
          <a:xfrm>
            <a:off x="692150" y="2354263"/>
            <a:ext cx="350838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2365EAE-5CAA-4884-8FED-E9C61007484D}"/>
              </a:ext>
            </a:extLst>
          </p:cNvPr>
          <p:cNvSpPr txBox="1"/>
          <p:nvPr/>
        </p:nvSpPr>
        <p:spPr>
          <a:xfrm>
            <a:off x="4451350" y="2354263"/>
            <a:ext cx="350838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1026004-D71D-469E-9301-2835A27952C3}"/>
              </a:ext>
            </a:extLst>
          </p:cNvPr>
          <p:cNvSpPr txBox="1"/>
          <p:nvPr/>
        </p:nvSpPr>
        <p:spPr>
          <a:xfrm>
            <a:off x="8197850" y="2354263"/>
            <a:ext cx="352425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865" name="Footer Placeholder 7">
            <a:extLst>
              <a:ext uri="{FF2B5EF4-FFF2-40B4-BE49-F238E27FC236}">
                <a16:creationId xmlns:a16="http://schemas.microsoft.com/office/drawing/2014/main" id="{413D88C8-3712-48BF-8D82-A9444E34C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>
            <a:extLst>
              <a:ext uri="{FF2B5EF4-FFF2-40B4-BE49-F238E27FC236}">
                <a16:creationId xmlns:a16="http://schemas.microsoft.com/office/drawing/2014/main" id="{CE11CB71-EFE9-4D6E-AF53-3EA88F3D5887}"/>
              </a:ext>
            </a:extLst>
          </p:cNvPr>
          <p:cNvSpPr/>
          <p:nvPr/>
        </p:nvSpPr>
        <p:spPr>
          <a:xfrm rot="5400000">
            <a:off x="792162" y="2235201"/>
            <a:ext cx="663575" cy="571500"/>
          </a:xfrm>
          <a:prstGeom prst="hexagon">
            <a:avLst/>
          </a:prstGeom>
          <a:solidFill>
            <a:schemeClr val="accent5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891" name="Picture 20">
            <a:extLst>
              <a:ext uri="{FF2B5EF4-FFF2-40B4-BE49-F238E27FC236}">
                <a16:creationId xmlns:a16="http://schemas.microsoft.com/office/drawing/2014/main" id="{513B73FF-8532-4EE6-9DE3-818D8B9D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330450"/>
            <a:ext cx="2936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C149315-A04F-4D05-A623-53A027A5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4865688"/>
            <a:ext cx="4546600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elit untuk keperluan khusus dalam pemilu legislatif, eksekutif, maupun pilkada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akademis untuk keperluan kajian lembaga nasional, internasional, perguruan tinggi 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dan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universitas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E1B7A0-7FE2-4261-AD55-DDE112198EA9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894" name="Date Placeholder 6">
            <a:extLst>
              <a:ext uri="{FF2B5EF4-FFF2-40B4-BE49-F238E27FC236}">
                <a16:creationId xmlns:a16="http://schemas.microsoft.com/office/drawing/2014/main" id="{00CB3CB6-442B-4067-B5E1-8E17020F94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3CCBB98-E150-4FB2-91E5-087B289A9608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7895" name="Slide Number Placeholder 8">
            <a:extLst>
              <a:ext uri="{FF2B5EF4-FFF2-40B4-BE49-F238E27FC236}">
                <a16:creationId xmlns:a16="http://schemas.microsoft.com/office/drawing/2014/main" id="{ABBCE6FC-959D-492E-9964-28A8933B9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EB4D97-90B7-47DB-BE97-CE2B1CC8C164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67269-42D3-4E64-86D4-96DBF0727AB0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C13D01-3EEB-4032-957E-AB1D5107251F}"/>
              </a:ext>
            </a:extLst>
          </p:cNvPr>
          <p:cNvSpPr txBox="1"/>
          <p:nvPr/>
        </p:nvSpPr>
        <p:spPr>
          <a:xfrm>
            <a:off x="506413" y="1219200"/>
            <a:ext cx="9767887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Reputasi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dan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Rekam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Jejak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Kerja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LSI (2004-2023)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7A9D9-7B52-4468-98AA-6D293F9BF280}"/>
              </a:ext>
            </a:extLst>
          </p:cNvPr>
          <p:cNvSpPr txBox="1"/>
          <p:nvPr/>
        </p:nvSpPr>
        <p:spPr>
          <a:xfrm>
            <a:off x="1462088" y="2338388"/>
            <a:ext cx="18621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Nasional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E84D5A7-5136-445E-A144-B5D4FF2B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706688"/>
            <a:ext cx="4425950" cy="1433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nasional partai politik (Partai Gerindra, Demokrat, PDI Perjuangan, GOLKAR, PAN)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nasional untuk Pemilu Legislatif sejak 2004 s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ampai dengan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2019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nasional untuk Pemilu Presiden 2014, 2019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606E442-89E3-4911-BAFD-565F8A66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4960938"/>
            <a:ext cx="4672012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count dan exit poll di pemilu legislatif 2014, 2019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count di pemilu presiden 2014, 2019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count di pilkada tingkat provinsi, kabupaten, kota</a:t>
            </a:r>
            <a:endParaRPr lang="id-ID" sz="1400" spc="10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05EA9A93-1DA9-4EDB-8AD0-E81A29E6DD6C}"/>
              </a:ext>
            </a:extLst>
          </p:cNvPr>
          <p:cNvSpPr/>
          <p:nvPr/>
        </p:nvSpPr>
        <p:spPr>
          <a:xfrm rot="5400000">
            <a:off x="6199981" y="4482307"/>
            <a:ext cx="663575" cy="573088"/>
          </a:xfrm>
          <a:prstGeom prst="hexagon">
            <a:avLst/>
          </a:prstGeom>
          <a:solidFill>
            <a:srgbClr val="EB1B1F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02" name="Picture 25">
            <a:extLst>
              <a:ext uri="{FF2B5EF4-FFF2-40B4-BE49-F238E27FC236}">
                <a16:creationId xmlns:a16="http://schemas.microsoft.com/office/drawing/2014/main" id="{1085F21F-6DAB-496F-A70D-0DF380AE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4600575"/>
            <a:ext cx="3746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345EBF-D09D-42BF-87BA-0ED193B659B8}"/>
              </a:ext>
            </a:extLst>
          </p:cNvPr>
          <p:cNvSpPr txBox="1"/>
          <p:nvPr/>
        </p:nvSpPr>
        <p:spPr>
          <a:xfrm>
            <a:off x="6951663" y="4592638"/>
            <a:ext cx="2717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 Count dan Exit Poll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B1BE233-02FF-4C6B-BC80-6F36E27973EB}"/>
              </a:ext>
            </a:extLst>
          </p:cNvPr>
          <p:cNvSpPr/>
          <p:nvPr/>
        </p:nvSpPr>
        <p:spPr>
          <a:xfrm rot="5400000">
            <a:off x="6210301" y="2238375"/>
            <a:ext cx="658812" cy="566737"/>
          </a:xfrm>
          <a:prstGeom prst="hexagon">
            <a:avLst/>
          </a:prstGeom>
          <a:solidFill>
            <a:schemeClr val="accent3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05" name="Picture 28">
            <a:extLst>
              <a:ext uri="{FF2B5EF4-FFF2-40B4-BE49-F238E27FC236}">
                <a16:creationId xmlns:a16="http://schemas.microsoft.com/office/drawing/2014/main" id="{D141F492-5771-43B6-87B0-1EFAFFDD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2312988"/>
            <a:ext cx="3413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91F553-D3AF-4AA0-A873-1E8A9A4429ED}"/>
              </a:ext>
            </a:extLst>
          </p:cNvPr>
          <p:cNvSpPr txBox="1"/>
          <p:nvPr/>
        </p:nvSpPr>
        <p:spPr>
          <a:xfrm>
            <a:off x="6883400" y="2336800"/>
            <a:ext cx="18621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Pilkada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B1007039-A9A8-48CD-AE25-157A2CA2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2733675"/>
            <a:ext cx="4214813" cy="598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pilkada untuk tingkat propinsi, kabupaten, kota, seluruh 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ndonesia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E4AB9ECA-702D-4107-885F-05C2B3F0D1BA}"/>
              </a:ext>
            </a:extLst>
          </p:cNvPr>
          <p:cNvSpPr/>
          <p:nvPr/>
        </p:nvSpPr>
        <p:spPr>
          <a:xfrm rot="5400000">
            <a:off x="6215062" y="3398838"/>
            <a:ext cx="663575" cy="5715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09" name="Picture 32">
            <a:extLst>
              <a:ext uri="{FF2B5EF4-FFF2-40B4-BE49-F238E27FC236}">
                <a16:creationId xmlns:a16="http://schemas.microsoft.com/office/drawing/2014/main" id="{7356D3E3-81A1-4FC1-9212-B55C14D20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3497263"/>
            <a:ext cx="387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9A3AB75-EA74-4B53-8212-EAD744165B29}"/>
              </a:ext>
            </a:extLst>
          </p:cNvPr>
          <p:cNvSpPr txBox="1"/>
          <p:nvPr/>
        </p:nvSpPr>
        <p:spPr>
          <a:xfrm>
            <a:off x="6951663" y="3500438"/>
            <a:ext cx="18621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Dapil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C15E633D-810C-45FE-8982-988D2116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3870325"/>
            <a:ext cx="42148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dapil di Pemilu Legislatif di seluruh Indonesia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CE344B4-7BC7-419D-B741-6E21330BB797}"/>
              </a:ext>
            </a:extLst>
          </p:cNvPr>
          <p:cNvSpPr/>
          <p:nvPr/>
        </p:nvSpPr>
        <p:spPr>
          <a:xfrm rot="5400000">
            <a:off x="788987" y="4371976"/>
            <a:ext cx="663575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13" name="Picture 36">
            <a:extLst>
              <a:ext uri="{FF2B5EF4-FFF2-40B4-BE49-F238E27FC236}">
                <a16:creationId xmlns:a16="http://schemas.microsoft.com/office/drawing/2014/main" id="{D769C7E1-6949-4A66-9BF0-234A766D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471988"/>
            <a:ext cx="4460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6B624D-F7A5-4F39-AF6D-BF23AAE69DB6}"/>
              </a:ext>
            </a:extLst>
          </p:cNvPr>
          <p:cNvSpPr txBox="1"/>
          <p:nvPr/>
        </p:nvSpPr>
        <p:spPr>
          <a:xfrm>
            <a:off x="1462088" y="4445000"/>
            <a:ext cx="271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Elit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Akademis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915" name="Footer Placeholder 7">
            <a:extLst>
              <a:ext uri="{FF2B5EF4-FFF2-40B4-BE49-F238E27FC236}">
                <a16:creationId xmlns:a16="http://schemas.microsoft.com/office/drawing/2014/main" id="{4C187E7C-8156-4725-8D3C-0EABD5B0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A7474C-83B9-47A2-8BE9-DD15D908736A}"/>
              </a:ext>
            </a:extLst>
          </p:cNvPr>
          <p:cNvSpPr/>
          <p:nvPr/>
        </p:nvSpPr>
        <p:spPr>
          <a:xfrm>
            <a:off x="0" y="3154363"/>
            <a:ext cx="12192000" cy="3157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D50E8C43-3A74-485F-A07E-7EB64BCB2CD0}"/>
              </a:ext>
            </a:extLst>
          </p:cNvPr>
          <p:cNvSpPr/>
          <p:nvPr/>
        </p:nvSpPr>
        <p:spPr>
          <a:xfrm rot="5400000">
            <a:off x="9632950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rgbClr val="EB1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D095CCAD-DE4C-4606-A455-E2ABC40C4DA2}"/>
              </a:ext>
            </a:extLst>
          </p:cNvPr>
          <p:cNvSpPr/>
          <p:nvPr/>
        </p:nvSpPr>
        <p:spPr>
          <a:xfrm rot="5400000">
            <a:off x="7872413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rgbClr val="61D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78C6982-61A9-49AC-8771-57797D0F0D9E}"/>
              </a:ext>
            </a:extLst>
          </p:cNvPr>
          <p:cNvSpPr/>
          <p:nvPr/>
        </p:nvSpPr>
        <p:spPr>
          <a:xfrm rot="5400000">
            <a:off x="6111875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C556DCC-1DF5-4210-8933-01DB0BFBA238}"/>
              </a:ext>
            </a:extLst>
          </p:cNvPr>
          <p:cNvSpPr/>
          <p:nvPr/>
        </p:nvSpPr>
        <p:spPr>
          <a:xfrm rot="5400000">
            <a:off x="4364038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116F84C3-5DBA-4526-B059-431E5A70AD71}"/>
              </a:ext>
            </a:extLst>
          </p:cNvPr>
          <p:cNvSpPr/>
          <p:nvPr/>
        </p:nvSpPr>
        <p:spPr>
          <a:xfrm rot="5400000">
            <a:off x="2616200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4173817F-8F41-436B-89FD-941CF62AB355}"/>
              </a:ext>
            </a:extLst>
          </p:cNvPr>
          <p:cNvSpPr/>
          <p:nvPr/>
        </p:nvSpPr>
        <p:spPr>
          <a:xfrm rot="5400000">
            <a:off x="860425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4376CB-4CF6-4D77-99C5-7899B5FD6174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946" name="Date Placeholder 6">
            <a:extLst>
              <a:ext uri="{FF2B5EF4-FFF2-40B4-BE49-F238E27FC236}">
                <a16:creationId xmlns:a16="http://schemas.microsoft.com/office/drawing/2014/main" id="{ED4E3306-5785-42A9-9289-DCE9E0F768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6580C44-7FF2-4EF6-B9E3-81FEC3EDCA4D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9947" name="Slide Number Placeholder 8">
            <a:extLst>
              <a:ext uri="{FF2B5EF4-FFF2-40B4-BE49-F238E27FC236}">
                <a16:creationId xmlns:a16="http://schemas.microsoft.com/office/drawing/2014/main" id="{1824C12C-B8A1-4319-862C-01A00CC6B4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6FD02C-88F2-4928-86AE-05D68ABFBB47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E83E2-6D09-4BB8-85D1-258ED00B8AF7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4DC726-A37F-4A35-A677-C6B6A38DBA47}"/>
              </a:ext>
            </a:extLst>
          </p:cNvPr>
          <p:cNvSpPr txBox="1"/>
          <p:nvPr/>
        </p:nvSpPr>
        <p:spPr>
          <a:xfrm>
            <a:off x="506413" y="1201738"/>
            <a:ext cx="427672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dan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Layanan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FB8B6-420C-46EB-9B37-36A5DB08A8D0}"/>
              </a:ext>
            </a:extLst>
          </p:cNvPr>
          <p:cNvSpPr txBox="1"/>
          <p:nvPr/>
        </p:nvSpPr>
        <p:spPr>
          <a:xfrm>
            <a:off x="2727325" y="2662238"/>
            <a:ext cx="1531938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Pemilihan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Kepala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Daerah (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Pilkada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en-ID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0B29B3-66BF-4973-BF66-142FB6524101}"/>
              </a:ext>
            </a:extLst>
          </p:cNvPr>
          <p:cNvSpPr txBox="1"/>
          <p:nvPr/>
        </p:nvSpPr>
        <p:spPr>
          <a:xfrm>
            <a:off x="4564063" y="2608263"/>
            <a:ext cx="13557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Daerah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Pemilihan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Legislatif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Dapil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en-ID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5C55E-B95C-4231-936F-45E6ED28FEFF}"/>
              </a:ext>
            </a:extLst>
          </p:cNvPr>
          <p:cNvSpPr txBox="1"/>
          <p:nvPr/>
        </p:nvSpPr>
        <p:spPr>
          <a:xfrm>
            <a:off x="1060450" y="2878138"/>
            <a:ext cx="1355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Nasional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BFCAE-D7EB-4633-AFEC-5523BC1730DE}"/>
              </a:ext>
            </a:extLst>
          </p:cNvPr>
          <p:cNvSpPr txBox="1"/>
          <p:nvPr/>
        </p:nvSpPr>
        <p:spPr>
          <a:xfrm>
            <a:off x="6253163" y="2878138"/>
            <a:ext cx="1473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Tracking</a:t>
            </a:r>
            <a:endParaRPr lang="en-ID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FDA9E-AB72-4794-A2D5-D0595CE6A6CD}"/>
              </a:ext>
            </a:extLst>
          </p:cNvPr>
          <p:cNvSpPr txBox="1"/>
          <p:nvPr/>
        </p:nvSpPr>
        <p:spPr>
          <a:xfrm>
            <a:off x="8013700" y="2878138"/>
            <a:ext cx="1473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Exit Poll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0E4C8-5DE3-4C3C-9D6A-DCA5BC94FF7C}"/>
              </a:ext>
            </a:extLst>
          </p:cNvPr>
          <p:cNvSpPr txBox="1"/>
          <p:nvPr/>
        </p:nvSpPr>
        <p:spPr>
          <a:xfrm>
            <a:off x="9832975" y="2770188"/>
            <a:ext cx="1355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Hitung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Cepat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 Count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7FC4DD-BBB7-44FB-8448-F3FB1FB0F717}"/>
              </a:ext>
            </a:extLst>
          </p:cNvPr>
          <p:cNvSpPr txBox="1"/>
          <p:nvPr/>
        </p:nvSpPr>
        <p:spPr>
          <a:xfrm>
            <a:off x="960438" y="3938588"/>
            <a:ext cx="15335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nasional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mengetahui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opini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perilaku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masyarakat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nasional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(Indonesia)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D1A58-FA46-4555-B37C-6A0E7060AF33}"/>
              </a:ext>
            </a:extLst>
          </p:cNvPr>
          <p:cNvSpPr txBox="1"/>
          <p:nvPr/>
        </p:nvSpPr>
        <p:spPr>
          <a:xfrm>
            <a:off x="2790825" y="3906838"/>
            <a:ext cx="1533525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beberapa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sebelum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memasuki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masa-masa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Pilkada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menjelang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pemetaan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lapangan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kandidat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suksesnya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DD7A14-C90F-4250-8370-55B2957106B0}"/>
              </a:ext>
            </a:extLst>
          </p:cNvPr>
          <p:cNvSpPr txBox="1"/>
          <p:nvPr/>
        </p:nvSpPr>
        <p:spPr>
          <a:xfrm>
            <a:off x="4484688" y="3921125"/>
            <a:ext cx="1516062" cy="198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beberapa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sebelum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memasuki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masa-masa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pPilkada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menjelang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pemetaan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lapangan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caleg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suksesnya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5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F21CB2-F012-4307-93ED-7CA605E2B69E}"/>
              </a:ext>
            </a:extLst>
          </p:cNvPr>
          <p:cNvSpPr txBox="1"/>
          <p:nvPr/>
        </p:nvSpPr>
        <p:spPr>
          <a:xfrm>
            <a:off x="6253163" y="3921125"/>
            <a:ext cx="16351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berkala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pemetaan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kekuatan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kelemahan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;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mencek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rutin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kontinyu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maupun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indeks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tertentu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misal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kebijakan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publik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AC4A1E-6FA6-41FF-B249-CDEF625A12D7}"/>
              </a:ext>
            </a:extLst>
          </p:cNvPr>
          <p:cNvSpPr txBox="1"/>
          <p:nvPr/>
        </p:nvSpPr>
        <p:spPr>
          <a:xfrm>
            <a:off x="7927975" y="3921125"/>
            <a:ext cx="1751013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pada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sesaat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setelah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keluar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bilik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tempat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pemungutan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(TPS),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bertujuan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mendapatkan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informasi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penjelasan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akurat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tentang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pergeseran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peserta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endParaRPr lang="en-ID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128D3-78E0-48F7-9374-05043DADD178}"/>
              </a:ext>
            </a:extLst>
          </p:cNvPr>
          <p:cNvSpPr txBox="1"/>
          <p:nvPr/>
        </p:nvSpPr>
        <p:spPr>
          <a:xfrm>
            <a:off x="9753600" y="3921125"/>
            <a:ext cx="1592263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penghitungan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pada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mendapatkan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perolehan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cepat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akurat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DF34D3D-69AC-4536-9ECE-FB56F03C71DB}"/>
              </a:ext>
            </a:extLst>
          </p:cNvPr>
          <p:cNvSpPr/>
          <p:nvPr/>
        </p:nvSpPr>
        <p:spPr>
          <a:xfrm rot="5400000">
            <a:off x="1465263" y="2160588"/>
            <a:ext cx="546100" cy="469900"/>
          </a:xfrm>
          <a:prstGeom prst="hexagon">
            <a:avLst/>
          </a:prstGeom>
          <a:solidFill>
            <a:schemeClr val="accent5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8CD9401-FDF4-433C-83B8-5FD4AE207F76}"/>
              </a:ext>
            </a:extLst>
          </p:cNvPr>
          <p:cNvSpPr/>
          <p:nvPr/>
        </p:nvSpPr>
        <p:spPr>
          <a:xfrm rot="5400000">
            <a:off x="3228975" y="2160588"/>
            <a:ext cx="546100" cy="469900"/>
          </a:xfrm>
          <a:prstGeom prst="hexagon">
            <a:avLst/>
          </a:prstGeom>
          <a:solidFill>
            <a:schemeClr val="accent3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4B5BEAC-FF80-4A5E-B630-0F7EBDAE8FCA}"/>
              </a:ext>
            </a:extLst>
          </p:cNvPr>
          <p:cNvSpPr/>
          <p:nvPr/>
        </p:nvSpPr>
        <p:spPr>
          <a:xfrm rot="5400000">
            <a:off x="4972050" y="2160588"/>
            <a:ext cx="546100" cy="4699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934FC7C-D51C-4A46-AEB9-9C4C848DBC45}"/>
              </a:ext>
            </a:extLst>
          </p:cNvPr>
          <p:cNvSpPr/>
          <p:nvPr/>
        </p:nvSpPr>
        <p:spPr>
          <a:xfrm rot="5400000">
            <a:off x="6725444" y="2159794"/>
            <a:ext cx="546100" cy="471488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4CB6DCE-5BC7-4FA0-A87C-8BB5AE0EE7DF}"/>
              </a:ext>
            </a:extLst>
          </p:cNvPr>
          <p:cNvSpPr/>
          <p:nvPr/>
        </p:nvSpPr>
        <p:spPr>
          <a:xfrm rot="5400000">
            <a:off x="8467725" y="2160588"/>
            <a:ext cx="546100" cy="469900"/>
          </a:xfrm>
          <a:prstGeom prst="hexagon">
            <a:avLst/>
          </a:prstGeom>
          <a:solidFill>
            <a:srgbClr val="61D1CE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587774D-3648-499F-81D7-3DB640E6781C}"/>
              </a:ext>
            </a:extLst>
          </p:cNvPr>
          <p:cNvSpPr/>
          <p:nvPr/>
        </p:nvSpPr>
        <p:spPr>
          <a:xfrm rot="5400000">
            <a:off x="10243344" y="2159794"/>
            <a:ext cx="546100" cy="471488"/>
          </a:xfrm>
          <a:prstGeom prst="hexagon">
            <a:avLst/>
          </a:prstGeom>
          <a:solidFill>
            <a:srgbClr val="EB1B1F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9968" name="Picture 17">
            <a:extLst>
              <a:ext uri="{FF2B5EF4-FFF2-40B4-BE49-F238E27FC236}">
                <a16:creationId xmlns:a16="http://schemas.microsoft.com/office/drawing/2014/main" id="{E7656B49-F101-4A5A-B8C7-D63A3C92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84400"/>
            <a:ext cx="2936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9" name="Picture 18">
            <a:extLst>
              <a:ext uri="{FF2B5EF4-FFF2-40B4-BE49-F238E27FC236}">
                <a16:creationId xmlns:a16="http://schemas.microsoft.com/office/drawing/2014/main" id="{5638DEDE-EFDA-4737-BDBF-24E07D2F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200275"/>
            <a:ext cx="2825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0" name="Picture 19">
            <a:extLst>
              <a:ext uri="{FF2B5EF4-FFF2-40B4-BE49-F238E27FC236}">
                <a16:creationId xmlns:a16="http://schemas.microsoft.com/office/drawing/2014/main" id="{49736353-C148-47AA-9C07-57DCB889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38" y="2162175"/>
            <a:ext cx="2444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1" name="Picture 33">
            <a:extLst>
              <a:ext uri="{FF2B5EF4-FFF2-40B4-BE49-F238E27FC236}">
                <a16:creationId xmlns:a16="http://schemas.microsoft.com/office/drawing/2014/main" id="{2CD8ED80-20CB-4BAA-B03F-3E3408FC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2263775"/>
            <a:ext cx="3063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2" name="Picture 34">
            <a:extLst>
              <a:ext uri="{FF2B5EF4-FFF2-40B4-BE49-F238E27FC236}">
                <a16:creationId xmlns:a16="http://schemas.microsoft.com/office/drawing/2014/main" id="{49708B09-9019-4C5F-BE89-01BE33BD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2235200"/>
            <a:ext cx="3175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3" name="Picture 35">
            <a:extLst>
              <a:ext uri="{FF2B5EF4-FFF2-40B4-BE49-F238E27FC236}">
                <a16:creationId xmlns:a16="http://schemas.microsoft.com/office/drawing/2014/main" id="{5D5E75FE-5917-47A6-A225-205BD8C0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235200"/>
            <a:ext cx="3667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4" name="Footer Placeholder 7">
            <a:extLst>
              <a:ext uri="{FF2B5EF4-FFF2-40B4-BE49-F238E27FC236}">
                <a16:creationId xmlns:a16="http://schemas.microsoft.com/office/drawing/2014/main" id="{9A72BBB5-8BD6-4E20-9AA6-B536949A9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C9E6DE0-1AFC-4ADA-A391-D970048415CE}"/>
              </a:ext>
            </a:extLst>
          </p:cNvPr>
          <p:cNvSpPr/>
          <p:nvPr/>
        </p:nvSpPr>
        <p:spPr>
          <a:xfrm>
            <a:off x="0" y="2843213"/>
            <a:ext cx="12192000" cy="2359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3637BE-D8A1-4D97-9915-E98E617A205A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988" name="Date Placeholder 6">
            <a:extLst>
              <a:ext uri="{FF2B5EF4-FFF2-40B4-BE49-F238E27FC236}">
                <a16:creationId xmlns:a16="http://schemas.microsoft.com/office/drawing/2014/main" id="{F1CBAFB6-E60C-4BBE-A2DE-9CF2377A334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1B2E2344-8BA8-461E-9D2A-DAEA19D0D25B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41989" name="Footer Placeholder 7">
            <a:extLst>
              <a:ext uri="{FF2B5EF4-FFF2-40B4-BE49-F238E27FC236}">
                <a16:creationId xmlns:a16="http://schemas.microsoft.com/office/drawing/2014/main" id="{41F6D8B6-9A1B-4C35-AC76-3C7977F19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7338" y="6411913"/>
            <a:ext cx="19161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  <p:sp>
        <p:nvSpPr>
          <p:cNvPr id="41990" name="Slide Number Placeholder 8">
            <a:extLst>
              <a:ext uri="{FF2B5EF4-FFF2-40B4-BE49-F238E27FC236}">
                <a16:creationId xmlns:a16="http://schemas.microsoft.com/office/drawing/2014/main" id="{860683FA-7EB8-47C9-A9D9-61410BC3A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0EFC4-00DB-431A-9343-5338E006F94B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E3097-21AB-462A-9543-7D42E9EFA729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14B394-13C1-4A72-A5CB-BA98364AEDB2}"/>
              </a:ext>
            </a:extLst>
          </p:cNvPr>
          <p:cNvSpPr txBox="1"/>
          <p:nvPr/>
        </p:nvSpPr>
        <p:spPr>
          <a:xfrm>
            <a:off x="506413" y="1868488"/>
            <a:ext cx="2451100" cy="842962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Kontak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Kami</a:t>
            </a:r>
          </a:p>
        </p:txBody>
      </p:sp>
      <p:sp>
        <p:nvSpPr>
          <p:cNvPr id="41993" name="TextBox 14">
            <a:extLst>
              <a:ext uri="{FF2B5EF4-FFF2-40B4-BE49-F238E27FC236}">
                <a16:creationId xmlns:a16="http://schemas.microsoft.com/office/drawing/2014/main" id="{FF008524-B596-47FB-BE9F-B5D33F98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473450"/>
            <a:ext cx="5505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noProof="1">
                <a:cs typeface="Times New Roman" panose="02020603050405020304" pitchFamily="18" charset="0"/>
              </a:rPr>
              <a:t>Gedung Arva Lt.3 Jl. RP.Soeroso No. 40 BC Gondangdia Menteng Jakarta Pusat 10350 </a:t>
            </a:r>
          </a:p>
          <a:p>
            <a:pPr eaLnBrk="1" hangingPunct="1"/>
            <a:r>
              <a:rPr lang="en-US" altLang="en-US" noProof="1">
                <a:cs typeface="Times New Roman" panose="02020603050405020304" pitchFamily="18" charset="0"/>
              </a:rPr>
              <a:t>Telp: (+62-21) 391 7814 </a:t>
            </a:r>
          </a:p>
          <a:p>
            <a:pPr eaLnBrk="1" hangingPunct="1"/>
            <a:r>
              <a:rPr lang="en-US" altLang="en-US" noProof="1">
                <a:solidFill>
                  <a:srgbClr val="0070C0"/>
                </a:solidFill>
                <a:cs typeface="Times New Roman" panose="02020603050405020304" pitchFamily="18" charset="0"/>
                <a:hlinkClick r:id="rId3"/>
              </a:rPr>
              <a:t>www.lsi.or.id</a:t>
            </a:r>
            <a:endParaRPr lang="en-US" altLang="en-US" noProof="1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41994" name="TextBox 15">
            <a:extLst>
              <a:ext uri="{FF2B5EF4-FFF2-40B4-BE49-F238E27FC236}">
                <a16:creationId xmlns:a16="http://schemas.microsoft.com/office/drawing/2014/main" id="{51CCB9AD-7F44-4231-A051-41A54E7F8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3427413"/>
            <a:ext cx="22050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Sarah Santi (aci)</a:t>
            </a:r>
          </a:p>
          <a:p>
            <a:pPr eaLnBrk="1" hangingPunct="1"/>
            <a:r>
              <a:rPr lang="en-ID" altLang="en-US">
                <a:cs typeface="Times New Roman" panose="02020603050405020304" pitchFamily="18" charset="0"/>
              </a:rPr>
              <a:t>+62 818-899-695</a:t>
            </a:r>
          </a:p>
          <a:p>
            <a:pPr eaLnBrk="1" hangingPunct="1"/>
            <a:endParaRPr lang="en-ID" altLang="en-US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Djayadi Hanan</a:t>
            </a:r>
          </a:p>
          <a:p>
            <a:pPr eaLnBrk="1" hangingPunct="1"/>
            <a:r>
              <a:rPr lang="en-ID" altLang="en-US">
                <a:cs typeface="Times New Roman" panose="02020603050405020304" pitchFamily="18" charset="0"/>
              </a:rPr>
              <a:t>+62 811-150-864</a:t>
            </a:r>
          </a:p>
        </p:txBody>
      </p:sp>
      <p:pic>
        <p:nvPicPr>
          <p:cNvPr id="41995" name="Picture 17">
            <a:extLst>
              <a:ext uri="{FF2B5EF4-FFF2-40B4-BE49-F238E27FC236}">
                <a16:creationId xmlns:a16="http://schemas.microsoft.com/office/drawing/2014/main" id="{FBB0ABD0-87FF-4AAC-9B7D-72531E31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476625"/>
            <a:ext cx="381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18">
            <a:extLst>
              <a:ext uri="{FF2B5EF4-FFF2-40B4-BE49-F238E27FC236}">
                <a16:creationId xmlns:a16="http://schemas.microsoft.com/office/drawing/2014/main" id="{0E98CE50-C204-4974-9AFE-0296C82C1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8" y="3473450"/>
            <a:ext cx="469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14CEE-6840-479E-A02B-B4E6B832A508}"/>
              </a:ext>
            </a:extLst>
          </p:cNvPr>
          <p:cNvCxnSpPr/>
          <p:nvPr/>
        </p:nvCxnSpPr>
        <p:spPr>
          <a:xfrm>
            <a:off x="7250113" y="3268663"/>
            <a:ext cx="0" cy="16081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8FE2-B4F5-4CF8-9021-1F9BA8563185}"/>
              </a:ext>
            </a:extLst>
          </p:cNvPr>
          <p:cNvSpPr txBox="1"/>
          <p:nvPr/>
        </p:nvSpPr>
        <p:spPr>
          <a:xfrm>
            <a:off x="0" y="5394325"/>
            <a:ext cx="4598988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d-ID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985A54B-9A7B-47CA-B132-07C8D3B266BE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19" name="Date Placeholder 6">
            <a:extLst>
              <a:ext uri="{FF2B5EF4-FFF2-40B4-BE49-F238E27FC236}">
                <a16:creationId xmlns:a16="http://schemas.microsoft.com/office/drawing/2014/main" id="{3612E9C9-22DC-41EF-BB86-5A525DB504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9236D89-7D84-465E-A030-7A90A52F399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9220" name="Slide Number Placeholder 8">
            <a:extLst>
              <a:ext uri="{FF2B5EF4-FFF2-40B4-BE49-F238E27FC236}">
                <a16:creationId xmlns:a16="http://schemas.microsoft.com/office/drawing/2014/main" id="{12FE0467-3F95-4C99-ADA3-D16334EF6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0F8AC1-5091-4306-8D9C-2BF52412062D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63575-3885-4B4F-886E-287CB5D743E8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C014A0-A3CE-4303-97A4-8CBE8447A24A}"/>
              </a:ext>
            </a:extLst>
          </p:cNvPr>
          <p:cNvSpPr txBox="1"/>
          <p:nvPr/>
        </p:nvSpPr>
        <p:spPr>
          <a:xfrm>
            <a:off x="506413" y="1298575"/>
            <a:ext cx="3687762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Latar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Belakang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43473-8361-43AC-A737-D60076265C98}"/>
              </a:ext>
            </a:extLst>
          </p:cNvPr>
          <p:cNvSpPr txBox="1"/>
          <p:nvPr/>
        </p:nvSpPr>
        <p:spPr>
          <a:xfrm>
            <a:off x="4337050" y="2143125"/>
            <a:ext cx="688022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Pelaksanaan Pemilu untuk Pemilihan Kepala Daerah (Pilkada) dilaksanakan serentak pada 27 November 2024 yang akan datang. Rangkaian tahapan untuk itu akan berlangsung sebentar lagi.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Karenanya, ada dua hal yang perlu diamati terkait dengan Pilkada tersebut: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Bagaimana posisi partai-partai dalam peta besar kekuatan politik: peta kekuatan partai-partai, poros kepala daerah dan peluang mereka?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Bagaimana peta pemilih dalam Pilkada </a:t>
            </a:r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Kota Jayapura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9224" name="Picture 14">
            <a:extLst>
              <a:ext uri="{FF2B5EF4-FFF2-40B4-BE49-F238E27FC236}">
                <a16:creationId xmlns:a16="http://schemas.microsoft.com/office/drawing/2014/main" id="{CF5F7C38-95EA-4303-8468-01D596C2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6" r="23676"/>
          <a:stretch>
            <a:fillRect/>
          </a:stretch>
        </p:blipFill>
        <p:spPr bwMode="auto">
          <a:xfrm>
            <a:off x="615950" y="2395538"/>
            <a:ext cx="3281363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77EA14-BF55-47AB-B9BF-B94898567A9D}"/>
              </a:ext>
            </a:extLst>
          </p:cNvPr>
          <p:cNvSpPr/>
          <p:nvPr/>
        </p:nvSpPr>
        <p:spPr>
          <a:xfrm>
            <a:off x="3714750" y="2395538"/>
            <a:ext cx="263525" cy="31638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26" name="Footer Placeholder 7">
            <a:extLst>
              <a:ext uri="{FF2B5EF4-FFF2-40B4-BE49-F238E27FC236}">
                <a16:creationId xmlns:a16="http://schemas.microsoft.com/office/drawing/2014/main" id="{A8E0F932-EC93-4931-9BFC-C4409BF67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B99E0BC-4AE5-4A2E-923C-156BD46CEFBE}"/>
              </a:ext>
            </a:extLst>
          </p:cNvPr>
          <p:cNvSpPr/>
          <p:nvPr/>
        </p:nvSpPr>
        <p:spPr>
          <a:xfrm>
            <a:off x="0" y="2743200"/>
            <a:ext cx="12192000" cy="3522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1351F1-1C8B-474F-B187-C3B5B4AC8CD3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68" name="Date Placeholder 6">
            <a:extLst>
              <a:ext uri="{FF2B5EF4-FFF2-40B4-BE49-F238E27FC236}">
                <a16:creationId xmlns:a16="http://schemas.microsoft.com/office/drawing/2014/main" id="{4059D1AE-4632-4FD4-B96F-6A389023D2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077A972-34FD-44DE-871C-5100E831A9B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1269" name="Slide Number Placeholder 8">
            <a:extLst>
              <a:ext uri="{FF2B5EF4-FFF2-40B4-BE49-F238E27FC236}">
                <a16:creationId xmlns:a16="http://schemas.microsoft.com/office/drawing/2014/main" id="{13819843-CC5B-4A69-9FBE-4EBB2C190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79463-ED75-41DF-B186-3CFFE291A8B3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D4FCE-A843-4ED5-96A3-7F51212EEAC6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F26C93-AE8F-4086-8CAB-870092AAE5CF}"/>
              </a:ext>
            </a:extLst>
          </p:cNvPr>
          <p:cNvSpPr txBox="1"/>
          <p:nvPr/>
        </p:nvSpPr>
        <p:spPr>
          <a:xfrm>
            <a:off x="557213" y="1455738"/>
            <a:ext cx="5103812" cy="585787"/>
          </a:xfrm>
          <a:prstGeom prst="rect">
            <a:avLst/>
          </a:prstGeom>
        </p:spPr>
        <p:txBody>
          <a:bodyPr tIns="45721" bIns="4572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Tujuan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Kandidat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E273C672-ABAC-468E-85D0-A32B2F56FD89}"/>
              </a:ext>
            </a:extLst>
          </p:cNvPr>
          <p:cNvSpPr/>
          <p:nvPr/>
        </p:nvSpPr>
        <p:spPr>
          <a:xfrm>
            <a:off x="1001713" y="2352675"/>
            <a:ext cx="3022600" cy="365601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8A47C9-4F3A-45F1-ABF7-A0506D1453B3}"/>
              </a:ext>
            </a:extLst>
          </p:cNvPr>
          <p:cNvSpPr/>
          <p:nvPr/>
        </p:nvSpPr>
        <p:spPr>
          <a:xfrm>
            <a:off x="1001713" y="2327275"/>
            <a:ext cx="3022600" cy="73342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4" name="TextBox 15">
            <a:extLst>
              <a:ext uri="{FF2B5EF4-FFF2-40B4-BE49-F238E27FC236}">
                <a16:creationId xmlns:a16="http://schemas.microsoft.com/office/drawing/2014/main" id="{CFF3E510-1A66-466E-A777-3034B1AC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3109913"/>
            <a:ext cx="2790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Pengetahuan tentang kandidat: Sejauh mana calon pemilih tahu/kenal masing-masing kandidat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Citra tentang kandidat: Apa yang dikesankan calon pemilih tentang citra utama setiap kandidat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Karakteristik kandidat: Apa pandangan calon pemilih tentang segmen-segmen pemilih yang diwakili setiap kandidat</a:t>
            </a:r>
          </a:p>
        </p:txBody>
      </p:sp>
      <p:sp>
        <p:nvSpPr>
          <p:cNvPr id="11275" name="TextBox 16">
            <a:extLst>
              <a:ext uri="{FF2B5EF4-FFF2-40B4-BE49-F238E27FC236}">
                <a16:creationId xmlns:a16="http://schemas.microsoft.com/office/drawing/2014/main" id="{A6F4D109-E262-488E-BF62-8B0D2181D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2392363"/>
            <a:ext cx="1838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Kedikenalan dan Citra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97DD9C41-C7FB-4AC8-AE2A-AB5377DBBC14}"/>
              </a:ext>
            </a:extLst>
          </p:cNvPr>
          <p:cNvSpPr/>
          <p:nvPr/>
        </p:nvSpPr>
        <p:spPr>
          <a:xfrm>
            <a:off x="4489450" y="2352675"/>
            <a:ext cx="3022600" cy="365601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A8F01A-3033-42CE-87CA-6E70B3261250}"/>
              </a:ext>
            </a:extLst>
          </p:cNvPr>
          <p:cNvSpPr/>
          <p:nvPr/>
        </p:nvSpPr>
        <p:spPr>
          <a:xfrm>
            <a:off x="4489450" y="2327275"/>
            <a:ext cx="3022600" cy="73342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8" name="TextBox 21">
            <a:extLst>
              <a:ext uri="{FF2B5EF4-FFF2-40B4-BE49-F238E27FC236}">
                <a16:creationId xmlns:a16="http://schemas.microsoft.com/office/drawing/2014/main" id="{9676D834-4B92-4849-8D00-711652FB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3109913"/>
            <a:ext cx="27908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Persepsi calon pemilih tentang potensi kepemimpinan kandidat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calon pemilih tentang integritas kandidat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calon pemilih tentang kedekatan kandidat dengan rakyat</a:t>
            </a:r>
          </a:p>
        </p:txBody>
      </p:sp>
      <p:sp>
        <p:nvSpPr>
          <p:cNvPr id="11279" name="TextBox 22">
            <a:extLst>
              <a:ext uri="{FF2B5EF4-FFF2-40B4-BE49-F238E27FC236}">
                <a16:creationId xmlns:a16="http://schemas.microsoft.com/office/drawing/2014/main" id="{3065B477-D030-4D17-9E43-93DAABB9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2392363"/>
            <a:ext cx="1838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Kualitas Personal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E516D16C-55A5-4D3A-B2BE-50F27DE671F1}"/>
              </a:ext>
            </a:extLst>
          </p:cNvPr>
          <p:cNvSpPr/>
          <p:nvPr/>
        </p:nvSpPr>
        <p:spPr>
          <a:xfrm>
            <a:off x="7977188" y="2352675"/>
            <a:ext cx="3022600" cy="365601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D78A84-743A-4B3E-9C2C-A014A9E5C875}"/>
              </a:ext>
            </a:extLst>
          </p:cNvPr>
          <p:cNvSpPr/>
          <p:nvPr/>
        </p:nvSpPr>
        <p:spPr>
          <a:xfrm>
            <a:off x="7977188" y="2327275"/>
            <a:ext cx="3022600" cy="73342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82" name="TextBox 25">
            <a:extLst>
              <a:ext uri="{FF2B5EF4-FFF2-40B4-BE49-F238E27FC236}">
                <a16:creationId xmlns:a16="http://schemas.microsoft.com/office/drawing/2014/main" id="{67C757D3-8809-4898-844B-8980634F6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3109913"/>
            <a:ext cx="279082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Faktor kedikenalan </a:t>
            </a:r>
            <a:r>
              <a:rPr lang="en-US" altLang="en-US" sz="1400" i="1" noProof="1">
                <a:cs typeface="Times New Roman" panose="02020603050405020304" pitchFamily="18" charset="0"/>
              </a:rPr>
              <a:t>(popularity): </a:t>
            </a:r>
            <a:r>
              <a:rPr lang="en-US" altLang="en-US" sz="1400" noProof="1">
                <a:cs typeface="Times New Roman" panose="02020603050405020304" pitchFamily="18" charset="0"/>
              </a:rPr>
              <a:t>Seberapa banyak calon pemilih yang sudah kenai kandidat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Faktor kedisukaan </a:t>
            </a:r>
            <a:r>
              <a:rPr lang="en-ID" altLang="en-US" sz="1400" i="1" noProof="1">
                <a:cs typeface="Times New Roman" panose="02020603050405020304" pitchFamily="18" charset="0"/>
              </a:rPr>
              <a:t>(likeability): </a:t>
            </a:r>
            <a:r>
              <a:rPr lang="en-ID" altLang="en-US" sz="1400" noProof="1">
                <a:cs typeface="Times New Roman" panose="02020603050405020304" pitchFamily="18" charset="0"/>
              </a:rPr>
              <a:t>Seberapa disukai kandidat oleh mereka yang sudah kenal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Faktor kedipilihan </a:t>
            </a:r>
            <a:r>
              <a:rPr lang="en-ID" altLang="en-US" sz="1400" i="1" noProof="1">
                <a:cs typeface="Times New Roman" panose="02020603050405020304" pitchFamily="18" charset="0"/>
              </a:rPr>
              <a:t>(electability): </a:t>
            </a:r>
            <a:r>
              <a:rPr lang="en-ID" altLang="en-US" sz="1400" noProof="1">
                <a:cs typeface="Times New Roman" panose="02020603050405020304" pitchFamily="18" charset="0"/>
              </a:rPr>
              <a:t>Seberapa banyak calon pemilih yang mau memilih kandidat</a:t>
            </a:r>
          </a:p>
        </p:txBody>
      </p:sp>
      <p:sp>
        <p:nvSpPr>
          <p:cNvPr id="11283" name="TextBox 26">
            <a:extLst>
              <a:ext uri="{FF2B5EF4-FFF2-40B4-BE49-F238E27FC236}">
                <a16:creationId xmlns:a16="http://schemas.microsoft.com/office/drawing/2014/main" id="{E218C248-D006-49FA-BB53-A2BB5A33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0" y="2392363"/>
            <a:ext cx="1838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Posisi Elektoral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7DE08E-E751-41DD-8122-75AF70556BE4}"/>
              </a:ext>
            </a:extLst>
          </p:cNvPr>
          <p:cNvSpPr/>
          <p:nvPr/>
        </p:nvSpPr>
        <p:spPr>
          <a:xfrm>
            <a:off x="3411538" y="2257425"/>
            <a:ext cx="855662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89AC3B-DDBB-4C91-922C-7788C7DD55C7}"/>
              </a:ext>
            </a:extLst>
          </p:cNvPr>
          <p:cNvSpPr/>
          <p:nvPr/>
        </p:nvSpPr>
        <p:spPr>
          <a:xfrm>
            <a:off x="6878638" y="2257425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5A9715-B85E-4032-BD13-C248B79D5233}"/>
              </a:ext>
            </a:extLst>
          </p:cNvPr>
          <p:cNvSpPr/>
          <p:nvPr/>
        </p:nvSpPr>
        <p:spPr>
          <a:xfrm>
            <a:off x="10391775" y="2257425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287" name="Picture 30">
            <a:extLst>
              <a:ext uri="{FF2B5EF4-FFF2-40B4-BE49-F238E27FC236}">
                <a16:creationId xmlns:a16="http://schemas.microsoft.com/office/drawing/2014/main" id="{08EC0AC1-862E-4A2B-8557-47204A3F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0" y="2390775"/>
            <a:ext cx="6524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31">
            <a:extLst>
              <a:ext uri="{FF2B5EF4-FFF2-40B4-BE49-F238E27FC236}">
                <a16:creationId xmlns:a16="http://schemas.microsoft.com/office/drawing/2014/main" id="{9DFC1B71-FE57-45C4-A3BB-A95F54C5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409825"/>
            <a:ext cx="67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32">
            <a:extLst>
              <a:ext uri="{FF2B5EF4-FFF2-40B4-BE49-F238E27FC236}">
                <a16:creationId xmlns:a16="http://schemas.microsoft.com/office/drawing/2014/main" id="{5EC6F3FC-BDD6-49D8-B4C3-B04D4BC6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75" y="2390775"/>
            <a:ext cx="7223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0" name="Footer Placeholder 7">
            <a:extLst>
              <a:ext uri="{FF2B5EF4-FFF2-40B4-BE49-F238E27FC236}">
                <a16:creationId xmlns:a16="http://schemas.microsoft.com/office/drawing/2014/main" id="{46AADA2A-74C1-41AE-B8AC-029C599FD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B99773-2596-4FB8-8402-02687A89F05E}"/>
              </a:ext>
            </a:extLst>
          </p:cNvPr>
          <p:cNvSpPr/>
          <p:nvPr/>
        </p:nvSpPr>
        <p:spPr>
          <a:xfrm>
            <a:off x="0" y="2743200"/>
            <a:ext cx="12192000" cy="3522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B48C39-A8E5-4247-8608-F240611EA418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16" name="Date Placeholder 6">
            <a:extLst>
              <a:ext uri="{FF2B5EF4-FFF2-40B4-BE49-F238E27FC236}">
                <a16:creationId xmlns:a16="http://schemas.microsoft.com/office/drawing/2014/main" id="{73585B11-BC69-4801-8BF5-9B748D2A13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CAFB9FB-CEA4-4F03-8A43-008839C4C1D5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3317" name="Slide Number Placeholder 8">
            <a:extLst>
              <a:ext uri="{FF2B5EF4-FFF2-40B4-BE49-F238E27FC236}">
                <a16:creationId xmlns:a16="http://schemas.microsoft.com/office/drawing/2014/main" id="{EF331266-E08F-4708-8B6D-C4675345F7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3A1EA0-9333-457E-A1DC-4974BA8D1C8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7C300-A661-48E3-8721-CD0952C81E7A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FE5170-F8E6-4406-9369-D466E5340987}"/>
              </a:ext>
            </a:extLst>
          </p:cNvPr>
          <p:cNvSpPr txBox="1"/>
          <p:nvPr/>
        </p:nvSpPr>
        <p:spPr>
          <a:xfrm>
            <a:off x="557213" y="1455738"/>
            <a:ext cx="6353175" cy="585787"/>
          </a:xfrm>
          <a:prstGeom prst="rect">
            <a:avLst/>
          </a:prstGeom>
        </p:spPr>
        <p:txBody>
          <a:bodyPr tIns="45721" bIns="4572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Tujuan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Peta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Persaingan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ADA9205D-783C-4452-AC63-F84B16C68EF9}"/>
              </a:ext>
            </a:extLst>
          </p:cNvPr>
          <p:cNvSpPr/>
          <p:nvPr/>
        </p:nvSpPr>
        <p:spPr>
          <a:xfrm>
            <a:off x="950913" y="2392363"/>
            <a:ext cx="3022600" cy="337502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7CC3A-97EE-4858-BE24-75585DCF4B96}"/>
              </a:ext>
            </a:extLst>
          </p:cNvPr>
          <p:cNvSpPr/>
          <p:nvPr/>
        </p:nvSpPr>
        <p:spPr>
          <a:xfrm>
            <a:off x="950913" y="2365375"/>
            <a:ext cx="30226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2" name="TextBox 17">
            <a:extLst>
              <a:ext uri="{FF2B5EF4-FFF2-40B4-BE49-F238E27FC236}">
                <a16:creationId xmlns:a16="http://schemas.microsoft.com/office/drawing/2014/main" id="{C837AF1F-485E-4B33-B85E-373A5486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3238500"/>
            <a:ext cx="28384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b="1" noProof="1">
                <a:cs typeface="Times New Roman" panose="02020603050405020304" pitchFamily="18" charset="0"/>
              </a:rPr>
              <a:t>Popularitas:</a:t>
            </a:r>
            <a:r>
              <a:rPr lang="en-US" altLang="en-US" sz="1400" noProof="1">
                <a:cs typeface="Times New Roman" panose="02020603050405020304" pitchFamily="18" charset="0"/>
              </a:rPr>
              <a:t> Siapa kandidat yang lebih dikenal calon pemilih, mengapa?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Kedisukaan: </a:t>
            </a:r>
            <a:r>
              <a:rPr lang="en-ID" altLang="en-US" sz="1400" noProof="1">
                <a:cs typeface="Times New Roman" panose="02020603050405020304" pitchFamily="18" charset="0"/>
              </a:rPr>
              <a:t>Siapa kandidat yang lebih disukai calon pemilih, mengapa?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Kedipilihan: </a:t>
            </a:r>
            <a:r>
              <a:rPr lang="en-ID" altLang="en-US" sz="1400" noProof="1">
                <a:cs typeface="Times New Roman" panose="02020603050405020304" pitchFamily="18" charset="0"/>
              </a:rPr>
              <a:t>Siapa kandidat yang lebih dipilih calon pemilih, mengapa? </a:t>
            </a:r>
          </a:p>
        </p:txBody>
      </p:sp>
      <p:sp>
        <p:nvSpPr>
          <p:cNvPr id="13323" name="TextBox 18">
            <a:extLst>
              <a:ext uri="{FF2B5EF4-FFF2-40B4-BE49-F238E27FC236}">
                <a16:creationId xmlns:a16="http://schemas.microsoft.com/office/drawing/2014/main" id="{F90C029D-30B5-47A5-92E2-0FF501105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2432050"/>
            <a:ext cx="183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Peta Persaingan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:a16="http://schemas.microsoft.com/office/drawing/2014/main" id="{D5D47F2C-57D9-4295-B656-45EA5A6C61FF}"/>
              </a:ext>
            </a:extLst>
          </p:cNvPr>
          <p:cNvSpPr/>
          <p:nvPr/>
        </p:nvSpPr>
        <p:spPr>
          <a:xfrm>
            <a:off x="4473575" y="2392363"/>
            <a:ext cx="3022600" cy="337502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73D90D-CC7C-4DD5-BD4E-0C5CE94B3471}"/>
              </a:ext>
            </a:extLst>
          </p:cNvPr>
          <p:cNvSpPr/>
          <p:nvPr/>
        </p:nvSpPr>
        <p:spPr>
          <a:xfrm>
            <a:off x="4473575" y="2365375"/>
            <a:ext cx="30226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6" name="TextBox 22">
            <a:extLst>
              <a:ext uri="{FF2B5EF4-FFF2-40B4-BE49-F238E27FC236}">
                <a16:creationId xmlns:a16="http://schemas.microsoft.com/office/drawing/2014/main" id="{97BA845B-97E6-4D4A-A0D6-53F82F69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238500"/>
            <a:ext cx="28384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b="1" noProof="1">
                <a:cs typeface="Times New Roman" panose="02020603050405020304" pitchFamily="18" charset="0"/>
              </a:rPr>
              <a:t>Popularitas: </a:t>
            </a:r>
            <a:r>
              <a:rPr lang="en-US" altLang="en-US" sz="1400" noProof="1">
                <a:cs typeface="Times New Roman" panose="02020603050405020304" pitchFamily="18" charset="0"/>
              </a:rPr>
              <a:t>Partai apa yang lebih dikenal calon pemilih, mengapa?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Kedisukaan: </a:t>
            </a:r>
            <a:r>
              <a:rPr lang="en-ID" altLang="en-US" sz="1400" noProof="1">
                <a:cs typeface="Times New Roman" panose="02020603050405020304" pitchFamily="18" charset="0"/>
              </a:rPr>
              <a:t>Partai apa yang lebih disukai calon pemilih, mengapa?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Kedipilihan: </a:t>
            </a:r>
            <a:r>
              <a:rPr lang="en-ID" altLang="en-US" sz="1400" noProof="1">
                <a:cs typeface="Times New Roman" panose="02020603050405020304" pitchFamily="18" charset="0"/>
              </a:rPr>
              <a:t>Partai apa yang lebih banyak dipilih calon pemilih, mengapa?</a:t>
            </a:r>
          </a:p>
        </p:txBody>
      </p:sp>
      <p:sp>
        <p:nvSpPr>
          <p:cNvPr id="13327" name="TextBox 23">
            <a:extLst>
              <a:ext uri="{FF2B5EF4-FFF2-40B4-BE49-F238E27FC236}">
                <a16:creationId xmlns:a16="http://schemas.microsoft.com/office/drawing/2014/main" id="{1564FC13-274D-4C80-841E-3FD113ABC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2432050"/>
            <a:ext cx="183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Peta Persaingan Partai Politik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7E12A76C-D435-41F4-A3B6-AD8E714FB82E}"/>
              </a:ext>
            </a:extLst>
          </p:cNvPr>
          <p:cNvSpPr/>
          <p:nvPr/>
        </p:nvSpPr>
        <p:spPr>
          <a:xfrm>
            <a:off x="8012113" y="2392363"/>
            <a:ext cx="3022600" cy="337502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5EE409-0ED0-4817-9A9F-9683B3F875CD}"/>
              </a:ext>
            </a:extLst>
          </p:cNvPr>
          <p:cNvSpPr/>
          <p:nvPr/>
        </p:nvSpPr>
        <p:spPr>
          <a:xfrm>
            <a:off x="8012113" y="2365375"/>
            <a:ext cx="30226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30" name="TextBox 27">
            <a:extLst>
              <a:ext uri="{FF2B5EF4-FFF2-40B4-BE49-F238E27FC236}">
                <a16:creationId xmlns:a16="http://schemas.microsoft.com/office/drawing/2014/main" id="{EDEC3297-56B0-46CD-B7C4-52238338F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738" y="3238500"/>
            <a:ext cx="28384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Persepsi calon pemilih tentang kedekatan partai politik dan pemilih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calon pemilih tentang pemenuhan janji kampanye partai politik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tentang keterwakilan kepentingan segmen calon pemilih yang diwakili partai politik</a:t>
            </a:r>
          </a:p>
        </p:txBody>
      </p:sp>
      <p:sp>
        <p:nvSpPr>
          <p:cNvPr id="13331" name="TextBox 28">
            <a:extLst>
              <a:ext uri="{FF2B5EF4-FFF2-40B4-BE49-F238E27FC236}">
                <a16:creationId xmlns:a16="http://schemas.microsoft.com/office/drawing/2014/main" id="{0288110A-B5AF-4020-9A3C-1DDC0EF0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2432050"/>
            <a:ext cx="183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Evaluasi Kinerja Partai Politik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D4F22-58AB-4BFA-91CC-FA323696F39D}"/>
              </a:ext>
            </a:extLst>
          </p:cNvPr>
          <p:cNvSpPr/>
          <p:nvPr/>
        </p:nvSpPr>
        <p:spPr>
          <a:xfrm>
            <a:off x="10436225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911910-0BA8-4644-9B20-E23E653B9803}"/>
              </a:ext>
            </a:extLst>
          </p:cNvPr>
          <p:cNvSpPr/>
          <p:nvPr/>
        </p:nvSpPr>
        <p:spPr>
          <a:xfrm>
            <a:off x="6889750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52D64C-7192-4D02-BA8B-D28DE9DA336C}"/>
              </a:ext>
            </a:extLst>
          </p:cNvPr>
          <p:cNvSpPr/>
          <p:nvPr/>
        </p:nvSpPr>
        <p:spPr>
          <a:xfrm>
            <a:off x="3355975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335" name="Picture 24">
            <a:extLst>
              <a:ext uri="{FF2B5EF4-FFF2-40B4-BE49-F238E27FC236}">
                <a16:creationId xmlns:a16="http://schemas.microsoft.com/office/drawing/2014/main" id="{3E0A9813-2C13-4388-A8FC-662CCEB4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493963"/>
            <a:ext cx="7302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29">
            <a:extLst>
              <a:ext uri="{FF2B5EF4-FFF2-40B4-BE49-F238E27FC236}">
                <a16:creationId xmlns:a16="http://schemas.microsoft.com/office/drawing/2014/main" id="{8759DE2F-AAD6-48BC-8481-1E522263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2505075"/>
            <a:ext cx="6556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31">
            <a:extLst>
              <a:ext uri="{FF2B5EF4-FFF2-40B4-BE49-F238E27FC236}">
                <a16:creationId xmlns:a16="http://schemas.microsoft.com/office/drawing/2014/main" id="{15845B8E-F9E4-4DAF-9825-414427D5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2432050"/>
            <a:ext cx="71278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8" name="Footer Placeholder 7">
            <a:extLst>
              <a:ext uri="{FF2B5EF4-FFF2-40B4-BE49-F238E27FC236}">
                <a16:creationId xmlns:a16="http://schemas.microsoft.com/office/drawing/2014/main" id="{15C3DF1D-5EC8-4DC8-B0A9-3105D89E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FA6DC4-E019-469C-AC26-5205CA7C2EF5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63" name="Date Placeholder 6">
            <a:extLst>
              <a:ext uri="{FF2B5EF4-FFF2-40B4-BE49-F238E27FC236}">
                <a16:creationId xmlns:a16="http://schemas.microsoft.com/office/drawing/2014/main" id="{181C8F8A-7225-4350-A545-76A123317F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DBA426E3-7C41-4B52-8DBD-D080E294C15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5364" name="Slide Number Placeholder 8">
            <a:extLst>
              <a:ext uri="{FF2B5EF4-FFF2-40B4-BE49-F238E27FC236}">
                <a16:creationId xmlns:a16="http://schemas.microsoft.com/office/drawing/2014/main" id="{C199A468-8BDC-4A92-9E16-72AC8D02FA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F01E4E-7EE7-4113-AA8C-9A7062AD450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3C09-B998-42D5-BEB3-052FA4870A69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DD904C-C0C5-4B4D-B6DC-CAB2FBD55135}"/>
              </a:ext>
            </a:extLst>
          </p:cNvPr>
          <p:cNvSpPr txBox="1"/>
          <p:nvPr/>
        </p:nvSpPr>
        <p:spPr>
          <a:xfrm>
            <a:off x="557213" y="1455738"/>
            <a:ext cx="5856287" cy="585787"/>
          </a:xfrm>
          <a:prstGeom prst="rect">
            <a:avLst/>
          </a:prstGeom>
        </p:spPr>
        <p:txBody>
          <a:bodyPr tIns="45721" bIns="4572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Tujuan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Calon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Pemilih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ADB35-4D85-4374-B32D-CAB7DD7F9D52}"/>
              </a:ext>
            </a:extLst>
          </p:cNvPr>
          <p:cNvSpPr/>
          <p:nvPr/>
        </p:nvSpPr>
        <p:spPr>
          <a:xfrm>
            <a:off x="0" y="2711450"/>
            <a:ext cx="12192000" cy="3522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C06BFA66-B864-4B5E-965D-C6ADE500005E}"/>
              </a:ext>
            </a:extLst>
          </p:cNvPr>
          <p:cNvSpPr/>
          <p:nvPr/>
        </p:nvSpPr>
        <p:spPr>
          <a:xfrm>
            <a:off x="1422400" y="2392363"/>
            <a:ext cx="4178300" cy="32432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06AACD-F967-4A0A-BEA5-B0D4694F34F2}"/>
              </a:ext>
            </a:extLst>
          </p:cNvPr>
          <p:cNvSpPr/>
          <p:nvPr/>
        </p:nvSpPr>
        <p:spPr>
          <a:xfrm>
            <a:off x="1422400" y="2365375"/>
            <a:ext cx="41783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70" name="TextBox 16">
            <a:extLst>
              <a:ext uri="{FF2B5EF4-FFF2-40B4-BE49-F238E27FC236}">
                <a16:creationId xmlns:a16="http://schemas.microsoft.com/office/drawing/2014/main" id="{F6F96569-614B-48ED-9FEA-0D9428F35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224213"/>
            <a:ext cx="384175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Status sosial dan ekonomi calon pemilih</a:t>
            </a:r>
            <a:endParaRPr lang="en-ID" altLang="en-US" sz="1400"/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Tingkat pendidikan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Latar belakang kesukuan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Latar belakang agama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Afiliasi organisasi sosial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Afiliasi partai politik calon pemilih</a:t>
            </a:r>
          </a:p>
        </p:txBody>
      </p:sp>
      <p:sp>
        <p:nvSpPr>
          <p:cNvPr id="15371" name="TextBox 17">
            <a:extLst>
              <a:ext uri="{FF2B5EF4-FFF2-40B4-BE49-F238E27FC236}">
                <a16:creationId xmlns:a16="http://schemas.microsoft.com/office/drawing/2014/main" id="{0A9F0990-5B2B-41B7-9358-AC682D3CD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2584450"/>
            <a:ext cx="3155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Demografi Sosial Calon Pemilih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B2B5243D-403C-4A1E-8935-D0FE1507F099}"/>
              </a:ext>
            </a:extLst>
          </p:cNvPr>
          <p:cNvSpPr/>
          <p:nvPr/>
        </p:nvSpPr>
        <p:spPr>
          <a:xfrm>
            <a:off x="6351588" y="2392363"/>
            <a:ext cx="4178300" cy="32432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0E2DF-EABD-48F6-B519-A26910C965CF}"/>
              </a:ext>
            </a:extLst>
          </p:cNvPr>
          <p:cNvSpPr/>
          <p:nvPr/>
        </p:nvSpPr>
        <p:spPr>
          <a:xfrm>
            <a:off x="6351588" y="2365375"/>
            <a:ext cx="41783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74" name="TextBox 21">
            <a:extLst>
              <a:ext uri="{FF2B5EF4-FFF2-40B4-BE49-F238E27FC236}">
                <a16:creationId xmlns:a16="http://schemas.microsoft.com/office/drawing/2014/main" id="{0503A77D-58C1-4BA6-BDA3-31207445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238500"/>
            <a:ext cx="358775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Penilaian calon pemilih terhadap kondisi ekonomi</a:t>
            </a:r>
            <a:endParaRPr lang="en-ID" altLang="en-US" sz="1400"/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Penilaian calon pemilih terhadap kondisi politik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Penilaian calon pemilih terhadap penegakan hukum</a:t>
            </a:r>
          </a:p>
        </p:txBody>
      </p:sp>
      <p:sp>
        <p:nvSpPr>
          <p:cNvPr id="15375" name="TextBox 22">
            <a:extLst>
              <a:ext uri="{FF2B5EF4-FFF2-40B4-BE49-F238E27FC236}">
                <a16:creationId xmlns:a16="http://schemas.microsoft.com/office/drawing/2014/main" id="{191CFFEE-7D17-4603-867E-3864BC6E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2582863"/>
            <a:ext cx="271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Evaluasi Kondisi Umum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7EC8E3-57D7-442A-93F3-F9DA6F36EE47}"/>
              </a:ext>
            </a:extLst>
          </p:cNvPr>
          <p:cNvSpPr/>
          <p:nvPr/>
        </p:nvSpPr>
        <p:spPr>
          <a:xfrm>
            <a:off x="9934575" y="2290763"/>
            <a:ext cx="855663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151D5-3C15-44E9-BC03-937FE01DAF19}"/>
              </a:ext>
            </a:extLst>
          </p:cNvPr>
          <p:cNvSpPr/>
          <p:nvPr/>
        </p:nvSpPr>
        <p:spPr>
          <a:xfrm>
            <a:off x="4983163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78" name="Picture 23">
            <a:extLst>
              <a:ext uri="{FF2B5EF4-FFF2-40B4-BE49-F238E27FC236}">
                <a16:creationId xmlns:a16="http://schemas.microsoft.com/office/drawing/2014/main" id="{7052A888-392D-487C-8566-3705CA90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2422525"/>
            <a:ext cx="6921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24">
            <a:extLst>
              <a:ext uri="{FF2B5EF4-FFF2-40B4-BE49-F238E27FC236}">
                <a16:creationId xmlns:a16="http://schemas.microsoft.com/office/drawing/2014/main" id="{BAED7CDB-7616-40EC-BB55-88537A04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238" y="2430463"/>
            <a:ext cx="63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0" name="Footer Placeholder 7">
            <a:extLst>
              <a:ext uri="{FF2B5EF4-FFF2-40B4-BE49-F238E27FC236}">
                <a16:creationId xmlns:a16="http://schemas.microsoft.com/office/drawing/2014/main" id="{CA34B3CB-7C12-4236-80FB-1B81394A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DAA9ED-9279-4F10-B27D-2A8FC5E3A551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11" name="Date Placeholder 6">
            <a:extLst>
              <a:ext uri="{FF2B5EF4-FFF2-40B4-BE49-F238E27FC236}">
                <a16:creationId xmlns:a16="http://schemas.microsoft.com/office/drawing/2014/main" id="{1C80FD13-83E5-4DE5-8757-09731118BD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2DB6810B-AB0D-461D-9A11-3E43692B8CE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7412" name="Slide Number Placeholder 8">
            <a:extLst>
              <a:ext uri="{FF2B5EF4-FFF2-40B4-BE49-F238E27FC236}">
                <a16:creationId xmlns:a16="http://schemas.microsoft.com/office/drawing/2014/main" id="{07DF09D3-1191-4EFF-AA77-F536AEAA0E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EF660-F57F-47B4-A8B0-A09E6B9D19FC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E3D58-563B-4018-9921-4C5B6FF9D7B7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87FDD4-A784-4CD4-A7EE-B7CD78232FF9}"/>
              </a:ext>
            </a:extLst>
          </p:cNvPr>
          <p:cNvSpPr txBox="1"/>
          <p:nvPr/>
        </p:nvSpPr>
        <p:spPr>
          <a:xfrm>
            <a:off x="506413" y="1298575"/>
            <a:ext cx="418147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Metodologi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2BED2-BB16-486D-990E-651B71A0C3B6}"/>
              </a:ext>
            </a:extLst>
          </p:cNvPr>
          <p:cNvSpPr/>
          <p:nvPr/>
        </p:nvSpPr>
        <p:spPr>
          <a:xfrm>
            <a:off x="1382713" y="2325688"/>
            <a:ext cx="4343400" cy="1468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3692A-1EF2-457B-80FD-08E9CAA57B82}"/>
              </a:ext>
            </a:extLst>
          </p:cNvPr>
          <p:cNvSpPr/>
          <p:nvPr/>
        </p:nvSpPr>
        <p:spPr>
          <a:xfrm>
            <a:off x="1112838" y="2325688"/>
            <a:ext cx="561975" cy="146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417" name="TextBox 9">
            <a:extLst>
              <a:ext uri="{FF2B5EF4-FFF2-40B4-BE49-F238E27FC236}">
                <a16:creationId xmlns:a16="http://schemas.microsoft.com/office/drawing/2014/main" id="{8969EB41-EC68-484D-A87B-70EBEF3FE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2806700"/>
            <a:ext cx="368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 b="1">
                <a:cs typeface="Times New Roman" panose="02020603050405020304" pitchFamily="18" charset="0"/>
              </a:rPr>
              <a:t>Kota Jayapura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21 hari kerja</a:t>
            </a:r>
            <a:endParaRPr lang="en-ID" altLang="en-US" sz="1600">
              <a:cs typeface="Times New Roman" panose="02020603050405020304" pitchFamily="18" charset="0"/>
            </a:endParaRPr>
          </a:p>
        </p:txBody>
      </p:sp>
      <p:sp>
        <p:nvSpPr>
          <p:cNvPr id="17418" name="TextBox 12">
            <a:extLst>
              <a:ext uri="{FF2B5EF4-FFF2-40B4-BE49-F238E27FC236}">
                <a16:creationId xmlns:a16="http://schemas.microsoft.com/office/drawing/2014/main" id="{013D4049-C6A6-4A6B-8815-8DC3496FD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2444750"/>
            <a:ext cx="2747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Wilayah dan waktu survei</a:t>
            </a:r>
            <a:r>
              <a:rPr lang="en-US" altLang="en-US" sz="1600"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CED5138-7BDA-453C-84C5-629A445B5C42}"/>
              </a:ext>
            </a:extLst>
          </p:cNvPr>
          <p:cNvSpPr txBox="1"/>
          <p:nvPr/>
        </p:nvSpPr>
        <p:spPr>
          <a:xfrm>
            <a:off x="1214438" y="2416175"/>
            <a:ext cx="352425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BC6FF-FBAD-42F2-BC82-FE4668BD45E5}"/>
              </a:ext>
            </a:extLst>
          </p:cNvPr>
          <p:cNvSpPr/>
          <p:nvPr/>
        </p:nvSpPr>
        <p:spPr>
          <a:xfrm>
            <a:off x="6292850" y="2143125"/>
            <a:ext cx="4343400" cy="160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1ECF4D-EBDD-4E59-A133-8CBB29A5C740}"/>
              </a:ext>
            </a:extLst>
          </p:cNvPr>
          <p:cNvSpPr/>
          <p:nvPr/>
        </p:nvSpPr>
        <p:spPr>
          <a:xfrm>
            <a:off x="6165850" y="2143125"/>
            <a:ext cx="427038" cy="16081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6B8E0-0EE3-497B-90EF-A2A985FAF8D9}"/>
              </a:ext>
            </a:extLst>
          </p:cNvPr>
          <p:cNvSpPr txBox="1"/>
          <p:nvPr/>
        </p:nvSpPr>
        <p:spPr>
          <a:xfrm>
            <a:off x="6743700" y="2620963"/>
            <a:ext cx="3840163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defRPr/>
            </a:pPr>
            <a:r>
              <a:rPr lang="en-ID" sz="1600" dirty="0" err="1">
                <a:latin typeface="+mn-lt"/>
              </a:rPr>
              <a:t>Survei</a:t>
            </a:r>
            <a:r>
              <a:rPr lang="en-ID" sz="1600" dirty="0">
                <a:latin typeface="+mn-lt"/>
              </a:rPr>
              <a:t> di </a:t>
            </a:r>
            <a:r>
              <a:rPr lang="en-ID" sz="1600" b="1" dirty="0">
                <a:latin typeface="+mn-lt"/>
              </a:rPr>
              <a:t>Kota Jayapura</a:t>
            </a:r>
            <a:r>
              <a:rPr lang="en-ID" sz="1600" dirty="0">
                <a:latin typeface="+mn-lt"/>
              </a:rPr>
              <a:t>: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latin typeface="+mn-lt"/>
              </a:rPr>
              <a:t>Sampel</a:t>
            </a:r>
            <a:r>
              <a:rPr lang="en-US" sz="1600" dirty="0">
                <a:latin typeface="+mn-lt"/>
              </a:rPr>
              <a:t> 400 </a:t>
            </a:r>
            <a:r>
              <a:rPr lang="en-US" sz="1600" dirty="0" err="1">
                <a:latin typeface="+mn-lt"/>
              </a:rPr>
              <a:t>responden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MoE</a:t>
            </a:r>
            <a:r>
              <a:rPr lang="en-US" sz="1600" dirty="0">
                <a:latin typeface="+mn-lt"/>
              </a:rPr>
              <a:t> 5%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defRPr/>
            </a:pPr>
            <a:endParaRPr lang="en-US" sz="16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None/>
              <a:defRPr/>
            </a:pPr>
            <a:endParaRPr lang="en-ID" sz="1600" dirty="0">
              <a:latin typeface="+mn-lt"/>
            </a:endParaRPr>
          </a:p>
        </p:txBody>
      </p:sp>
      <p:sp>
        <p:nvSpPr>
          <p:cNvPr id="17423" name="TextBox 17">
            <a:extLst>
              <a:ext uri="{FF2B5EF4-FFF2-40B4-BE49-F238E27FC236}">
                <a16:creationId xmlns:a16="http://schemas.microsoft.com/office/drawing/2014/main" id="{4F3725AE-9CF7-4E63-9AF3-A51C11203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2254250"/>
            <a:ext cx="3379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Sampel dan margin of error (MoE):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AE175DE-7E61-4338-950E-9FDEDEA572ED}"/>
              </a:ext>
            </a:extLst>
          </p:cNvPr>
          <p:cNvSpPr txBox="1"/>
          <p:nvPr/>
        </p:nvSpPr>
        <p:spPr>
          <a:xfrm>
            <a:off x="6221413" y="2416175"/>
            <a:ext cx="350837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360E3-8DEF-4AF8-8357-81225C4BB825}"/>
              </a:ext>
            </a:extLst>
          </p:cNvPr>
          <p:cNvSpPr/>
          <p:nvPr/>
        </p:nvSpPr>
        <p:spPr>
          <a:xfrm>
            <a:off x="1382713" y="4110038"/>
            <a:ext cx="4343400" cy="1916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ECE6B9-6A9B-4DDB-AD32-213E694CAFAA}"/>
              </a:ext>
            </a:extLst>
          </p:cNvPr>
          <p:cNvSpPr/>
          <p:nvPr/>
        </p:nvSpPr>
        <p:spPr>
          <a:xfrm>
            <a:off x="1112838" y="4110038"/>
            <a:ext cx="561975" cy="1916112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427" name="TextBox 21">
            <a:extLst>
              <a:ext uri="{FF2B5EF4-FFF2-40B4-BE49-F238E27FC236}">
                <a16:creationId xmlns:a16="http://schemas.microsoft.com/office/drawing/2014/main" id="{2EF17FC4-D5F3-4B3E-8CD7-331082CC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784725"/>
            <a:ext cx="39036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Wawancara tatap muka menggunakan kuesioner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Oleh enumerator terlatih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Multistage random samping; proposional</a:t>
            </a:r>
            <a:endParaRPr lang="en-ID" altLang="en-US" sz="1600"/>
          </a:p>
        </p:txBody>
      </p:sp>
      <p:sp>
        <p:nvSpPr>
          <p:cNvPr id="17428" name="TextBox 22">
            <a:extLst>
              <a:ext uri="{FF2B5EF4-FFF2-40B4-BE49-F238E27FC236}">
                <a16:creationId xmlns:a16="http://schemas.microsoft.com/office/drawing/2014/main" id="{177C5545-B494-4BE0-9002-FBB8C693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4229100"/>
            <a:ext cx="377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Metode pengumpulan data dan metode sampling:</a:t>
            </a:r>
            <a:endParaRPr lang="en-US" altLang="en-US" sz="1600">
              <a:cs typeface="Times New Roman" panose="020206030504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8A8197-D32D-4C12-9530-D9C10AD0B53F}"/>
              </a:ext>
            </a:extLst>
          </p:cNvPr>
          <p:cNvSpPr txBox="1"/>
          <p:nvPr/>
        </p:nvSpPr>
        <p:spPr>
          <a:xfrm>
            <a:off x="1214438" y="4200525"/>
            <a:ext cx="352425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E8800-7293-40C8-8C25-1F7B9B3BA4EA}"/>
              </a:ext>
            </a:extLst>
          </p:cNvPr>
          <p:cNvSpPr/>
          <p:nvPr/>
        </p:nvSpPr>
        <p:spPr>
          <a:xfrm>
            <a:off x="6389688" y="4110038"/>
            <a:ext cx="4343400" cy="1916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8DE30-8B99-4E77-9064-75172A297F75}"/>
              </a:ext>
            </a:extLst>
          </p:cNvPr>
          <p:cNvSpPr/>
          <p:nvPr/>
        </p:nvSpPr>
        <p:spPr>
          <a:xfrm>
            <a:off x="6119813" y="4110038"/>
            <a:ext cx="561975" cy="1916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432" name="TextBox 26">
            <a:extLst>
              <a:ext uri="{FF2B5EF4-FFF2-40B4-BE49-F238E27FC236}">
                <a16:creationId xmlns:a16="http://schemas.microsoft.com/office/drawing/2014/main" id="{A93F4E3D-FA8C-41F0-AAF5-057029157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4591050"/>
            <a:ext cx="36877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Spotcheck 20% secara acak dari total sampel.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 noProof="1">
                <a:solidFill>
                  <a:srgbClr val="000000"/>
                </a:solidFill>
                <a:cs typeface="Times New Roman" panose="02020603050405020304" pitchFamily="18" charset="0"/>
              </a:rPr>
              <a:t>Perbandingan karakteristik demografis sampel dengan sensus BPS</a:t>
            </a:r>
            <a:endParaRPr lang="en-ID" altLang="en-US" sz="1600"/>
          </a:p>
        </p:txBody>
      </p:sp>
      <p:sp>
        <p:nvSpPr>
          <p:cNvPr id="17433" name="TextBox 27">
            <a:extLst>
              <a:ext uri="{FF2B5EF4-FFF2-40B4-BE49-F238E27FC236}">
                <a16:creationId xmlns:a16="http://schemas.microsoft.com/office/drawing/2014/main" id="{8D93D011-FFB7-49AC-8A98-70BE12606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4229100"/>
            <a:ext cx="3379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Kendali mutu&amp;validasi data: 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EF4C0C1-27B1-45BF-808C-1824922429C6}"/>
              </a:ext>
            </a:extLst>
          </p:cNvPr>
          <p:cNvSpPr txBox="1"/>
          <p:nvPr/>
        </p:nvSpPr>
        <p:spPr>
          <a:xfrm>
            <a:off x="6221413" y="4200525"/>
            <a:ext cx="350837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435" name="Footer Placeholder 7">
            <a:extLst>
              <a:ext uri="{FF2B5EF4-FFF2-40B4-BE49-F238E27FC236}">
                <a16:creationId xmlns:a16="http://schemas.microsoft.com/office/drawing/2014/main" id="{68831D3B-AF11-40F1-AA84-9691FC4B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F53D60F-84E3-4073-A07C-9BBAC4895AEA}"/>
              </a:ext>
            </a:extLst>
          </p:cNvPr>
          <p:cNvSpPr/>
          <p:nvPr/>
        </p:nvSpPr>
        <p:spPr>
          <a:xfrm>
            <a:off x="0" y="2471738"/>
            <a:ext cx="12192000" cy="3724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2ACD5F1-4C60-4770-A9EF-B7E3A4E2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1943100"/>
            <a:ext cx="10234612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Dikembangkan dari CNEP </a:t>
            </a:r>
            <a:r>
              <a:rPr lang="id-ID" sz="16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(Comparative National Election Project) </a:t>
            </a: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dan Lembaga Survei Indonesia (LSI)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05A5-B897-41FD-BEF2-4943BAA47C58}"/>
              </a:ext>
            </a:extLst>
          </p:cNvPr>
          <p:cNvSpPr txBox="1"/>
          <p:nvPr/>
        </p:nvSpPr>
        <p:spPr>
          <a:xfrm>
            <a:off x="3057525" y="4117975"/>
            <a:ext cx="1706563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Sosio-demografi</a:t>
            </a:r>
            <a:endParaRPr lang="en-US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2C864-C8C0-4EFA-851A-8A19CA6C40FC}"/>
              </a:ext>
            </a:extLst>
          </p:cNvPr>
          <p:cNvSpPr txBox="1"/>
          <p:nvPr/>
        </p:nvSpPr>
        <p:spPr>
          <a:xfrm>
            <a:off x="3057525" y="3443288"/>
            <a:ext cx="1706563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Agama</a:t>
            </a:r>
            <a:endParaRPr lang="en-US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E2D27-5C86-4B21-BE2B-11291BC362A5}"/>
              </a:ext>
            </a:extLst>
          </p:cNvPr>
          <p:cNvSpPr txBox="1"/>
          <p:nvPr/>
        </p:nvSpPr>
        <p:spPr>
          <a:xfrm>
            <a:off x="3057525" y="4794250"/>
            <a:ext cx="1706563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Kelas Sosial</a:t>
            </a:r>
            <a:endParaRPr lang="en-US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A84F3-4AB7-44BC-B0B8-F27717101651}"/>
              </a:ext>
            </a:extLst>
          </p:cNvPr>
          <p:cNvSpPr txBox="1"/>
          <p:nvPr/>
        </p:nvSpPr>
        <p:spPr>
          <a:xfrm>
            <a:off x="2417763" y="2674938"/>
            <a:ext cx="1003300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Identitas</a:t>
            </a:r>
            <a:endParaRPr lang="en-US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9D1D7-EFD1-44E4-B40F-316371A4CD4D}"/>
              </a:ext>
            </a:extLst>
          </p:cNvPr>
          <p:cNvSpPr txBox="1"/>
          <p:nvPr/>
        </p:nvSpPr>
        <p:spPr>
          <a:xfrm>
            <a:off x="4425950" y="2674938"/>
            <a:ext cx="1090613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Intensitas</a:t>
            </a:r>
            <a:endParaRPr lang="en-US">
              <a:latin typeface="+mn-lt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3DB4DDF-C93D-4882-97B2-F8C70FAD371E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 rot="16200000" flipV="1">
            <a:off x="3374232" y="2905919"/>
            <a:ext cx="584200" cy="490537"/>
          </a:xfrm>
          <a:prstGeom prst="bentConnector2">
            <a:avLst/>
          </a:prstGeom>
          <a:ln>
            <a:solidFill>
              <a:srgbClr val="FF5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A093688-00FE-4F81-8B65-DFA1EF46AFAD}"/>
              </a:ext>
            </a:extLst>
          </p:cNvPr>
          <p:cNvCxnSpPr>
            <a:stCxn id="10" idx="0"/>
            <a:endCxn id="14" idx="1"/>
          </p:cNvCxnSpPr>
          <p:nvPr/>
        </p:nvCxnSpPr>
        <p:spPr>
          <a:xfrm rot="5400000" flipH="1" flipV="1">
            <a:off x="3876675" y="2894013"/>
            <a:ext cx="584200" cy="514350"/>
          </a:xfrm>
          <a:prstGeom prst="bentConnector2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578626-7968-495E-BF7B-C17B1124DCB8}"/>
              </a:ext>
            </a:extLst>
          </p:cNvPr>
          <p:cNvSpPr txBox="1"/>
          <p:nvPr/>
        </p:nvSpPr>
        <p:spPr>
          <a:xfrm>
            <a:off x="4556125" y="5562600"/>
            <a:ext cx="130492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Pendapatan</a:t>
            </a:r>
            <a:endParaRPr lang="en-US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EEF1-A273-4542-8792-D0370CAF2DA6}"/>
              </a:ext>
            </a:extLst>
          </p:cNvPr>
          <p:cNvSpPr txBox="1"/>
          <p:nvPr/>
        </p:nvSpPr>
        <p:spPr>
          <a:xfrm>
            <a:off x="3359150" y="5562600"/>
            <a:ext cx="1103313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Pekerjaan</a:t>
            </a:r>
            <a:endParaRPr lang="en-US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F190F-F085-4E59-AFA6-658DDC08CE19}"/>
              </a:ext>
            </a:extLst>
          </p:cNvPr>
          <p:cNvSpPr txBox="1"/>
          <p:nvPr/>
        </p:nvSpPr>
        <p:spPr>
          <a:xfrm>
            <a:off x="2052638" y="5562600"/>
            <a:ext cx="1217612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Pendidikan</a:t>
            </a:r>
            <a:endParaRPr lang="en-US">
              <a:latin typeface="+mn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F22180-EC94-46BC-9875-248314C7F303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3911600" y="3813175"/>
            <a:ext cx="0" cy="304800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4F9149-8864-48A8-A9E7-20464361F034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3911600" y="4486275"/>
            <a:ext cx="0" cy="307975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E4DB427-FAAF-4D8B-AF59-22199CC9E5B1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3086894" y="4737894"/>
            <a:ext cx="398462" cy="1250950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6FAD0C-6534-4C24-ADAE-8798B1046A42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3911600" y="5164138"/>
            <a:ext cx="0" cy="398462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815F722-ECB0-4C87-A68D-6C86EEA0A477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16200000" flipH="1">
            <a:off x="4360863" y="4714875"/>
            <a:ext cx="398462" cy="1296988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9FF93B-4B50-416D-A0A7-2A1A97431FB4}"/>
              </a:ext>
            </a:extLst>
          </p:cNvPr>
          <p:cNvSpPr txBox="1"/>
          <p:nvPr/>
        </p:nvSpPr>
        <p:spPr>
          <a:xfrm>
            <a:off x="792163" y="3051175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Etnik</a:t>
            </a:r>
            <a:endParaRPr lang="en-US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42A40-314B-4D08-A8C0-682820137233}"/>
              </a:ext>
            </a:extLst>
          </p:cNvPr>
          <p:cNvSpPr txBox="1"/>
          <p:nvPr/>
        </p:nvSpPr>
        <p:spPr>
          <a:xfrm>
            <a:off x="792163" y="3587750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Daerah</a:t>
            </a:r>
            <a:endParaRPr lang="en-US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AD3AE7-C5B2-4876-9948-0E07C7F46C7B}"/>
              </a:ext>
            </a:extLst>
          </p:cNvPr>
          <p:cNvSpPr txBox="1"/>
          <p:nvPr/>
        </p:nvSpPr>
        <p:spPr>
          <a:xfrm>
            <a:off x="792163" y="4124325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Umur</a:t>
            </a:r>
            <a:endParaRPr lang="en-US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411E5-658D-48A5-B916-7BC55FC61AF1}"/>
              </a:ext>
            </a:extLst>
          </p:cNvPr>
          <p:cNvSpPr txBox="1"/>
          <p:nvPr/>
        </p:nvSpPr>
        <p:spPr>
          <a:xfrm>
            <a:off x="792163" y="4660900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Desa-Kota</a:t>
            </a:r>
            <a:endParaRPr lang="en-US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3CBAEC-4FA4-4001-B0AC-A35C324F61A6}"/>
              </a:ext>
            </a:extLst>
          </p:cNvPr>
          <p:cNvSpPr txBox="1"/>
          <p:nvPr/>
        </p:nvSpPr>
        <p:spPr>
          <a:xfrm>
            <a:off x="792163" y="5197475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Gender</a:t>
            </a:r>
            <a:endParaRPr lang="en-US">
              <a:latin typeface="+mn-lt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0150B8-92E7-41B8-839B-5728F096A180}"/>
              </a:ext>
            </a:extLst>
          </p:cNvPr>
          <p:cNvCxnSpPr>
            <a:stCxn id="2" idx="1"/>
            <a:endCxn id="36" idx="3"/>
          </p:cNvCxnSpPr>
          <p:nvPr/>
        </p:nvCxnSpPr>
        <p:spPr>
          <a:xfrm flipH="1">
            <a:off x="1930400" y="4302125"/>
            <a:ext cx="1127125" cy="6350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2BEC839-EA53-4E07-B2C9-A9E2BAC5E44B}"/>
              </a:ext>
            </a:extLst>
          </p:cNvPr>
          <p:cNvCxnSpPr>
            <a:stCxn id="2" idx="1"/>
            <a:endCxn id="38" idx="3"/>
          </p:cNvCxnSpPr>
          <p:nvPr/>
        </p:nvCxnSpPr>
        <p:spPr>
          <a:xfrm rot="10800000" flipV="1">
            <a:off x="1930400" y="4302125"/>
            <a:ext cx="1127125" cy="1079500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4DD9BC3-6875-4A03-B7FB-CBE230212E2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rot="10800000" flipV="1">
            <a:off x="1930400" y="4302125"/>
            <a:ext cx="1127125" cy="54292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F82A19D-877F-4125-A022-4795BD5300FE}"/>
              </a:ext>
            </a:extLst>
          </p:cNvPr>
          <p:cNvCxnSpPr>
            <a:stCxn id="2" idx="1"/>
            <a:endCxn id="35" idx="3"/>
          </p:cNvCxnSpPr>
          <p:nvPr/>
        </p:nvCxnSpPr>
        <p:spPr>
          <a:xfrm rot="10800000">
            <a:off x="1930400" y="3771900"/>
            <a:ext cx="1127125" cy="53022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8879A4-7D7A-42B1-B65E-48487AE98449}"/>
              </a:ext>
            </a:extLst>
          </p:cNvPr>
          <p:cNvCxnSpPr>
            <a:stCxn id="2" idx="1"/>
            <a:endCxn id="34" idx="3"/>
          </p:cNvCxnSpPr>
          <p:nvPr/>
        </p:nvCxnSpPr>
        <p:spPr>
          <a:xfrm rot="10800000">
            <a:off x="1930400" y="3235325"/>
            <a:ext cx="1127125" cy="1066800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60226A-AD59-4E33-98E2-D5D674551080}"/>
              </a:ext>
            </a:extLst>
          </p:cNvPr>
          <p:cNvSpPr txBox="1"/>
          <p:nvPr/>
        </p:nvSpPr>
        <p:spPr>
          <a:xfrm>
            <a:off x="6094413" y="4125913"/>
            <a:ext cx="111442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Sosialisasi</a:t>
            </a:r>
            <a:endParaRPr lang="en-US"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D5F27-3D2B-4565-862B-CA7F0C8D7C93}"/>
              </a:ext>
            </a:extLst>
          </p:cNvPr>
          <p:cNvSpPr txBox="1"/>
          <p:nvPr/>
        </p:nvSpPr>
        <p:spPr>
          <a:xfrm>
            <a:off x="8809038" y="3863975"/>
            <a:ext cx="103187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Eval.Pim</a:t>
            </a:r>
            <a:endParaRPr lang="en-US">
              <a:latin typeface="+mn-lt"/>
            </a:endParaRPr>
          </a:p>
        </p:txBody>
      </p:sp>
      <p:sp>
        <p:nvSpPr>
          <p:cNvPr id="19487" name="TextBox 51">
            <a:extLst>
              <a:ext uri="{FF2B5EF4-FFF2-40B4-BE49-F238E27FC236}">
                <a16:creationId xmlns:a16="http://schemas.microsoft.com/office/drawing/2014/main" id="{3A687AF1-C9C7-454C-8BA2-A83202F4F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4488" y="4117975"/>
            <a:ext cx="10493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d-ID" altLang="en-US"/>
              <a:t>MEMILIH</a:t>
            </a:r>
            <a:endParaRPr lang="en-US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37AA5C-7AA8-473D-8C92-6CEB3100BBC0}"/>
              </a:ext>
            </a:extLst>
          </p:cNvPr>
          <p:cNvSpPr txBox="1"/>
          <p:nvPr/>
        </p:nvSpPr>
        <p:spPr>
          <a:xfrm>
            <a:off x="4978400" y="4794250"/>
            <a:ext cx="153987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Pemimin Lokal</a:t>
            </a:r>
            <a:endParaRPr lang="en-US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F7ADD7-BA35-46F7-81DB-E32F9A682935}"/>
              </a:ext>
            </a:extLst>
          </p:cNvPr>
          <p:cNvSpPr txBox="1"/>
          <p:nvPr/>
        </p:nvSpPr>
        <p:spPr>
          <a:xfrm>
            <a:off x="6570663" y="4794250"/>
            <a:ext cx="1695450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Kelompok Sosial</a:t>
            </a:r>
            <a:endParaRPr lang="en-US">
              <a:latin typeface="+mn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0BDA15-52CB-425B-8AB9-DB147DD38CC6}"/>
              </a:ext>
            </a:extLst>
          </p:cNvPr>
          <p:cNvSpPr txBox="1"/>
          <p:nvPr/>
        </p:nvSpPr>
        <p:spPr>
          <a:xfrm>
            <a:off x="8809038" y="3421063"/>
            <a:ext cx="103187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Eval.Par</a:t>
            </a:r>
            <a:endParaRPr lang="en-US">
              <a:latin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33A4D5-4C02-4A8E-BE17-3ED3FE746A5F}"/>
              </a:ext>
            </a:extLst>
          </p:cNvPr>
          <p:cNvSpPr txBox="1"/>
          <p:nvPr/>
        </p:nvSpPr>
        <p:spPr>
          <a:xfrm>
            <a:off x="8809038" y="4306888"/>
            <a:ext cx="103187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Eval.Pem</a:t>
            </a:r>
            <a:endParaRPr lang="en-US">
              <a:latin typeface="+mn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191C41-90FB-438E-804D-DE78E4DAE591}"/>
              </a:ext>
            </a:extLst>
          </p:cNvPr>
          <p:cNvSpPr txBox="1"/>
          <p:nvPr/>
        </p:nvSpPr>
        <p:spPr>
          <a:xfrm>
            <a:off x="8809038" y="2979738"/>
            <a:ext cx="1031875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Isu</a:t>
            </a:r>
            <a:endParaRPr lang="en-US">
              <a:latin typeface="+mn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60E391-0EAE-4B2E-A567-4B90D5407A33}"/>
              </a:ext>
            </a:extLst>
          </p:cNvPr>
          <p:cNvSpPr txBox="1"/>
          <p:nvPr/>
        </p:nvSpPr>
        <p:spPr>
          <a:xfrm>
            <a:off x="8809038" y="4749800"/>
            <a:ext cx="103187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i="1">
                <a:latin typeface="+mn-lt"/>
              </a:rPr>
              <a:t>Party ID</a:t>
            </a:r>
            <a:endParaRPr lang="en-US" i="1">
              <a:latin typeface="+mn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46AE52-940E-4967-AEF7-B7CCA6139B9E}"/>
              </a:ext>
            </a:extLst>
          </p:cNvPr>
          <p:cNvSpPr txBox="1"/>
          <p:nvPr/>
        </p:nvSpPr>
        <p:spPr>
          <a:xfrm>
            <a:off x="8809038" y="5192713"/>
            <a:ext cx="103187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Ekopol</a:t>
            </a:r>
            <a:endParaRPr lang="en-US">
              <a:latin typeface="+mn-l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59268D-EECD-476E-91F9-C1DA9E0F6C3F}"/>
              </a:ext>
            </a:extLst>
          </p:cNvPr>
          <p:cNvCxnSpPr>
            <a:stCxn id="2" idx="3"/>
            <a:endCxn id="50" idx="1"/>
          </p:cNvCxnSpPr>
          <p:nvPr/>
        </p:nvCxnSpPr>
        <p:spPr>
          <a:xfrm>
            <a:off x="4764088" y="4302125"/>
            <a:ext cx="1330325" cy="7938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3A8D5E2-9777-4DBF-8D46-75D12ACD3E18}"/>
              </a:ext>
            </a:extLst>
          </p:cNvPr>
          <p:cNvSpPr txBox="1"/>
          <p:nvPr/>
        </p:nvSpPr>
        <p:spPr>
          <a:xfrm>
            <a:off x="6094413" y="3236913"/>
            <a:ext cx="111442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Media</a:t>
            </a:r>
            <a:endParaRPr lang="en-US">
              <a:latin typeface="+mn-lt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98BF5A-EFD0-4500-B520-62CB9B8060AE}"/>
              </a:ext>
            </a:extLst>
          </p:cNvPr>
          <p:cNvCxnSpPr>
            <a:stCxn id="50" idx="0"/>
            <a:endCxn id="88" idx="2"/>
          </p:cNvCxnSpPr>
          <p:nvPr/>
        </p:nvCxnSpPr>
        <p:spPr>
          <a:xfrm flipV="1">
            <a:off x="6651625" y="3606800"/>
            <a:ext cx="0" cy="519113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923F5BA-102A-430C-BDFF-73A63AC1FCA0}"/>
              </a:ext>
            </a:extLst>
          </p:cNvPr>
          <p:cNvCxnSpPr>
            <a:stCxn id="50" idx="2"/>
            <a:endCxn id="53" idx="0"/>
          </p:cNvCxnSpPr>
          <p:nvPr/>
        </p:nvCxnSpPr>
        <p:spPr>
          <a:xfrm rot="5400000">
            <a:off x="6050757" y="4193381"/>
            <a:ext cx="298450" cy="903287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51BEE16C-19AE-423D-BE6E-1AA05A494C7F}"/>
              </a:ext>
            </a:extLst>
          </p:cNvPr>
          <p:cNvCxnSpPr>
            <a:stCxn id="50" idx="2"/>
            <a:endCxn id="54" idx="0"/>
          </p:cNvCxnSpPr>
          <p:nvPr/>
        </p:nvCxnSpPr>
        <p:spPr>
          <a:xfrm rot="16200000" flipH="1">
            <a:off x="6885782" y="4261643"/>
            <a:ext cx="298450" cy="766763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8E88A87B-91E4-4763-9828-EED48E75EDEA}"/>
              </a:ext>
            </a:extLst>
          </p:cNvPr>
          <p:cNvCxnSpPr>
            <a:stCxn id="50" idx="3"/>
            <a:endCxn id="83" idx="1"/>
          </p:cNvCxnSpPr>
          <p:nvPr/>
        </p:nvCxnSpPr>
        <p:spPr>
          <a:xfrm>
            <a:off x="7208838" y="4310063"/>
            <a:ext cx="1600200" cy="1068387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81417BF-9CB4-40E6-9FB2-C67F0AC962C5}"/>
              </a:ext>
            </a:extLst>
          </p:cNvPr>
          <p:cNvCxnSpPr>
            <a:stCxn id="50" idx="3"/>
            <a:endCxn id="81" idx="1"/>
          </p:cNvCxnSpPr>
          <p:nvPr/>
        </p:nvCxnSpPr>
        <p:spPr>
          <a:xfrm flipV="1">
            <a:off x="7208838" y="3163888"/>
            <a:ext cx="1600200" cy="114617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5C7BE3E-4EF9-49BF-B04E-F9F98D42F513}"/>
              </a:ext>
            </a:extLst>
          </p:cNvPr>
          <p:cNvCxnSpPr>
            <a:stCxn id="50" idx="3"/>
            <a:endCxn id="82" idx="1"/>
          </p:cNvCxnSpPr>
          <p:nvPr/>
        </p:nvCxnSpPr>
        <p:spPr>
          <a:xfrm>
            <a:off x="7208838" y="4310063"/>
            <a:ext cx="1600200" cy="62547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0871AA65-79F3-40B1-96A6-8A9AAEA955AF}"/>
              </a:ext>
            </a:extLst>
          </p:cNvPr>
          <p:cNvCxnSpPr>
            <a:stCxn id="50" idx="3"/>
            <a:endCxn id="80" idx="1"/>
          </p:cNvCxnSpPr>
          <p:nvPr/>
        </p:nvCxnSpPr>
        <p:spPr>
          <a:xfrm>
            <a:off x="7208838" y="4310063"/>
            <a:ext cx="1600200" cy="182562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9A78EE0-D4F8-41B8-B446-126069C4FC68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7208838" y="4049713"/>
            <a:ext cx="1600200" cy="260350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F0C18E1C-FC30-4F6C-902E-1365C92D87EE}"/>
              </a:ext>
            </a:extLst>
          </p:cNvPr>
          <p:cNvCxnSpPr>
            <a:stCxn id="50" idx="3"/>
            <a:endCxn id="79" idx="1"/>
          </p:cNvCxnSpPr>
          <p:nvPr/>
        </p:nvCxnSpPr>
        <p:spPr>
          <a:xfrm flipV="1">
            <a:off x="7208838" y="3606800"/>
            <a:ext cx="1600200" cy="703263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0A6A2B3-A3D9-414B-86AA-E1516702C7C0}"/>
              </a:ext>
            </a:extLst>
          </p:cNvPr>
          <p:cNvCxnSpPr>
            <a:stCxn id="83" idx="3"/>
            <a:endCxn id="19487" idx="1"/>
          </p:cNvCxnSpPr>
          <p:nvPr/>
        </p:nvCxnSpPr>
        <p:spPr>
          <a:xfrm flipV="1">
            <a:off x="9840913" y="4302125"/>
            <a:ext cx="663575" cy="1076325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3B5BE72-4B84-40B3-B237-445D9339C6CD}"/>
              </a:ext>
            </a:extLst>
          </p:cNvPr>
          <p:cNvCxnSpPr>
            <a:stCxn id="82" idx="3"/>
            <a:endCxn id="19487" idx="1"/>
          </p:cNvCxnSpPr>
          <p:nvPr/>
        </p:nvCxnSpPr>
        <p:spPr>
          <a:xfrm flipV="1">
            <a:off x="9840913" y="4302125"/>
            <a:ext cx="663575" cy="633413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8C79632-9734-47F6-9E18-3AB1B6E9D5AA}"/>
              </a:ext>
            </a:extLst>
          </p:cNvPr>
          <p:cNvCxnSpPr>
            <a:stCxn id="80" idx="3"/>
            <a:endCxn id="19487" idx="1"/>
          </p:cNvCxnSpPr>
          <p:nvPr/>
        </p:nvCxnSpPr>
        <p:spPr>
          <a:xfrm flipV="1">
            <a:off x="9840913" y="4302125"/>
            <a:ext cx="663575" cy="190500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25953E0-9EA2-475C-86BA-72F319E166B8}"/>
              </a:ext>
            </a:extLst>
          </p:cNvPr>
          <p:cNvCxnSpPr>
            <a:stCxn id="51" idx="3"/>
            <a:endCxn id="19487" idx="1"/>
          </p:cNvCxnSpPr>
          <p:nvPr/>
        </p:nvCxnSpPr>
        <p:spPr>
          <a:xfrm>
            <a:off x="9840913" y="4049713"/>
            <a:ext cx="663575" cy="252412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ECE38E9A-63C2-405F-86D1-1F13FA2F8BB6}"/>
              </a:ext>
            </a:extLst>
          </p:cNvPr>
          <p:cNvCxnSpPr>
            <a:stCxn id="79" idx="3"/>
            <a:endCxn id="19487" idx="1"/>
          </p:cNvCxnSpPr>
          <p:nvPr/>
        </p:nvCxnSpPr>
        <p:spPr>
          <a:xfrm>
            <a:off x="9840913" y="3606800"/>
            <a:ext cx="663575" cy="695325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9675400-D5E5-4D43-8FAB-2969EC42C633}"/>
              </a:ext>
            </a:extLst>
          </p:cNvPr>
          <p:cNvCxnSpPr>
            <a:stCxn id="81" idx="3"/>
            <a:endCxn id="19487" idx="1"/>
          </p:cNvCxnSpPr>
          <p:nvPr/>
        </p:nvCxnSpPr>
        <p:spPr>
          <a:xfrm>
            <a:off x="9840913" y="3163888"/>
            <a:ext cx="663575" cy="1138237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F755A23-3DE5-4BA7-B4B4-CCB792EDDEE6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13" name="Date Placeholder 6">
            <a:extLst>
              <a:ext uri="{FF2B5EF4-FFF2-40B4-BE49-F238E27FC236}">
                <a16:creationId xmlns:a16="http://schemas.microsoft.com/office/drawing/2014/main" id="{B1C792D6-0F09-47F3-BF8C-448ACABB00F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01F53E8-7CF5-4319-B129-FCFE5A2A0277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9514" name="Slide Number Placeholder 8">
            <a:extLst>
              <a:ext uri="{FF2B5EF4-FFF2-40B4-BE49-F238E27FC236}">
                <a16:creationId xmlns:a16="http://schemas.microsoft.com/office/drawing/2014/main" id="{52ED13AF-23AF-44BF-AF4B-09A311823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F64989-A8B4-4798-BB2F-63B4198A1494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75654D-7578-493F-B4F0-88FF9361E710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92A9236-0099-4FA9-8719-2A30501A5B64}"/>
              </a:ext>
            </a:extLst>
          </p:cNvPr>
          <p:cNvSpPr txBox="1"/>
          <p:nvPr/>
        </p:nvSpPr>
        <p:spPr>
          <a:xfrm>
            <a:off x="506413" y="1298575"/>
            <a:ext cx="4826000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Model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Perilaku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Pemilih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9517" name="Footer Placeholder 7">
            <a:extLst>
              <a:ext uri="{FF2B5EF4-FFF2-40B4-BE49-F238E27FC236}">
                <a16:creationId xmlns:a16="http://schemas.microsoft.com/office/drawing/2014/main" id="{8AFD5719-4A5E-4D24-9C84-F57C3FA2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8B5DC5-59C5-4805-A43B-AEDCA012E438}"/>
              </a:ext>
            </a:extLst>
          </p:cNvPr>
          <p:cNvSpPr/>
          <p:nvPr/>
        </p:nvSpPr>
        <p:spPr>
          <a:xfrm>
            <a:off x="0" y="2279650"/>
            <a:ext cx="12192000" cy="4048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6B3089-55D6-41EE-9169-266110B2200A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08" name="Date Placeholder 6">
            <a:extLst>
              <a:ext uri="{FF2B5EF4-FFF2-40B4-BE49-F238E27FC236}">
                <a16:creationId xmlns:a16="http://schemas.microsoft.com/office/drawing/2014/main" id="{BACF8FF3-794F-4132-B788-72E95E1200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2F6B301-062A-4933-BD7B-2F28FDB6A00E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1509" name="Slide Number Placeholder 8">
            <a:extLst>
              <a:ext uri="{FF2B5EF4-FFF2-40B4-BE49-F238E27FC236}">
                <a16:creationId xmlns:a16="http://schemas.microsoft.com/office/drawing/2014/main" id="{14BCD292-E36C-48F4-BCD3-C05F0656A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D2F91-EB55-4F64-98D7-75BCEF566D82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FF233-2E46-41EF-A619-1D712DFE90F7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9D3B47F-0201-4A84-A9E7-52A4AB3D50A4}"/>
              </a:ext>
            </a:extLst>
          </p:cNvPr>
          <p:cNvSpPr txBox="1"/>
          <p:nvPr/>
        </p:nvSpPr>
        <p:spPr>
          <a:xfrm>
            <a:off x="506413" y="1298575"/>
            <a:ext cx="5545137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Alur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Penentuan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Responden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21512" name="Group 49">
            <a:extLst>
              <a:ext uri="{FF2B5EF4-FFF2-40B4-BE49-F238E27FC236}">
                <a16:creationId xmlns:a16="http://schemas.microsoft.com/office/drawing/2014/main" id="{A5C66B92-1625-40BF-9B9C-1CBA326B7B86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2166938"/>
            <a:ext cx="7699375" cy="4029075"/>
            <a:chOff x="685800" y="1268413"/>
            <a:chExt cx="8064500" cy="4547076"/>
          </a:xfrm>
        </p:grpSpPr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0C73C9EA-742D-4B86-BFD3-18CE3A48C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537" y="1268413"/>
              <a:ext cx="3368799" cy="30457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altLang="en-US" sz="140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87EB3148-B310-448A-8F6E-7BA226440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1540736"/>
              <a:ext cx="3200859" cy="5912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Populasi desa/kelurahan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tingkat Kota</a:t>
              </a:r>
            </a:p>
          </p:txBody>
        </p:sp>
        <p:sp>
          <p:nvSpPr>
            <p:cNvPr id="53" name="Text Box 4">
              <a:extLst>
                <a:ext uri="{FF2B5EF4-FFF2-40B4-BE49-F238E27FC236}">
                  <a16:creationId xmlns:a16="http://schemas.microsoft.com/office/drawing/2014/main" id="{87843A85-9014-4513-93A6-B78A0CA02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2377412"/>
              <a:ext cx="3616555" cy="8330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Desa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/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kelurahan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di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tingkat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Kota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dipilih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secara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random dengan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jumlah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proporsional</a:t>
              </a:r>
              <a:endParaRPr lang="en-US" altLang="en-US" sz="14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149E6435-3F75-4AA1-BE01-1C2514E6C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4283672"/>
              <a:ext cx="3282335" cy="5231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 masing-masing RT/Lingkungan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dipilih secara random dua KK </a:t>
              </a:r>
            </a:p>
          </p:txBody>
        </p:sp>
        <p:sp>
          <p:nvSpPr>
            <p:cNvPr id="55" name="Text Box 6">
              <a:extLst>
                <a:ext uri="{FF2B5EF4-FFF2-40B4-BE49-F238E27FC236}">
                  <a16:creationId xmlns:a16="http://schemas.microsoft.com/office/drawing/2014/main" id="{4C0F647B-32CD-42C6-A3B8-A697579C2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5077351"/>
              <a:ext cx="3588287" cy="7381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 KK terpilih dipilih secara random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Satu orang yang punya hak pilih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laki-laki/perempuan</a:t>
              </a:r>
            </a:p>
          </p:txBody>
        </p:sp>
        <p:sp>
          <p:nvSpPr>
            <p:cNvPr id="56" name="Line 7">
              <a:extLst>
                <a:ext uri="{FF2B5EF4-FFF2-40B4-BE49-F238E27FC236}">
                  <a16:creationId xmlns:a16="http://schemas.microsoft.com/office/drawing/2014/main" id="{855F433D-EAC8-4920-86DF-0A6F92CEB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309" y="4810402"/>
              <a:ext cx="0" cy="37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7" name="Line 8">
              <a:extLst>
                <a:ext uri="{FF2B5EF4-FFF2-40B4-BE49-F238E27FC236}">
                  <a16:creationId xmlns:a16="http://schemas.microsoft.com/office/drawing/2014/main" id="{89343863-ECBE-4821-8D9A-922DAC283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2928" y="4072263"/>
              <a:ext cx="134685" cy="455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F342E288-1E6C-45AC-B5F7-AFFD33B3F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904" y="4056140"/>
              <a:ext cx="166278" cy="455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FF1EE3AD-C4EC-41D9-BD49-F4B9D2E2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508" y="2766189"/>
              <a:ext cx="271034" cy="304572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03C1208C-788E-4607-8613-C287B4AB7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9632" y="2237667"/>
              <a:ext cx="947787" cy="455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97DE7279-573F-4004-BDE8-86BD7BC15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907" y="2237667"/>
              <a:ext cx="947787" cy="528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2" name="Line 13">
              <a:extLst>
                <a:ext uri="{FF2B5EF4-FFF2-40B4-BE49-F238E27FC236}">
                  <a16:creationId xmlns:a16="http://schemas.microsoft.com/office/drawing/2014/main" id="{1A29FC3F-39FA-42D3-AA67-3BAAA0EAD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045" y="4815777"/>
              <a:ext cx="0" cy="378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5BE22CF2-5C20-4C9F-93F8-4E2E6FB09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486" y="2920266"/>
              <a:ext cx="0" cy="528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AA21ACB0-EFA3-4011-A1EC-FE136B6EC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261" y="2766189"/>
              <a:ext cx="269371" cy="304572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5" name="Text Box 16">
              <a:extLst>
                <a:ext uri="{FF2B5EF4-FFF2-40B4-BE49-F238E27FC236}">
                  <a16:creationId xmlns:a16="http://schemas.microsoft.com/office/drawing/2014/main" id="{940AAE9E-7731-4ECE-B4E1-801173D20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764" y="3095843"/>
              <a:ext cx="1336878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Ds 1 … Ds n</a:t>
              </a:r>
            </a:p>
          </p:txBody>
        </p:sp>
        <p:sp>
          <p:nvSpPr>
            <p:cNvPr id="66" name="Text Box 17">
              <a:extLst>
                <a:ext uri="{FF2B5EF4-FFF2-40B4-BE49-F238E27FC236}">
                  <a16:creationId xmlns:a16="http://schemas.microsoft.com/office/drawing/2014/main" id="{F16D6A5D-E895-4428-A03B-4F3FFA7B1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302165"/>
              <a:ext cx="1599598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Prov 1</a:t>
              </a: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E67E52DD-901F-4357-A9AA-D04A0945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26" y="2669443"/>
              <a:ext cx="271033" cy="302780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D229AB0D-C3B7-4B16-9A4F-BDDE0D9D9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679" y="2669443"/>
              <a:ext cx="271034" cy="302780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9" name="Text Box 20">
              <a:extLst>
                <a:ext uri="{FF2B5EF4-FFF2-40B4-BE49-F238E27FC236}">
                  <a16:creationId xmlns:a16="http://schemas.microsoft.com/office/drawing/2014/main" id="{E9683EA8-E904-4196-88C4-311AE9443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904" y="2995514"/>
              <a:ext cx="1425005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Ds 1 … Ds m</a:t>
              </a:r>
            </a:p>
          </p:txBody>
        </p:sp>
        <p:sp>
          <p:nvSpPr>
            <p:cNvPr id="70" name="Text Box 21">
              <a:extLst>
                <a:ext uri="{FF2B5EF4-FFF2-40B4-BE49-F238E27FC236}">
                  <a16:creationId xmlns:a16="http://schemas.microsoft.com/office/drawing/2014/main" id="{DFC19585-B2B6-466D-A938-8139C5D79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706" y="2287832"/>
              <a:ext cx="1524773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Prov k</a:t>
              </a: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33122A9A-9DF1-4E22-8CEB-CD88C04DA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287" y="2750064"/>
              <a:ext cx="811438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…</a:t>
              </a:r>
            </a:p>
          </p:txBody>
        </p:sp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5C594E76-8A05-4008-82FF-0CDB0D756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751" y="2664067"/>
              <a:ext cx="811438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…</a:t>
              </a:r>
            </a:p>
          </p:txBody>
        </p:sp>
        <p:sp>
          <p:nvSpPr>
            <p:cNvPr id="73" name="Oval 24">
              <a:extLst>
                <a:ext uri="{FF2B5EF4-FFF2-40B4-BE49-F238E27FC236}">
                  <a16:creationId xmlns:a16="http://schemas.microsoft.com/office/drawing/2014/main" id="{0E688BDF-BB09-4C42-AE86-F0A9FFA66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129" y="3833981"/>
              <a:ext cx="271034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6503F0AA-711E-43D2-B698-2CC8B99D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651" y="3833981"/>
              <a:ext cx="271033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F5194754-5F82-4D0B-A51D-1B834C1C8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893" y="3833981"/>
              <a:ext cx="269371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6" name="Oval 27">
              <a:extLst>
                <a:ext uri="{FF2B5EF4-FFF2-40B4-BE49-F238E27FC236}">
                  <a16:creationId xmlns:a16="http://schemas.microsoft.com/office/drawing/2014/main" id="{FE8EF179-AC8B-4027-9CCD-F892EBB0A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170" y="3833981"/>
              <a:ext cx="269371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7" name="Text Box 28">
              <a:extLst>
                <a:ext uri="{FF2B5EF4-FFF2-40B4-BE49-F238E27FC236}">
                  <a16:creationId xmlns:a16="http://schemas.microsoft.com/office/drawing/2014/main" id="{6D895A11-7844-45B0-BA4C-4BF812F15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32" y="3525827"/>
              <a:ext cx="2813430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RT1   RT2   RT3   ….    RT5</a:t>
              </a:r>
            </a:p>
          </p:txBody>
        </p:sp>
        <p:sp>
          <p:nvSpPr>
            <p:cNvPr id="78" name="Oval 29">
              <a:extLst>
                <a:ext uri="{FF2B5EF4-FFF2-40B4-BE49-F238E27FC236}">
                  <a16:creationId xmlns:a16="http://schemas.microsoft.com/office/drawing/2014/main" id="{80974F38-DEEF-401F-898C-9CB977A75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943" y="1540736"/>
              <a:ext cx="949450" cy="757845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E11B00B7-AAA3-4214-93E9-A98EC5C2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486" y="2920266"/>
              <a:ext cx="272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" name="Oval 31">
              <a:extLst>
                <a:ext uri="{FF2B5EF4-FFF2-40B4-BE49-F238E27FC236}">
                  <a16:creationId xmlns:a16="http://schemas.microsoft.com/office/drawing/2014/main" id="{F751F426-0584-46B9-9F61-7250753B9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684" y="4745904"/>
              <a:ext cx="272696" cy="302781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1" name="Oval 32">
              <a:extLst>
                <a:ext uri="{FF2B5EF4-FFF2-40B4-BE49-F238E27FC236}">
                  <a16:creationId xmlns:a16="http://schemas.microsoft.com/office/drawing/2014/main" id="{33D5F3C6-A387-464B-B6A1-CC611E65F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636" y="4740530"/>
              <a:ext cx="269371" cy="30098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2" name="Text Box 33">
              <a:extLst>
                <a:ext uri="{FF2B5EF4-FFF2-40B4-BE49-F238E27FC236}">
                  <a16:creationId xmlns:a16="http://schemas.microsoft.com/office/drawing/2014/main" id="{D15F1BA5-C326-492A-A482-C2436EF75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615" y="4511206"/>
              <a:ext cx="1446622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KK1  KK2</a:t>
              </a:r>
            </a:p>
          </p:txBody>
        </p:sp>
        <p:sp>
          <p:nvSpPr>
            <p:cNvPr id="83" name="Oval 34">
              <a:extLst>
                <a:ext uri="{FF2B5EF4-FFF2-40B4-BE49-F238E27FC236}">
                  <a16:creationId xmlns:a16="http://schemas.microsoft.com/office/drawing/2014/main" id="{19695631-95A7-4437-A50D-8909265C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720" y="5274426"/>
              <a:ext cx="269371" cy="30457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48D5DECA-54D7-4A2A-8E71-D1583A24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346" y="5270843"/>
              <a:ext cx="271033" cy="30278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5" name="Text Box 36">
              <a:extLst>
                <a:ext uri="{FF2B5EF4-FFF2-40B4-BE49-F238E27FC236}">
                  <a16:creationId xmlns:a16="http://schemas.microsoft.com/office/drawing/2014/main" id="{0AC992AA-3465-4DD6-84DE-E0469B0BC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596" y="5270843"/>
              <a:ext cx="1015961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Laki-laki</a:t>
              </a:r>
            </a:p>
          </p:txBody>
        </p:sp>
        <p:sp>
          <p:nvSpPr>
            <p:cNvPr id="86" name="Text Box 37">
              <a:extLst>
                <a:ext uri="{FF2B5EF4-FFF2-40B4-BE49-F238E27FC236}">
                  <a16:creationId xmlns:a16="http://schemas.microsoft.com/office/drawing/2014/main" id="{DD4D26FA-014D-4200-8797-9B318485D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763" y="5270843"/>
              <a:ext cx="1340204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Perempuan</a:t>
              </a:r>
            </a:p>
          </p:txBody>
        </p:sp>
        <p:sp>
          <p:nvSpPr>
            <p:cNvPr id="87" name="Text Box 38">
              <a:extLst>
                <a:ext uri="{FF2B5EF4-FFF2-40B4-BE49-F238E27FC236}">
                  <a16:creationId xmlns:a16="http://schemas.microsoft.com/office/drawing/2014/main" id="{01AAAE32-14ED-4CC8-BB03-6BAD19573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3520451"/>
              <a:ext cx="3616555" cy="5231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setiap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desa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/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kelurahan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dipilih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sebanyak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5 RT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dengan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cara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random</a:t>
              </a:r>
            </a:p>
          </p:txBody>
        </p:sp>
        <p:sp>
          <p:nvSpPr>
            <p:cNvPr id="88" name="Oval 41">
              <a:extLst>
                <a:ext uri="{FF2B5EF4-FFF2-40B4-BE49-F238E27FC236}">
                  <a16:creationId xmlns:a16="http://schemas.microsoft.com/office/drawing/2014/main" id="{DEA4128F-0EFA-4765-BC03-4D3D29DF0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469" y="3817857"/>
              <a:ext cx="269371" cy="302781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</p:grpSp>
      <p:sp>
        <p:nvSpPr>
          <p:cNvPr id="21513" name="Footer Placeholder 7">
            <a:extLst>
              <a:ext uri="{FF2B5EF4-FFF2-40B4-BE49-F238E27FC236}">
                <a16:creationId xmlns:a16="http://schemas.microsoft.com/office/drawing/2014/main" id="{166C5D29-04FE-48CB-8B75-37B798DA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D8302158-362E-41D1-A024-258A77595D46}"/>
              </a:ext>
            </a:extLst>
          </p:cNvPr>
          <p:cNvSpPr/>
          <p:nvPr/>
        </p:nvSpPr>
        <p:spPr>
          <a:xfrm>
            <a:off x="1049338" y="2265363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F3AB69F-4D48-493F-8269-8B00F2795127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556" name="Date Placeholder 6">
            <a:extLst>
              <a:ext uri="{FF2B5EF4-FFF2-40B4-BE49-F238E27FC236}">
                <a16:creationId xmlns:a16="http://schemas.microsoft.com/office/drawing/2014/main" id="{0E39E5A9-4CAB-4960-A719-6AE73981B56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CE8755CB-459F-4D91-B95E-1C50D407062A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3557" name="Slide Number Placeholder 8">
            <a:extLst>
              <a:ext uri="{FF2B5EF4-FFF2-40B4-BE49-F238E27FC236}">
                <a16:creationId xmlns:a16="http://schemas.microsoft.com/office/drawing/2014/main" id="{1D90E326-5282-4FBD-8C86-CE6E45968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2430E1-6FC7-46BA-AA81-436047A6D69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804B3-D9F3-4E73-87E2-EC915FAB9971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C5E97E-E1FE-44D3-9A73-0EAE1371B604}"/>
              </a:ext>
            </a:extLst>
          </p:cNvPr>
          <p:cNvSpPr txBox="1"/>
          <p:nvPr/>
        </p:nvSpPr>
        <p:spPr>
          <a:xfrm>
            <a:off x="506413" y="1298575"/>
            <a:ext cx="4997450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Laporan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Hasil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F7153-78B8-4B67-B442-4C4D7B601D76}"/>
              </a:ext>
            </a:extLst>
          </p:cNvPr>
          <p:cNvSpPr txBox="1"/>
          <p:nvPr/>
        </p:nvSpPr>
        <p:spPr>
          <a:xfrm>
            <a:off x="1514475" y="2166938"/>
            <a:ext cx="916305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penggambaran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kelemahan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2DDA1-8D69-4DA6-BB1B-45B6283CAFD3}"/>
              </a:ext>
            </a:extLst>
          </p:cNvPr>
          <p:cNvSpPr txBox="1"/>
          <p:nvPr/>
        </p:nvSpPr>
        <p:spPr>
          <a:xfrm>
            <a:off x="1514475" y="2971800"/>
            <a:ext cx="916305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elektoral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peta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gambaran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potensi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kemenangan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kekalahan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D2FF7-2316-42F4-8CAB-2DC178310F81}"/>
              </a:ext>
            </a:extLst>
          </p:cNvPr>
          <p:cNvSpPr txBox="1"/>
          <p:nvPr/>
        </p:nvSpPr>
        <p:spPr>
          <a:xfrm>
            <a:off x="1514475" y="3817938"/>
            <a:ext cx="916305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sosial-ekonomi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gambaran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berbagai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faktor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sosial-ekonomi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berpengaruh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keunggulan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kelemahan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41613-43D3-4F62-B67A-E8EB8A0542F8}"/>
              </a:ext>
            </a:extLst>
          </p:cNvPr>
          <p:cNvSpPr txBox="1"/>
          <p:nvPr/>
        </p:nvSpPr>
        <p:spPr>
          <a:xfrm>
            <a:off x="1514475" y="4845050"/>
            <a:ext cx="96472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Rekomendasi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strategi dan program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kerja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saran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rekomendasi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strategi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pemetaan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bagaimana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memaksimalkan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key influencer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tokoh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berpengaruh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isu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penggunaan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media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kebiasaan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social (social habit) di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Pilkada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56B48A6-9056-48F8-9E70-F1759C272E6A}"/>
              </a:ext>
            </a:extLst>
          </p:cNvPr>
          <p:cNvSpPr txBox="1"/>
          <p:nvPr/>
        </p:nvSpPr>
        <p:spPr>
          <a:xfrm>
            <a:off x="1104900" y="2306638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09635EA-1D93-45F1-B4C0-9324621E251F}"/>
              </a:ext>
            </a:extLst>
          </p:cNvPr>
          <p:cNvSpPr/>
          <p:nvPr/>
        </p:nvSpPr>
        <p:spPr>
          <a:xfrm>
            <a:off x="1049338" y="3055938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96FBC25-80BB-4368-98EB-5D8B5A43E4C3}"/>
              </a:ext>
            </a:extLst>
          </p:cNvPr>
          <p:cNvSpPr txBox="1"/>
          <p:nvPr/>
        </p:nvSpPr>
        <p:spPr>
          <a:xfrm>
            <a:off x="1104900" y="3095625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EEB2D7-A58C-4E0A-87FB-FC7BE415D9CD}"/>
              </a:ext>
            </a:extLst>
          </p:cNvPr>
          <p:cNvSpPr/>
          <p:nvPr/>
        </p:nvSpPr>
        <p:spPr>
          <a:xfrm>
            <a:off x="1049338" y="3890963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BA8D752-D3E8-44A0-A27A-8B4F65BB5FB4}"/>
              </a:ext>
            </a:extLst>
          </p:cNvPr>
          <p:cNvSpPr txBox="1"/>
          <p:nvPr/>
        </p:nvSpPr>
        <p:spPr>
          <a:xfrm>
            <a:off x="1104900" y="3932238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170390-E1FD-4016-90C4-F7E6E0ECFE38}"/>
              </a:ext>
            </a:extLst>
          </p:cNvPr>
          <p:cNvSpPr/>
          <p:nvPr/>
        </p:nvSpPr>
        <p:spPr>
          <a:xfrm>
            <a:off x="1049338" y="4941888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1D5FCCE-1FEC-4E25-A265-1174E542A2F2}"/>
              </a:ext>
            </a:extLst>
          </p:cNvPr>
          <p:cNvSpPr txBox="1"/>
          <p:nvPr/>
        </p:nvSpPr>
        <p:spPr>
          <a:xfrm>
            <a:off x="1104900" y="4981575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571" name="Footer Placeholder 7">
            <a:extLst>
              <a:ext uri="{FF2B5EF4-FFF2-40B4-BE49-F238E27FC236}">
                <a16:creationId xmlns:a16="http://schemas.microsoft.com/office/drawing/2014/main" id="{AE3BB0B3-E7D6-4F68-B741-E4E6364D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ENING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1734</Words>
  <Application>Microsoft Office PowerPoint</Application>
  <PresentationFormat>Widescreen</PresentationFormat>
  <Paragraphs>293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Helvetica Neue Condensed</vt:lpstr>
      <vt:lpstr>Times New Roman</vt:lpstr>
      <vt:lpstr>OPENING</vt:lpstr>
      <vt:lpstr>CONTENT</vt:lpstr>
      <vt:lpstr>Custom Design</vt:lpstr>
      <vt:lpstr>1_Custom Design</vt:lpstr>
      <vt:lpstr>Percobaan template proposal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Lembaga Survei Indonesia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darmanto</dc:creator>
  <cp:lastModifiedBy>Hanin Rahmania</cp:lastModifiedBy>
  <cp:revision>454</cp:revision>
  <cp:lastPrinted>2023-02-10T11:20:00Z</cp:lastPrinted>
  <dcterms:created xsi:type="dcterms:W3CDTF">2019-01-20T23:28:00Z</dcterms:created>
  <dcterms:modified xsi:type="dcterms:W3CDTF">2025-06-28T04:29:31Z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D98136C8171D46DFBF4BFF8FA41801F6_12</vt:lpwstr>
  </property>
  <property fmtid="{D5CDD505-2E9C-101B-9397-08002B2CF9AE}" pid="3" name="KSOProductBuildVer">
    <vt:lpwstr>1033-12.2.0.13201</vt:lpwstr>
  </property>
</Properties>
</file>