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Average"/>
      <p:regular r:id="rId13"/>
    </p:embeddedFont>
    <p:embeddedFont>
      <p:font typeface="Oswald"/>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Average-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bold.fntdata"/><Relationship Id="rId14"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d6cb74474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d6cb74474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Haley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https://www.digitalocean.com/community/tutorials/how-to-work-with-language-data-in-python-3-using-the-natural-language-toolkit-nltk</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d6cb7447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d6cb7447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Haley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433ff941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433ff941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Daniel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433ff941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d433ff941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Daniel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6cb74474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6cb74474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Tokenization: It can also be provided as input for further text cleaning steps such as punctuation removal, numeric character removal or stemming. Machine learning models need numeric data to be trained and make a prediction. Word tokenization becomes a crucial part of the text (string) to numeric data conversion.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SA: Since VADER is pretrained, you can get results more quickly than with many other analyzers. However, VADER is best suited for language used in social media, like short sentences with some slang and abbreviations. It’s less accurate when rating longer, structured sentences, but it’s often a good launching point.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POS: also labels by tense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6cb74474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6cb74474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6000"/>
              <a:t>NLTK Package Expo</a:t>
            </a:r>
            <a:endParaRPr sz="6000"/>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Haley Barnes, Elise Hynd, Daniel Wilson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Natural Language Processing</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NLP is used in the fields of </a:t>
            </a:r>
            <a:r>
              <a:rPr lang="en"/>
              <a:t>linguistics</a:t>
            </a:r>
            <a:r>
              <a:rPr lang="en"/>
              <a:t>, computer science, and artificial intelligence</a:t>
            </a:r>
            <a:endParaRPr/>
          </a:p>
          <a:p>
            <a:pPr indent="-342900" lvl="0" marL="457200" rtl="0" algn="l">
              <a:spcBef>
                <a:spcPts val="0"/>
              </a:spcBef>
              <a:spcAft>
                <a:spcPts val="0"/>
              </a:spcAft>
              <a:buSzPts val="1800"/>
              <a:buChar char="●"/>
            </a:pPr>
            <a:r>
              <a:rPr lang="en"/>
              <a:t>It focuses on the </a:t>
            </a:r>
            <a:r>
              <a:rPr b="1" lang="en">
                <a:solidFill>
                  <a:schemeClr val="dk1"/>
                </a:solidFill>
              </a:rPr>
              <a:t>interactions between humans and computers</a:t>
            </a:r>
            <a:endParaRPr b="1">
              <a:solidFill>
                <a:schemeClr val="dk1"/>
              </a:solidFill>
            </a:endParaRPr>
          </a:p>
          <a:p>
            <a:pPr indent="-317500" lvl="1" marL="914400" rtl="0" algn="l">
              <a:spcBef>
                <a:spcPts val="0"/>
              </a:spcBef>
              <a:spcAft>
                <a:spcPts val="0"/>
              </a:spcAft>
              <a:buSzPts val="1400"/>
              <a:buChar char="○"/>
            </a:pPr>
            <a:r>
              <a:rPr lang="en"/>
              <a:t>Specifically, NLP allows computers to understand human language by using techniques to analyze text</a:t>
            </a:r>
            <a:endParaRPr/>
          </a:p>
          <a:p>
            <a:pPr indent="-342900" lvl="0" marL="457200" rtl="0" algn="l">
              <a:spcBef>
                <a:spcPts val="0"/>
              </a:spcBef>
              <a:spcAft>
                <a:spcPts val="0"/>
              </a:spcAft>
              <a:buSzPts val="1800"/>
              <a:buChar char="●"/>
            </a:pPr>
            <a:r>
              <a:rPr lang="en"/>
              <a:t>Applications:</a:t>
            </a:r>
            <a:endParaRPr/>
          </a:p>
          <a:p>
            <a:pPr indent="-317500" lvl="1" marL="914400" rtl="0" algn="l">
              <a:spcBef>
                <a:spcPts val="0"/>
              </a:spcBef>
              <a:spcAft>
                <a:spcPts val="0"/>
              </a:spcAft>
              <a:buClr>
                <a:schemeClr val="dk1"/>
              </a:buClr>
              <a:buSzPts val="1400"/>
              <a:buChar char="○"/>
            </a:pPr>
            <a:r>
              <a:rPr b="1" lang="en">
                <a:solidFill>
                  <a:schemeClr val="dk1"/>
                </a:solidFill>
              </a:rPr>
              <a:t>Automatic Summarization</a:t>
            </a:r>
            <a:endParaRPr b="1">
              <a:solidFill>
                <a:schemeClr val="dk1"/>
              </a:solidFill>
            </a:endParaRPr>
          </a:p>
          <a:p>
            <a:pPr indent="-317500" lvl="2" marL="1371600" rtl="0" algn="l">
              <a:spcBef>
                <a:spcPts val="0"/>
              </a:spcBef>
              <a:spcAft>
                <a:spcPts val="0"/>
              </a:spcAft>
              <a:buSzPts val="1400"/>
              <a:buChar char="■"/>
            </a:pPr>
            <a:r>
              <a:rPr lang="en"/>
              <a:t>Creating a subset of relevant information from provided text</a:t>
            </a:r>
            <a:endParaRPr/>
          </a:p>
          <a:p>
            <a:pPr indent="-317500" lvl="1" marL="914400" rtl="0" algn="l">
              <a:spcBef>
                <a:spcPts val="0"/>
              </a:spcBef>
              <a:spcAft>
                <a:spcPts val="0"/>
              </a:spcAft>
              <a:buClr>
                <a:schemeClr val="dk1"/>
              </a:buClr>
              <a:buSzPts val="1400"/>
              <a:buChar char="○"/>
            </a:pPr>
            <a:r>
              <a:rPr b="1" lang="en">
                <a:solidFill>
                  <a:schemeClr val="dk1"/>
                </a:solidFill>
              </a:rPr>
              <a:t>Topic Segmentation</a:t>
            </a:r>
            <a:endParaRPr b="1">
              <a:solidFill>
                <a:schemeClr val="dk1"/>
              </a:solidFill>
            </a:endParaRPr>
          </a:p>
          <a:p>
            <a:pPr indent="-317500" lvl="2" marL="1371600" rtl="0" algn="l">
              <a:spcBef>
                <a:spcPts val="0"/>
              </a:spcBef>
              <a:spcAft>
                <a:spcPts val="0"/>
              </a:spcAft>
              <a:buSzPts val="1400"/>
              <a:buChar char="■"/>
            </a:pPr>
            <a:r>
              <a:rPr lang="en"/>
              <a:t>Grouping sentences of asynchronous conversations into a set of coherent topical clusters</a:t>
            </a:r>
            <a:endParaRPr/>
          </a:p>
          <a:p>
            <a:pPr indent="-317500" lvl="1" marL="914400" rtl="0" algn="l">
              <a:spcBef>
                <a:spcPts val="0"/>
              </a:spcBef>
              <a:spcAft>
                <a:spcPts val="0"/>
              </a:spcAft>
              <a:buClr>
                <a:schemeClr val="dk1"/>
              </a:buClr>
              <a:buSzPts val="1400"/>
              <a:buChar char="○"/>
            </a:pPr>
            <a:r>
              <a:rPr b="1" lang="en">
                <a:solidFill>
                  <a:schemeClr val="dk1"/>
                </a:solidFill>
              </a:rPr>
              <a:t>Sentiment Analysis</a:t>
            </a:r>
            <a:endParaRPr b="1">
              <a:solidFill>
                <a:schemeClr val="dk1"/>
              </a:solidFill>
            </a:endParaRPr>
          </a:p>
          <a:p>
            <a:pPr indent="-317500" lvl="2" marL="1371600" rtl="0" algn="l">
              <a:spcBef>
                <a:spcPts val="0"/>
              </a:spcBef>
              <a:spcAft>
                <a:spcPts val="0"/>
              </a:spcAft>
              <a:buSzPts val="1400"/>
              <a:buChar char="■"/>
            </a:pPr>
            <a:r>
              <a:rPr lang="en"/>
              <a:t>Computationally analyzing subjective information</a:t>
            </a:r>
            <a:endParaRPr/>
          </a:p>
          <a:p>
            <a:pPr indent="-317500" lvl="2" marL="1371600" rtl="0" algn="l">
              <a:spcBef>
                <a:spcPts val="0"/>
              </a:spcBef>
              <a:spcAft>
                <a:spcPts val="0"/>
              </a:spcAft>
              <a:buSzPts val="1400"/>
              <a:buChar char="■"/>
            </a:pPr>
            <a:r>
              <a:rPr lang="en"/>
              <a:t>Helps us determine whether text is positive, negative, or neutral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490250" y="526350"/>
            <a:ext cx="3944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400"/>
              <a:t>Why use </a:t>
            </a:r>
            <a:r>
              <a:rPr lang="en" sz="3400"/>
              <a:t>Natural Language Processing?</a:t>
            </a:r>
            <a:endParaRPr sz="3400"/>
          </a:p>
        </p:txBody>
      </p:sp>
      <p:pic>
        <p:nvPicPr>
          <p:cNvPr id="72" name="Google Shape;72;p15"/>
          <p:cNvPicPr preferRelativeResize="0"/>
          <p:nvPr/>
        </p:nvPicPr>
        <p:blipFill>
          <a:blip r:embed="rId3">
            <a:alphaModFix/>
          </a:blip>
          <a:stretch>
            <a:fillRect/>
          </a:stretch>
        </p:blipFill>
        <p:spPr>
          <a:xfrm>
            <a:off x="4976013" y="2753600"/>
            <a:ext cx="3625225" cy="2030125"/>
          </a:xfrm>
          <a:prstGeom prst="rect">
            <a:avLst/>
          </a:prstGeom>
          <a:noFill/>
          <a:ln>
            <a:noFill/>
          </a:ln>
        </p:spPr>
      </p:pic>
      <p:cxnSp>
        <p:nvCxnSpPr>
          <p:cNvPr id="73" name="Google Shape;73;p15"/>
          <p:cNvCxnSpPr/>
          <p:nvPr/>
        </p:nvCxnSpPr>
        <p:spPr>
          <a:xfrm>
            <a:off x="4414800" y="-152400"/>
            <a:ext cx="9600" cy="5559900"/>
          </a:xfrm>
          <a:prstGeom prst="straightConnector1">
            <a:avLst/>
          </a:prstGeom>
          <a:noFill/>
          <a:ln cap="flat" cmpd="sng" w="9525">
            <a:solidFill>
              <a:schemeClr val="lt1"/>
            </a:solidFill>
            <a:prstDash val="solid"/>
            <a:round/>
            <a:headEnd len="med" w="med" type="none"/>
            <a:tailEnd len="med" w="med" type="none"/>
          </a:ln>
        </p:spPr>
      </p:cxnSp>
      <p:sp>
        <p:nvSpPr>
          <p:cNvPr id="74" name="Google Shape;74;p15"/>
          <p:cNvSpPr txBox="1"/>
          <p:nvPr/>
        </p:nvSpPr>
        <p:spPr>
          <a:xfrm>
            <a:off x="4783575" y="477200"/>
            <a:ext cx="41652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Average"/>
                <a:ea typeface="Average"/>
                <a:cs typeface="Average"/>
                <a:sym typeface="Average"/>
              </a:rPr>
              <a:t>We all use text-based communication on a daily basis.</a:t>
            </a:r>
            <a:r>
              <a:rPr lang="en">
                <a:latin typeface="Average"/>
                <a:ea typeface="Average"/>
                <a:cs typeface="Average"/>
                <a:sym typeface="Average"/>
              </a:rPr>
              <a:t> Whether sending a text to a friend, reading an </a:t>
            </a:r>
            <a:r>
              <a:rPr lang="en">
                <a:latin typeface="Average"/>
                <a:ea typeface="Average"/>
                <a:cs typeface="Average"/>
                <a:sym typeface="Average"/>
              </a:rPr>
              <a:t>email from a colleague</a:t>
            </a:r>
            <a:r>
              <a:rPr lang="en">
                <a:latin typeface="Average"/>
                <a:ea typeface="Average"/>
                <a:cs typeface="Average"/>
                <a:sym typeface="Average"/>
              </a:rPr>
              <a:t>, or tweeting your favorite celebrity. Chances are, </a:t>
            </a:r>
            <a:r>
              <a:rPr b="1" lang="en">
                <a:latin typeface="Average"/>
                <a:ea typeface="Average"/>
                <a:cs typeface="Average"/>
                <a:sym typeface="Average"/>
              </a:rPr>
              <a:t>we do not closely follow grammar rules</a:t>
            </a:r>
            <a:r>
              <a:rPr lang="en">
                <a:latin typeface="Average"/>
                <a:ea typeface="Average"/>
                <a:cs typeface="Average"/>
                <a:sym typeface="Average"/>
              </a:rPr>
              <a:t> or formatting like we would in a scholastic setting. As a result, </a:t>
            </a:r>
            <a:r>
              <a:rPr b="1" lang="en">
                <a:latin typeface="Average"/>
                <a:ea typeface="Average"/>
                <a:cs typeface="Average"/>
                <a:sym typeface="Average"/>
              </a:rPr>
              <a:t>analyzing text data is a key way to understand the meaning</a:t>
            </a:r>
            <a:r>
              <a:rPr lang="en">
                <a:latin typeface="Average"/>
                <a:ea typeface="Average"/>
                <a:cs typeface="Average"/>
                <a:sym typeface="Average"/>
              </a:rPr>
              <a:t> behind people’s tweets, Amazon reviews, comments on social media posts and more. </a:t>
            </a:r>
            <a:endParaRPr>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NLTK Package?</a:t>
            </a:r>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Natural Language Toolkit (NLTK) Package is a insightful, leading platform within Python that helps to </a:t>
            </a:r>
            <a:r>
              <a:rPr b="1" lang="en">
                <a:solidFill>
                  <a:schemeClr val="dk1"/>
                </a:solidFill>
              </a:rPr>
              <a:t>process &amp; work with human language data</a:t>
            </a:r>
            <a:endParaRPr b="1">
              <a:solidFill>
                <a:schemeClr val="dk1"/>
              </a:solidFill>
            </a:endParaRPr>
          </a:p>
          <a:p>
            <a:pPr indent="-342900" lvl="0" marL="457200" rtl="0" algn="l">
              <a:spcBef>
                <a:spcPts val="0"/>
              </a:spcBef>
              <a:spcAft>
                <a:spcPts val="0"/>
              </a:spcAft>
              <a:buSzPts val="1800"/>
              <a:buChar char="●"/>
            </a:pPr>
            <a:r>
              <a:rPr lang="en"/>
              <a:t>The package goes through a series of interfaces that are very </a:t>
            </a:r>
            <a:r>
              <a:rPr b="1" lang="en">
                <a:solidFill>
                  <a:schemeClr val="dk1"/>
                </a:solidFill>
              </a:rPr>
              <a:t>easy to use</a:t>
            </a:r>
            <a:r>
              <a:rPr lang="en"/>
              <a:t> in understanding specifics of human language data, such as:</a:t>
            </a:r>
            <a:endParaRPr/>
          </a:p>
          <a:p>
            <a:pPr indent="-317500" lvl="1" marL="914400" rtl="0" algn="l">
              <a:spcBef>
                <a:spcPts val="0"/>
              </a:spcBef>
              <a:spcAft>
                <a:spcPts val="0"/>
              </a:spcAft>
              <a:buSzPts val="1400"/>
              <a:buChar char="○"/>
            </a:pPr>
            <a:r>
              <a:rPr lang="en"/>
              <a:t>Classification</a:t>
            </a:r>
            <a:endParaRPr/>
          </a:p>
          <a:p>
            <a:pPr indent="-317500" lvl="1" marL="914400" rtl="0" algn="l">
              <a:spcBef>
                <a:spcPts val="0"/>
              </a:spcBef>
              <a:spcAft>
                <a:spcPts val="0"/>
              </a:spcAft>
              <a:buSzPts val="1400"/>
              <a:buChar char="○"/>
            </a:pPr>
            <a:r>
              <a:rPr lang="en"/>
              <a:t>Tokenization</a:t>
            </a:r>
            <a:endParaRPr/>
          </a:p>
          <a:p>
            <a:pPr indent="-317500" lvl="1" marL="914400" rtl="0" algn="l">
              <a:spcBef>
                <a:spcPts val="0"/>
              </a:spcBef>
              <a:spcAft>
                <a:spcPts val="0"/>
              </a:spcAft>
              <a:buSzPts val="1400"/>
              <a:buChar char="○"/>
            </a:pPr>
            <a:r>
              <a:rPr lang="en"/>
              <a:t>Stemming</a:t>
            </a:r>
            <a:endParaRPr/>
          </a:p>
          <a:p>
            <a:pPr indent="-317500" lvl="1" marL="914400" rtl="0" algn="l">
              <a:spcBef>
                <a:spcPts val="0"/>
              </a:spcBef>
              <a:spcAft>
                <a:spcPts val="0"/>
              </a:spcAft>
              <a:buSzPts val="1400"/>
              <a:buChar char="○"/>
            </a:pPr>
            <a:r>
              <a:rPr lang="en"/>
              <a:t>POS Tagging</a:t>
            </a:r>
            <a:endParaRPr/>
          </a:p>
          <a:p>
            <a:pPr indent="-317500" lvl="1" marL="914400" rtl="0" algn="l">
              <a:spcBef>
                <a:spcPts val="0"/>
              </a:spcBef>
              <a:spcAft>
                <a:spcPts val="0"/>
              </a:spcAft>
              <a:buSzPts val="1400"/>
              <a:buChar char="○"/>
            </a:pPr>
            <a:r>
              <a:rPr lang="en"/>
              <a:t>Parsing</a:t>
            </a:r>
            <a:endParaRPr/>
          </a:p>
          <a:p>
            <a:pPr indent="-317500" lvl="1" marL="914400" rtl="0" algn="l">
              <a:spcBef>
                <a:spcPts val="0"/>
              </a:spcBef>
              <a:spcAft>
                <a:spcPts val="0"/>
              </a:spcAft>
              <a:buSzPts val="1400"/>
              <a:buChar char="○"/>
            </a:pPr>
            <a:r>
              <a:rPr lang="en"/>
              <a:t>Semantic Reasoning &amp; more</a:t>
            </a:r>
            <a:endParaRPr/>
          </a:p>
          <a:p>
            <a:pPr indent="-342900" lvl="0" marL="457200" rtl="0" algn="l">
              <a:spcBef>
                <a:spcPts val="0"/>
              </a:spcBef>
              <a:spcAft>
                <a:spcPts val="0"/>
              </a:spcAft>
              <a:buSzPts val="1800"/>
              <a:buChar char="●"/>
            </a:pPr>
            <a:r>
              <a:rPr lang="en"/>
              <a:t>In this presentation, we will be discussing the various valuable uses &amp; functionalities of the package, as well as ending with a specific example on how the package is used in-action (within a notebook)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Applications of NLTK</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The benefits &amp; uses of NLP span far &amp; beyond this one slide, but overall some great applications of NLP are:</a:t>
            </a:r>
            <a:endParaRPr/>
          </a:p>
          <a:p>
            <a:pPr indent="-317500" lvl="1" marL="914400" rtl="0" algn="l">
              <a:spcBef>
                <a:spcPts val="0"/>
              </a:spcBef>
              <a:spcAft>
                <a:spcPts val="0"/>
              </a:spcAft>
              <a:buSzPts val="1400"/>
              <a:buChar char="○"/>
            </a:pPr>
            <a:r>
              <a:rPr lang="en" sz="1600"/>
              <a:t>Trains computer systems to understand Natural Language much like we do as humans by breaking down the sentences within parts (</a:t>
            </a:r>
            <a:r>
              <a:rPr b="1" lang="en" sz="1600">
                <a:solidFill>
                  <a:schemeClr val="dk1"/>
                </a:solidFill>
              </a:rPr>
              <a:t>tokenization</a:t>
            </a:r>
            <a:r>
              <a:rPr lang="en" sz="1600"/>
              <a:t>), understanding its context, &amp; seeing the emphasis within the sentence to best receive the message of the words in the best way</a:t>
            </a:r>
            <a:endParaRPr/>
          </a:p>
          <a:p>
            <a:pPr indent="-330200" lvl="1" marL="914400" rtl="0" algn="l">
              <a:spcBef>
                <a:spcPts val="0"/>
              </a:spcBef>
              <a:spcAft>
                <a:spcPts val="0"/>
              </a:spcAft>
              <a:buSzPts val="1600"/>
              <a:buChar char="○"/>
            </a:pPr>
            <a:r>
              <a:rPr lang="en" sz="1600"/>
              <a:t>Better uses for AI to determine human speech versus </a:t>
            </a:r>
            <a:r>
              <a:rPr b="1" lang="en" sz="1600">
                <a:solidFill>
                  <a:schemeClr val="dk1"/>
                </a:solidFill>
              </a:rPr>
              <a:t>chatbot</a:t>
            </a:r>
            <a:r>
              <a:rPr lang="en" sz="1600"/>
              <a:t> </a:t>
            </a:r>
            <a:r>
              <a:rPr b="1" lang="en" sz="1600">
                <a:solidFill>
                  <a:schemeClr val="dk1"/>
                </a:solidFill>
              </a:rPr>
              <a:t>speech</a:t>
            </a:r>
            <a:endParaRPr b="1" sz="1600">
              <a:solidFill>
                <a:schemeClr val="dk1"/>
              </a:solidFill>
            </a:endParaRPr>
          </a:p>
          <a:p>
            <a:pPr indent="-330200" lvl="1" marL="914400" rtl="0" algn="l">
              <a:spcBef>
                <a:spcPts val="0"/>
              </a:spcBef>
              <a:spcAft>
                <a:spcPts val="0"/>
              </a:spcAft>
              <a:buSzPts val="1600"/>
              <a:buChar char="○"/>
            </a:pPr>
            <a:r>
              <a:rPr lang="en" sz="1600"/>
              <a:t>In a business environment, </a:t>
            </a:r>
            <a:r>
              <a:rPr b="1" lang="en" sz="1600">
                <a:solidFill>
                  <a:schemeClr val="dk1"/>
                </a:solidFill>
              </a:rPr>
              <a:t>recognizing specific errors of text</a:t>
            </a:r>
            <a:r>
              <a:rPr lang="en" sz="1600"/>
              <a:t> within data to alert those within the respective division(s) of the error</a:t>
            </a:r>
            <a:endParaRPr sz="1600"/>
          </a:p>
          <a:p>
            <a:pPr indent="-330200" lvl="1" marL="914400" rtl="0" algn="l">
              <a:spcBef>
                <a:spcPts val="0"/>
              </a:spcBef>
              <a:spcAft>
                <a:spcPts val="0"/>
              </a:spcAft>
              <a:buSzPts val="1600"/>
              <a:buChar char="○"/>
            </a:pPr>
            <a:r>
              <a:rPr b="1" lang="en" sz="1600">
                <a:solidFill>
                  <a:schemeClr val="dk1"/>
                </a:solidFill>
              </a:rPr>
              <a:t>Sentiment analysis</a:t>
            </a:r>
            <a:r>
              <a:rPr lang="en" sz="1600"/>
              <a:t> to determine the emotional meaning within the specific text (e.g. Going through Joe Biden’s tweets and seeing the positive/negative connotation of his language use Vs. Donald Trump’s)</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490250" y="526350"/>
            <a:ext cx="3944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400"/>
              <a:t>Common Functions in NLTK</a:t>
            </a:r>
            <a:endParaRPr sz="3400"/>
          </a:p>
        </p:txBody>
      </p:sp>
      <p:cxnSp>
        <p:nvCxnSpPr>
          <p:cNvPr id="92" name="Google Shape;92;p18"/>
          <p:cNvCxnSpPr/>
          <p:nvPr/>
        </p:nvCxnSpPr>
        <p:spPr>
          <a:xfrm>
            <a:off x="4414800" y="-152400"/>
            <a:ext cx="9600" cy="5559900"/>
          </a:xfrm>
          <a:prstGeom prst="straightConnector1">
            <a:avLst/>
          </a:prstGeom>
          <a:noFill/>
          <a:ln cap="flat" cmpd="sng" w="9525">
            <a:solidFill>
              <a:schemeClr val="lt1"/>
            </a:solidFill>
            <a:prstDash val="solid"/>
            <a:round/>
            <a:headEnd len="med" w="med" type="none"/>
            <a:tailEnd len="med" w="med" type="none"/>
          </a:ln>
        </p:spPr>
      </p:cxnSp>
      <p:sp>
        <p:nvSpPr>
          <p:cNvPr id="93" name="Google Shape;93;p18"/>
          <p:cNvSpPr txBox="1"/>
          <p:nvPr/>
        </p:nvSpPr>
        <p:spPr>
          <a:xfrm>
            <a:off x="4783575" y="477200"/>
            <a:ext cx="41652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rage"/>
                <a:ea typeface="Average"/>
                <a:cs typeface="Average"/>
                <a:sym typeface="Average"/>
              </a:rPr>
              <a:t>Tokenization: process by which a large quantity of text is divided into smaller parts called tokens.</a:t>
            </a:r>
            <a:endParaRPr>
              <a:latin typeface="Average"/>
              <a:ea typeface="Average"/>
              <a:cs typeface="Average"/>
              <a:sym typeface="Average"/>
            </a:endParaRPr>
          </a:p>
          <a:p>
            <a:pPr indent="-317500" lvl="0" marL="457200" rtl="0" algn="l">
              <a:spcBef>
                <a:spcPts val="0"/>
              </a:spcBef>
              <a:spcAft>
                <a:spcPts val="0"/>
              </a:spcAft>
              <a:buSzPts val="1400"/>
              <a:buFont typeface="Average"/>
              <a:buChar char="●"/>
            </a:pPr>
            <a:r>
              <a:rPr lang="en">
                <a:latin typeface="Average"/>
                <a:ea typeface="Average"/>
                <a:cs typeface="Average"/>
                <a:sym typeface="Average"/>
              </a:rPr>
              <a:t>Ex: word_tokenize(“text”) - split a sentence into words</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rPr lang="en">
                <a:latin typeface="Average"/>
                <a:ea typeface="Average"/>
                <a:cs typeface="Average"/>
                <a:sym typeface="Average"/>
              </a:rPr>
              <a:t>Sentiment Analysis: built-in, pretrained sentiment analyzer called VADER (Valence Aware Dictionary and sEntiment Reasoner)</a:t>
            </a:r>
            <a:endParaRPr>
              <a:latin typeface="Average"/>
              <a:ea typeface="Average"/>
              <a:cs typeface="Average"/>
              <a:sym typeface="Average"/>
            </a:endParaRPr>
          </a:p>
          <a:p>
            <a:pPr indent="-317500" lvl="0" marL="457200" rtl="0" algn="l">
              <a:spcBef>
                <a:spcPts val="0"/>
              </a:spcBef>
              <a:spcAft>
                <a:spcPts val="0"/>
              </a:spcAft>
              <a:buSzPts val="1400"/>
              <a:buFont typeface="Average"/>
              <a:buChar char="●"/>
            </a:pPr>
            <a:r>
              <a:rPr lang="en">
                <a:latin typeface="Average"/>
                <a:ea typeface="Average"/>
                <a:cs typeface="Average"/>
                <a:sym typeface="Average"/>
              </a:rPr>
              <a:t>Ex: Must create an instance of nltk.sentiment.SentimentIntensityAnalyzer, then use .polarity_scores()</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rPr lang="en">
                <a:latin typeface="Average"/>
                <a:ea typeface="Average"/>
                <a:cs typeface="Average"/>
                <a:sym typeface="Average"/>
              </a:rPr>
              <a:t>Part-Of-Speech Tagging: process of classifying words into their parts of speech</a:t>
            </a:r>
            <a:endParaRPr>
              <a:latin typeface="Average"/>
              <a:ea typeface="Average"/>
              <a:cs typeface="Average"/>
              <a:sym typeface="Average"/>
            </a:endParaRPr>
          </a:p>
          <a:p>
            <a:pPr indent="-317500" lvl="0" marL="457200" rtl="0" algn="l">
              <a:spcBef>
                <a:spcPts val="0"/>
              </a:spcBef>
              <a:spcAft>
                <a:spcPts val="0"/>
              </a:spcAft>
              <a:buSzPts val="1400"/>
              <a:buFont typeface="Average"/>
              <a:buChar char="●"/>
            </a:pPr>
            <a:r>
              <a:rPr lang="en">
                <a:latin typeface="Average"/>
                <a:ea typeface="Average"/>
                <a:cs typeface="Average"/>
                <a:sym typeface="Average"/>
              </a:rPr>
              <a:t>words = nltk.word_tokenize(text)</a:t>
            </a:r>
            <a:endParaRPr>
              <a:latin typeface="Average"/>
              <a:ea typeface="Average"/>
              <a:cs typeface="Average"/>
              <a:sym typeface="Average"/>
            </a:endParaRPr>
          </a:p>
          <a:p>
            <a:pPr indent="-317500" lvl="0" marL="457200" rtl="0" algn="l">
              <a:spcBef>
                <a:spcPts val="0"/>
              </a:spcBef>
              <a:spcAft>
                <a:spcPts val="0"/>
              </a:spcAft>
              <a:buSzPts val="1400"/>
              <a:buFont typeface="Average"/>
              <a:buChar char="●"/>
            </a:pPr>
            <a:r>
              <a:rPr lang="en">
                <a:latin typeface="Average"/>
                <a:ea typeface="Average"/>
                <a:cs typeface="Average"/>
                <a:sym typeface="Average"/>
              </a:rPr>
              <a:t> nltk.pos_tag(words)</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1626450"/>
            <a:ext cx="8520600" cy="189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SzPts val="990"/>
              <a:buNone/>
            </a:pPr>
            <a:r>
              <a:rPr lang="en" sz="8000"/>
              <a:t>Demo</a:t>
            </a:r>
            <a:endParaRPr sz="8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