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68" r:id="rId2"/>
    <p:sldId id="267" r:id="rId3"/>
    <p:sldId id="316" r:id="rId4"/>
    <p:sldId id="293" r:id="rId5"/>
    <p:sldId id="294" r:id="rId6"/>
    <p:sldId id="302" r:id="rId7"/>
    <p:sldId id="318" r:id="rId8"/>
    <p:sldId id="306" r:id="rId9"/>
    <p:sldId id="308" r:id="rId10"/>
    <p:sldId id="319" r:id="rId11"/>
    <p:sldId id="320" r:id="rId12"/>
    <p:sldId id="307" r:id="rId13"/>
    <p:sldId id="321" r:id="rId14"/>
    <p:sldId id="315" r:id="rId15"/>
    <p:sldId id="30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87B08-ABCA-44B4-9174-C334646068FB}" v="429" dt="2024-05-13T08:28:56.605"/>
    <p1510:client id="{CFB4AF70-B400-46AC-AF14-92A406B3A865}" v="679" dt="2024-05-13T16:22:40.936"/>
    <p1510:client id="{E01116BF-76C6-4B9B-943C-B03D110A0F73}" v="1027" dt="2024-05-13T14:25:19.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379" autoAdjust="0"/>
  </p:normalViewPr>
  <p:slideViewPr>
    <p:cSldViewPr>
      <p:cViewPr varScale="1">
        <p:scale>
          <a:sx n="67" d="100"/>
          <a:sy n="67" d="100"/>
        </p:scale>
        <p:origin x="148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8081A-2DA3-4EF7-839B-ACFD0B4F7F0F}" type="datetimeFigureOut">
              <a:rPr lang="en-US" smtClean="0"/>
              <a:t>5/16/2024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B2D0C-C985-4D3F-B3CE-DE43B609AF2C}" type="slidenum">
              <a:rPr lang="en-US" smtClean="0"/>
              <a:t>‹#›</a:t>
            </a:fld>
            <a:endParaRPr lang="en-US"/>
          </a:p>
        </p:txBody>
      </p:sp>
    </p:spTree>
    <p:extLst>
      <p:ext uri="{BB962C8B-B14F-4D97-AF65-F5344CB8AC3E}">
        <p14:creationId xmlns:p14="http://schemas.microsoft.com/office/powerpoint/2010/main" val="14762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B2D0C-C985-4D3F-B3CE-DE43B609AF2C}" type="slidenum">
              <a:rPr lang="en-US" smtClean="0"/>
              <a:t>12</a:t>
            </a:fld>
            <a:endParaRPr lang="en-US"/>
          </a:p>
        </p:txBody>
      </p:sp>
    </p:spTree>
    <p:extLst>
      <p:ext uri="{BB962C8B-B14F-4D97-AF65-F5344CB8AC3E}">
        <p14:creationId xmlns:p14="http://schemas.microsoft.com/office/powerpoint/2010/main" val="13818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5/16/2024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397" y="921490"/>
            <a:ext cx="6624736" cy="1754326"/>
          </a:xfrm>
          <a:prstGeom prst="rect">
            <a:avLst/>
          </a:prstGeom>
          <a:noFill/>
        </p:spPr>
        <p:txBody>
          <a:bodyPr wrap="square" rtlCol="0">
            <a:spAutoFit/>
          </a:bodyPr>
          <a:lstStyle/>
          <a:p>
            <a:pPr algn="ctr"/>
            <a:r>
              <a:rPr lang="en-US" sz="3600" dirty="0">
                <a:solidFill>
                  <a:srgbClr val="FF0000"/>
                </a:solidFill>
                <a:latin typeface="Arial Black" pitchFamily="34" charset="0"/>
              </a:rPr>
              <a:t>Artificial Intelligence and Machine Learning </a:t>
            </a:r>
          </a:p>
          <a:p>
            <a:pPr algn="ctr"/>
            <a:r>
              <a:rPr lang="en-US" sz="3600" dirty="0">
                <a:solidFill>
                  <a:srgbClr val="FF0000"/>
                </a:solidFill>
                <a:latin typeface="Arial Black" pitchFamily="34" charset="0"/>
              </a:rPr>
              <a:t>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421331" y="3497961"/>
            <a:ext cx="6624736" cy="2092881"/>
          </a:xfrm>
          <a:prstGeom prst="rect">
            <a:avLst/>
          </a:prstGeom>
          <a:solidFill>
            <a:schemeClr val="accent6">
              <a:lumMod val="60000"/>
              <a:lumOff val="40000"/>
            </a:schemeClr>
          </a:solidFill>
        </p:spPr>
        <p:txBody>
          <a:bodyPr wrap="square" lIns="91440" tIns="45720" rIns="91440" bIns="45720" rtlCol="0" anchor="t">
            <a:spAutoFit/>
          </a:bodyPr>
          <a:lstStyle/>
          <a:p>
            <a:r>
              <a:rPr lang="en-US" sz="1600" b="1" dirty="0"/>
              <a:t>Team Details:</a:t>
            </a:r>
          </a:p>
          <a:p>
            <a:r>
              <a:rPr lang="en-US" sz="1600" dirty="0"/>
              <a:t>Hanish Mittal                                  2210991604</a:t>
            </a:r>
            <a:endParaRPr lang="en-US" sz="1600" dirty="0">
              <a:cs typeface="Calibri"/>
            </a:endParaRPr>
          </a:p>
          <a:p>
            <a:r>
              <a:rPr lang="en-US" sz="1600"/>
              <a:t>Himanshu Malhotra                      2210991663</a:t>
            </a:r>
            <a:endParaRPr lang="en-US" sz="1600" dirty="0">
              <a:cs typeface="Calibri"/>
            </a:endParaRPr>
          </a:p>
          <a:p>
            <a:r>
              <a:rPr lang="en-US" sz="1600"/>
              <a:t>Harsh                                               2210991612</a:t>
            </a:r>
            <a:endParaRPr lang="en-US" sz="1600" dirty="0">
              <a:cs typeface="Calibri"/>
            </a:endParaRPr>
          </a:p>
          <a:p>
            <a:r>
              <a:rPr lang="en-IN" sz="1600" dirty="0"/>
              <a:t>Harsh                                               2210991614</a:t>
            </a:r>
            <a:endParaRPr lang="en-IN" sz="1600" dirty="0">
              <a:cs typeface="Calibri"/>
            </a:endParaRPr>
          </a:p>
          <a:p>
            <a:r>
              <a:rPr lang="en-US" sz="1600" b="1" dirty="0">
                <a:cs typeface="Times New Roman" pitchFamily="18" charset="0"/>
              </a:rPr>
              <a:t>Faculty Coordinator:</a:t>
            </a:r>
          </a:p>
          <a:p>
            <a:r>
              <a:rPr lang="en-US" sz="1600" dirty="0">
                <a:cs typeface="Times New Roman" pitchFamily="18" charset="0"/>
              </a:rPr>
              <a:t>Shubham Singhal</a:t>
            </a:r>
            <a:endParaRPr lang="en-US" sz="1600" dirty="0"/>
          </a:p>
          <a:p>
            <a:endParaRPr lang="en-US" dirty="0">
              <a:solidFill>
                <a:schemeClr val="bg1"/>
              </a:solidFill>
            </a:endParaRPr>
          </a:p>
        </p:txBody>
      </p:sp>
      <p:sp>
        <p:nvSpPr>
          <p:cNvPr id="9" name="TextBox 8"/>
          <p:cNvSpPr txBox="1"/>
          <p:nvPr/>
        </p:nvSpPr>
        <p:spPr>
          <a:xfrm>
            <a:off x="1137039"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D9783C98-4A95-FAB7-CE5E-004E51F4CC6F}"/>
              </a:ext>
            </a:extLst>
          </p:cNvPr>
          <p:cNvSpPr txBox="1"/>
          <p:nvPr/>
        </p:nvSpPr>
        <p:spPr>
          <a:xfrm>
            <a:off x="1259632" y="2746222"/>
            <a:ext cx="6624735" cy="523220"/>
          </a:xfrm>
          <a:prstGeom prst="rect">
            <a:avLst/>
          </a:prstGeom>
          <a:noFill/>
        </p:spPr>
        <p:txBody>
          <a:bodyPr wrap="square" lIns="91440" tIns="45720" rIns="91440" bIns="45720" rtlCol="0" anchor="t">
            <a:spAutoFit/>
          </a:bodyPr>
          <a:lstStyle/>
          <a:p>
            <a:r>
              <a:rPr lang="en-IN" sz="2800" b="1" dirty="0">
                <a:cs typeface="Calibri"/>
              </a:rPr>
              <a:t>                  NYC YELLOW TAXI SYSTEM</a:t>
            </a:r>
            <a:endParaRPr lang="en-IN" altLang="zh-CN" sz="2800" b="1" dirty="0">
              <a:solidFill>
                <a:schemeClr val="bg1"/>
              </a:solidFill>
              <a:ea typeface="+mn-lt"/>
              <a:cs typeface="+mn-lt"/>
            </a:endParaRPr>
          </a:p>
        </p:txBody>
      </p:sp>
      <p:sp>
        <p:nvSpPr>
          <p:cNvPr id="3" name="TextBox 2">
            <a:extLst>
              <a:ext uri="{FF2B5EF4-FFF2-40B4-BE49-F238E27FC236}">
                <a16:creationId xmlns:a16="http://schemas.microsoft.com/office/drawing/2014/main" id="{50B344C6-9A80-ACDD-9430-65AD4FC60C37}"/>
              </a:ext>
            </a:extLst>
          </p:cNvPr>
          <p:cNvSpPr txBox="1"/>
          <p:nvPr/>
        </p:nvSpPr>
        <p:spPr>
          <a:xfrm>
            <a:off x="1421331" y="3514362"/>
            <a:ext cx="6624736" cy="2092881"/>
          </a:xfrm>
          <a:prstGeom prst="rect">
            <a:avLst/>
          </a:prstGeom>
          <a:solidFill>
            <a:schemeClr val="accent6">
              <a:lumMod val="60000"/>
              <a:lumOff val="40000"/>
            </a:schemeClr>
          </a:solidFill>
        </p:spPr>
        <p:txBody>
          <a:bodyPr wrap="square" lIns="91440" tIns="45720" rIns="91440" bIns="45720" rtlCol="0" anchor="t">
            <a:spAutoFit/>
          </a:bodyPr>
          <a:lstStyle/>
          <a:p>
            <a:r>
              <a:rPr lang="en-US" sz="1600" b="1" dirty="0"/>
              <a:t>Team Details:</a:t>
            </a:r>
          </a:p>
          <a:p>
            <a:r>
              <a:rPr lang="en-US" sz="1600" dirty="0"/>
              <a:t>Hanish Mittal                                  2210991604</a:t>
            </a:r>
            <a:endParaRPr lang="en-US" sz="1600" dirty="0">
              <a:cs typeface="Calibri"/>
            </a:endParaRPr>
          </a:p>
          <a:p>
            <a:r>
              <a:rPr lang="en-US" sz="1600" dirty="0"/>
              <a:t>Himanshu Malhotra                      2210991663</a:t>
            </a:r>
            <a:endParaRPr lang="en-US" sz="1600" dirty="0">
              <a:cs typeface="Calibri"/>
            </a:endParaRPr>
          </a:p>
          <a:p>
            <a:r>
              <a:rPr lang="en-US" sz="1600" dirty="0"/>
              <a:t>Harsh                                               2210991612</a:t>
            </a:r>
            <a:endParaRPr lang="en-US" sz="1600" dirty="0">
              <a:cs typeface="Calibri"/>
            </a:endParaRPr>
          </a:p>
          <a:p>
            <a:r>
              <a:rPr lang="en-IN" sz="1600" dirty="0"/>
              <a:t>Harsh                                               2210991614</a:t>
            </a:r>
            <a:endParaRPr lang="en-IN" sz="1600" dirty="0">
              <a:cs typeface="Calibri"/>
            </a:endParaRPr>
          </a:p>
          <a:p>
            <a:r>
              <a:rPr lang="en-US" sz="1600" b="1" dirty="0">
                <a:cs typeface="Times New Roman" pitchFamily="18" charset="0"/>
              </a:rPr>
              <a:t>Faculty Coordinator:</a:t>
            </a:r>
          </a:p>
          <a:p>
            <a:r>
              <a:rPr lang="en-US" sz="1600" dirty="0"/>
              <a:t>Dr Monica Dutta</a:t>
            </a:r>
          </a:p>
          <a:p>
            <a:endParaRPr lang="en-US" dirty="0">
              <a:solidFill>
                <a:schemeClr val="bg1"/>
              </a:solidFill>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AA8E-CEFA-A94F-34F0-EBF686217833}"/>
              </a:ext>
            </a:extLst>
          </p:cNvPr>
          <p:cNvSpPr>
            <a:spLocks noGrp="1"/>
          </p:cNvSpPr>
          <p:nvPr>
            <p:ph type="title"/>
          </p:nvPr>
        </p:nvSpPr>
        <p:spPr/>
        <p:txBody>
          <a:bodyPr/>
          <a:lstStyle/>
          <a:p>
            <a:r>
              <a:rPr lang="en-US" sz="2800" dirty="0">
                <a:latin typeface="Times New Roman"/>
                <a:cs typeface="Times New Roman"/>
              </a:rPr>
              <a:t>Average tip amount per passenger count</a:t>
            </a:r>
            <a:endParaRPr lang="en-US" sz="2800" dirty="0"/>
          </a:p>
        </p:txBody>
      </p:sp>
      <p:pic>
        <p:nvPicPr>
          <p:cNvPr id="4" name="Picture 3" descr="Screenshot 2024-03-04 at 2.16.23 PM">
            <a:extLst>
              <a:ext uri="{FF2B5EF4-FFF2-40B4-BE49-F238E27FC236}">
                <a16:creationId xmlns:a16="http://schemas.microsoft.com/office/drawing/2014/main" id="{102D290F-EED6-F078-9F13-8DF7C94A7816}"/>
              </a:ext>
            </a:extLst>
          </p:cNvPr>
          <p:cNvPicPr>
            <a:picLocks noChangeAspect="1"/>
          </p:cNvPicPr>
          <p:nvPr/>
        </p:nvPicPr>
        <p:blipFill>
          <a:blip r:embed="rId2"/>
          <a:stretch>
            <a:fillRect/>
          </a:stretch>
        </p:blipFill>
        <p:spPr>
          <a:xfrm>
            <a:off x="291" y="842088"/>
            <a:ext cx="5644438" cy="6013579"/>
          </a:xfrm>
          <a:prstGeom prst="rect">
            <a:avLst/>
          </a:prstGeom>
        </p:spPr>
      </p:pic>
      <p:pic>
        <p:nvPicPr>
          <p:cNvPr id="5" name="Picture 4" descr="Screenshot 2024-03-04 at 2.16.54 PM">
            <a:extLst>
              <a:ext uri="{FF2B5EF4-FFF2-40B4-BE49-F238E27FC236}">
                <a16:creationId xmlns:a16="http://schemas.microsoft.com/office/drawing/2014/main" id="{0AF05692-EEA0-EE6C-FAAB-0E48B5246551}"/>
              </a:ext>
            </a:extLst>
          </p:cNvPr>
          <p:cNvPicPr>
            <a:picLocks noChangeAspect="1"/>
          </p:cNvPicPr>
          <p:nvPr/>
        </p:nvPicPr>
        <p:blipFill>
          <a:blip r:embed="rId3"/>
          <a:stretch>
            <a:fillRect/>
          </a:stretch>
        </p:blipFill>
        <p:spPr>
          <a:xfrm>
            <a:off x="5647255" y="837228"/>
            <a:ext cx="3704449" cy="6023298"/>
          </a:xfrm>
          <a:prstGeom prst="rect">
            <a:avLst/>
          </a:prstGeom>
        </p:spPr>
      </p:pic>
    </p:spTree>
    <p:extLst>
      <p:ext uri="{BB962C8B-B14F-4D97-AF65-F5344CB8AC3E}">
        <p14:creationId xmlns:p14="http://schemas.microsoft.com/office/powerpoint/2010/main" val="9365231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C332-C684-0686-30BF-52A2004D481D}"/>
              </a:ext>
            </a:extLst>
          </p:cNvPr>
          <p:cNvSpPr>
            <a:spLocks noGrp="1"/>
          </p:cNvSpPr>
          <p:nvPr>
            <p:ph type="title"/>
          </p:nvPr>
        </p:nvSpPr>
        <p:spPr/>
        <p:txBody>
          <a:bodyPr/>
          <a:lstStyle/>
          <a:p>
            <a:r>
              <a:rPr lang="en-US" sz="2800" dirty="0">
                <a:latin typeface="Times New Roman"/>
                <a:cs typeface="Times New Roman"/>
              </a:rPr>
              <a:t>Scatter Plot : Trip Distance vs Tip Amount</a:t>
            </a:r>
            <a:endParaRPr lang="en-US" sz="2800" dirty="0"/>
          </a:p>
        </p:txBody>
      </p:sp>
      <p:pic>
        <p:nvPicPr>
          <p:cNvPr id="4" name="Content Placeholder 3" descr="Screenshot 2024-03-04 at 2.19.00 PM">
            <a:extLst>
              <a:ext uri="{FF2B5EF4-FFF2-40B4-BE49-F238E27FC236}">
                <a16:creationId xmlns:a16="http://schemas.microsoft.com/office/drawing/2014/main" id="{B68C91C0-E8C9-9CD6-C450-EE90DA375538}"/>
              </a:ext>
            </a:extLst>
          </p:cNvPr>
          <p:cNvPicPr>
            <a:picLocks noGrp="1" noChangeAspect="1"/>
          </p:cNvPicPr>
          <p:nvPr>
            <p:ph idx="1"/>
          </p:nvPr>
        </p:nvPicPr>
        <p:blipFill>
          <a:blip r:embed="rId2"/>
          <a:stretch>
            <a:fillRect/>
          </a:stretch>
        </p:blipFill>
        <p:spPr>
          <a:xfrm>
            <a:off x="0" y="844826"/>
            <a:ext cx="5540052" cy="5906082"/>
          </a:xfrm>
        </p:spPr>
      </p:pic>
      <p:pic>
        <p:nvPicPr>
          <p:cNvPr id="7" name="Picture 6" descr="Screenshot 2024-03-04 at 2.19.16 PM">
            <a:extLst>
              <a:ext uri="{FF2B5EF4-FFF2-40B4-BE49-F238E27FC236}">
                <a16:creationId xmlns:a16="http://schemas.microsoft.com/office/drawing/2014/main" id="{3C458714-2390-0F42-A677-A8F62C23465C}"/>
              </a:ext>
            </a:extLst>
          </p:cNvPr>
          <p:cNvPicPr>
            <a:picLocks noChangeAspect="1"/>
          </p:cNvPicPr>
          <p:nvPr/>
        </p:nvPicPr>
        <p:blipFill>
          <a:blip r:embed="rId3"/>
          <a:stretch>
            <a:fillRect/>
          </a:stretch>
        </p:blipFill>
        <p:spPr>
          <a:xfrm>
            <a:off x="5540927" y="839172"/>
            <a:ext cx="3602200" cy="5914441"/>
          </a:xfrm>
          <a:prstGeom prst="rect">
            <a:avLst/>
          </a:prstGeom>
        </p:spPr>
      </p:pic>
    </p:spTree>
    <p:extLst>
      <p:ext uri="{BB962C8B-B14F-4D97-AF65-F5344CB8AC3E}">
        <p14:creationId xmlns:p14="http://schemas.microsoft.com/office/powerpoint/2010/main" val="596900067"/>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179512" y="8113"/>
            <a:ext cx="6408712" cy="753887"/>
          </a:xfrm>
        </p:spPr>
        <p:txBody>
          <a:bodyPr/>
          <a:lstStyle/>
          <a:p>
            <a:r>
              <a:rPr lang="en-US" sz="3000" dirty="0">
                <a:latin typeface="Calibri"/>
                <a:ea typeface="Calibri"/>
                <a:cs typeface="Calibri"/>
              </a:rPr>
              <a:t>Distribution Of Passenger Count</a:t>
            </a:r>
            <a:endParaRPr lang="en-US" sz="3000" dirty="0"/>
          </a:p>
        </p:txBody>
      </p:sp>
      <p:pic>
        <p:nvPicPr>
          <p:cNvPr id="5" name="Picture 4" descr="Screenshot 2024-03-04 at 2.22.10 PM">
            <a:extLst>
              <a:ext uri="{FF2B5EF4-FFF2-40B4-BE49-F238E27FC236}">
                <a16:creationId xmlns:a16="http://schemas.microsoft.com/office/drawing/2014/main" id="{C7A86A92-BA24-48AD-F04E-3A44C2FD5744}"/>
              </a:ext>
            </a:extLst>
          </p:cNvPr>
          <p:cNvPicPr>
            <a:picLocks noChangeAspect="1"/>
          </p:cNvPicPr>
          <p:nvPr/>
        </p:nvPicPr>
        <p:blipFill>
          <a:blip r:embed="rId3"/>
          <a:stretch>
            <a:fillRect/>
          </a:stretch>
        </p:blipFill>
        <p:spPr>
          <a:xfrm>
            <a:off x="4401231" y="764917"/>
            <a:ext cx="4738592" cy="5922994"/>
          </a:xfrm>
          <a:prstGeom prst="rect">
            <a:avLst/>
          </a:prstGeom>
        </p:spPr>
      </p:pic>
      <p:pic>
        <p:nvPicPr>
          <p:cNvPr id="7" name="Picture 6" descr="Screenshot 2024-03-04 at 2.21.53 PM">
            <a:extLst>
              <a:ext uri="{FF2B5EF4-FFF2-40B4-BE49-F238E27FC236}">
                <a16:creationId xmlns:a16="http://schemas.microsoft.com/office/drawing/2014/main" id="{AA2B31EF-13DD-EDE0-A044-FFF79EE37687}"/>
              </a:ext>
            </a:extLst>
          </p:cNvPr>
          <p:cNvPicPr>
            <a:picLocks noChangeAspect="1"/>
          </p:cNvPicPr>
          <p:nvPr/>
        </p:nvPicPr>
        <p:blipFill>
          <a:blip r:embed="rId4"/>
          <a:stretch>
            <a:fillRect/>
          </a:stretch>
        </p:blipFill>
        <p:spPr>
          <a:xfrm>
            <a:off x="2430" y="756364"/>
            <a:ext cx="4567140" cy="6103385"/>
          </a:xfrm>
          <a:prstGeom prst="rect">
            <a:avLst/>
          </a:prstGeom>
        </p:spPr>
      </p:pic>
    </p:spTree>
    <p:extLst>
      <p:ext uri="{BB962C8B-B14F-4D97-AF65-F5344CB8AC3E}">
        <p14:creationId xmlns:p14="http://schemas.microsoft.com/office/powerpoint/2010/main" val="4271062475"/>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1A82-246B-5134-222F-1321A05B6DF5}"/>
              </a:ext>
            </a:extLst>
          </p:cNvPr>
          <p:cNvSpPr>
            <a:spLocks noGrp="1"/>
          </p:cNvSpPr>
          <p:nvPr>
            <p:ph type="title"/>
          </p:nvPr>
        </p:nvSpPr>
        <p:spPr/>
        <p:txBody>
          <a:bodyPr/>
          <a:lstStyle/>
          <a:p>
            <a:r>
              <a:rPr lang="en-US" sz="2800" b="1" baseline="0" dirty="0">
                <a:latin typeface="方正静蕾简体"/>
                <a:cs typeface="Times New Roman"/>
              </a:rPr>
              <a:t>distribution of taxi trips by number of passengers</a:t>
            </a:r>
            <a:endParaRPr lang="en-US" dirty="0">
              <a:cs typeface="Times New Roman"/>
            </a:endParaRPr>
          </a:p>
        </p:txBody>
      </p:sp>
      <p:pic>
        <p:nvPicPr>
          <p:cNvPr id="4" name="Content Placeholder 3" descr="Screenshot 2024-03-04 at 2.25.49 PM">
            <a:extLst>
              <a:ext uri="{FF2B5EF4-FFF2-40B4-BE49-F238E27FC236}">
                <a16:creationId xmlns:a16="http://schemas.microsoft.com/office/drawing/2014/main" id="{6CD54134-B732-F78A-AA9A-782AD3D2B4D3}"/>
              </a:ext>
            </a:extLst>
          </p:cNvPr>
          <p:cNvPicPr>
            <a:picLocks noGrp="1" noChangeAspect="1"/>
          </p:cNvPicPr>
          <p:nvPr>
            <p:ph idx="1"/>
          </p:nvPr>
        </p:nvPicPr>
        <p:blipFill>
          <a:blip r:embed="rId2"/>
          <a:stretch>
            <a:fillRect/>
          </a:stretch>
        </p:blipFill>
        <p:spPr>
          <a:xfrm>
            <a:off x="1361" y="839479"/>
            <a:ext cx="6470391" cy="5893447"/>
          </a:xfrm>
        </p:spPr>
      </p:pic>
      <p:pic>
        <p:nvPicPr>
          <p:cNvPr id="5" name="Picture 4" descr="Screenshot 2024-03-04 at 2.26.05 PM">
            <a:extLst>
              <a:ext uri="{FF2B5EF4-FFF2-40B4-BE49-F238E27FC236}">
                <a16:creationId xmlns:a16="http://schemas.microsoft.com/office/drawing/2014/main" id="{3EB21C6D-36D2-3546-2EF0-49186516D47A}"/>
              </a:ext>
            </a:extLst>
          </p:cNvPr>
          <p:cNvPicPr>
            <a:picLocks noChangeAspect="1"/>
          </p:cNvPicPr>
          <p:nvPr/>
        </p:nvPicPr>
        <p:blipFill>
          <a:blip r:embed="rId3"/>
          <a:stretch>
            <a:fillRect/>
          </a:stretch>
        </p:blipFill>
        <p:spPr>
          <a:xfrm>
            <a:off x="6474278" y="835673"/>
            <a:ext cx="2668556" cy="5898113"/>
          </a:xfrm>
          <a:prstGeom prst="rect">
            <a:avLst/>
          </a:prstGeom>
        </p:spPr>
      </p:pic>
    </p:spTree>
    <p:extLst>
      <p:ext uri="{BB962C8B-B14F-4D97-AF65-F5344CB8AC3E}">
        <p14:creationId xmlns:p14="http://schemas.microsoft.com/office/powerpoint/2010/main" val="1002776961"/>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A3A5-22D5-94E1-63AF-6B83EC00941A}"/>
              </a:ext>
            </a:extLst>
          </p:cNvPr>
          <p:cNvSpPr>
            <a:spLocks noGrp="1"/>
          </p:cNvSpPr>
          <p:nvPr>
            <p:ph type="ctrTitle"/>
          </p:nvPr>
        </p:nvSpPr>
        <p:spPr>
          <a:xfrm>
            <a:off x="-1044624" y="-1831"/>
            <a:ext cx="7865706" cy="926063"/>
          </a:xfrm>
        </p:spPr>
        <p:txBody>
          <a:bodyPr/>
          <a:lstStyle/>
          <a:p>
            <a:r>
              <a:rPr lang="en-US" dirty="0">
                <a:latin typeface="Calibri"/>
                <a:cs typeface="Times New Roman"/>
              </a:rPr>
              <a:t>CHALLENGES</a:t>
            </a:r>
            <a:endParaRPr lang="en-US" dirty="0">
              <a:latin typeface="Calibri"/>
            </a:endParaRPr>
          </a:p>
        </p:txBody>
      </p:sp>
      <p:sp>
        <p:nvSpPr>
          <p:cNvPr id="3" name="TextBox 2">
            <a:extLst>
              <a:ext uri="{FF2B5EF4-FFF2-40B4-BE49-F238E27FC236}">
                <a16:creationId xmlns:a16="http://schemas.microsoft.com/office/drawing/2014/main" id="{621A08BD-2334-0AF0-241A-D6F6C65D0F89}"/>
              </a:ext>
            </a:extLst>
          </p:cNvPr>
          <p:cNvSpPr txBox="1"/>
          <p:nvPr/>
        </p:nvSpPr>
        <p:spPr>
          <a:xfrm>
            <a:off x="14578" y="915567"/>
            <a:ext cx="9126505"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b="1" dirty="0">
                <a:ea typeface="+mn-lt"/>
                <a:cs typeface="+mn-lt"/>
              </a:rPr>
              <a:t>Ridesharing Competition</a:t>
            </a:r>
            <a:r>
              <a:rPr lang="en-US" sz="2200" dirty="0">
                <a:solidFill>
                  <a:srgbClr val="0D0D0D"/>
                </a:solidFill>
                <a:ea typeface="+mn-lt"/>
                <a:cs typeface="+mn-lt"/>
              </a:rPr>
              <a:t>: Just like traditional taxi companies elsewhere, NYC taxis are directly competing with ridesharing giants like Uber and Lyft. These companies offer similar services with added conveniences like mobile app booking, cashless transactions, and driver ratings.</a:t>
            </a:r>
            <a:endParaRPr lang="en-US" sz="2200">
              <a:ea typeface="Calibri"/>
              <a:cs typeface="Calibri"/>
            </a:endParaRPr>
          </a:p>
          <a:p>
            <a:pPr marL="285750" indent="-285750">
              <a:buFont typeface="Arial"/>
              <a:buChar char="•"/>
            </a:pPr>
            <a:endParaRPr lang="en-US" sz="2200" dirty="0">
              <a:solidFill>
                <a:srgbClr val="0D0D0D"/>
              </a:solidFill>
              <a:ea typeface="+mn-lt"/>
              <a:cs typeface="+mn-lt"/>
            </a:endParaRPr>
          </a:p>
          <a:p>
            <a:pPr marL="285750" indent="-285750">
              <a:buFont typeface="Arial"/>
              <a:buChar char="•"/>
            </a:pPr>
            <a:r>
              <a:rPr lang="en-US" sz="2200" b="1" dirty="0">
                <a:ea typeface="+mn-lt"/>
                <a:cs typeface="+mn-lt"/>
              </a:rPr>
              <a:t>Congestion and Traffic</a:t>
            </a:r>
            <a:r>
              <a:rPr lang="en-US" sz="2200" dirty="0">
                <a:solidFill>
                  <a:srgbClr val="0D0D0D"/>
                </a:solidFill>
                <a:ea typeface="+mn-lt"/>
                <a:cs typeface="+mn-lt"/>
              </a:rPr>
              <a:t>: NYC's dense urban environment leads to heavy traffic congestion, making it challenging for taxis to navigate the city efficiently. Ridesharing companies may have an advantage here, as they can utilize algorithms to optimize routes and avoid congestion more effectively.</a:t>
            </a:r>
            <a:endParaRPr lang="en-US" sz="2200">
              <a:ea typeface="Calibri"/>
              <a:cs typeface="Calibri"/>
            </a:endParaRPr>
          </a:p>
          <a:p>
            <a:pPr marL="285750" indent="-285750">
              <a:buFont typeface="Arial"/>
              <a:buChar char="•"/>
            </a:pPr>
            <a:endParaRPr lang="en-US" sz="2200" dirty="0">
              <a:solidFill>
                <a:srgbClr val="0D0D0D"/>
              </a:solidFill>
              <a:ea typeface="+mn-lt"/>
              <a:cs typeface="+mn-lt"/>
            </a:endParaRPr>
          </a:p>
          <a:p>
            <a:pPr marL="285750" indent="-285750">
              <a:buFont typeface="Arial"/>
              <a:buChar char="•"/>
            </a:pPr>
            <a:r>
              <a:rPr lang="en-US" sz="2200" b="1" dirty="0">
                <a:solidFill>
                  <a:srgbClr val="0D0D0D"/>
                </a:solidFill>
                <a:ea typeface="+mn-lt"/>
                <a:cs typeface="+mn-lt"/>
              </a:rPr>
              <a:t>High Operating Costs</a:t>
            </a:r>
            <a:r>
              <a:rPr lang="en-US" sz="2200" dirty="0">
                <a:solidFill>
                  <a:srgbClr val="0D0D0D"/>
                </a:solidFill>
                <a:ea typeface="+mn-lt"/>
                <a:cs typeface="+mn-lt"/>
              </a:rPr>
              <a:t>: Operating a taxi in NYC is expensive, with costs including fuel, maintenance, insurance, and lease payments for medallions or vehicles. These costs can eat into drivers' earnings and make it difficult for taxi companies to remain profitable, especially in the face of competition from ridesharing services</a:t>
            </a:r>
            <a:endParaRPr lang="en-US" sz="2200" dirty="0">
              <a:solidFill>
                <a:srgbClr val="0D0D0D"/>
              </a:solidFill>
              <a:ea typeface="Calibri"/>
              <a:cs typeface="Calibri"/>
            </a:endParaRPr>
          </a:p>
          <a:p>
            <a:pPr marL="285750" indent="-285750">
              <a:buFont typeface="Arial"/>
              <a:buChar char="•"/>
            </a:pPr>
            <a:endParaRPr lang="en-US" sz="3000" dirty="0">
              <a:ea typeface="Calibri"/>
              <a:cs typeface="Calibri"/>
            </a:endParaRPr>
          </a:p>
          <a:p>
            <a:br>
              <a:rPr lang="en-US" dirty="0"/>
            </a:br>
            <a:endParaRPr lang="en-US" dirty="0"/>
          </a:p>
          <a:p>
            <a:endParaRPr lang="en-US" dirty="0"/>
          </a:p>
        </p:txBody>
      </p:sp>
    </p:spTree>
    <p:extLst>
      <p:ext uri="{BB962C8B-B14F-4D97-AF65-F5344CB8AC3E}">
        <p14:creationId xmlns:p14="http://schemas.microsoft.com/office/powerpoint/2010/main" val="63019398"/>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A3F5-AEB3-4791-C9F8-BA79632F3C23}"/>
              </a:ext>
            </a:extLst>
          </p:cNvPr>
          <p:cNvSpPr>
            <a:spLocks noGrp="1"/>
          </p:cNvSpPr>
          <p:nvPr>
            <p:ph type="ctrTitle"/>
          </p:nvPr>
        </p:nvSpPr>
        <p:spPr>
          <a:xfrm>
            <a:off x="-756592" y="0"/>
            <a:ext cx="5486400" cy="914400"/>
          </a:xfrm>
        </p:spPr>
        <p:txBody>
          <a:bodyPr/>
          <a:lstStyle/>
          <a:p>
            <a:r>
              <a:rPr lang="en-US" sz="4000" dirty="0">
                <a:latin typeface="Calibri (Headings)"/>
              </a:rPr>
              <a:t>References</a:t>
            </a:r>
          </a:p>
        </p:txBody>
      </p:sp>
      <p:sp>
        <p:nvSpPr>
          <p:cNvPr id="3" name="Subtitle 2">
            <a:extLst>
              <a:ext uri="{FF2B5EF4-FFF2-40B4-BE49-F238E27FC236}">
                <a16:creationId xmlns:a16="http://schemas.microsoft.com/office/drawing/2014/main" id="{444CB020-8EEA-0540-1DB8-4AE23507C3FB}"/>
              </a:ext>
            </a:extLst>
          </p:cNvPr>
          <p:cNvSpPr>
            <a:spLocks noGrp="1"/>
          </p:cNvSpPr>
          <p:nvPr>
            <p:ph type="subTitle" idx="1"/>
          </p:nvPr>
        </p:nvSpPr>
        <p:spPr>
          <a:xfrm>
            <a:off x="755576" y="1412776"/>
            <a:ext cx="8153400" cy="4724400"/>
          </a:xfrm>
        </p:spPr>
        <p:txBody>
          <a:bodyPr/>
          <a:lstStyle/>
          <a:p>
            <a:pPr algn="just"/>
            <a:r>
              <a:rPr lang="en-US" sz="2800" dirty="0">
                <a:solidFill>
                  <a:schemeClr val="tx1"/>
                </a:solidFill>
              </a:rPr>
              <a:t>The reference used are : </a:t>
            </a:r>
          </a:p>
          <a:p>
            <a:pPr algn="just"/>
            <a:r>
              <a:rPr lang="en-US" sz="2800" dirty="0">
                <a:solidFill>
                  <a:schemeClr val="tx1"/>
                </a:solidFill>
              </a:rPr>
              <a:t>•</a:t>
            </a:r>
            <a:r>
              <a:rPr lang="en-US" sz="2800" dirty="0">
                <a:solidFill>
                  <a:schemeClr val="tx1"/>
                </a:solidFill>
                <a:cs typeface="+mn-lt"/>
              </a:rPr>
              <a:t> </a:t>
            </a:r>
            <a:r>
              <a:rPr lang="en-US" sz="2800" dirty="0">
                <a:solidFill>
                  <a:schemeClr val="tx1"/>
                </a:solidFill>
                <a:ea typeface="+mn-lt"/>
                <a:cs typeface="+mn-lt"/>
              </a:rPr>
              <a:t>https://www.kaggle.com/datasets/elemento/nyc-yellow-taxi-trip-data/data/</a:t>
            </a:r>
          </a:p>
          <a:p>
            <a:pPr marL="457200" indent="-457200" algn="just">
              <a:buFont typeface="Wingdings" panose="05000000000000000000" pitchFamily="2" charset="2"/>
              <a:buChar char="§"/>
            </a:pPr>
            <a:endParaRPr lang="en-US" sz="2800" dirty="0">
              <a:solidFill>
                <a:schemeClr val="tx1"/>
              </a:solidFill>
            </a:endParaRPr>
          </a:p>
        </p:txBody>
      </p:sp>
    </p:spTree>
    <p:extLst>
      <p:ext uri="{BB962C8B-B14F-4D97-AF65-F5344CB8AC3E}">
        <p14:creationId xmlns:p14="http://schemas.microsoft.com/office/powerpoint/2010/main" val="3858590885"/>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7363"/>
            <a:ext cx="5680518" cy="707886"/>
          </a:xfrm>
          <a:prstGeom prst="rect">
            <a:avLst/>
          </a:prstGeom>
          <a:noFill/>
        </p:spPr>
        <p:txBody>
          <a:bodyPr wrap="square" lIns="91440" tIns="45720" rIns="91440" bIns="45720" rtlCol="0" anchor="t">
            <a:spAutoFit/>
          </a:bodyPr>
          <a:lstStyle/>
          <a:p>
            <a:r>
              <a:rPr lang="en-US" sz="4000" b="1" dirty="0">
                <a:cs typeface="Times New Roman"/>
              </a:rPr>
              <a:t>Table of Contents</a:t>
            </a:r>
          </a:p>
        </p:txBody>
      </p:sp>
      <p:sp>
        <p:nvSpPr>
          <p:cNvPr id="3" name="TextBox 2"/>
          <p:cNvSpPr txBox="1"/>
          <p:nvPr/>
        </p:nvSpPr>
        <p:spPr>
          <a:xfrm>
            <a:off x="323528" y="980728"/>
            <a:ext cx="6912768" cy="4524315"/>
          </a:xfrm>
          <a:prstGeom prst="rect">
            <a:avLst/>
          </a:prstGeom>
          <a:noFill/>
        </p:spPr>
        <p:txBody>
          <a:bodyPr wrap="square" lIns="91440" tIns="45720" rIns="91440" bIns="45720" rtlCol="0" anchor="t">
            <a:spAutoFit/>
          </a:bodyPr>
          <a:lstStyle/>
          <a:p>
            <a:pPr>
              <a:buFont typeface="Arial" pitchFamily="34" charset="0"/>
              <a:buChar char="•"/>
            </a:pPr>
            <a:r>
              <a:rPr lang="en-US" sz="3200" dirty="0">
                <a:latin typeface="+mj-lt"/>
                <a:cs typeface="Times New Roman"/>
              </a:rPr>
              <a:t> Introduction</a:t>
            </a:r>
            <a:endParaRPr lang="en-US" dirty="0">
              <a:latin typeface="+mj-lt"/>
              <a:cs typeface="Times New Roman"/>
            </a:endParaRPr>
          </a:p>
          <a:p>
            <a:pPr>
              <a:buFont typeface="Arial" pitchFamily="34" charset="0"/>
              <a:buChar char="•"/>
            </a:pPr>
            <a:r>
              <a:rPr lang="en-US" sz="3200" dirty="0">
                <a:latin typeface="+mj-lt"/>
                <a:cs typeface="Times New Roman"/>
              </a:rPr>
              <a:t> Objective</a:t>
            </a:r>
            <a:endParaRPr lang="en-US" dirty="0">
              <a:ea typeface="Calibri"/>
              <a:cs typeface="Times New Roman"/>
            </a:endParaRPr>
          </a:p>
          <a:p>
            <a:pPr>
              <a:buFont typeface="Arial" pitchFamily="34" charset="0"/>
              <a:buChar char="•"/>
            </a:pPr>
            <a:r>
              <a:rPr lang="en-US" sz="3200" dirty="0">
                <a:latin typeface="+mj-lt"/>
                <a:ea typeface="Calibri"/>
                <a:cs typeface="Times New Roman"/>
              </a:rPr>
              <a:t> Tools used</a:t>
            </a:r>
            <a:endParaRPr lang="en-US" sz="3200" dirty="0">
              <a:latin typeface="+mj-lt"/>
              <a:ea typeface="Calibri"/>
              <a:cs typeface="Times New Roman" pitchFamily="18" charset="0"/>
            </a:endParaRPr>
          </a:p>
          <a:p>
            <a:pPr>
              <a:buFont typeface="Arial" pitchFamily="34" charset="0"/>
              <a:buChar char="•"/>
            </a:pPr>
            <a:r>
              <a:rPr lang="en-US" sz="3200" dirty="0">
                <a:latin typeface="+mj-lt"/>
                <a:cs typeface="Times New Roman"/>
              </a:rPr>
              <a:t> Data Summary</a:t>
            </a:r>
            <a:endParaRPr lang="en-US" sz="3200" dirty="0">
              <a:latin typeface="+mj-lt"/>
              <a:ea typeface="Calibri"/>
              <a:cs typeface="Times New Roman"/>
            </a:endParaRPr>
          </a:p>
          <a:p>
            <a:pPr>
              <a:buFont typeface="Arial" pitchFamily="34" charset="0"/>
              <a:buChar char="•"/>
            </a:pPr>
            <a:r>
              <a:rPr lang="en-US" sz="3200" dirty="0">
                <a:latin typeface="+mj-lt"/>
                <a:ea typeface="Calibri"/>
                <a:cs typeface="Times New Roman"/>
              </a:rPr>
              <a:t> Exploratory Data Analysis</a:t>
            </a:r>
          </a:p>
          <a:p>
            <a:pPr>
              <a:buFont typeface="Arial" pitchFamily="34" charset="0"/>
              <a:buChar char="•"/>
            </a:pPr>
            <a:r>
              <a:rPr lang="en-US" sz="3200" dirty="0">
                <a:latin typeface="+mj-lt"/>
                <a:cs typeface="Times New Roman"/>
              </a:rPr>
              <a:t> Challenges</a:t>
            </a:r>
            <a:endParaRPr lang="en-US" sz="3200">
              <a:latin typeface="+mj-lt"/>
              <a:ea typeface="Calibri"/>
              <a:cs typeface="Times New Roman" pitchFamily="18" charset="0"/>
            </a:endParaRPr>
          </a:p>
          <a:p>
            <a:endParaRPr lang="en-US" sz="3200" dirty="0">
              <a:latin typeface="+mj-lt"/>
              <a:ea typeface="Calibri"/>
              <a:cs typeface="Times New Roman" pitchFamily="18" charset="0"/>
            </a:endParaRPr>
          </a:p>
          <a:p>
            <a:pPr>
              <a:buFont typeface="Arial" pitchFamily="34" charset="0"/>
              <a:buChar char="•"/>
            </a:pPr>
            <a:endParaRPr lang="en-US" sz="3200" dirty="0">
              <a:latin typeface="+mj-lt"/>
              <a:cs typeface="Times New Roman" pitchFamily="18" charset="0"/>
            </a:endParaRPr>
          </a:p>
          <a:p>
            <a:pPr>
              <a:buFont typeface="Arial" pitchFamily="34" charset="0"/>
              <a:buChar char="•"/>
            </a:pPr>
            <a:endParaRPr lang="en-US" sz="3200" dirty="0">
              <a:latin typeface="+mj-lt"/>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33B22-42AF-A9BA-0966-8D05BFFF5D8D}"/>
              </a:ext>
            </a:extLst>
          </p:cNvPr>
          <p:cNvSpPr txBox="1"/>
          <p:nvPr/>
        </p:nvSpPr>
        <p:spPr>
          <a:xfrm>
            <a:off x="183696" y="107884"/>
            <a:ext cx="60386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Calibri"/>
                <a:cs typeface="Calibri"/>
              </a:rPr>
              <a:t> </a:t>
            </a:r>
            <a:r>
              <a:rPr lang="en-US" sz="2800" b="1" dirty="0">
                <a:ea typeface="Calibri"/>
                <a:cs typeface="Calibri"/>
              </a:rPr>
              <a:t> </a:t>
            </a:r>
            <a:r>
              <a:rPr lang="en-US" sz="4000" b="1" dirty="0">
                <a:ea typeface="Calibri"/>
                <a:cs typeface="Calibri"/>
              </a:rPr>
              <a:t>INTRODUCTION</a:t>
            </a:r>
            <a:endParaRPr lang="en-US" sz="4000" b="1" dirty="0"/>
          </a:p>
        </p:txBody>
      </p:sp>
      <p:sp>
        <p:nvSpPr>
          <p:cNvPr id="4" name="TextBox 3">
            <a:extLst>
              <a:ext uri="{FF2B5EF4-FFF2-40B4-BE49-F238E27FC236}">
                <a16:creationId xmlns:a16="http://schemas.microsoft.com/office/drawing/2014/main" id="{A05C1BD3-1BC6-92C4-A901-39596024DED1}"/>
              </a:ext>
            </a:extLst>
          </p:cNvPr>
          <p:cNvSpPr txBox="1"/>
          <p:nvPr/>
        </p:nvSpPr>
        <p:spPr>
          <a:xfrm>
            <a:off x="72895" y="860165"/>
            <a:ext cx="8980714" cy="51860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D0D0D"/>
                </a:solidFill>
                <a:ea typeface="+mn-lt"/>
                <a:cs typeface="+mn-lt"/>
              </a:rPr>
              <a:t>•</a:t>
            </a:r>
            <a:r>
              <a:rPr lang="en-US" sz="2500" dirty="0">
                <a:solidFill>
                  <a:srgbClr val="0D0D0D"/>
                </a:solidFill>
                <a:ea typeface="+mn-lt"/>
                <a:cs typeface="+mn-lt"/>
              </a:rPr>
              <a:t> The New York City (NYC) yellow taxi system is an iconic and essential component of the city's transportation network. With its fleet of distinctively colored vehicles navigating the bustling streets, the yellow taxi system serves as a ubiquitous and reliable mode of transit for millions of residents and visitors every day.</a:t>
            </a:r>
            <a:endParaRPr lang="en-US" sz="2500" dirty="0">
              <a:ea typeface="+mn-lt"/>
              <a:cs typeface="+mn-lt"/>
            </a:endParaRPr>
          </a:p>
          <a:p>
            <a:endParaRPr lang="en-US" sz="2500" dirty="0">
              <a:solidFill>
                <a:srgbClr val="0D0D0D"/>
              </a:solidFill>
              <a:ea typeface="+mn-lt"/>
              <a:cs typeface="+mn-lt"/>
            </a:endParaRPr>
          </a:p>
          <a:p>
            <a:r>
              <a:rPr lang="en-US" sz="2800" dirty="0">
                <a:solidFill>
                  <a:srgbClr val="0D0D0D"/>
                </a:solidFill>
                <a:ea typeface="+mn-lt"/>
                <a:cs typeface="+mn-lt"/>
              </a:rPr>
              <a:t>•</a:t>
            </a:r>
            <a:r>
              <a:rPr lang="en-US" sz="2500" dirty="0">
                <a:solidFill>
                  <a:srgbClr val="0D0D0D"/>
                </a:solidFill>
                <a:ea typeface="+mn-lt"/>
                <a:cs typeface="+mn-lt"/>
              </a:rPr>
              <a:t> NYC yellow taxi fleet comprises thousands of licensed vehicles, each operated by skilled drivers who undergo rigorous training and screening processes. These taxis are strategically deployed across the city to meet the demand for transportation services, with drivers navigating diverse routes and serving a broad spectrum of passengers, from commuters to tourists.</a:t>
            </a:r>
            <a:endParaRPr lang="en-US" sz="2500">
              <a:ea typeface="Calibri"/>
              <a:cs typeface="Calibri"/>
            </a:endParaRPr>
          </a:p>
          <a:p>
            <a:endParaRPr lang="en-US" sz="2500" dirty="0">
              <a:solidFill>
                <a:srgbClr val="0D0D0D"/>
              </a:solidFill>
              <a:ea typeface="Calibri"/>
              <a:cs typeface="Calibri"/>
            </a:endParaRPr>
          </a:p>
        </p:txBody>
      </p:sp>
    </p:spTree>
    <p:extLst>
      <p:ext uri="{BB962C8B-B14F-4D97-AF65-F5344CB8AC3E}">
        <p14:creationId xmlns:p14="http://schemas.microsoft.com/office/powerpoint/2010/main" val="363191674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5E69-EA2E-0854-2642-185CF63A377B}"/>
              </a:ext>
            </a:extLst>
          </p:cNvPr>
          <p:cNvSpPr>
            <a:spLocks noGrp="1"/>
          </p:cNvSpPr>
          <p:nvPr>
            <p:ph type="ctrTitle"/>
          </p:nvPr>
        </p:nvSpPr>
        <p:spPr>
          <a:xfrm>
            <a:off x="-1116632" y="0"/>
            <a:ext cx="5486400" cy="934065"/>
          </a:xfrm>
        </p:spPr>
        <p:txBody>
          <a:bodyPr/>
          <a:lstStyle/>
          <a:p>
            <a:r>
              <a:rPr lang="en-US" sz="4000" dirty="0">
                <a:latin typeface="Calibri (Headings)"/>
              </a:rPr>
              <a:t>Objective</a:t>
            </a:r>
          </a:p>
        </p:txBody>
      </p:sp>
      <p:sp>
        <p:nvSpPr>
          <p:cNvPr id="3" name="Subtitle 2">
            <a:extLst>
              <a:ext uri="{FF2B5EF4-FFF2-40B4-BE49-F238E27FC236}">
                <a16:creationId xmlns:a16="http://schemas.microsoft.com/office/drawing/2014/main" id="{C718E54C-681C-9D77-1E72-769EE1537E6F}"/>
              </a:ext>
            </a:extLst>
          </p:cNvPr>
          <p:cNvSpPr>
            <a:spLocks noGrp="1"/>
          </p:cNvSpPr>
          <p:nvPr>
            <p:ph type="subTitle" idx="1"/>
          </p:nvPr>
        </p:nvSpPr>
        <p:spPr>
          <a:xfrm>
            <a:off x="5071" y="819471"/>
            <a:ext cx="9129801" cy="6022809"/>
          </a:xfrm>
        </p:spPr>
        <p:txBody>
          <a:bodyPr/>
          <a:lstStyle/>
          <a:p>
            <a:pPr algn="just"/>
            <a:r>
              <a:rPr lang="en-US" sz="2600" b="1" dirty="0">
                <a:solidFill>
                  <a:srgbClr val="0D0D0D"/>
                </a:solidFill>
                <a:ea typeface="+mn-lt"/>
                <a:cs typeface="+mn-lt"/>
              </a:rPr>
              <a:t>•Provide Reliable Transportation</a:t>
            </a:r>
            <a:r>
              <a:rPr lang="en-US" sz="2600" dirty="0">
                <a:solidFill>
                  <a:srgbClr val="0D0D0D"/>
                </a:solidFill>
                <a:ea typeface="+mn-lt"/>
                <a:cs typeface="+mn-lt"/>
              </a:rPr>
              <a:t>: offer reliable transportation services to passengers throughout the city. availability of taxis in high-demand areas, especially during peak hours, and maintaining efficient dispatching systems to minimize wait times.</a:t>
            </a:r>
            <a:endParaRPr lang="en-US" sz="2600">
              <a:solidFill>
                <a:schemeClr val="tx1"/>
              </a:solidFill>
              <a:latin typeface="Times New Roman"/>
              <a:cs typeface="Times New Roman"/>
            </a:endParaRPr>
          </a:p>
          <a:p>
            <a:pPr algn="just"/>
            <a:r>
              <a:rPr lang="en-US" sz="2600" b="1" dirty="0">
                <a:solidFill>
                  <a:srgbClr val="0D0D0D"/>
                </a:solidFill>
                <a:ea typeface="+mn-lt"/>
                <a:cs typeface="+mn-lt"/>
              </a:rPr>
              <a:t>•Ensure Passenger Safety</a:t>
            </a:r>
            <a:r>
              <a:rPr lang="en-US" sz="2600" dirty="0">
                <a:solidFill>
                  <a:srgbClr val="0D0D0D"/>
                </a:solidFill>
                <a:ea typeface="+mn-lt"/>
                <a:cs typeface="+mn-lt"/>
              </a:rPr>
              <a:t>: Another crucial objective is to prioritize passenger safety. This involves implementing and enforcing regulations related to vehicle maintenance, driver qualifications, and adherence to traffic laws.</a:t>
            </a:r>
            <a:endParaRPr lang="en-US" sz="2600" dirty="0">
              <a:solidFill>
                <a:srgbClr val="0D0D0D"/>
              </a:solidFill>
              <a:ea typeface="Calibri"/>
              <a:cs typeface="Calibri"/>
            </a:endParaRPr>
          </a:p>
          <a:p>
            <a:pPr algn="just"/>
            <a:r>
              <a:rPr lang="en-US" sz="2600" b="1" dirty="0">
                <a:solidFill>
                  <a:srgbClr val="0D0D0D"/>
                </a:solidFill>
                <a:ea typeface="+mn-lt"/>
                <a:cs typeface="+mn-lt"/>
              </a:rPr>
              <a:t>•Promote Environmental Sustainability</a:t>
            </a:r>
            <a:r>
              <a:rPr lang="en-US" sz="2600" dirty="0">
                <a:solidFill>
                  <a:srgbClr val="0D0D0D"/>
                </a:solidFill>
                <a:ea typeface="+mn-lt"/>
                <a:cs typeface="+mn-lt"/>
              </a:rPr>
              <a:t>: The NYC yellow taxi system aims to minimize its environmental impact by promoting the use of cleaner and more fuel-efficient vehicles.</a:t>
            </a:r>
            <a:endParaRPr lang="en-US" sz="2600" dirty="0">
              <a:solidFill>
                <a:srgbClr val="0D0D0D"/>
              </a:solidFill>
              <a:ea typeface="Calibri"/>
              <a:cs typeface="Calibri"/>
            </a:endParaRPr>
          </a:p>
          <a:p>
            <a:pPr algn="just"/>
            <a:r>
              <a:rPr lang="en-US" sz="2600" b="1" dirty="0">
                <a:solidFill>
                  <a:srgbClr val="0D0D0D"/>
                </a:solidFill>
                <a:ea typeface="+mn-lt"/>
                <a:cs typeface="+mn-lt"/>
              </a:rPr>
              <a:t>•Improve Efficiency and Convenience</a:t>
            </a:r>
            <a:r>
              <a:rPr lang="en-US" sz="2600" dirty="0">
                <a:solidFill>
                  <a:srgbClr val="0D0D0D"/>
                </a:solidFill>
                <a:ea typeface="+mn-lt"/>
                <a:cs typeface="+mn-lt"/>
              </a:rPr>
              <a:t>: Efficiency and convenience are key objectives of the yellow taxi system</a:t>
            </a:r>
            <a:endParaRPr lang="en-US" sz="2600"/>
          </a:p>
          <a:p>
            <a:pPr algn="just"/>
            <a:endParaRPr lang="en-US" sz="2600" i="1"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179441"/>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28BD-8CA4-5252-4B82-C92D04BCBA74}"/>
              </a:ext>
            </a:extLst>
          </p:cNvPr>
          <p:cNvSpPr>
            <a:spLocks noGrp="1"/>
          </p:cNvSpPr>
          <p:nvPr>
            <p:ph type="ctrTitle"/>
          </p:nvPr>
        </p:nvSpPr>
        <p:spPr>
          <a:xfrm>
            <a:off x="655676" y="4056"/>
            <a:ext cx="5716524" cy="1310181"/>
          </a:xfrm>
        </p:spPr>
        <p:txBody>
          <a:bodyPr/>
          <a:lstStyle/>
          <a:p>
            <a:pPr algn="l"/>
            <a:r>
              <a:rPr lang="en-IN" sz="2800" dirty="0">
                <a:latin typeface="+mj-lt"/>
                <a:cs typeface="Times New Roman"/>
              </a:rPr>
              <a:t>              </a:t>
            </a:r>
            <a:r>
              <a:rPr lang="en-IN" sz="3800" dirty="0">
                <a:latin typeface="+mj-lt"/>
                <a:cs typeface="Times New Roman"/>
              </a:rPr>
              <a:t>Tools Used</a:t>
            </a:r>
            <a:br>
              <a:rPr lang="en-IN" sz="3800" dirty="0">
                <a:latin typeface="+mj-lt"/>
              </a:rPr>
            </a:br>
            <a:endParaRPr lang="en-US" dirty="0">
              <a:latin typeface="+mj-lt"/>
            </a:endParaRPr>
          </a:p>
        </p:txBody>
      </p:sp>
      <p:sp>
        <p:nvSpPr>
          <p:cNvPr id="3" name="Subtitle 2">
            <a:extLst>
              <a:ext uri="{FF2B5EF4-FFF2-40B4-BE49-F238E27FC236}">
                <a16:creationId xmlns:a16="http://schemas.microsoft.com/office/drawing/2014/main" id="{57ACFAAA-1A50-7CEA-A48B-EB195E3479E0}"/>
              </a:ext>
            </a:extLst>
          </p:cNvPr>
          <p:cNvSpPr>
            <a:spLocks noGrp="1"/>
          </p:cNvSpPr>
          <p:nvPr>
            <p:ph type="subTitle" idx="1"/>
          </p:nvPr>
        </p:nvSpPr>
        <p:spPr>
          <a:xfrm>
            <a:off x="148513" y="975049"/>
            <a:ext cx="9004817" cy="5742484"/>
          </a:xfrm>
        </p:spPr>
        <p:txBody>
          <a:bodyPr/>
          <a:lstStyle/>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endParaRPr>
          </a:p>
          <a:p>
            <a:pPr algn="just"/>
            <a:endParaRPr lang="en-US" dirty="0">
              <a:solidFill>
                <a:schemeClr val="tx1"/>
              </a:solidFill>
            </a:endParaRPr>
          </a:p>
        </p:txBody>
      </p:sp>
      <p:sp>
        <p:nvSpPr>
          <p:cNvPr id="5" name="TextBox 4">
            <a:extLst>
              <a:ext uri="{FF2B5EF4-FFF2-40B4-BE49-F238E27FC236}">
                <a16:creationId xmlns:a16="http://schemas.microsoft.com/office/drawing/2014/main" id="{C0FC5842-8B7E-CE1B-796A-AA174A8DBEF1}"/>
              </a:ext>
            </a:extLst>
          </p:cNvPr>
          <p:cNvSpPr txBox="1"/>
          <p:nvPr/>
        </p:nvSpPr>
        <p:spPr>
          <a:xfrm>
            <a:off x="-2916" y="860165"/>
            <a:ext cx="898363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ea typeface="Calibri"/>
                <a:cs typeface="Calibri"/>
              </a:rPr>
              <a:t>•collab notebook is used as IDE.</a:t>
            </a:r>
          </a:p>
          <a:p>
            <a:endParaRPr lang="en-US" sz="3000" dirty="0">
              <a:ea typeface="Calibri"/>
              <a:cs typeface="Calibri"/>
            </a:endParaRPr>
          </a:p>
          <a:p>
            <a:r>
              <a:rPr lang="en-US" sz="3000" dirty="0">
                <a:ea typeface="Calibri"/>
                <a:cs typeface="Calibri"/>
              </a:rPr>
              <a:t>•Pandas and NumPy are used for Data Manipulation &amp; </a:t>
            </a:r>
          </a:p>
          <a:p>
            <a:r>
              <a:rPr lang="en-US" sz="3000" dirty="0">
                <a:ea typeface="Calibri"/>
                <a:cs typeface="Calibri"/>
              </a:rPr>
              <a:t>Pre-processing and Mathematical functions respectively.</a:t>
            </a:r>
          </a:p>
          <a:p>
            <a:endParaRPr lang="en-US" sz="3000" dirty="0">
              <a:ea typeface="Calibri"/>
              <a:cs typeface="Calibri"/>
            </a:endParaRPr>
          </a:p>
          <a:p>
            <a:r>
              <a:rPr lang="en-US" sz="3000" dirty="0">
                <a:ea typeface="Calibri"/>
                <a:cs typeface="Calibri"/>
              </a:rPr>
              <a:t>•Exploratory data analysis is automated by data prep.</a:t>
            </a:r>
          </a:p>
          <a:p>
            <a:endParaRPr lang="en-US" sz="3000" dirty="0">
              <a:ea typeface="Calibri"/>
              <a:cs typeface="Calibri"/>
            </a:endParaRPr>
          </a:p>
          <a:p>
            <a:r>
              <a:rPr lang="en-US" sz="3000" dirty="0">
                <a:ea typeface="Calibri"/>
                <a:cs typeface="Calibri"/>
              </a:rPr>
              <a:t>•For visualization of the plots, Matplotlib, Seaborn, Plotty are used.</a:t>
            </a:r>
          </a:p>
          <a:p>
            <a:endParaRPr lang="en-US" sz="3000" dirty="0">
              <a:ea typeface="Calibri"/>
              <a:cs typeface="Calibri"/>
            </a:endParaRPr>
          </a:p>
          <a:p>
            <a:r>
              <a:rPr lang="en-US" sz="3000" dirty="0">
                <a:ea typeface="Calibri"/>
                <a:cs typeface="Calibri"/>
              </a:rPr>
              <a:t>•GitHub is used as version control system</a:t>
            </a:r>
            <a:endParaRPr lang="en-US" sz="3000" dirty="0"/>
          </a:p>
        </p:txBody>
      </p:sp>
    </p:spTree>
    <p:extLst>
      <p:ext uri="{BB962C8B-B14F-4D97-AF65-F5344CB8AC3E}">
        <p14:creationId xmlns:p14="http://schemas.microsoft.com/office/powerpoint/2010/main" val="419704485"/>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751012" y="369674"/>
            <a:ext cx="6945222" cy="462305"/>
          </a:xfrm>
        </p:spPr>
        <p:txBody>
          <a:bodyPr/>
          <a:lstStyle/>
          <a:p>
            <a:pPr algn="l"/>
            <a:r>
              <a:rPr lang="en-IN" dirty="0">
                <a:latin typeface="+mj-lt"/>
                <a:cs typeface="Times New Roman"/>
              </a:rPr>
              <a:t>DATA SUMMARY</a:t>
            </a:r>
            <a:br>
              <a:rPr lang="en-IN" dirty="0">
                <a:latin typeface="+mj-lt"/>
              </a:rPr>
            </a:br>
            <a:endParaRPr lang="en-IN" dirty="0"/>
          </a:p>
        </p:txBody>
      </p:sp>
      <p:sp>
        <p:nvSpPr>
          <p:cNvPr id="3" name="TextBox 2">
            <a:extLst>
              <a:ext uri="{FF2B5EF4-FFF2-40B4-BE49-F238E27FC236}">
                <a16:creationId xmlns:a16="http://schemas.microsoft.com/office/drawing/2014/main" id="{041ABA5E-D149-9E8A-1271-6E3C0AC932DA}"/>
              </a:ext>
            </a:extLst>
          </p:cNvPr>
          <p:cNvSpPr txBox="1"/>
          <p:nvPr/>
        </p:nvSpPr>
        <p:spPr>
          <a:xfrm>
            <a:off x="6394511" y="1451314"/>
            <a:ext cx="3189652" cy="1908215"/>
          </a:xfrm>
          <a:prstGeom prst="rect">
            <a:avLst/>
          </a:prstGeom>
          <a:noFill/>
        </p:spPr>
        <p:txBody>
          <a:bodyPr wrap="square" lIns="91440" tIns="45720" rIns="91440" bIns="45720" rtlCol="0" anchor="t">
            <a:spAutoFit/>
          </a:bodyPr>
          <a:lstStyle/>
          <a:p>
            <a:r>
              <a:rPr lang="en-US" sz="2800" u="sng" dirty="0">
                <a:latin typeface="Calibri"/>
                <a:ea typeface="Calibri"/>
                <a:cs typeface="Calibri"/>
              </a:rPr>
              <a:t>Unique Data</a:t>
            </a:r>
            <a:endParaRPr lang="en-US" sz="2800">
              <a:latin typeface="Calibri"/>
              <a:ea typeface="Calibri"/>
              <a:cs typeface="Calibri"/>
            </a:endParaRPr>
          </a:p>
          <a:p>
            <a:endParaRPr lang="en-US" dirty="0">
              <a:latin typeface="Calibri"/>
              <a:ea typeface="Segoe UI"/>
              <a:cs typeface="Segoe UI"/>
            </a:endParaRPr>
          </a:p>
          <a:p>
            <a:r>
              <a:rPr lang="en-US" sz="1800" baseline="0" err="1">
                <a:latin typeface="Calibri"/>
                <a:ea typeface="Segoe UI"/>
                <a:cs typeface="Segoe UI"/>
              </a:rPr>
              <a:t>VendorID</a:t>
            </a:r>
            <a:r>
              <a:rPr lang="en-US" sz="1800" dirty="0">
                <a:latin typeface="Calibri"/>
                <a:ea typeface="Segoe UI"/>
                <a:cs typeface="Segoe UI"/>
              </a:rPr>
              <a:t>​</a:t>
            </a:r>
            <a:endParaRPr lang="en-US">
              <a:ea typeface="Calibri"/>
              <a:cs typeface="Calibri"/>
            </a:endParaRPr>
          </a:p>
          <a:p>
            <a:pPr rtl="0"/>
            <a:r>
              <a:rPr lang="en-US" sz="1800" baseline="0" err="1">
                <a:latin typeface="Calibri"/>
                <a:ea typeface="Segoe UI"/>
                <a:cs typeface="Segoe UI"/>
              </a:rPr>
              <a:t>RatecodeID</a:t>
            </a:r>
            <a:r>
              <a:rPr lang="en-US" sz="1800" dirty="0">
                <a:latin typeface="Calibri"/>
                <a:ea typeface="Segoe UI"/>
                <a:cs typeface="Segoe UI"/>
              </a:rPr>
              <a:t>​</a:t>
            </a:r>
          </a:p>
          <a:p>
            <a:pPr rtl="0"/>
            <a:r>
              <a:rPr lang="en-US" sz="1800" baseline="0" err="1">
                <a:latin typeface="Calibri"/>
                <a:ea typeface="Segoe UI"/>
                <a:cs typeface="Segoe UI"/>
              </a:rPr>
              <a:t>store_and_fwd_flag</a:t>
            </a:r>
            <a:r>
              <a:rPr lang="en-US" sz="1800" dirty="0">
                <a:latin typeface="Calibri"/>
                <a:ea typeface="Segoe UI"/>
                <a:cs typeface="Segoe UI"/>
              </a:rPr>
              <a:t>​</a:t>
            </a:r>
          </a:p>
          <a:p>
            <a:pPr rtl="0"/>
            <a:r>
              <a:rPr lang="en-US" sz="1800" baseline="0" err="1">
                <a:latin typeface="Calibri"/>
                <a:ea typeface="Segoe UI"/>
                <a:cs typeface="Segoe UI"/>
              </a:rPr>
              <a:t>payment_type</a:t>
            </a:r>
            <a:r>
              <a:rPr lang="en-US" sz="1800" dirty="0">
                <a:latin typeface="Calibri"/>
                <a:ea typeface="Segoe UI"/>
                <a:cs typeface="Segoe UI"/>
              </a:rPr>
              <a:t>​</a:t>
            </a:r>
            <a:endParaRPr lang="en-US" sz="2800">
              <a:ea typeface="Calibri"/>
              <a:cs typeface="Calibri"/>
            </a:endParaRPr>
          </a:p>
        </p:txBody>
      </p:sp>
      <p:pic>
        <p:nvPicPr>
          <p:cNvPr id="4" name="Picture 3" descr="Screenshot 2024-03-03 at 6.36.07 PM">
            <a:extLst>
              <a:ext uri="{FF2B5EF4-FFF2-40B4-BE49-F238E27FC236}">
                <a16:creationId xmlns:a16="http://schemas.microsoft.com/office/drawing/2014/main" id="{9FA6D7E5-B445-0477-0DAF-11072D05DFD3}"/>
              </a:ext>
            </a:extLst>
          </p:cNvPr>
          <p:cNvPicPr>
            <a:picLocks noChangeAspect="1"/>
          </p:cNvPicPr>
          <p:nvPr/>
        </p:nvPicPr>
        <p:blipFill>
          <a:blip r:embed="rId2"/>
          <a:stretch>
            <a:fillRect/>
          </a:stretch>
        </p:blipFill>
        <p:spPr>
          <a:xfrm>
            <a:off x="3200400" y="1585816"/>
            <a:ext cx="2743200" cy="2298441"/>
          </a:xfrm>
          <a:prstGeom prst="rect">
            <a:avLst/>
          </a:prstGeom>
        </p:spPr>
      </p:pic>
      <p:sp>
        <p:nvSpPr>
          <p:cNvPr id="5" name="TextBox 4">
            <a:extLst>
              <a:ext uri="{FF2B5EF4-FFF2-40B4-BE49-F238E27FC236}">
                <a16:creationId xmlns:a16="http://schemas.microsoft.com/office/drawing/2014/main" id="{44AE0106-ACB3-A620-6A1B-C16FB1C430B6}"/>
              </a:ext>
            </a:extLst>
          </p:cNvPr>
          <p:cNvSpPr txBox="1"/>
          <p:nvPr/>
        </p:nvSpPr>
        <p:spPr>
          <a:xfrm>
            <a:off x="214605" y="1229309"/>
            <a:ext cx="5728995"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cs typeface="Calibri"/>
              </a:rPr>
              <a:t>Numerical Data</a:t>
            </a:r>
            <a:endParaRPr lang="en-US" sz="2800" dirty="0">
              <a:cs typeface="Calibri"/>
            </a:endParaRPr>
          </a:p>
          <a:p>
            <a:endParaRPr lang="en-US" sz="2000" b="1" dirty="0">
              <a:cs typeface="Segoe UI"/>
            </a:endParaRPr>
          </a:p>
          <a:p>
            <a:r>
              <a:rPr lang="en-US" sz="2000" b="1" err="1">
                <a:cs typeface="Segoe UI"/>
              </a:rPr>
              <a:t>passenger_count</a:t>
            </a:r>
            <a:r>
              <a:rPr lang="en-US" sz="2000" dirty="0">
                <a:cs typeface="Segoe UI"/>
              </a:rPr>
              <a:t>​</a:t>
            </a:r>
            <a:endParaRPr lang="en-US">
              <a:ea typeface="Calibri"/>
              <a:cs typeface="Calibri"/>
            </a:endParaRPr>
          </a:p>
          <a:p>
            <a:r>
              <a:rPr lang="en-US" sz="2000" b="1" err="1">
                <a:cs typeface="Segoe UI"/>
              </a:rPr>
              <a:t>trip_distance</a:t>
            </a:r>
            <a:r>
              <a:rPr lang="en-US" sz="2000" dirty="0">
                <a:cs typeface="Segoe UI"/>
              </a:rPr>
              <a:t>​</a:t>
            </a:r>
            <a:endParaRPr lang="en-US" sz="2000">
              <a:ea typeface="Calibri"/>
              <a:cs typeface="Segoe UI"/>
            </a:endParaRPr>
          </a:p>
          <a:p>
            <a:r>
              <a:rPr lang="en-US" sz="2000" b="1" err="1">
                <a:cs typeface="Segoe UI"/>
              </a:rPr>
              <a:t>pickup_longitude</a:t>
            </a:r>
            <a:r>
              <a:rPr lang="en-US" sz="2000" dirty="0">
                <a:cs typeface="Segoe UI"/>
              </a:rPr>
              <a:t>​</a:t>
            </a:r>
            <a:endParaRPr lang="en-US" sz="2000">
              <a:ea typeface="Calibri"/>
              <a:cs typeface="Segoe UI"/>
            </a:endParaRPr>
          </a:p>
          <a:p>
            <a:r>
              <a:rPr lang="en-US" sz="2000" b="1" err="1">
                <a:cs typeface="Segoe UI"/>
              </a:rPr>
              <a:t>pickup_latitude</a:t>
            </a:r>
            <a:r>
              <a:rPr lang="en-US" sz="2000" dirty="0">
                <a:cs typeface="Segoe UI"/>
              </a:rPr>
              <a:t>​</a:t>
            </a:r>
            <a:endParaRPr lang="en-US" sz="2000">
              <a:ea typeface="Calibri"/>
              <a:cs typeface="Segoe UI"/>
            </a:endParaRPr>
          </a:p>
          <a:p>
            <a:r>
              <a:rPr lang="en-US" sz="2000" b="1" err="1">
                <a:cs typeface="Segoe UI"/>
              </a:rPr>
              <a:t>dropoff_longitude</a:t>
            </a:r>
            <a:r>
              <a:rPr lang="en-US" sz="2000" dirty="0">
                <a:cs typeface="Segoe UI"/>
              </a:rPr>
              <a:t>​</a:t>
            </a:r>
            <a:endParaRPr lang="en-US" sz="2000">
              <a:ea typeface="Calibri"/>
              <a:cs typeface="Segoe UI"/>
            </a:endParaRPr>
          </a:p>
          <a:p>
            <a:r>
              <a:rPr lang="en-US" sz="2000" b="1" err="1">
                <a:cs typeface="Segoe UI"/>
              </a:rPr>
              <a:t>dropoff_latitude</a:t>
            </a:r>
            <a:r>
              <a:rPr lang="en-US" sz="2000" dirty="0">
                <a:cs typeface="Segoe UI"/>
              </a:rPr>
              <a:t>​</a:t>
            </a:r>
            <a:endParaRPr lang="en-US" sz="2000">
              <a:ea typeface="Calibri"/>
              <a:cs typeface="Segoe UI"/>
            </a:endParaRPr>
          </a:p>
          <a:p>
            <a:r>
              <a:rPr lang="en-US" sz="2000" b="1" err="1">
                <a:cs typeface="Segoe UI"/>
              </a:rPr>
              <a:t>fare_amount</a:t>
            </a:r>
            <a:r>
              <a:rPr lang="en-US" sz="2000" dirty="0">
                <a:cs typeface="Segoe UI"/>
              </a:rPr>
              <a:t>​</a:t>
            </a:r>
            <a:endParaRPr lang="en-US" sz="2000">
              <a:ea typeface="Calibri"/>
              <a:cs typeface="Segoe UI"/>
            </a:endParaRPr>
          </a:p>
          <a:p>
            <a:r>
              <a:rPr lang="en-US" sz="2000" b="1" dirty="0">
                <a:cs typeface="Segoe UI"/>
              </a:rPr>
              <a:t>extra</a:t>
            </a:r>
            <a:r>
              <a:rPr lang="en-US" sz="2000" dirty="0">
                <a:cs typeface="Segoe UI"/>
              </a:rPr>
              <a:t>​</a:t>
            </a:r>
            <a:endParaRPr lang="en-US" sz="2000">
              <a:ea typeface="Calibri"/>
              <a:cs typeface="Segoe UI"/>
            </a:endParaRPr>
          </a:p>
          <a:p>
            <a:r>
              <a:rPr lang="en-US" sz="2000" b="1" err="1">
                <a:cs typeface="Segoe UI"/>
              </a:rPr>
              <a:t>mta_tax</a:t>
            </a:r>
            <a:r>
              <a:rPr lang="en-US" sz="2000" dirty="0">
                <a:cs typeface="Segoe UI"/>
              </a:rPr>
              <a:t>​</a:t>
            </a:r>
            <a:endParaRPr lang="en-US" sz="2000">
              <a:ea typeface="Calibri"/>
              <a:cs typeface="Segoe UI"/>
            </a:endParaRPr>
          </a:p>
          <a:p>
            <a:r>
              <a:rPr lang="en-US" sz="2000" b="1" err="1">
                <a:cs typeface="Segoe UI"/>
              </a:rPr>
              <a:t>tip_amount</a:t>
            </a:r>
            <a:r>
              <a:rPr lang="en-US" sz="2000" dirty="0">
                <a:cs typeface="Segoe UI"/>
              </a:rPr>
              <a:t>​</a:t>
            </a:r>
            <a:endParaRPr lang="en-US" sz="2000">
              <a:ea typeface="Calibri"/>
              <a:cs typeface="Segoe UI"/>
            </a:endParaRPr>
          </a:p>
          <a:p>
            <a:r>
              <a:rPr lang="en-US" sz="2000" b="1" err="1">
                <a:cs typeface="Segoe UI"/>
              </a:rPr>
              <a:t>tolls_amount</a:t>
            </a:r>
            <a:r>
              <a:rPr lang="en-US" sz="2000" dirty="0">
                <a:cs typeface="Segoe UI"/>
              </a:rPr>
              <a:t>​</a:t>
            </a:r>
            <a:endParaRPr lang="en-US" sz="2000">
              <a:ea typeface="Calibri"/>
              <a:cs typeface="Segoe UI"/>
            </a:endParaRPr>
          </a:p>
          <a:p>
            <a:r>
              <a:rPr lang="en-US" sz="2000" b="1" err="1">
                <a:cs typeface="Segoe UI"/>
              </a:rPr>
              <a:t>improvement_surcharge</a:t>
            </a:r>
            <a:r>
              <a:rPr lang="en-US" sz="2000" dirty="0">
                <a:cs typeface="Segoe UI"/>
              </a:rPr>
              <a:t>​</a:t>
            </a:r>
            <a:endParaRPr lang="en-US" sz="2000">
              <a:ea typeface="Calibri"/>
              <a:cs typeface="Segoe UI"/>
            </a:endParaRPr>
          </a:p>
          <a:p>
            <a:r>
              <a:rPr lang="en-US" sz="2000" b="1" err="1">
                <a:cs typeface="Segoe UI"/>
              </a:rPr>
              <a:t>total_amount</a:t>
            </a:r>
            <a:endParaRPr lang="en-US" sz="2000" b="1" err="1">
              <a:ea typeface="Calibri"/>
              <a:cs typeface="Segoe UI"/>
            </a:endParaRPr>
          </a:p>
        </p:txBody>
      </p:sp>
      <p:sp>
        <p:nvSpPr>
          <p:cNvPr id="6" name="TextBox 5">
            <a:extLst>
              <a:ext uri="{FF2B5EF4-FFF2-40B4-BE49-F238E27FC236}">
                <a16:creationId xmlns:a16="http://schemas.microsoft.com/office/drawing/2014/main" id="{30AFDE1C-8270-8A83-AF2F-D7393DBC1AAB}"/>
              </a:ext>
            </a:extLst>
          </p:cNvPr>
          <p:cNvSpPr txBox="1"/>
          <p:nvPr/>
        </p:nvSpPr>
        <p:spPr>
          <a:xfrm rot="-10800000" flipV="1">
            <a:off x="5812970" y="3857751"/>
            <a:ext cx="2988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FFC000"/>
                </a:solidFill>
              </a:rPr>
              <a:t>  </a:t>
            </a:r>
            <a:r>
              <a:rPr lang="en-US" sz="2800" u="sng" dirty="0"/>
              <a:t>Categorical Data</a:t>
            </a:r>
            <a:r>
              <a:rPr lang="en-US" sz="2800" dirty="0">
                <a:ea typeface="Calibri"/>
                <a:cs typeface="Calibri"/>
              </a:rPr>
              <a:t>​</a:t>
            </a:r>
            <a:endParaRPr lang="en-US" dirty="0">
              <a:ea typeface="Calibri"/>
              <a:cs typeface="Calibri"/>
            </a:endParaRPr>
          </a:p>
        </p:txBody>
      </p:sp>
      <p:sp>
        <p:nvSpPr>
          <p:cNvPr id="7" name="TextBox 6">
            <a:extLst>
              <a:ext uri="{FF2B5EF4-FFF2-40B4-BE49-F238E27FC236}">
                <a16:creationId xmlns:a16="http://schemas.microsoft.com/office/drawing/2014/main" id="{972FCA35-64C4-CD1F-87D6-0C448AFCD3B1}"/>
              </a:ext>
            </a:extLst>
          </p:cNvPr>
          <p:cNvSpPr txBox="1"/>
          <p:nvPr/>
        </p:nvSpPr>
        <p:spPr>
          <a:xfrm>
            <a:off x="6396135" y="4623317"/>
            <a:ext cx="2404966"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cs typeface="Segoe UI"/>
              </a:rPr>
              <a:t>VendorID</a:t>
            </a:r>
            <a:r>
              <a:rPr lang="en-US" sz="2000" dirty="0">
                <a:cs typeface="Segoe UI"/>
              </a:rPr>
              <a:t>​</a:t>
            </a:r>
            <a:endParaRPr lang="en-US" sz="2000" dirty="0">
              <a:ea typeface="Calibri"/>
              <a:cs typeface="Segoe UI"/>
            </a:endParaRPr>
          </a:p>
          <a:p>
            <a:r>
              <a:rPr lang="en-US" err="1">
                <a:cs typeface="Segoe UI"/>
              </a:rPr>
              <a:t>RatecodeID</a:t>
            </a:r>
            <a:r>
              <a:rPr lang="en-US" dirty="0">
                <a:cs typeface="Segoe UI"/>
              </a:rPr>
              <a:t>​</a:t>
            </a:r>
            <a:endParaRPr lang="en-US" dirty="0">
              <a:ea typeface="Calibri"/>
              <a:cs typeface="Segoe UI"/>
            </a:endParaRPr>
          </a:p>
          <a:p>
            <a:r>
              <a:rPr lang="en-US" err="1">
                <a:cs typeface="Segoe UI"/>
              </a:rPr>
              <a:t>store_and_fwd_flag</a:t>
            </a:r>
            <a:r>
              <a:rPr lang="en-US" dirty="0">
                <a:cs typeface="Segoe UI"/>
              </a:rPr>
              <a:t>​</a:t>
            </a:r>
            <a:endParaRPr lang="en-US" dirty="0">
              <a:ea typeface="Calibri"/>
              <a:cs typeface="Segoe UI"/>
            </a:endParaRPr>
          </a:p>
          <a:p>
            <a:r>
              <a:rPr lang="en-US" err="1">
                <a:cs typeface="Segoe UI"/>
              </a:rPr>
              <a:t>payment_type</a:t>
            </a:r>
            <a:endParaRPr lang="en-US" err="1">
              <a:ea typeface="Calibri"/>
              <a:cs typeface="Segoe UI"/>
            </a:endParaRPr>
          </a:p>
        </p:txBody>
      </p:sp>
    </p:spTree>
    <p:extLst>
      <p:ext uri="{BB962C8B-B14F-4D97-AF65-F5344CB8AC3E}">
        <p14:creationId xmlns:p14="http://schemas.microsoft.com/office/powerpoint/2010/main" val="40178131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79C7-D705-2BE6-C625-D100488AFC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74C80D-9DE5-ED9C-0ABB-44C038EFFCD1}"/>
              </a:ext>
            </a:extLst>
          </p:cNvPr>
          <p:cNvSpPr>
            <a:spLocks noGrp="1"/>
          </p:cNvSpPr>
          <p:nvPr>
            <p:ph idx="1"/>
          </p:nvPr>
        </p:nvSpPr>
        <p:spPr>
          <a:xfrm>
            <a:off x="-195942" y="940060"/>
            <a:ext cx="8882742" cy="4957503"/>
          </a:xfrm>
        </p:spPr>
        <p:txBody>
          <a:bodyPr/>
          <a:lstStyle/>
          <a:p>
            <a:r>
              <a:rPr lang="en-US" sz="2400" dirty="0">
                <a:latin typeface="Calibri"/>
                <a:ea typeface="Calibri"/>
                <a:cs typeface="Calibri"/>
              </a:rPr>
              <a:t>This is the yellow taxi dataset. In the below table it shows the top 3 rows</a:t>
            </a:r>
          </a:p>
          <a:p>
            <a:endParaRPr lang="en-US" dirty="0"/>
          </a:p>
        </p:txBody>
      </p:sp>
      <p:pic>
        <p:nvPicPr>
          <p:cNvPr id="6" name="Picture 5">
            <a:extLst>
              <a:ext uri="{FF2B5EF4-FFF2-40B4-BE49-F238E27FC236}">
                <a16:creationId xmlns:a16="http://schemas.microsoft.com/office/drawing/2014/main" id="{7E15890E-17B7-DCE0-BD77-46D6499E0B91}"/>
              </a:ext>
            </a:extLst>
          </p:cNvPr>
          <p:cNvPicPr>
            <a:picLocks noChangeAspect="1"/>
          </p:cNvPicPr>
          <p:nvPr/>
        </p:nvPicPr>
        <p:blipFill>
          <a:blip r:embed="rId2"/>
          <a:stretch>
            <a:fillRect/>
          </a:stretch>
        </p:blipFill>
        <p:spPr>
          <a:xfrm>
            <a:off x="0" y="1708767"/>
            <a:ext cx="9144000" cy="4956690"/>
          </a:xfrm>
          <a:prstGeom prst="rect">
            <a:avLst/>
          </a:prstGeom>
        </p:spPr>
      </p:pic>
    </p:spTree>
    <p:extLst>
      <p:ext uri="{BB962C8B-B14F-4D97-AF65-F5344CB8AC3E}">
        <p14:creationId xmlns:p14="http://schemas.microsoft.com/office/powerpoint/2010/main" val="3158135607"/>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331134" y="754561"/>
            <a:ext cx="6292079" cy="19103"/>
          </a:xfrm>
        </p:spPr>
        <p:txBody>
          <a:bodyPr/>
          <a:lstStyle/>
          <a:p>
            <a:pPr algn="l"/>
            <a:r>
              <a:rPr lang="en-US" sz="2800" b="0" dirty="0">
                <a:latin typeface="+mj-lt"/>
                <a:ea typeface="Calibri"/>
                <a:cs typeface="Calibri"/>
              </a:rPr>
              <a:t>Average trip distance per vendor</a:t>
            </a:r>
            <a:endParaRPr lang="en-IN" sz="2800" b="0" dirty="0">
              <a:latin typeface="+mj-lt"/>
              <a:ea typeface="Calibri"/>
              <a:cs typeface="Calibri"/>
            </a:endParaRPr>
          </a:p>
          <a:p>
            <a:pPr algn="l"/>
            <a:br>
              <a:rPr lang="en-IN" dirty="0">
                <a:latin typeface="+mj-lt"/>
              </a:rPr>
            </a:br>
            <a:endParaRPr lang="en-IN"/>
          </a:p>
        </p:txBody>
      </p:sp>
      <p:sp>
        <p:nvSpPr>
          <p:cNvPr id="3" name="TextBox 2">
            <a:extLst>
              <a:ext uri="{FF2B5EF4-FFF2-40B4-BE49-F238E27FC236}">
                <a16:creationId xmlns:a16="http://schemas.microsoft.com/office/drawing/2014/main" id="{98EEBE6A-93EF-A408-86E5-A05AB5828327}"/>
              </a:ext>
            </a:extLst>
          </p:cNvPr>
          <p:cNvSpPr txBox="1"/>
          <p:nvPr/>
        </p:nvSpPr>
        <p:spPr>
          <a:xfrm>
            <a:off x="14579" y="801849"/>
            <a:ext cx="90827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      </a:t>
            </a:r>
            <a:endParaRPr lang="en-US" dirty="0"/>
          </a:p>
        </p:txBody>
      </p:sp>
      <p:pic>
        <p:nvPicPr>
          <p:cNvPr id="5" name="Picture 4" descr="Screenshot 2024-03-03 at 6.30.00 PM">
            <a:extLst>
              <a:ext uri="{FF2B5EF4-FFF2-40B4-BE49-F238E27FC236}">
                <a16:creationId xmlns:a16="http://schemas.microsoft.com/office/drawing/2014/main" id="{680E6D55-6F85-9FB2-7C17-95E149116BD0}"/>
              </a:ext>
            </a:extLst>
          </p:cNvPr>
          <p:cNvPicPr>
            <a:picLocks noChangeAspect="1"/>
          </p:cNvPicPr>
          <p:nvPr/>
        </p:nvPicPr>
        <p:blipFill>
          <a:blip r:embed="rId2"/>
          <a:stretch>
            <a:fillRect/>
          </a:stretch>
        </p:blipFill>
        <p:spPr>
          <a:xfrm>
            <a:off x="17495" y="764627"/>
            <a:ext cx="6286500" cy="6005218"/>
          </a:xfrm>
          <a:prstGeom prst="rect">
            <a:avLst/>
          </a:prstGeom>
        </p:spPr>
      </p:pic>
      <p:pic>
        <p:nvPicPr>
          <p:cNvPr id="6" name="Picture 5" descr="Screenshot 2024-03-04 at 2.09.28 PM">
            <a:extLst>
              <a:ext uri="{FF2B5EF4-FFF2-40B4-BE49-F238E27FC236}">
                <a16:creationId xmlns:a16="http://schemas.microsoft.com/office/drawing/2014/main" id="{5A1DD745-786D-C002-C4DA-F4AC909FD100}"/>
              </a:ext>
            </a:extLst>
          </p:cNvPr>
          <p:cNvPicPr>
            <a:picLocks noChangeAspect="1"/>
          </p:cNvPicPr>
          <p:nvPr/>
        </p:nvPicPr>
        <p:blipFill>
          <a:blip r:embed="rId3"/>
          <a:stretch>
            <a:fillRect/>
          </a:stretch>
        </p:blipFill>
        <p:spPr>
          <a:xfrm>
            <a:off x="6304480" y="763457"/>
            <a:ext cx="2844866" cy="5984228"/>
          </a:xfrm>
          <a:prstGeom prst="rect">
            <a:avLst/>
          </a:prstGeom>
        </p:spPr>
      </p:pic>
    </p:spTree>
    <p:extLst>
      <p:ext uri="{BB962C8B-B14F-4D97-AF65-F5344CB8AC3E}">
        <p14:creationId xmlns:p14="http://schemas.microsoft.com/office/powerpoint/2010/main" val="100171742"/>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608E-1935-4D36-86C6-F190C68816F3}"/>
              </a:ext>
            </a:extLst>
          </p:cNvPr>
          <p:cNvSpPr>
            <a:spLocks noGrp="1"/>
          </p:cNvSpPr>
          <p:nvPr>
            <p:ph type="ctrTitle"/>
          </p:nvPr>
        </p:nvSpPr>
        <p:spPr>
          <a:xfrm>
            <a:off x="681032" y="684581"/>
            <a:ext cx="5907192" cy="380663"/>
          </a:xfrm>
        </p:spPr>
        <p:txBody>
          <a:bodyPr/>
          <a:lstStyle/>
          <a:p>
            <a:pPr algn="l"/>
            <a:r>
              <a:rPr lang="en-US" sz="2800" dirty="0">
                <a:latin typeface="+mj-lt"/>
                <a:cs typeface="Times New Roman"/>
              </a:rPr>
              <a:t> </a:t>
            </a:r>
            <a:r>
              <a:rPr lang="en-US" sz="2800" b="0" dirty="0">
                <a:latin typeface="+mj-lt"/>
                <a:cs typeface="Times New Roman"/>
              </a:rPr>
              <a:t>T</a:t>
            </a:r>
            <a:r>
              <a:rPr lang="en-US" sz="2800" b="0" dirty="0">
                <a:latin typeface="+mj-lt"/>
                <a:ea typeface="Calibri"/>
                <a:cs typeface="Calibri"/>
              </a:rPr>
              <a:t>otal Fare Amount Per Payment Type</a:t>
            </a:r>
          </a:p>
          <a:p>
            <a:pPr algn="l"/>
            <a:br>
              <a:rPr lang="en-IN" dirty="0">
                <a:latin typeface="+mj-lt"/>
              </a:rPr>
            </a:br>
            <a:endParaRPr lang="en-IN"/>
          </a:p>
        </p:txBody>
      </p:sp>
      <p:pic>
        <p:nvPicPr>
          <p:cNvPr id="3" name="Picture 2" descr="Screenshot 2024-03-04 at 2.02.32 PM">
            <a:extLst>
              <a:ext uri="{FF2B5EF4-FFF2-40B4-BE49-F238E27FC236}">
                <a16:creationId xmlns:a16="http://schemas.microsoft.com/office/drawing/2014/main" id="{43EF0916-E963-1FD3-6FB0-A17DC2A87163}"/>
              </a:ext>
            </a:extLst>
          </p:cNvPr>
          <p:cNvPicPr>
            <a:picLocks noChangeAspect="1"/>
          </p:cNvPicPr>
          <p:nvPr/>
        </p:nvPicPr>
        <p:blipFill>
          <a:blip r:embed="rId2"/>
          <a:stretch>
            <a:fillRect/>
          </a:stretch>
        </p:blipFill>
        <p:spPr>
          <a:xfrm>
            <a:off x="7582" y="686966"/>
            <a:ext cx="5606531" cy="6043903"/>
          </a:xfrm>
          <a:prstGeom prst="rect">
            <a:avLst/>
          </a:prstGeom>
        </p:spPr>
      </p:pic>
      <p:pic>
        <p:nvPicPr>
          <p:cNvPr id="5" name="Picture 4" descr="Screenshot 2024-03-04 at 2.03.13 PM">
            <a:extLst>
              <a:ext uri="{FF2B5EF4-FFF2-40B4-BE49-F238E27FC236}">
                <a16:creationId xmlns:a16="http://schemas.microsoft.com/office/drawing/2014/main" id="{89655F93-28E2-3AB1-8078-B91365695B85}"/>
              </a:ext>
            </a:extLst>
          </p:cNvPr>
          <p:cNvPicPr>
            <a:picLocks noChangeAspect="1"/>
          </p:cNvPicPr>
          <p:nvPr/>
        </p:nvPicPr>
        <p:blipFill>
          <a:blip r:embed="rId3"/>
          <a:stretch>
            <a:fillRect/>
          </a:stretch>
        </p:blipFill>
        <p:spPr>
          <a:xfrm>
            <a:off x="5474055" y="686480"/>
            <a:ext cx="3654296" cy="6044876"/>
          </a:xfrm>
          <a:prstGeom prst="rect">
            <a:avLst/>
          </a:prstGeom>
        </p:spPr>
      </p:pic>
    </p:spTree>
    <p:extLst>
      <p:ext uri="{BB962C8B-B14F-4D97-AF65-F5344CB8AC3E}">
        <p14:creationId xmlns:p14="http://schemas.microsoft.com/office/powerpoint/2010/main" val="4227324970"/>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4062</TotalTime>
  <Words>696</Words>
  <Application>Microsoft Office PowerPoint</Application>
  <PresentationFormat>On-screen Show (4:3)</PresentationFormat>
  <Paragraphs>98</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Calibri (Headings)</vt:lpstr>
      <vt:lpstr>Segoe UI</vt:lpstr>
      <vt:lpstr>Times New Roman</vt:lpstr>
      <vt:lpstr>Wingdings</vt:lpstr>
      <vt:lpstr>方正静蕾简体</vt:lpstr>
      <vt:lpstr>Bubble Sort</vt:lpstr>
      <vt:lpstr>PowerPoint Presentation</vt:lpstr>
      <vt:lpstr>PowerPoint Presentation</vt:lpstr>
      <vt:lpstr>PowerPoint Presentation</vt:lpstr>
      <vt:lpstr>Objective</vt:lpstr>
      <vt:lpstr>              Tools Used </vt:lpstr>
      <vt:lpstr>DATA SUMMARY </vt:lpstr>
      <vt:lpstr>PowerPoint Presentation</vt:lpstr>
      <vt:lpstr>Average trip distance per vendor  </vt:lpstr>
      <vt:lpstr> Total Fare Amount Per Payment Type  </vt:lpstr>
      <vt:lpstr>Average tip amount per passenger count</vt:lpstr>
      <vt:lpstr>Scatter Plot : Trip Distance vs Tip Amount</vt:lpstr>
      <vt:lpstr>Distribution Of Passenger Count</vt:lpstr>
      <vt:lpstr>distribution of taxi trips by number of passengers</vt:lpstr>
      <vt:lpstr>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Hanish Mittal</cp:lastModifiedBy>
  <cp:revision>689</cp:revision>
  <dcterms:created xsi:type="dcterms:W3CDTF">2022-12-12T14:14:34Z</dcterms:created>
  <dcterms:modified xsi:type="dcterms:W3CDTF">2024-05-16T05:46:38Z</dcterms:modified>
</cp:coreProperties>
</file>