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979B"/>
    <a:srgbClr val="32A2A9"/>
    <a:srgbClr val="E2FAFB"/>
    <a:srgbClr val="AE902B"/>
    <a:srgbClr val="D95555"/>
    <a:srgbClr val="C25B5E"/>
    <a:srgbClr val="6E4389"/>
    <a:srgbClr val="6A4084"/>
    <a:srgbClr val="307397"/>
    <a:srgbClr val="2F74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B4EC1C-FE90-43E8-9391-A7BBB5611FFF}" type="datetimeFigureOut">
              <a:rPr lang="en-US" smtClean="0"/>
              <a:t>08-03-2024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958924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4EC1C-FE90-43E8-9391-A7BBB5611FFF}" type="datetimeFigureOut">
              <a:rPr lang="en-US" smtClean="0"/>
              <a:t>08-03-2024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224899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4EC1C-FE90-43E8-9391-A7BBB5611FFF}" type="datetimeFigureOut">
              <a:rPr lang="en-US" smtClean="0"/>
              <a:t>08-03-2024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10979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B4EC1C-FE90-43E8-9391-A7BBB5611FFF}" type="datetimeFigureOut">
              <a:rPr lang="en-US" smtClean="0"/>
              <a:t>08-03-2024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20124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B4EC1C-FE90-43E8-9391-A7BBB5611FFF}" type="datetimeFigureOut">
              <a:rPr lang="en-US" smtClean="0"/>
              <a:t>08-03-2024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332892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B4EC1C-FE90-43E8-9391-A7BBB5611FFF}" type="datetimeFigureOut">
              <a:rPr lang="en-US" smtClean="0"/>
              <a:t>08-03-2024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314330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B4EC1C-FE90-43E8-9391-A7BBB5611FFF}" type="datetimeFigureOut">
              <a:rPr lang="en-US" smtClean="0"/>
              <a:t>08-03-2024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4034042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B4EC1C-FE90-43E8-9391-A7BBB5611FFF}" type="datetimeFigureOut">
              <a:rPr lang="en-US" smtClean="0"/>
              <a:t>08-03-2024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117423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4EC1C-FE90-43E8-9391-A7BBB5611FFF}" type="datetimeFigureOut">
              <a:rPr lang="en-US" smtClean="0"/>
              <a:t>08-03-2024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384808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4EC1C-FE90-43E8-9391-A7BBB5611FFF}" type="datetimeFigureOut">
              <a:rPr lang="en-US" smtClean="0"/>
              <a:t>08-03-2024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248103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B4EC1C-FE90-43E8-9391-A7BBB5611FFF}" type="datetimeFigureOut">
              <a:rPr lang="en-US" smtClean="0"/>
              <a:t>08-03-2024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7C40A-C9ED-436C-B2B0-2D2C21C72867}" type="slidenum">
              <a:rPr lang="en-US" smtClean="0"/>
              <a:t>‹#›</a:t>
            </a:fld>
            <a:endParaRPr lang="en-US"/>
          </a:p>
        </p:txBody>
      </p:sp>
    </p:spTree>
    <p:extLst>
      <p:ext uri="{BB962C8B-B14F-4D97-AF65-F5344CB8AC3E}">
        <p14:creationId xmlns:p14="http://schemas.microsoft.com/office/powerpoint/2010/main" val="7597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4EC1C-FE90-43E8-9391-A7BBB5611FFF}" type="datetimeFigureOut">
              <a:rPr lang="en-US" smtClean="0"/>
              <a:t>08-03-2024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7C40A-C9ED-436C-B2B0-2D2C21C72867}" type="slidenum">
              <a:rPr lang="en-US" smtClean="0"/>
              <a:t>‹#›</a:t>
            </a:fld>
            <a:endParaRPr lang="en-US"/>
          </a:p>
        </p:txBody>
      </p:sp>
    </p:spTree>
    <p:extLst>
      <p:ext uri="{BB962C8B-B14F-4D97-AF65-F5344CB8AC3E}">
        <p14:creationId xmlns:p14="http://schemas.microsoft.com/office/powerpoint/2010/main" val="1987104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69928"/>
          <a:stretch/>
        </p:blipFill>
        <p:spPr>
          <a:xfrm>
            <a:off x="-1932742" y="0"/>
            <a:ext cx="16122475" cy="6858000"/>
          </a:xfrm>
          <a:prstGeom prst="rect">
            <a:avLst/>
          </a:prstGeom>
        </p:spPr>
      </p:pic>
      <p:sp>
        <p:nvSpPr>
          <p:cNvPr id="5" name="TextBox 4"/>
          <p:cNvSpPr txBox="1"/>
          <p:nvPr/>
        </p:nvSpPr>
        <p:spPr>
          <a:xfrm>
            <a:off x="7218239" y="3260209"/>
            <a:ext cx="6793183" cy="954107"/>
          </a:xfrm>
          <a:prstGeom prst="rect">
            <a:avLst/>
          </a:prstGeom>
          <a:noFill/>
          <a:ln>
            <a:noFill/>
          </a:ln>
        </p:spPr>
        <p:txBody>
          <a:bodyPr wrap="square" rtlCol="0">
            <a:spAutoFit/>
          </a:bodyPr>
          <a:lstStyle/>
          <a:p>
            <a:r>
              <a:rPr lang="en-US" sz="1400" dirty="0" smtClean="0">
                <a:solidFill>
                  <a:srgbClr val="2F6F92"/>
                </a:solidFill>
                <a:latin typeface="Lucida Sans" panose="020B0602030504020204" pitchFamily="34" charset="0"/>
                <a:ea typeface="Cambria" panose="02040503050406030204" pitchFamily="18" charset="0"/>
              </a:rPr>
              <a:t>To match quality needs of your customers, cut looking / upgradation can be conducted by supervisors after inspection is completed. Inspected fabric can be sent to buyers as Rolls, Bales, Pallets or Jumbo Rolls as per order requirements and packing list is created and sent to ERP. </a:t>
            </a:r>
            <a:endParaRPr lang="en-US" sz="1400" dirty="0">
              <a:solidFill>
                <a:srgbClr val="2F6F92"/>
              </a:solidFill>
              <a:latin typeface="Lucida Sans" panose="020B0602030504020204" pitchFamily="34" charset="0"/>
              <a:ea typeface="Cambria" panose="02040503050406030204" pitchFamily="18" charset="0"/>
            </a:endParaRPr>
          </a:p>
        </p:txBody>
      </p:sp>
      <p:sp>
        <p:nvSpPr>
          <p:cNvPr id="19" name="Rectangle 18"/>
          <p:cNvSpPr/>
          <p:nvPr/>
        </p:nvSpPr>
        <p:spPr>
          <a:xfrm>
            <a:off x="4296231" y="2106386"/>
            <a:ext cx="2525486" cy="711200"/>
          </a:xfrm>
          <a:prstGeom prst="rect">
            <a:avLst/>
          </a:prstGeom>
          <a:ln>
            <a:solidFill>
              <a:srgbClr val="C25B5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D35551"/>
                </a:solidFill>
              </a:rPr>
              <a:t>Inspection Module</a:t>
            </a:r>
            <a:endParaRPr lang="en-US" dirty="0">
              <a:solidFill>
                <a:srgbClr val="D35551"/>
              </a:solidFill>
            </a:endParaRPr>
          </a:p>
        </p:txBody>
      </p:sp>
      <p:sp>
        <p:nvSpPr>
          <p:cNvPr id="20" name="TextBox 19"/>
          <p:cNvSpPr txBox="1"/>
          <p:nvPr/>
        </p:nvSpPr>
        <p:spPr>
          <a:xfrm>
            <a:off x="7218239" y="1796389"/>
            <a:ext cx="6793183" cy="1169551"/>
          </a:xfrm>
          <a:prstGeom prst="rect">
            <a:avLst/>
          </a:prstGeom>
          <a:noFill/>
          <a:ln>
            <a:noFill/>
          </a:ln>
        </p:spPr>
        <p:txBody>
          <a:bodyPr wrap="square" rtlCol="0">
            <a:spAutoFit/>
          </a:bodyPr>
          <a:lstStyle/>
          <a:p>
            <a:r>
              <a:rPr lang="en-US" sz="1400" dirty="0" smtClean="0">
                <a:solidFill>
                  <a:srgbClr val="CD7D7E"/>
                </a:solidFill>
                <a:latin typeface="Lucida Sans" panose="020B0602030504020204" pitchFamily="34" charset="0"/>
                <a:ea typeface="Cambria" panose="02040503050406030204" pitchFamily="18" charset="0"/>
              </a:rPr>
              <a:t>Defect names are shown in Touchscreen with running meter, defects are manually logged by checker and FIDAS calculates Points/100 Sq. </a:t>
            </a:r>
            <a:r>
              <a:rPr lang="en-US" sz="1400" dirty="0" err="1" smtClean="0">
                <a:solidFill>
                  <a:srgbClr val="CD7D7E"/>
                </a:solidFill>
                <a:latin typeface="Lucida Sans" panose="020B0602030504020204" pitchFamily="34" charset="0"/>
                <a:ea typeface="Cambria" panose="02040503050406030204" pitchFamily="18" charset="0"/>
              </a:rPr>
              <a:t>Mtrs</a:t>
            </a:r>
            <a:r>
              <a:rPr lang="en-US" sz="1400" dirty="0" smtClean="0">
                <a:solidFill>
                  <a:srgbClr val="CD7D7E"/>
                </a:solidFill>
                <a:latin typeface="Lucida Sans" panose="020B0602030504020204" pitchFamily="34" charset="0"/>
                <a:ea typeface="Cambria" panose="02040503050406030204" pitchFamily="18" charset="0"/>
              </a:rPr>
              <a:t> or linear meters / Sq. yards. FIDAS grades the fabric automatically as per (ASTM 4 POINT SYSTEM). ASTM D5430 standards. Barcode is generated and printed for every roll after inspection.</a:t>
            </a:r>
            <a:endParaRPr lang="en-US" sz="1400" dirty="0">
              <a:solidFill>
                <a:srgbClr val="CD7D7E"/>
              </a:solidFill>
              <a:latin typeface="Lucida Sans" panose="020B0602030504020204" pitchFamily="34" charset="0"/>
              <a:ea typeface="Cambria" panose="02040503050406030204" pitchFamily="18" charset="0"/>
            </a:endParaRPr>
          </a:p>
        </p:txBody>
      </p:sp>
      <p:sp>
        <p:nvSpPr>
          <p:cNvPr id="21" name="Rectangle 20"/>
          <p:cNvSpPr/>
          <p:nvPr/>
        </p:nvSpPr>
        <p:spPr>
          <a:xfrm>
            <a:off x="4325260" y="4394122"/>
            <a:ext cx="2496457" cy="729421"/>
          </a:xfrm>
          <a:prstGeom prst="rect">
            <a:avLst/>
          </a:prstGeom>
          <a:ln>
            <a:solidFill>
              <a:srgbClr val="A3893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AE902B"/>
                </a:solidFill>
              </a:rPr>
              <a:t>Administration Module</a:t>
            </a:r>
            <a:endParaRPr lang="en-US" dirty="0">
              <a:solidFill>
                <a:srgbClr val="AE902B"/>
              </a:solidFill>
            </a:endParaRPr>
          </a:p>
        </p:txBody>
      </p:sp>
      <p:sp>
        <p:nvSpPr>
          <p:cNvPr id="22" name="TextBox 21"/>
          <p:cNvSpPr txBox="1"/>
          <p:nvPr/>
        </p:nvSpPr>
        <p:spPr>
          <a:xfrm>
            <a:off x="7145665" y="749256"/>
            <a:ext cx="6865757" cy="738664"/>
          </a:xfrm>
          <a:prstGeom prst="rect">
            <a:avLst/>
          </a:prstGeom>
          <a:noFill/>
          <a:ln>
            <a:noFill/>
          </a:ln>
        </p:spPr>
        <p:txBody>
          <a:bodyPr wrap="square" rtlCol="0">
            <a:spAutoFit/>
          </a:bodyPr>
          <a:lstStyle/>
          <a:p>
            <a:r>
              <a:rPr lang="en-US" sz="1400" dirty="0" smtClean="0">
                <a:solidFill>
                  <a:srgbClr val="886C97"/>
                </a:solidFill>
                <a:latin typeface="Lucida Sans" panose="020B0602030504020204" pitchFamily="34" charset="0"/>
                <a:ea typeface="Cambria" panose="02040503050406030204" pitchFamily="18" charset="0"/>
              </a:rPr>
              <a:t>FIDAS automatically acquires roll inform after fabric is doffed from loom with details</a:t>
            </a:r>
            <a:r>
              <a:rPr lang="en-US" sz="1400" dirty="0">
                <a:solidFill>
                  <a:srgbClr val="886C97"/>
                </a:solidFill>
                <a:latin typeface="Lucida Sans" panose="020B0602030504020204" pitchFamily="34" charset="0"/>
                <a:ea typeface="Cambria" panose="02040503050406030204" pitchFamily="18" charset="0"/>
              </a:rPr>
              <a:t> </a:t>
            </a:r>
            <a:r>
              <a:rPr lang="en-US" sz="1400" dirty="0" smtClean="0">
                <a:solidFill>
                  <a:srgbClr val="886C97"/>
                </a:solidFill>
                <a:latin typeface="Lucida Sans" panose="020B0602030504020204" pitchFamily="34" charset="0"/>
                <a:ea typeface="Cambria" panose="02040503050406030204" pitchFamily="18" charset="0"/>
              </a:rPr>
              <a:t>such as Work Order, Sort, Loom, Declared meter from loom, doff date, Shift etc.</a:t>
            </a:r>
            <a:endParaRPr lang="en-US" sz="1400" dirty="0">
              <a:solidFill>
                <a:srgbClr val="886C97"/>
              </a:solidFill>
              <a:latin typeface="Lucida Sans" panose="020B0602030504020204" pitchFamily="34" charset="0"/>
              <a:ea typeface="Cambria" panose="02040503050406030204" pitchFamily="18" charset="0"/>
            </a:endParaRPr>
          </a:p>
        </p:txBody>
      </p:sp>
      <p:sp>
        <p:nvSpPr>
          <p:cNvPr id="23" name="TextBox 22"/>
          <p:cNvSpPr txBox="1"/>
          <p:nvPr/>
        </p:nvSpPr>
        <p:spPr>
          <a:xfrm>
            <a:off x="7145665" y="4320421"/>
            <a:ext cx="6865757" cy="1169551"/>
          </a:xfrm>
          <a:prstGeom prst="rect">
            <a:avLst/>
          </a:prstGeom>
          <a:noFill/>
          <a:ln>
            <a:noFill/>
          </a:ln>
        </p:spPr>
        <p:txBody>
          <a:bodyPr wrap="square" rtlCol="0">
            <a:spAutoFit/>
          </a:bodyPr>
          <a:lstStyle/>
          <a:p>
            <a:r>
              <a:rPr lang="en-US" sz="1400" dirty="0" smtClean="0">
                <a:solidFill>
                  <a:srgbClr val="A98B2D"/>
                </a:solidFill>
                <a:latin typeface="Lucida Sans" panose="020B0602030504020204" pitchFamily="34" charset="0"/>
                <a:ea typeface="Cambria" panose="02040503050406030204" pitchFamily="18" charset="0"/>
              </a:rPr>
              <a:t>To match quality needs of customers, cut looking / upgradation can be conducted by supervisors after inspection is completed. Inspected fabric can be sent to buyers as Rolls, Bales, Pallets or Jumbo Rolls as per order requirements. Can be aggregated base on Sort number and packing list is created against Work Order Number. </a:t>
            </a:r>
            <a:endParaRPr lang="en-US" sz="1400" dirty="0">
              <a:solidFill>
                <a:srgbClr val="A98B2D"/>
              </a:solidFill>
              <a:latin typeface="Lucida Sans" panose="020B0602030504020204" pitchFamily="34" charset="0"/>
              <a:ea typeface="Cambria" panose="02040503050406030204" pitchFamily="18" charset="0"/>
            </a:endParaRPr>
          </a:p>
        </p:txBody>
      </p:sp>
      <p:sp>
        <p:nvSpPr>
          <p:cNvPr id="24" name="Rectangle 23"/>
          <p:cNvSpPr/>
          <p:nvPr/>
        </p:nvSpPr>
        <p:spPr>
          <a:xfrm>
            <a:off x="4296231" y="5722255"/>
            <a:ext cx="2525486" cy="711200"/>
          </a:xfrm>
          <a:prstGeom prst="rect">
            <a:avLst/>
          </a:prstGeom>
          <a:ln>
            <a:solidFill>
              <a:srgbClr val="32A3A8"/>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339DA4"/>
                </a:solidFill>
              </a:rPr>
              <a:t>Reports Module</a:t>
            </a:r>
            <a:endParaRPr lang="en-US" dirty="0">
              <a:solidFill>
                <a:srgbClr val="339DA4"/>
              </a:solidFill>
            </a:endParaRPr>
          </a:p>
        </p:txBody>
      </p:sp>
      <p:sp>
        <p:nvSpPr>
          <p:cNvPr id="31" name="Rectangle 30"/>
          <p:cNvSpPr/>
          <p:nvPr/>
        </p:nvSpPr>
        <p:spPr>
          <a:xfrm>
            <a:off x="7072284" y="5484597"/>
            <a:ext cx="1219199" cy="45719"/>
          </a:xfrm>
          <a:prstGeom prst="rect">
            <a:avLst/>
          </a:prstGeom>
          <a:solidFill>
            <a:srgbClr val="AE902B"/>
          </a:solidFill>
          <a:ln>
            <a:solidFill>
              <a:srgbClr val="AE9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7218239" y="5581213"/>
            <a:ext cx="6793183" cy="954107"/>
          </a:xfrm>
          <a:prstGeom prst="rect">
            <a:avLst/>
          </a:prstGeom>
          <a:noFill/>
          <a:ln>
            <a:noFill/>
          </a:ln>
        </p:spPr>
        <p:txBody>
          <a:bodyPr wrap="square" rtlCol="0">
            <a:spAutoFit/>
          </a:bodyPr>
          <a:lstStyle/>
          <a:p>
            <a:r>
              <a:rPr lang="en-US" sz="1400" dirty="0" smtClean="0">
                <a:solidFill>
                  <a:srgbClr val="2F6F92"/>
                </a:solidFill>
                <a:latin typeface="Lucida Sans" panose="020B0602030504020204" pitchFamily="34" charset="0"/>
                <a:ea typeface="Cambria" panose="02040503050406030204" pitchFamily="18" charset="0"/>
              </a:rPr>
              <a:t>We provide greater importance to reporting and we customize reports to suit your exact business needs. All our Reports are generally into Production Reporting, </a:t>
            </a:r>
            <a:r>
              <a:rPr lang="en-US" sz="1400" dirty="0" err="1" smtClean="0">
                <a:solidFill>
                  <a:srgbClr val="2F6F92"/>
                </a:solidFill>
                <a:latin typeface="Lucida Sans" panose="020B0602030504020204" pitchFamily="34" charset="0"/>
                <a:ea typeface="Cambria" panose="02040503050406030204" pitchFamily="18" charset="0"/>
              </a:rPr>
              <a:t>WiP</a:t>
            </a:r>
            <a:r>
              <a:rPr lang="en-US" sz="1400" dirty="0" smtClean="0">
                <a:solidFill>
                  <a:srgbClr val="2F6F92"/>
                </a:solidFill>
                <a:latin typeface="Lucida Sans" panose="020B0602030504020204" pitchFamily="34" charset="0"/>
                <a:ea typeface="Cambria" panose="02040503050406030204" pitchFamily="18" charset="0"/>
              </a:rPr>
              <a:t> Stock Reporting, Quality Analysis &amp; Reporting, Management Reporting and Reconciliation</a:t>
            </a:r>
            <a:endParaRPr lang="en-US" sz="1400" dirty="0">
              <a:solidFill>
                <a:srgbClr val="2F6F92"/>
              </a:solidFill>
              <a:latin typeface="Lucida Sans" panose="020B0602030504020204" pitchFamily="34" charset="0"/>
              <a:ea typeface="Cambria" panose="02040503050406030204" pitchFamily="18" charset="0"/>
            </a:endParaRPr>
          </a:p>
        </p:txBody>
      </p:sp>
      <p:sp>
        <p:nvSpPr>
          <p:cNvPr id="34" name="Rectangle 33"/>
          <p:cNvSpPr/>
          <p:nvPr/>
        </p:nvSpPr>
        <p:spPr>
          <a:xfrm rot="5400000">
            <a:off x="6752929" y="2628945"/>
            <a:ext cx="717536" cy="45719"/>
          </a:xfrm>
          <a:prstGeom prst="rect">
            <a:avLst/>
          </a:prstGeom>
          <a:solidFill>
            <a:srgbClr val="C25B5E"/>
          </a:solidFill>
          <a:ln>
            <a:solidFill>
              <a:srgbClr val="D955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rot="16200000">
            <a:off x="6679601" y="3804825"/>
            <a:ext cx="874743" cy="45719"/>
          </a:xfrm>
          <a:prstGeom prst="rect">
            <a:avLst/>
          </a:prstGeom>
          <a:solidFill>
            <a:srgbClr val="2F7499"/>
          </a:solidFill>
          <a:ln>
            <a:solidFill>
              <a:srgbClr val="3073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rot="5400000" flipV="1">
            <a:off x="6552402" y="4981575"/>
            <a:ext cx="1051763" cy="45719"/>
          </a:xfrm>
          <a:prstGeom prst="rect">
            <a:avLst/>
          </a:prstGeom>
          <a:solidFill>
            <a:srgbClr val="AE902B"/>
          </a:solidFill>
          <a:ln>
            <a:solidFill>
              <a:srgbClr val="AE90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01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59304" b="5672"/>
          <a:stretch/>
        </p:blipFill>
        <p:spPr>
          <a:xfrm>
            <a:off x="68239" y="0"/>
            <a:ext cx="13842445" cy="6858000"/>
          </a:xfrm>
          <a:prstGeom prst="rect">
            <a:avLst/>
          </a:prstGeom>
        </p:spPr>
      </p:pic>
      <p:sp>
        <p:nvSpPr>
          <p:cNvPr id="5" name="TextBox 4"/>
          <p:cNvSpPr txBox="1"/>
          <p:nvPr/>
        </p:nvSpPr>
        <p:spPr>
          <a:xfrm>
            <a:off x="5704763" y="313899"/>
            <a:ext cx="7751929" cy="757130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Display running meter using RS-232 from electronic length counter</a:t>
            </a:r>
          </a:p>
          <a:p>
            <a:pPr marL="285750" indent="-285750">
              <a:buFont typeface="Arial" panose="020B0604020202020204" pitchFamily="34" charset="0"/>
              <a:buChar char="•"/>
            </a:pPr>
            <a:r>
              <a:rPr lang="en-US" dirty="0" smtClean="0"/>
              <a:t>Interactive sound response while logging defects</a:t>
            </a:r>
          </a:p>
          <a:p>
            <a:pPr marL="285750" indent="-285750">
              <a:buFont typeface="Arial" panose="020B0604020202020204" pitchFamily="34" charset="0"/>
              <a:buChar char="•"/>
            </a:pPr>
            <a:r>
              <a:rPr lang="en-US" dirty="0" smtClean="0"/>
              <a:t>No keyboard or mouse interface</a:t>
            </a:r>
          </a:p>
          <a:p>
            <a:pPr marL="285750" indent="-285750">
              <a:buFont typeface="Arial" panose="020B0604020202020204" pitchFamily="34" charset="0"/>
              <a:buChar char="•"/>
            </a:pPr>
            <a:r>
              <a:rPr lang="en-US" dirty="0" smtClean="0"/>
              <a:t>Easy to use by any un-educated or computer illiterate checker</a:t>
            </a:r>
          </a:p>
          <a:p>
            <a:pPr marL="285750" indent="-285750">
              <a:buFont typeface="Arial" panose="020B0604020202020204" pitchFamily="34" charset="0"/>
              <a:buChar char="•"/>
            </a:pPr>
            <a:r>
              <a:rPr lang="en-US" dirty="0" smtClean="0"/>
              <a:t>Easy to deploy at any make or model of inspection machine</a:t>
            </a:r>
          </a:p>
          <a:p>
            <a:pPr marL="285750" indent="-285750">
              <a:buFont typeface="Arial" panose="020B0604020202020204" pitchFamily="34" charset="0"/>
              <a:buChar char="•"/>
            </a:pPr>
            <a:r>
              <a:rPr lang="en-US" dirty="0" smtClean="0"/>
              <a:t>Displays real-time points/100 Square meters or linear meters</a:t>
            </a:r>
          </a:p>
          <a:p>
            <a:pPr marL="285750" indent="-285750">
              <a:buFont typeface="Arial" panose="020B0604020202020204" pitchFamily="34" charset="0"/>
              <a:buChar char="•"/>
            </a:pPr>
            <a:r>
              <a:rPr lang="en-US" dirty="0" smtClean="0"/>
              <a:t>EPI / PPI / Width measurement options </a:t>
            </a:r>
          </a:p>
          <a:p>
            <a:pPr marL="285750" indent="-285750">
              <a:buFont typeface="Arial" panose="020B0604020202020204" pitchFamily="34" charset="0"/>
              <a:buChar char="•"/>
            </a:pPr>
            <a:r>
              <a:rPr lang="en-US" dirty="0" smtClean="0"/>
              <a:t>Weaver wise / Loom wise defect analysis / loom Shed Alert</a:t>
            </a:r>
          </a:p>
          <a:p>
            <a:pPr marL="285750" indent="-285750">
              <a:buFont typeface="Arial" panose="020B0604020202020204" pitchFamily="34" charset="0"/>
              <a:buChar char="•"/>
            </a:pPr>
            <a:r>
              <a:rPr lang="en-US" dirty="0" smtClean="0"/>
              <a:t>Displays pending meters of inspection</a:t>
            </a:r>
          </a:p>
          <a:p>
            <a:pPr marL="285750" indent="-285750">
              <a:buFont typeface="Arial" panose="020B0604020202020204" pitchFamily="34" charset="0"/>
              <a:buChar char="•"/>
            </a:pPr>
            <a:r>
              <a:rPr lang="en-US" dirty="0" smtClean="0"/>
              <a:t>Double panel inspection option</a:t>
            </a:r>
          </a:p>
          <a:p>
            <a:pPr marL="285750" indent="-285750">
              <a:buFont typeface="Arial" panose="020B0604020202020204" pitchFamily="34" charset="0"/>
              <a:buChar char="•"/>
            </a:pPr>
            <a:r>
              <a:rPr lang="en-US" dirty="0" smtClean="0"/>
              <a:t>Department wise defect colouring display Option</a:t>
            </a:r>
          </a:p>
          <a:p>
            <a:pPr marL="285750" indent="-285750">
              <a:buFont typeface="Arial" panose="020B0604020202020204" pitchFamily="34" charset="0"/>
              <a:buChar char="•"/>
            </a:pPr>
            <a:r>
              <a:rPr lang="en-US" dirty="0" smtClean="0"/>
              <a:t>Inspector wise productivity Monitoring</a:t>
            </a:r>
          </a:p>
          <a:p>
            <a:pPr marL="285750" indent="-285750">
              <a:buFont typeface="Arial" panose="020B0604020202020204" pitchFamily="34" charset="0"/>
              <a:buChar char="•"/>
            </a:pPr>
            <a:r>
              <a:rPr lang="en-US" dirty="0" smtClean="0"/>
              <a:t>Order Wise / Sort Wise realization</a:t>
            </a:r>
          </a:p>
          <a:p>
            <a:pPr marL="285750" indent="-285750">
              <a:buFont typeface="Arial" panose="020B0604020202020204" pitchFamily="34" charset="0"/>
              <a:buChar char="•"/>
            </a:pPr>
            <a:r>
              <a:rPr lang="en-US" dirty="0" smtClean="0"/>
              <a:t>Option to Cut / Merge / or push to upgradation option</a:t>
            </a:r>
          </a:p>
          <a:p>
            <a:pPr marL="285750" indent="-285750">
              <a:buFont typeface="Arial" panose="020B0604020202020204" pitchFamily="34" charset="0"/>
              <a:buChar char="•"/>
            </a:pPr>
            <a:r>
              <a:rPr lang="en-US" dirty="0" smtClean="0"/>
              <a:t>Options to enter continuous defects and categorize as non-serious</a:t>
            </a:r>
          </a:p>
          <a:p>
            <a:pPr marL="285750" indent="-285750">
              <a:buFont typeface="Arial" panose="020B0604020202020204" pitchFamily="34" charset="0"/>
              <a:buChar char="•"/>
            </a:pPr>
            <a:r>
              <a:rPr lang="en-US" dirty="0" smtClean="0"/>
              <a:t>View roll information any-time during inspection</a:t>
            </a:r>
          </a:p>
          <a:p>
            <a:pPr marL="285750" indent="-285750">
              <a:buFont typeface="Arial" panose="020B0604020202020204" pitchFamily="34" charset="0"/>
              <a:buChar char="•"/>
            </a:pPr>
            <a:r>
              <a:rPr lang="en-US" dirty="0" smtClean="0"/>
              <a:t>View Real-time grades during inspection as per ASTM 4 Point System</a:t>
            </a:r>
          </a:p>
          <a:p>
            <a:pPr marL="285750" indent="-285750">
              <a:buFont typeface="Arial" panose="020B0604020202020204" pitchFamily="34" charset="0"/>
              <a:buChar char="•"/>
            </a:pPr>
            <a:r>
              <a:rPr lang="en-US" dirty="0" smtClean="0"/>
              <a:t>Record Inspection duration, mending time and count mendable defects</a:t>
            </a:r>
          </a:p>
          <a:p>
            <a:pPr marL="285750" indent="-285750">
              <a:buFont typeface="Arial" panose="020B0604020202020204" pitchFamily="34" charset="0"/>
              <a:buChar char="•"/>
            </a:pPr>
            <a:r>
              <a:rPr lang="en-US" dirty="0" smtClean="0"/>
              <a:t>Automatic integration with Weighing Scale</a:t>
            </a:r>
          </a:p>
          <a:p>
            <a:pPr marL="285750" indent="-285750">
              <a:buFont typeface="Arial" panose="020B0604020202020204" pitchFamily="34" charset="0"/>
              <a:buChar char="•"/>
            </a:pPr>
            <a:r>
              <a:rPr lang="en-US" dirty="0" smtClean="0"/>
              <a:t>Automatic gradation of Fabric based on length and demerit points</a:t>
            </a:r>
          </a:p>
          <a:p>
            <a:pPr marL="285750" indent="-285750">
              <a:buFont typeface="Arial" panose="020B0604020202020204" pitchFamily="34" charset="0"/>
              <a:buChar char="•"/>
            </a:pPr>
            <a:r>
              <a:rPr lang="en-US" dirty="0" smtClean="0"/>
              <a:t>Barcode and QR Code Printing at end of every roll</a:t>
            </a:r>
          </a:p>
          <a:p>
            <a:pPr marL="285750" indent="-285750">
              <a:buFont typeface="Arial" panose="020B0604020202020204" pitchFamily="34" charset="0"/>
              <a:buChar char="•"/>
            </a:pPr>
            <a:r>
              <a:rPr lang="en-US" dirty="0" smtClean="0"/>
              <a:t>Alert in case of GSM variation</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5243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1849" y="0"/>
            <a:ext cx="4848301" cy="6858000"/>
          </a:xfrm>
          <a:prstGeom prst="rect">
            <a:avLst/>
          </a:prstGeom>
        </p:spPr>
      </p:pic>
      <p:sp>
        <p:nvSpPr>
          <p:cNvPr id="7" name="Rectangle 6"/>
          <p:cNvSpPr/>
          <p:nvPr/>
        </p:nvSpPr>
        <p:spPr>
          <a:xfrm>
            <a:off x="3671849" y="-143302"/>
            <a:ext cx="4844955" cy="2866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ahnschrift Light Condensed" panose="020B0502040204020203" pitchFamily="34" charset="0"/>
              </a:rPr>
              <a:t>FIDAS – Greige Fabric Inspection Software</a:t>
            </a:r>
            <a:endParaRPr lang="en-US" dirty="0">
              <a:latin typeface="Bahnschrift Light Condensed" panose="020B0502040204020203" pitchFamily="34" charset="0"/>
            </a:endParaRPr>
          </a:p>
        </p:txBody>
      </p:sp>
    </p:spTree>
    <p:extLst>
      <p:ext uri="{BB962C8B-B14F-4D97-AF65-F5344CB8AC3E}">
        <p14:creationId xmlns:p14="http://schemas.microsoft.com/office/powerpoint/2010/main" val="76129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4489001" y="2595312"/>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Width Measurement</a:t>
            </a:r>
            <a:endParaRPr lang="en-US" dirty="0"/>
          </a:p>
        </p:txBody>
      </p:sp>
      <p:sp>
        <p:nvSpPr>
          <p:cNvPr id="11" name="Oval 10"/>
          <p:cNvSpPr/>
          <p:nvPr/>
        </p:nvSpPr>
        <p:spPr>
          <a:xfrm>
            <a:off x="3043034" y="-23047"/>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FIDAS SOFTWARE</a:t>
            </a:r>
            <a:endParaRPr lang="en-US" dirty="0"/>
          </a:p>
        </p:txBody>
      </p:sp>
      <p:sp>
        <p:nvSpPr>
          <p:cNvPr id="12" name="Oval 11"/>
          <p:cNvSpPr/>
          <p:nvPr/>
        </p:nvSpPr>
        <p:spPr>
          <a:xfrm>
            <a:off x="6980293" y="3496374"/>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765591" y="5045214"/>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1488333" y="-11765"/>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Barcode Scanner</a:t>
            </a:r>
            <a:endParaRPr lang="en-US" dirty="0"/>
          </a:p>
        </p:txBody>
      </p:sp>
      <p:sp>
        <p:nvSpPr>
          <p:cNvPr id="15" name="Oval 14"/>
          <p:cNvSpPr/>
          <p:nvPr/>
        </p:nvSpPr>
        <p:spPr>
          <a:xfrm>
            <a:off x="1488332" y="5489657"/>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Barcode Printer</a:t>
            </a:r>
            <a:endParaRPr lang="en-US" dirty="0"/>
          </a:p>
        </p:txBody>
      </p:sp>
      <p:sp>
        <p:nvSpPr>
          <p:cNvPr id="16" name="Oval 15"/>
          <p:cNvSpPr/>
          <p:nvPr/>
        </p:nvSpPr>
        <p:spPr>
          <a:xfrm>
            <a:off x="4058047" y="3963655"/>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GSM Scale</a:t>
            </a:r>
            <a:endParaRPr lang="en-US" dirty="0"/>
          </a:p>
        </p:txBody>
      </p:sp>
      <p:sp>
        <p:nvSpPr>
          <p:cNvPr id="17" name="Oval 16"/>
          <p:cNvSpPr/>
          <p:nvPr/>
        </p:nvSpPr>
        <p:spPr>
          <a:xfrm>
            <a:off x="4171706" y="1120999"/>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Length counter</a:t>
            </a:r>
            <a:endParaRPr lang="en-US" dirty="0"/>
          </a:p>
        </p:txBody>
      </p:sp>
      <p:sp>
        <p:nvSpPr>
          <p:cNvPr id="18" name="Oval 17"/>
          <p:cNvSpPr/>
          <p:nvPr/>
        </p:nvSpPr>
        <p:spPr>
          <a:xfrm>
            <a:off x="2980380" y="4883405"/>
            <a:ext cx="1386835" cy="1368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Roll Weighing Scale</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7230" t="32151" r="29007" b="8611"/>
          <a:stretch/>
        </p:blipFill>
        <p:spPr>
          <a:xfrm>
            <a:off x="3245388" y="260893"/>
            <a:ext cx="982126" cy="800461"/>
          </a:xfrm>
          <a:prstGeom prst="rect">
            <a:avLst/>
          </a:prstGeom>
        </p:spPr>
      </p:pic>
      <p:pic>
        <p:nvPicPr>
          <p:cNvPr id="2" name="Picture 1"/>
          <p:cNvPicPr>
            <a:picLocks noChangeAspect="1"/>
          </p:cNvPicPr>
          <p:nvPr/>
        </p:nvPicPr>
        <p:blipFill>
          <a:blip r:embed="rId3"/>
          <a:stretch>
            <a:fillRect/>
          </a:stretch>
        </p:blipFill>
        <p:spPr>
          <a:xfrm>
            <a:off x="1649310" y="5775474"/>
            <a:ext cx="1064877" cy="95254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9128" y="220682"/>
            <a:ext cx="806649" cy="903447"/>
          </a:xfrm>
          <a:prstGeom prst="rect">
            <a:avLst/>
          </a:prstGeom>
        </p:spPr>
      </p:pic>
    </p:spTree>
    <p:extLst>
      <p:ext uri="{BB962C8B-B14F-4D97-AF65-F5344CB8AC3E}">
        <p14:creationId xmlns:p14="http://schemas.microsoft.com/office/powerpoint/2010/main" val="39618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3937376" y="805220"/>
            <a:ext cx="457203" cy="5786649"/>
          </a:xfrm>
          <a:prstGeom prst="cub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rot="5400000">
            <a:off x="3179925" y="1146423"/>
            <a:ext cx="409434" cy="1091821"/>
          </a:xfrm>
          <a:prstGeom prst="flowChartProcess">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rot="5400000">
            <a:off x="4749417" y="642595"/>
            <a:ext cx="409434" cy="1091821"/>
          </a:xfrm>
          <a:prstGeom prst="flowChartProcess">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p:nvSpPr>
        <p:spPr>
          <a:xfrm rot="5400000">
            <a:off x="4749417" y="1146424"/>
            <a:ext cx="409436" cy="1091821"/>
          </a:xfrm>
          <a:prstGeom prst="flowChartProcess">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p:cNvSpPr/>
          <p:nvPr/>
        </p:nvSpPr>
        <p:spPr>
          <a:xfrm rot="5400000">
            <a:off x="3179926" y="601659"/>
            <a:ext cx="409434" cy="1091821"/>
          </a:xfrm>
          <a:prstGeom prst="flowChartProcess">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rot="5400000">
            <a:off x="4773369" y="671200"/>
            <a:ext cx="361104" cy="1050877"/>
          </a:xfrm>
          <a:prstGeom prst="cub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2593074" y="2714783"/>
            <a:ext cx="1344302" cy="1282890"/>
          </a:xfrm>
          <a:prstGeom prst="cub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6" idx="0"/>
          </p:cNvCxnSpPr>
          <p:nvPr/>
        </p:nvCxnSpPr>
        <p:spPr>
          <a:xfrm flipV="1">
            <a:off x="5500045" y="1188505"/>
            <a:ext cx="143301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206018" y="889395"/>
            <a:ext cx="2169994" cy="646331"/>
          </a:xfrm>
          <a:prstGeom prst="rect">
            <a:avLst/>
          </a:prstGeom>
          <a:noFill/>
        </p:spPr>
        <p:txBody>
          <a:bodyPr wrap="square" rtlCol="0">
            <a:spAutoFit/>
          </a:bodyPr>
          <a:lstStyle/>
          <a:p>
            <a:r>
              <a:rPr lang="en-US" dirty="0" smtClean="0"/>
              <a:t>Width Measurement Counter</a:t>
            </a:r>
            <a:endParaRPr lang="en-US" dirty="0"/>
          </a:p>
        </p:txBody>
      </p:sp>
      <p:sp>
        <p:nvSpPr>
          <p:cNvPr id="16" name="TextBox 15"/>
          <p:cNvSpPr txBox="1"/>
          <p:nvPr/>
        </p:nvSpPr>
        <p:spPr>
          <a:xfrm>
            <a:off x="300245" y="841285"/>
            <a:ext cx="2674959" cy="646331"/>
          </a:xfrm>
          <a:prstGeom prst="rect">
            <a:avLst/>
          </a:prstGeom>
          <a:noFill/>
        </p:spPr>
        <p:txBody>
          <a:bodyPr wrap="square" rtlCol="0">
            <a:spAutoFit/>
          </a:bodyPr>
          <a:lstStyle/>
          <a:p>
            <a:r>
              <a:rPr lang="en-US" dirty="0" smtClean="0"/>
              <a:t>Length Measurement Counter</a:t>
            </a:r>
            <a:endParaRPr lang="en-US" dirty="0"/>
          </a:p>
        </p:txBody>
      </p:sp>
      <p:sp>
        <p:nvSpPr>
          <p:cNvPr id="17" name="Cube 16"/>
          <p:cNvSpPr/>
          <p:nvPr/>
        </p:nvSpPr>
        <p:spPr>
          <a:xfrm>
            <a:off x="3518986" y="-568924"/>
            <a:ext cx="1520875" cy="1577453"/>
          </a:xfrm>
          <a:prstGeom prst="cub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08743" y="64416"/>
            <a:ext cx="3309575" cy="369332"/>
          </a:xfrm>
          <a:prstGeom prst="rect">
            <a:avLst/>
          </a:prstGeom>
          <a:noFill/>
        </p:spPr>
        <p:txBody>
          <a:bodyPr wrap="square" rtlCol="0">
            <a:spAutoFit/>
          </a:bodyPr>
          <a:lstStyle/>
          <a:p>
            <a:r>
              <a:rPr lang="en-US" dirty="0" smtClean="0"/>
              <a:t>GSM Measurement Counter</a:t>
            </a:r>
            <a:endParaRPr lang="en-US" dirty="0"/>
          </a:p>
        </p:txBody>
      </p:sp>
      <p:sp>
        <p:nvSpPr>
          <p:cNvPr id="20" name="TextBox 19"/>
          <p:cNvSpPr txBox="1"/>
          <p:nvPr/>
        </p:nvSpPr>
        <p:spPr>
          <a:xfrm>
            <a:off x="6457661" y="1602498"/>
            <a:ext cx="3191306" cy="369332"/>
          </a:xfrm>
          <a:prstGeom prst="rect">
            <a:avLst/>
          </a:prstGeom>
          <a:noFill/>
        </p:spPr>
        <p:txBody>
          <a:bodyPr wrap="square" rtlCol="0">
            <a:spAutoFit/>
          </a:bodyPr>
          <a:lstStyle/>
          <a:p>
            <a:r>
              <a:rPr lang="en-US" dirty="0" smtClean="0"/>
              <a:t>Mini PC with RS-232 Ports</a:t>
            </a:r>
            <a:endParaRPr lang="en-US" dirty="0"/>
          </a:p>
        </p:txBody>
      </p:sp>
      <p:sp>
        <p:nvSpPr>
          <p:cNvPr id="21" name="TextBox 20"/>
          <p:cNvSpPr txBox="1"/>
          <p:nvPr/>
        </p:nvSpPr>
        <p:spPr>
          <a:xfrm>
            <a:off x="334361" y="1664619"/>
            <a:ext cx="3493832" cy="369332"/>
          </a:xfrm>
          <a:prstGeom prst="rect">
            <a:avLst/>
          </a:prstGeom>
          <a:noFill/>
        </p:spPr>
        <p:txBody>
          <a:bodyPr wrap="square" rtlCol="0">
            <a:spAutoFit/>
          </a:bodyPr>
          <a:lstStyle/>
          <a:p>
            <a:r>
              <a:rPr lang="en-US" dirty="0" smtClean="0"/>
              <a:t>Roll Weighing Scale</a:t>
            </a:r>
            <a:endParaRPr lang="en-US" dirty="0"/>
          </a:p>
        </p:txBody>
      </p:sp>
      <p:sp>
        <p:nvSpPr>
          <p:cNvPr id="22" name="Cube 21"/>
          <p:cNvSpPr/>
          <p:nvPr/>
        </p:nvSpPr>
        <p:spPr>
          <a:xfrm>
            <a:off x="4386051" y="3223740"/>
            <a:ext cx="593675" cy="1282890"/>
          </a:xfrm>
          <a:prstGeom prst="cube">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08135" y="2182521"/>
            <a:ext cx="2442950" cy="1815152"/>
          </a:xfrm>
          <a:prstGeom prst="roundRect">
            <a:avLst/>
          </a:prstGeom>
          <a:solidFill>
            <a:schemeClr val="bg2">
              <a:lumMod val="75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099709" y="3611404"/>
            <a:ext cx="3191306" cy="369332"/>
          </a:xfrm>
          <a:prstGeom prst="rect">
            <a:avLst/>
          </a:prstGeom>
          <a:noFill/>
        </p:spPr>
        <p:txBody>
          <a:bodyPr wrap="square" rtlCol="0">
            <a:spAutoFit/>
          </a:bodyPr>
          <a:lstStyle/>
          <a:p>
            <a:r>
              <a:rPr lang="en-US" dirty="0" smtClean="0"/>
              <a:t>UPS</a:t>
            </a:r>
            <a:endParaRPr lang="en-US" dirty="0"/>
          </a:p>
        </p:txBody>
      </p:sp>
      <p:cxnSp>
        <p:nvCxnSpPr>
          <p:cNvPr id="3" name="Straight Connector 2"/>
          <p:cNvCxnSpPr/>
          <p:nvPr/>
        </p:nvCxnSpPr>
        <p:spPr>
          <a:xfrm flipH="1">
            <a:off x="5550651" y="1536161"/>
            <a:ext cx="10239" cy="375399"/>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367129" y="4506630"/>
            <a:ext cx="732580" cy="14521"/>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95426" y="1911560"/>
            <a:ext cx="1241950" cy="0"/>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22721" y="1514643"/>
            <a:ext cx="0" cy="410347"/>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327250" y="1919117"/>
            <a:ext cx="1315736" cy="38668"/>
          </a:xfrm>
          <a:prstGeom prst="line">
            <a:avLst/>
          </a:prstGeom>
          <a:ln w="762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585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TotalTime>
  <Words>457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Bahnschrift Light Condensed</vt:lpstr>
      <vt:lpstr>Calibri</vt:lpstr>
      <vt:lpstr>Calibri Light</vt:lpstr>
      <vt:lpstr>Cambria</vt:lpstr>
      <vt:lpstr>Lucida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22</cp:revision>
  <dcterms:created xsi:type="dcterms:W3CDTF">2024-03-04T10:32:21Z</dcterms:created>
  <dcterms:modified xsi:type="dcterms:W3CDTF">2024-03-09T13:40:55Z</dcterms:modified>
</cp:coreProperties>
</file>