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Roboto"/>
      <p:regular r:id="rId53"/>
      <p:bold r:id="rId54"/>
      <p:italic r:id="rId55"/>
      <p:boldItalic r:id="rId56"/>
    </p:embeddedFont>
    <p:embeddedFont>
      <p:font typeface="Barlow"/>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1" roundtripDataSignature="AMtx7mjRy47IQdLzBBpkZ0nL44ZphR42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9D3300-1A7B-4630-A4D4-C1F0A26E33B0}">
  <a:tblStyle styleId="{599D3300-1A7B-4630-A4D4-C1F0A26E33B0}" styleName="Table_0">
    <a:wholeTbl>
      <a:tcTxStyle b="off" i="off">
        <a:font>
          <a:latin typeface="Calibri"/>
          <a:ea typeface="Calibri"/>
          <a:cs typeface="Calibri"/>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581E2B3-54B7-4277-9E2A-D17379D76E13}"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2761853-F151-4E37-BFE4-1F986636F4C6}"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Barlow-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oboto-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italic.fntdata"/><Relationship Id="rId10" Type="http://schemas.openxmlformats.org/officeDocument/2006/relationships/slide" Target="slides/slide4.xml"/><Relationship Id="rId54" Type="http://schemas.openxmlformats.org/officeDocument/2006/relationships/font" Target="fonts/Roboto-bold.fntdata"/><Relationship Id="rId13" Type="http://schemas.openxmlformats.org/officeDocument/2006/relationships/slide" Target="slides/slide7.xml"/><Relationship Id="rId57" Type="http://schemas.openxmlformats.org/officeDocument/2006/relationships/font" Target="fonts/Barlow-regular.fntdata"/><Relationship Id="rId12" Type="http://schemas.openxmlformats.org/officeDocument/2006/relationships/slide" Target="slides/slide6.xml"/><Relationship Id="rId56" Type="http://schemas.openxmlformats.org/officeDocument/2006/relationships/font" Target="fonts/Roboto-boldItalic.fntdata"/><Relationship Id="rId15" Type="http://schemas.openxmlformats.org/officeDocument/2006/relationships/slide" Target="slides/slide9.xml"/><Relationship Id="rId59" Type="http://schemas.openxmlformats.org/officeDocument/2006/relationships/font" Target="fonts/Barlow-italic.fntdata"/><Relationship Id="rId14" Type="http://schemas.openxmlformats.org/officeDocument/2006/relationships/slide" Target="slides/slide8.xml"/><Relationship Id="rId58" Type="http://schemas.openxmlformats.org/officeDocument/2006/relationships/font" Target="fonts/Barlow-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81894216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81894216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81894216d_2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81894216d_2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81894216d_2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81894216d_2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81894216d_2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81894216d_2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81894216d_2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81894216d_2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81894216d_2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81894216d_2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81894216d_2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81894216d_2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81894216d_2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81894216d_2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81894216d_2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81894216d_2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81894216d_2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81894216d_2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81894216d_2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81894216d_2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81894216d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81894216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83213d2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83213d2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29aa3fa1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29aa3fa1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29aa3fa1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29aa3fa1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7612e98f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7612e98f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29aa3fa13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29aa3fa1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7612e98f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d7612e98f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29aa3fa13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c29aa3fa13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c29aa3fa13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c29aa3fa13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3c1b152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c3c1b152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c13530d7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c13530d7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c13530d7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c13530d7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7612e98f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7612e98f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7612e98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7612e98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69302bd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b69302bd4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81894216d_2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81894216d_2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30"/>
          <p:cNvGrpSpPr/>
          <p:nvPr/>
        </p:nvGrpSpPr>
        <p:grpSpPr>
          <a:xfrm>
            <a:off x="6098378" y="5"/>
            <a:ext cx="3045625" cy="2030570"/>
            <a:chOff x="6098378" y="5"/>
            <a:chExt cx="3045625" cy="2030570"/>
          </a:xfrm>
        </p:grpSpPr>
        <p:sp>
          <p:nvSpPr>
            <p:cNvPr id="11" name="Google Shape;11;p3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0"/>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0"/>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0"/>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30"/>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4200"/>
              <a:buNone/>
              <a:defRPr sz="4200">
                <a:solidFill>
                  <a:schemeClr val="lt1"/>
                </a:solidFill>
              </a:defRPr>
            </a:lvl1pPr>
            <a:lvl2pPr lvl="1" rtl="0" algn="l">
              <a:lnSpc>
                <a:spcPct val="100000"/>
              </a:lnSpc>
              <a:spcBef>
                <a:spcPts val="0"/>
              </a:spcBef>
              <a:spcAft>
                <a:spcPts val="0"/>
              </a:spcAft>
              <a:buClr>
                <a:schemeClr val="lt1"/>
              </a:buClr>
              <a:buSzPts val="4200"/>
              <a:buNone/>
              <a:defRPr sz="4200">
                <a:solidFill>
                  <a:schemeClr val="lt1"/>
                </a:solidFill>
              </a:defRPr>
            </a:lvl2pPr>
            <a:lvl3pPr lvl="2" rtl="0" algn="l">
              <a:lnSpc>
                <a:spcPct val="100000"/>
              </a:lnSpc>
              <a:spcBef>
                <a:spcPts val="0"/>
              </a:spcBef>
              <a:spcAft>
                <a:spcPts val="0"/>
              </a:spcAft>
              <a:buClr>
                <a:schemeClr val="lt1"/>
              </a:buClr>
              <a:buSzPts val="4200"/>
              <a:buNone/>
              <a:defRPr sz="4200">
                <a:solidFill>
                  <a:schemeClr val="lt1"/>
                </a:solidFill>
              </a:defRPr>
            </a:lvl3pPr>
            <a:lvl4pPr lvl="3" rtl="0" algn="l">
              <a:lnSpc>
                <a:spcPct val="100000"/>
              </a:lnSpc>
              <a:spcBef>
                <a:spcPts val="0"/>
              </a:spcBef>
              <a:spcAft>
                <a:spcPts val="0"/>
              </a:spcAft>
              <a:buClr>
                <a:schemeClr val="lt1"/>
              </a:buClr>
              <a:buSzPts val="4200"/>
              <a:buNone/>
              <a:defRPr sz="4200">
                <a:solidFill>
                  <a:schemeClr val="lt1"/>
                </a:solidFill>
              </a:defRPr>
            </a:lvl4pPr>
            <a:lvl5pPr lvl="4" rtl="0" algn="l">
              <a:lnSpc>
                <a:spcPct val="100000"/>
              </a:lnSpc>
              <a:spcBef>
                <a:spcPts val="0"/>
              </a:spcBef>
              <a:spcAft>
                <a:spcPts val="0"/>
              </a:spcAft>
              <a:buClr>
                <a:schemeClr val="lt1"/>
              </a:buClr>
              <a:buSzPts val="4200"/>
              <a:buNone/>
              <a:defRPr sz="4200">
                <a:solidFill>
                  <a:schemeClr val="lt1"/>
                </a:solidFill>
              </a:defRPr>
            </a:lvl5pPr>
            <a:lvl6pPr lvl="5" rtl="0" algn="l">
              <a:lnSpc>
                <a:spcPct val="100000"/>
              </a:lnSpc>
              <a:spcBef>
                <a:spcPts val="0"/>
              </a:spcBef>
              <a:spcAft>
                <a:spcPts val="0"/>
              </a:spcAft>
              <a:buClr>
                <a:schemeClr val="lt1"/>
              </a:buClr>
              <a:buSzPts val="4200"/>
              <a:buNone/>
              <a:defRPr sz="4200">
                <a:solidFill>
                  <a:schemeClr val="lt1"/>
                </a:solidFill>
              </a:defRPr>
            </a:lvl6pPr>
            <a:lvl7pPr lvl="6" rtl="0" algn="l">
              <a:lnSpc>
                <a:spcPct val="100000"/>
              </a:lnSpc>
              <a:spcBef>
                <a:spcPts val="0"/>
              </a:spcBef>
              <a:spcAft>
                <a:spcPts val="0"/>
              </a:spcAft>
              <a:buClr>
                <a:schemeClr val="lt1"/>
              </a:buClr>
              <a:buSzPts val="4200"/>
              <a:buNone/>
              <a:defRPr sz="4200">
                <a:solidFill>
                  <a:schemeClr val="lt1"/>
                </a:solidFill>
              </a:defRPr>
            </a:lvl7pPr>
            <a:lvl8pPr lvl="7" rtl="0" algn="l">
              <a:lnSpc>
                <a:spcPct val="100000"/>
              </a:lnSpc>
              <a:spcBef>
                <a:spcPts val="0"/>
              </a:spcBef>
              <a:spcAft>
                <a:spcPts val="0"/>
              </a:spcAft>
              <a:buClr>
                <a:schemeClr val="lt1"/>
              </a:buClr>
              <a:buSzPts val="4200"/>
              <a:buNone/>
              <a:defRPr sz="4200">
                <a:solidFill>
                  <a:schemeClr val="lt1"/>
                </a:solidFill>
              </a:defRPr>
            </a:lvl8pPr>
            <a:lvl9pPr lvl="8" rtl="0"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30"/>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100"/>
              <a:buNone/>
              <a:defRPr sz="2100">
                <a:solidFill>
                  <a:schemeClr val="lt1"/>
                </a:solidFill>
              </a:defRPr>
            </a:lvl1pPr>
            <a:lvl2pPr lvl="1" rtl="0" algn="l">
              <a:lnSpc>
                <a:spcPct val="100000"/>
              </a:lnSpc>
              <a:spcBef>
                <a:spcPts val="0"/>
              </a:spcBef>
              <a:spcAft>
                <a:spcPts val="0"/>
              </a:spcAft>
              <a:buClr>
                <a:schemeClr val="lt1"/>
              </a:buClr>
              <a:buSzPts val="2100"/>
              <a:buNone/>
              <a:defRPr sz="2100">
                <a:solidFill>
                  <a:schemeClr val="lt1"/>
                </a:solidFill>
              </a:defRPr>
            </a:lvl2pPr>
            <a:lvl3pPr lvl="2" rtl="0" algn="l">
              <a:lnSpc>
                <a:spcPct val="100000"/>
              </a:lnSpc>
              <a:spcBef>
                <a:spcPts val="0"/>
              </a:spcBef>
              <a:spcAft>
                <a:spcPts val="0"/>
              </a:spcAft>
              <a:buClr>
                <a:schemeClr val="lt1"/>
              </a:buClr>
              <a:buSzPts val="2100"/>
              <a:buNone/>
              <a:defRPr sz="2100">
                <a:solidFill>
                  <a:schemeClr val="lt1"/>
                </a:solidFill>
              </a:defRPr>
            </a:lvl3pPr>
            <a:lvl4pPr lvl="3" rtl="0" algn="l">
              <a:lnSpc>
                <a:spcPct val="100000"/>
              </a:lnSpc>
              <a:spcBef>
                <a:spcPts val="0"/>
              </a:spcBef>
              <a:spcAft>
                <a:spcPts val="0"/>
              </a:spcAft>
              <a:buClr>
                <a:schemeClr val="lt1"/>
              </a:buClr>
              <a:buSzPts val="2100"/>
              <a:buNone/>
              <a:defRPr sz="2100">
                <a:solidFill>
                  <a:schemeClr val="lt1"/>
                </a:solidFill>
              </a:defRPr>
            </a:lvl4pPr>
            <a:lvl5pPr lvl="4" rtl="0" algn="l">
              <a:lnSpc>
                <a:spcPct val="100000"/>
              </a:lnSpc>
              <a:spcBef>
                <a:spcPts val="0"/>
              </a:spcBef>
              <a:spcAft>
                <a:spcPts val="0"/>
              </a:spcAft>
              <a:buClr>
                <a:schemeClr val="lt1"/>
              </a:buClr>
              <a:buSzPts val="2100"/>
              <a:buNone/>
              <a:defRPr sz="2100">
                <a:solidFill>
                  <a:schemeClr val="lt1"/>
                </a:solidFill>
              </a:defRPr>
            </a:lvl5pPr>
            <a:lvl6pPr lvl="5" rtl="0" algn="l">
              <a:lnSpc>
                <a:spcPct val="100000"/>
              </a:lnSpc>
              <a:spcBef>
                <a:spcPts val="0"/>
              </a:spcBef>
              <a:spcAft>
                <a:spcPts val="0"/>
              </a:spcAft>
              <a:buClr>
                <a:schemeClr val="lt1"/>
              </a:buClr>
              <a:buSzPts val="2100"/>
              <a:buNone/>
              <a:defRPr sz="2100">
                <a:solidFill>
                  <a:schemeClr val="lt1"/>
                </a:solidFill>
              </a:defRPr>
            </a:lvl6pPr>
            <a:lvl7pPr lvl="6" rtl="0" algn="l">
              <a:lnSpc>
                <a:spcPct val="100000"/>
              </a:lnSpc>
              <a:spcBef>
                <a:spcPts val="0"/>
              </a:spcBef>
              <a:spcAft>
                <a:spcPts val="0"/>
              </a:spcAft>
              <a:buClr>
                <a:schemeClr val="lt1"/>
              </a:buClr>
              <a:buSzPts val="2100"/>
              <a:buNone/>
              <a:defRPr sz="2100">
                <a:solidFill>
                  <a:schemeClr val="lt1"/>
                </a:solidFill>
              </a:defRPr>
            </a:lvl7pPr>
            <a:lvl8pPr lvl="7" rtl="0" algn="l">
              <a:lnSpc>
                <a:spcPct val="100000"/>
              </a:lnSpc>
              <a:spcBef>
                <a:spcPts val="0"/>
              </a:spcBef>
              <a:spcAft>
                <a:spcPts val="0"/>
              </a:spcAft>
              <a:buClr>
                <a:schemeClr val="lt1"/>
              </a:buClr>
              <a:buSzPts val="2100"/>
              <a:buNone/>
              <a:defRPr sz="2100">
                <a:solidFill>
                  <a:schemeClr val="lt1"/>
                </a:solidFill>
              </a:defRPr>
            </a:lvl8pPr>
            <a:lvl9pPr lvl="8" rtl="0"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3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39"/>
          <p:cNvGrpSpPr/>
          <p:nvPr/>
        </p:nvGrpSpPr>
        <p:grpSpPr>
          <a:xfrm>
            <a:off x="6098378" y="5"/>
            <a:ext cx="3045625" cy="2030570"/>
            <a:chOff x="6098378" y="5"/>
            <a:chExt cx="3045625" cy="2030570"/>
          </a:xfrm>
        </p:grpSpPr>
        <p:sp>
          <p:nvSpPr>
            <p:cNvPr id="71" name="Google Shape;71;p39"/>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9"/>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9"/>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9"/>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9"/>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39"/>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0"/>
              <a:buNone/>
              <a:defRPr sz="12000">
                <a:solidFill>
                  <a:schemeClr val="lt1"/>
                </a:solidFill>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39"/>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Clr>
                <a:schemeClr val="lt1"/>
              </a:buClr>
              <a:buSzPts val="1800"/>
              <a:buChar char="●"/>
              <a:defRPr>
                <a:solidFill>
                  <a:schemeClr val="lt1"/>
                </a:solidFill>
              </a:defRPr>
            </a:lvl1pPr>
            <a:lvl2pPr indent="-317500" lvl="1" marL="914400" rtl="0" algn="ctr">
              <a:lnSpc>
                <a:spcPct val="115000"/>
              </a:lnSpc>
              <a:spcBef>
                <a:spcPts val="1600"/>
              </a:spcBef>
              <a:spcAft>
                <a:spcPts val="0"/>
              </a:spcAft>
              <a:buClr>
                <a:schemeClr val="lt1"/>
              </a:buClr>
              <a:buSzPts val="1400"/>
              <a:buChar char="○"/>
              <a:defRPr>
                <a:solidFill>
                  <a:schemeClr val="lt1"/>
                </a:solidFill>
              </a:defRPr>
            </a:lvl2pPr>
            <a:lvl3pPr indent="-317500" lvl="2" marL="1371600" rtl="0" algn="ctr">
              <a:lnSpc>
                <a:spcPct val="115000"/>
              </a:lnSpc>
              <a:spcBef>
                <a:spcPts val="1600"/>
              </a:spcBef>
              <a:spcAft>
                <a:spcPts val="0"/>
              </a:spcAft>
              <a:buClr>
                <a:schemeClr val="lt1"/>
              </a:buClr>
              <a:buSzPts val="1400"/>
              <a:buChar char="■"/>
              <a:defRPr>
                <a:solidFill>
                  <a:schemeClr val="lt1"/>
                </a:solidFill>
              </a:defRPr>
            </a:lvl3pPr>
            <a:lvl4pPr indent="-317500" lvl="3" marL="1828800" rtl="0" algn="ctr">
              <a:lnSpc>
                <a:spcPct val="115000"/>
              </a:lnSpc>
              <a:spcBef>
                <a:spcPts val="1600"/>
              </a:spcBef>
              <a:spcAft>
                <a:spcPts val="0"/>
              </a:spcAft>
              <a:buClr>
                <a:schemeClr val="lt1"/>
              </a:buClr>
              <a:buSzPts val="1400"/>
              <a:buChar char="●"/>
              <a:defRPr>
                <a:solidFill>
                  <a:schemeClr val="lt1"/>
                </a:solidFill>
              </a:defRPr>
            </a:lvl4pPr>
            <a:lvl5pPr indent="-317500" lvl="4" marL="2286000" rtl="0" algn="ctr">
              <a:lnSpc>
                <a:spcPct val="115000"/>
              </a:lnSpc>
              <a:spcBef>
                <a:spcPts val="1600"/>
              </a:spcBef>
              <a:spcAft>
                <a:spcPts val="0"/>
              </a:spcAft>
              <a:buClr>
                <a:schemeClr val="lt1"/>
              </a:buClr>
              <a:buSzPts val="1400"/>
              <a:buChar char="○"/>
              <a:defRPr>
                <a:solidFill>
                  <a:schemeClr val="lt1"/>
                </a:solidFill>
              </a:defRPr>
            </a:lvl5pPr>
            <a:lvl6pPr indent="-317500" lvl="5" marL="2743200" rtl="0" algn="ctr">
              <a:lnSpc>
                <a:spcPct val="115000"/>
              </a:lnSpc>
              <a:spcBef>
                <a:spcPts val="1600"/>
              </a:spcBef>
              <a:spcAft>
                <a:spcPts val="0"/>
              </a:spcAft>
              <a:buClr>
                <a:schemeClr val="lt1"/>
              </a:buClr>
              <a:buSzPts val="1400"/>
              <a:buChar char="■"/>
              <a:defRPr>
                <a:solidFill>
                  <a:schemeClr val="lt1"/>
                </a:solidFill>
              </a:defRPr>
            </a:lvl6pPr>
            <a:lvl7pPr indent="-317500" lvl="6" marL="3200400" rtl="0" algn="ctr">
              <a:lnSpc>
                <a:spcPct val="115000"/>
              </a:lnSpc>
              <a:spcBef>
                <a:spcPts val="1600"/>
              </a:spcBef>
              <a:spcAft>
                <a:spcPts val="0"/>
              </a:spcAft>
              <a:buClr>
                <a:schemeClr val="lt1"/>
              </a:buClr>
              <a:buSzPts val="1400"/>
              <a:buChar char="●"/>
              <a:defRPr>
                <a:solidFill>
                  <a:schemeClr val="lt1"/>
                </a:solidFill>
              </a:defRPr>
            </a:lvl7pPr>
            <a:lvl8pPr indent="-317500" lvl="7" marL="3657600" rtl="0" algn="ctr">
              <a:lnSpc>
                <a:spcPct val="115000"/>
              </a:lnSpc>
              <a:spcBef>
                <a:spcPts val="1600"/>
              </a:spcBef>
              <a:spcAft>
                <a:spcPts val="0"/>
              </a:spcAft>
              <a:buClr>
                <a:schemeClr val="lt1"/>
              </a:buClr>
              <a:buSzPts val="1400"/>
              <a:buChar char="○"/>
              <a:defRPr>
                <a:solidFill>
                  <a:schemeClr val="lt1"/>
                </a:solidFill>
              </a:defRPr>
            </a:lvl8pPr>
            <a:lvl9pPr indent="-317500" lvl="8" marL="4114800" rtl="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3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4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1"/>
          <p:cNvGrpSpPr/>
          <p:nvPr/>
        </p:nvGrpSpPr>
        <p:grpSpPr>
          <a:xfrm>
            <a:off x="0" y="3903669"/>
            <a:ext cx="9144000" cy="1239925"/>
            <a:chOff x="0" y="3903669"/>
            <a:chExt cx="9144000" cy="1239925"/>
          </a:xfrm>
        </p:grpSpPr>
        <p:sp>
          <p:nvSpPr>
            <p:cNvPr id="21" name="Google Shape;21;p31"/>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1"/>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1"/>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1"/>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27" name="Google Shape;27;p3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8" name="Google Shape;28;p3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32"/>
          <p:cNvGrpSpPr/>
          <p:nvPr/>
        </p:nvGrpSpPr>
        <p:grpSpPr>
          <a:xfrm>
            <a:off x="6098378" y="5"/>
            <a:ext cx="3045625" cy="2030570"/>
            <a:chOff x="6098378" y="5"/>
            <a:chExt cx="3045625" cy="2030570"/>
          </a:xfrm>
        </p:grpSpPr>
        <p:sp>
          <p:nvSpPr>
            <p:cNvPr id="31" name="Google Shape;31;p3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2"/>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4200"/>
              <a:buNone/>
              <a:defRPr sz="4200">
                <a:solidFill>
                  <a:schemeClr val="lt1"/>
                </a:solidFill>
              </a:defRPr>
            </a:lvl1pPr>
            <a:lvl2pPr lvl="1" rtl="0" algn="l">
              <a:lnSpc>
                <a:spcPct val="100000"/>
              </a:lnSpc>
              <a:spcBef>
                <a:spcPts val="0"/>
              </a:spcBef>
              <a:spcAft>
                <a:spcPts val="0"/>
              </a:spcAft>
              <a:buClr>
                <a:schemeClr val="lt1"/>
              </a:buClr>
              <a:buSzPts val="4200"/>
              <a:buNone/>
              <a:defRPr sz="4200">
                <a:solidFill>
                  <a:schemeClr val="lt1"/>
                </a:solidFill>
              </a:defRPr>
            </a:lvl2pPr>
            <a:lvl3pPr lvl="2" rtl="0" algn="l">
              <a:lnSpc>
                <a:spcPct val="100000"/>
              </a:lnSpc>
              <a:spcBef>
                <a:spcPts val="0"/>
              </a:spcBef>
              <a:spcAft>
                <a:spcPts val="0"/>
              </a:spcAft>
              <a:buClr>
                <a:schemeClr val="lt1"/>
              </a:buClr>
              <a:buSzPts val="4200"/>
              <a:buNone/>
              <a:defRPr sz="4200">
                <a:solidFill>
                  <a:schemeClr val="lt1"/>
                </a:solidFill>
              </a:defRPr>
            </a:lvl3pPr>
            <a:lvl4pPr lvl="3" rtl="0" algn="l">
              <a:lnSpc>
                <a:spcPct val="100000"/>
              </a:lnSpc>
              <a:spcBef>
                <a:spcPts val="0"/>
              </a:spcBef>
              <a:spcAft>
                <a:spcPts val="0"/>
              </a:spcAft>
              <a:buClr>
                <a:schemeClr val="lt1"/>
              </a:buClr>
              <a:buSzPts val="4200"/>
              <a:buNone/>
              <a:defRPr sz="4200">
                <a:solidFill>
                  <a:schemeClr val="lt1"/>
                </a:solidFill>
              </a:defRPr>
            </a:lvl4pPr>
            <a:lvl5pPr lvl="4" rtl="0" algn="l">
              <a:lnSpc>
                <a:spcPct val="100000"/>
              </a:lnSpc>
              <a:spcBef>
                <a:spcPts val="0"/>
              </a:spcBef>
              <a:spcAft>
                <a:spcPts val="0"/>
              </a:spcAft>
              <a:buClr>
                <a:schemeClr val="lt1"/>
              </a:buClr>
              <a:buSzPts val="4200"/>
              <a:buNone/>
              <a:defRPr sz="4200">
                <a:solidFill>
                  <a:schemeClr val="lt1"/>
                </a:solidFill>
              </a:defRPr>
            </a:lvl5pPr>
            <a:lvl6pPr lvl="5" rtl="0" algn="l">
              <a:lnSpc>
                <a:spcPct val="100000"/>
              </a:lnSpc>
              <a:spcBef>
                <a:spcPts val="0"/>
              </a:spcBef>
              <a:spcAft>
                <a:spcPts val="0"/>
              </a:spcAft>
              <a:buClr>
                <a:schemeClr val="lt1"/>
              </a:buClr>
              <a:buSzPts val="4200"/>
              <a:buNone/>
              <a:defRPr sz="4200">
                <a:solidFill>
                  <a:schemeClr val="lt1"/>
                </a:solidFill>
              </a:defRPr>
            </a:lvl6pPr>
            <a:lvl7pPr lvl="6" rtl="0" algn="l">
              <a:lnSpc>
                <a:spcPct val="100000"/>
              </a:lnSpc>
              <a:spcBef>
                <a:spcPts val="0"/>
              </a:spcBef>
              <a:spcAft>
                <a:spcPts val="0"/>
              </a:spcAft>
              <a:buClr>
                <a:schemeClr val="lt1"/>
              </a:buClr>
              <a:buSzPts val="4200"/>
              <a:buNone/>
              <a:defRPr sz="4200">
                <a:solidFill>
                  <a:schemeClr val="lt1"/>
                </a:solidFill>
              </a:defRPr>
            </a:lvl7pPr>
            <a:lvl8pPr lvl="7" rtl="0" algn="l">
              <a:lnSpc>
                <a:spcPct val="100000"/>
              </a:lnSpc>
              <a:spcBef>
                <a:spcPts val="0"/>
              </a:spcBef>
              <a:spcAft>
                <a:spcPts val="0"/>
              </a:spcAft>
              <a:buClr>
                <a:schemeClr val="lt1"/>
              </a:buClr>
              <a:buSzPts val="4200"/>
              <a:buNone/>
              <a:defRPr sz="4200">
                <a:solidFill>
                  <a:schemeClr val="lt1"/>
                </a:solidFill>
              </a:defRPr>
            </a:lvl8pPr>
            <a:lvl9pPr lvl="8" rtl="0"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3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3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40" name="Google Shape;40;p33"/>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1" name="Google Shape;41;p33"/>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2" name="Google Shape;42;p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3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45" name="Google Shape;45;p3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3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8" name="Google Shape;48;p35"/>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9" name="Google Shape;49;p3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36"/>
          <p:cNvGrpSpPr/>
          <p:nvPr/>
        </p:nvGrpSpPr>
        <p:grpSpPr>
          <a:xfrm>
            <a:off x="6098378" y="5"/>
            <a:ext cx="3045625" cy="2030570"/>
            <a:chOff x="6098378" y="5"/>
            <a:chExt cx="3045625" cy="2030570"/>
          </a:xfrm>
        </p:grpSpPr>
        <p:sp>
          <p:nvSpPr>
            <p:cNvPr id="52" name="Google Shape;52;p36"/>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6"/>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6"/>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6"/>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36"/>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3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37"/>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3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37"/>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63" name="Google Shape;63;p37"/>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3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65" name="Google Shape;65;p3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38"/>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68" name="Google Shape;68;p3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2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2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9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7.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4.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8.png"/><Relationship Id="rId4" Type="http://schemas.openxmlformats.org/officeDocument/2006/relationships/image" Target="../media/image42.png"/><Relationship Id="rId5"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0.png"/><Relationship Id="rId4" Type="http://schemas.openxmlformats.org/officeDocument/2006/relationships/image" Target="../media/image25.png"/><Relationship Id="rId5"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3.png"/><Relationship Id="rId4" Type="http://schemas.openxmlformats.org/officeDocument/2006/relationships/image" Target="../media/image31.png"/><Relationship Id="rId5"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371000" y="102047"/>
            <a:ext cx="8222100" cy="838800"/>
          </a:xfrm>
          <a:prstGeom prst="rect">
            <a:avLst/>
          </a:prstGeom>
          <a:noFill/>
          <a:ln>
            <a:noFill/>
          </a:ln>
          <a:effectLst>
            <a:outerShdw blurRad="57150" rotWithShape="0" algn="bl" dir="7380000" dist="76200">
              <a:srgbClr val="000000">
                <a:alpha val="49803"/>
              </a:srgb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GB" sz="3000">
                <a:latin typeface="Times New Roman"/>
                <a:ea typeface="Times New Roman"/>
                <a:cs typeface="Times New Roman"/>
                <a:sym typeface="Times New Roman"/>
              </a:rPr>
              <a:t>Fake Tweet Detection Using Machine Learning</a:t>
            </a:r>
            <a:endParaRPr b="1" sz="3000">
              <a:latin typeface="Times New Roman"/>
              <a:ea typeface="Times New Roman"/>
              <a:cs typeface="Times New Roman"/>
              <a:sym typeface="Times New Roman"/>
            </a:endParaRPr>
          </a:p>
        </p:txBody>
      </p:sp>
      <p:sp>
        <p:nvSpPr>
          <p:cNvPr id="86" name="Google Shape;86;p1"/>
          <p:cNvSpPr txBox="1"/>
          <p:nvPr/>
        </p:nvSpPr>
        <p:spPr>
          <a:xfrm>
            <a:off x="443150" y="940850"/>
            <a:ext cx="7285800" cy="150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GB" sz="1900" u="none" cap="none" strike="noStrike">
                <a:solidFill>
                  <a:srgbClr val="FFFFFF"/>
                </a:solidFill>
                <a:latin typeface="Times New Roman"/>
                <a:ea typeface="Times New Roman"/>
                <a:cs typeface="Times New Roman"/>
                <a:sym typeface="Times New Roman"/>
              </a:rPr>
              <a:t>       		</a:t>
            </a:r>
            <a:r>
              <a:rPr i="0" lang="en-GB" sz="1900" u="none" cap="none" strike="noStrike">
                <a:solidFill>
                  <a:srgbClr val="FFFFFF"/>
                </a:solidFill>
                <a:latin typeface="Times New Roman"/>
                <a:ea typeface="Times New Roman"/>
                <a:cs typeface="Times New Roman"/>
                <a:sym typeface="Times New Roman"/>
              </a:rPr>
              <a:t>Submitted in partial fulfillment of the requirements</a:t>
            </a:r>
            <a:endParaRPr i="0" sz="1500" u="none" cap="none" strike="noStrike">
              <a:solidFill>
                <a:srgbClr val="FFFFFF"/>
              </a:solidFill>
              <a:latin typeface="Times New Roman"/>
              <a:ea typeface="Times New Roman"/>
              <a:cs typeface="Times New Roman"/>
              <a:sym typeface="Times New Roman"/>
            </a:endParaRPr>
          </a:p>
          <a:p>
            <a:pPr indent="0" lvl="0" marL="0" marR="0" rtl="0" algn="ctr">
              <a:lnSpc>
                <a:spcPct val="127500"/>
              </a:lnSpc>
              <a:spcBef>
                <a:spcPts val="800"/>
              </a:spcBef>
              <a:spcAft>
                <a:spcPts val="0"/>
              </a:spcAft>
              <a:buClr>
                <a:srgbClr val="000000"/>
              </a:buClr>
              <a:buSzPts val="1900"/>
              <a:buFont typeface="Arial"/>
              <a:buNone/>
            </a:pPr>
            <a:r>
              <a:rPr i="0" lang="en-GB" sz="1900" u="none" cap="none" strike="noStrike">
                <a:solidFill>
                  <a:srgbClr val="FFFFFF"/>
                </a:solidFill>
                <a:latin typeface="Times New Roman"/>
                <a:ea typeface="Times New Roman"/>
                <a:cs typeface="Times New Roman"/>
                <a:sym typeface="Times New Roman"/>
              </a:rPr>
              <a:t>     		 of the degree of Bachelor in Engineering</a:t>
            </a:r>
            <a:endParaRPr i="0" sz="1900" u="none" cap="none" strike="noStrike">
              <a:solidFill>
                <a:srgbClr val="FFFFFF"/>
              </a:solidFill>
              <a:latin typeface="Times New Roman"/>
              <a:ea typeface="Times New Roman"/>
              <a:cs typeface="Times New Roman"/>
              <a:sym typeface="Times New Roman"/>
            </a:endParaRPr>
          </a:p>
          <a:p>
            <a:pPr indent="0" lvl="0" marL="0" marR="0" rtl="0" algn="ctr">
              <a:lnSpc>
                <a:spcPct val="127500"/>
              </a:lnSpc>
              <a:spcBef>
                <a:spcPts val="0"/>
              </a:spcBef>
              <a:spcAft>
                <a:spcPts val="0"/>
              </a:spcAft>
              <a:buClr>
                <a:srgbClr val="000000"/>
              </a:buClr>
              <a:buSzPts val="1900"/>
              <a:buFont typeface="Arial"/>
              <a:buNone/>
            </a:pPr>
            <a:r>
              <a:rPr i="0" lang="en-GB" sz="1900" u="none" cap="none" strike="noStrike">
                <a:solidFill>
                  <a:srgbClr val="FFFFFF"/>
                </a:solidFill>
                <a:latin typeface="Times New Roman"/>
                <a:ea typeface="Times New Roman"/>
                <a:cs typeface="Times New Roman"/>
                <a:sym typeface="Times New Roman"/>
              </a:rPr>
              <a:t>   	 by</a:t>
            </a:r>
            <a:endParaRPr i="0" sz="1900" u="none" cap="none" strike="noStrike">
              <a:solidFill>
                <a:srgbClr val="FFFFFF"/>
              </a:solidFill>
              <a:latin typeface="Times New Roman"/>
              <a:ea typeface="Times New Roman"/>
              <a:cs typeface="Times New Roman"/>
              <a:sym typeface="Times New Roman"/>
            </a:endParaRPr>
          </a:p>
        </p:txBody>
      </p:sp>
      <p:graphicFrame>
        <p:nvGraphicFramePr>
          <p:cNvPr id="87" name="Google Shape;87;p1"/>
          <p:cNvGraphicFramePr/>
          <p:nvPr/>
        </p:nvGraphicFramePr>
        <p:xfrm>
          <a:off x="1200950" y="2470700"/>
          <a:ext cx="3000000" cy="3000000"/>
        </p:xfrm>
        <a:graphic>
          <a:graphicData uri="http://schemas.openxmlformats.org/drawingml/2006/table">
            <a:tbl>
              <a:tblPr bandRow="1">
                <a:noFill/>
                <a:tableStyleId>{599D3300-1A7B-4630-A4D4-C1F0A26E33B0}</a:tableStyleId>
              </a:tblPr>
              <a:tblGrid>
                <a:gridCol w="1450525"/>
                <a:gridCol w="1393975"/>
                <a:gridCol w="1597050"/>
                <a:gridCol w="2300550"/>
              </a:tblGrid>
              <a:tr h="278025">
                <a:tc>
                  <a:txBody>
                    <a:bodyPr/>
                    <a:lstStyle/>
                    <a:p>
                      <a:pPr indent="0" lvl="0" marL="0" marR="0" rtl="0" algn="ctr">
                        <a:lnSpc>
                          <a:spcPct val="122500"/>
                        </a:lnSpc>
                        <a:spcBef>
                          <a:spcPts val="0"/>
                        </a:spcBef>
                        <a:spcAft>
                          <a:spcPts val="0"/>
                        </a:spcAft>
                        <a:buClr>
                          <a:srgbClr val="000000"/>
                        </a:buClr>
                        <a:buSzPts val="1400"/>
                        <a:buFont typeface="Arial"/>
                        <a:buNone/>
                      </a:pPr>
                      <a:r>
                        <a:rPr b="1" lang="en-GB" sz="1400" u="none" cap="none" strike="noStrike">
                          <a:solidFill>
                            <a:srgbClr val="FFFFFF"/>
                          </a:solidFill>
                          <a:latin typeface="Times New Roman"/>
                          <a:ea typeface="Times New Roman"/>
                          <a:cs typeface="Times New Roman"/>
                          <a:sym typeface="Times New Roman"/>
                        </a:rPr>
                        <a:t>Name</a:t>
                      </a:r>
                      <a:endParaRPr b="1" sz="14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22500"/>
                        </a:lnSpc>
                        <a:spcBef>
                          <a:spcPts val="0"/>
                        </a:spcBef>
                        <a:spcAft>
                          <a:spcPts val="0"/>
                        </a:spcAft>
                        <a:buClr>
                          <a:srgbClr val="000000"/>
                        </a:buClr>
                        <a:buSzPts val="1400"/>
                        <a:buFont typeface="Arial"/>
                        <a:buNone/>
                      </a:pPr>
                      <a:r>
                        <a:rPr b="1" lang="en-GB" sz="1400" u="none" cap="none" strike="noStrike">
                          <a:solidFill>
                            <a:srgbClr val="FFFFFF"/>
                          </a:solidFill>
                          <a:latin typeface="Times New Roman"/>
                          <a:ea typeface="Times New Roman"/>
                          <a:cs typeface="Times New Roman"/>
                          <a:sym typeface="Times New Roman"/>
                        </a:rPr>
                        <a:t>Class/Roll No.</a:t>
                      </a:r>
                      <a:endParaRPr b="1" sz="14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22500"/>
                        </a:lnSpc>
                        <a:spcBef>
                          <a:spcPts val="0"/>
                        </a:spcBef>
                        <a:spcAft>
                          <a:spcPts val="0"/>
                        </a:spcAft>
                        <a:buClr>
                          <a:srgbClr val="000000"/>
                        </a:buClr>
                        <a:buSzPts val="1400"/>
                        <a:buFont typeface="Arial"/>
                        <a:buNone/>
                      </a:pPr>
                      <a:r>
                        <a:rPr b="1" lang="en-GB" sz="1400" u="none" cap="none" strike="noStrike">
                          <a:solidFill>
                            <a:srgbClr val="FFFFFF"/>
                          </a:solidFill>
                          <a:latin typeface="Times New Roman"/>
                          <a:ea typeface="Times New Roman"/>
                          <a:cs typeface="Times New Roman"/>
                          <a:sym typeface="Times New Roman"/>
                        </a:rPr>
                        <a:t>Contact No.</a:t>
                      </a:r>
                      <a:endParaRPr b="1" sz="14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22500"/>
                        </a:lnSpc>
                        <a:spcBef>
                          <a:spcPts val="0"/>
                        </a:spcBef>
                        <a:spcAft>
                          <a:spcPts val="0"/>
                        </a:spcAft>
                        <a:buClr>
                          <a:srgbClr val="000000"/>
                        </a:buClr>
                        <a:buSzPts val="1400"/>
                        <a:buFont typeface="Arial"/>
                        <a:buNone/>
                      </a:pPr>
                      <a:r>
                        <a:rPr b="1" lang="en-GB" sz="1400" u="none" cap="none" strike="noStrike">
                          <a:solidFill>
                            <a:srgbClr val="FFFFFF"/>
                          </a:solidFill>
                          <a:latin typeface="Times New Roman"/>
                          <a:ea typeface="Times New Roman"/>
                          <a:cs typeface="Times New Roman"/>
                          <a:sym typeface="Times New Roman"/>
                        </a:rPr>
                        <a:t>Email Id</a:t>
                      </a:r>
                      <a:endParaRPr b="1" sz="14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78025">
                <a:tc>
                  <a:txBody>
                    <a:bodyPr/>
                    <a:lstStyle/>
                    <a:p>
                      <a:pPr indent="0" lvl="0" marL="0" marR="0" rtl="0" algn="ctr">
                        <a:lnSpc>
                          <a:spcPct val="122500"/>
                        </a:lnSpc>
                        <a:spcBef>
                          <a:spcPts val="0"/>
                        </a:spcBef>
                        <a:spcAft>
                          <a:spcPts val="0"/>
                        </a:spcAft>
                        <a:buClr>
                          <a:srgbClr val="000000"/>
                        </a:buClr>
                        <a:buSzPts val="1400"/>
                        <a:buFont typeface="Arial"/>
                        <a:buNone/>
                      </a:pPr>
                      <a:r>
                        <a:rPr lang="en-GB" sz="1400" u="none" cap="none" strike="noStrike">
                          <a:solidFill>
                            <a:srgbClr val="FFFFFF"/>
                          </a:solidFill>
                          <a:latin typeface="Times New Roman"/>
                          <a:ea typeface="Times New Roman"/>
                          <a:cs typeface="Times New Roman"/>
                          <a:sym typeface="Times New Roman"/>
                        </a:rPr>
                        <a:t>Deep Furiya</a:t>
                      </a:r>
                      <a:endParaRPr sz="14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22500"/>
                        </a:lnSpc>
                        <a:spcBef>
                          <a:spcPts val="0"/>
                        </a:spcBef>
                        <a:spcAft>
                          <a:spcPts val="0"/>
                        </a:spcAft>
                        <a:buClr>
                          <a:srgbClr val="000000"/>
                        </a:buClr>
                        <a:buSzPts val="1400"/>
                        <a:buFont typeface="Arial"/>
                        <a:buNone/>
                      </a:pPr>
                      <a:r>
                        <a:rPr lang="en-GB" sz="1400" u="none" cap="none" strike="noStrike">
                          <a:solidFill>
                            <a:srgbClr val="FFFFFF"/>
                          </a:solidFill>
                          <a:latin typeface="Times New Roman"/>
                          <a:ea typeface="Times New Roman"/>
                          <a:cs typeface="Times New Roman"/>
                          <a:sym typeface="Times New Roman"/>
                        </a:rPr>
                        <a:t>BE-3-</a:t>
                      </a:r>
                      <a:r>
                        <a:rPr lang="en-GB">
                          <a:solidFill>
                            <a:srgbClr val="FFFFFF"/>
                          </a:solidFill>
                          <a:latin typeface="Times New Roman"/>
                          <a:ea typeface="Times New Roman"/>
                          <a:cs typeface="Times New Roman"/>
                          <a:sym typeface="Times New Roman"/>
                        </a:rPr>
                        <a:t>16</a:t>
                      </a:r>
                      <a:endParaRPr sz="14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22500"/>
                        </a:lnSpc>
                        <a:spcBef>
                          <a:spcPts val="0"/>
                        </a:spcBef>
                        <a:spcAft>
                          <a:spcPts val="0"/>
                        </a:spcAft>
                        <a:buClr>
                          <a:srgbClr val="000000"/>
                        </a:buClr>
                        <a:buSzPts val="1400"/>
                        <a:buFont typeface="Arial"/>
                        <a:buNone/>
                      </a:pPr>
                      <a:r>
                        <a:rPr lang="en-GB" sz="1400" u="none" cap="none" strike="noStrike">
                          <a:solidFill>
                            <a:srgbClr val="FFFFFF"/>
                          </a:solidFill>
                          <a:latin typeface="Times New Roman"/>
                          <a:ea typeface="Times New Roman"/>
                          <a:cs typeface="Times New Roman"/>
                          <a:sym typeface="Times New Roman"/>
                        </a:rPr>
                        <a:t>8905202320</a:t>
                      </a:r>
                      <a:endParaRPr sz="14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22500"/>
                        </a:lnSpc>
                        <a:spcBef>
                          <a:spcPts val="0"/>
                        </a:spcBef>
                        <a:spcAft>
                          <a:spcPts val="0"/>
                        </a:spcAft>
                        <a:buClr>
                          <a:srgbClr val="000000"/>
                        </a:buClr>
                        <a:buSzPts val="1400"/>
                        <a:buFont typeface="Arial"/>
                        <a:buNone/>
                      </a:pPr>
                      <a:r>
                        <a:rPr lang="en-GB" sz="1400" u="none" cap="none" strike="noStrike">
                          <a:solidFill>
                            <a:srgbClr val="FFFFFF"/>
                          </a:solidFill>
                          <a:latin typeface="Times New Roman"/>
                          <a:ea typeface="Times New Roman"/>
                          <a:cs typeface="Times New Roman"/>
                          <a:sym typeface="Times New Roman"/>
                        </a:rPr>
                        <a:t>deep.furiya@sakec.ac.in</a:t>
                      </a:r>
                      <a:endParaRPr sz="14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78025">
                <a:tc>
                  <a:txBody>
                    <a:bodyPr/>
                    <a:lstStyle/>
                    <a:p>
                      <a:pPr indent="0" lvl="0" marL="0" marR="0" rtl="0" algn="ctr">
                        <a:lnSpc>
                          <a:spcPct val="122500"/>
                        </a:lnSpc>
                        <a:spcBef>
                          <a:spcPts val="0"/>
                        </a:spcBef>
                        <a:spcAft>
                          <a:spcPts val="0"/>
                        </a:spcAft>
                        <a:buClr>
                          <a:srgbClr val="000000"/>
                        </a:buClr>
                        <a:buSzPts val="1400"/>
                        <a:buFont typeface="Arial"/>
                        <a:buNone/>
                      </a:pPr>
                      <a:r>
                        <a:rPr lang="en-GB" sz="1400" u="none" cap="none" strike="noStrike">
                          <a:solidFill>
                            <a:srgbClr val="FFFFFF"/>
                          </a:solidFill>
                          <a:latin typeface="Times New Roman"/>
                          <a:ea typeface="Times New Roman"/>
                          <a:cs typeface="Times New Roman"/>
                          <a:sym typeface="Times New Roman"/>
                        </a:rPr>
                        <a:t>Ishita Dave</a:t>
                      </a:r>
                      <a:endParaRPr sz="14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22500"/>
                        </a:lnSpc>
                        <a:spcBef>
                          <a:spcPts val="0"/>
                        </a:spcBef>
                        <a:spcAft>
                          <a:spcPts val="0"/>
                        </a:spcAft>
                        <a:buClr>
                          <a:srgbClr val="000000"/>
                        </a:buClr>
                        <a:buSzPts val="1400"/>
                        <a:buFont typeface="Arial"/>
                        <a:buNone/>
                      </a:pPr>
                      <a:r>
                        <a:rPr lang="en-GB" sz="1400" u="none" cap="none" strike="noStrike">
                          <a:solidFill>
                            <a:srgbClr val="FFFFFF"/>
                          </a:solidFill>
                          <a:latin typeface="Times New Roman"/>
                          <a:ea typeface="Times New Roman"/>
                          <a:cs typeface="Times New Roman"/>
                          <a:sym typeface="Times New Roman"/>
                        </a:rPr>
                        <a:t>BE-4-05</a:t>
                      </a:r>
                      <a:endParaRPr sz="14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22500"/>
                        </a:lnSpc>
                        <a:spcBef>
                          <a:spcPts val="0"/>
                        </a:spcBef>
                        <a:spcAft>
                          <a:spcPts val="0"/>
                        </a:spcAft>
                        <a:buClr>
                          <a:srgbClr val="000000"/>
                        </a:buClr>
                        <a:buSzPts val="1400"/>
                        <a:buFont typeface="Arial"/>
                        <a:buNone/>
                      </a:pPr>
                      <a:r>
                        <a:rPr lang="en-GB" sz="1400" u="none" cap="none" strike="noStrike">
                          <a:solidFill>
                            <a:srgbClr val="FFFFFF"/>
                          </a:solidFill>
                          <a:latin typeface="Times New Roman"/>
                          <a:ea typeface="Times New Roman"/>
                          <a:cs typeface="Times New Roman"/>
                          <a:sym typeface="Times New Roman"/>
                        </a:rPr>
                        <a:t>9920215147</a:t>
                      </a:r>
                      <a:endParaRPr sz="14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22500"/>
                        </a:lnSpc>
                        <a:spcBef>
                          <a:spcPts val="0"/>
                        </a:spcBef>
                        <a:spcAft>
                          <a:spcPts val="0"/>
                        </a:spcAft>
                        <a:buClr>
                          <a:srgbClr val="000000"/>
                        </a:buClr>
                        <a:buSzPts val="1400"/>
                        <a:buFont typeface="Arial"/>
                        <a:buNone/>
                      </a:pPr>
                      <a:r>
                        <a:rPr lang="en-GB" sz="1400" u="none" cap="none" strike="noStrike">
                          <a:solidFill>
                            <a:srgbClr val="FFFFFF"/>
                          </a:solidFill>
                          <a:latin typeface="Times New Roman"/>
                          <a:ea typeface="Times New Roman"/>
                          <a:cs typeface="Times New Roman"/>
                          <a:sym typeface="Times New Roman"/>
                        </a:rPr>
                        <a:t>ishita.dave@sakec.ac.in</a:t>
                      </a:r>
                      <a:endParaRPr sz="14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78025">
                <a:tc>
                  <a:txBody>
                    <a:bodyPr/>
                    <a:lstStyle/>
                    <a:p>
                      <a:pPr indent="0" lvl="0" marL="0" marR="0" rtl="0" algn="ctr">
                        <a:lnSpc>
                          <a:spcPct val="122500"/>
                        </a:lnSpc>
                        <a:spcBef>
                          <a:spcPts val="0"/>
                        </a:spcBef>
                        <a:spcAft>
                          <a:spcPts val="0"/>
                        </a:spcAft>
                        <a:buClr>
                          <a:srgbClr val="000000"/>
                        </a:buClr>
                        <a:buSzPts val="1400"/>
                        <a:buFont typeface="Arial"/>
                        <a:buNone/>
                      </a:pPr>
                      <a:r>
                        <a:rPr lang="en-GB" sz="1400" u="none" cap="none" strike="noStrike">
                          <a:solidFill>
                            <a:srgbClr val="FFFFFF"/>
                          </a:solidFill>
                          <a:latin typeface="Times New Roman"/>
                          <a:ea typeface="Times New Roman"/>
                          <a:cs typeface="Times New Roman"/>
                          <a:sym typeface="Times New Roman"/>
                        </a:rPr>
                        <a:t>Hanisha Patel</a:t>
                      </a:r>
                      <a:endParaRPr sz="14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22500"/>
                        </a:lnSpc>
                        <a:spcBef>
                          <a:spcPts val="0"/>
                        </a:spcBef>
                        <a:spcAft>
                          <a:spcPts val="0"/>
                        </a:spcAft>
                        <a:buClr>
                          <a:srgbClr val="000000"/>
                        </a:buClr>
                        <a:buSzPts val="1400"/>
                        <a:buFont typeface="Arial"/>
                        <a:buNone/>
                      </a:pPr>
                      <a:r>
                        <a:rPr lang="en-GB" sz="1400" u="none" cap="none" strike="noStrike">
                          <a:solidFill>
                            <a:srgbClr val="FFFFFF"/>
                          </a:solidFill>
                          <a:latin typeface="Times New Roman"/>
                          <a:ea typeface="Times New Roman"/>
                          <a:cs typeface="Times New Roman"/>
                          <a:sym typeface="Times New Roman"/>
                        </a:rPr>
                        <a:t>BE-4-2</a:t>
                      </a:r>
                      <a:r>
                        <a:rPr lang="en-GB">
                          <a:solidFill>
                            <a:srgbClr val="FFFFFF"/>
                          </a:solidFill>
                          <a:latin typeface="Times New Roman"/>
                          <a:ea typeface="Times New Roman"/>
                          <a:cs typeface="Times New Roman"/>
                          <a:sym typeface="Times New Roman"/>
                        </a:rPr>
                        <a:t>7</a:t>
                      </a:r>
                      <a:endParaRPr sz="14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22500"/>
                        </a:lnSpc>
                        <a:spcBef>
                          <a:spcPts val="0"/>
                        </a:spcBef>
                        <a:spcAft>
                          <a:spcPts val="0"/>
                        </a:spcAft>
                        <a:buClr>
                          <a:srgbClr val="000000"/>
                        </a:buClr>
                        <a:buSzPts val="1400"/>
                        <a:buFont typeface="Arial"/>
                        <a:buNone/>
                      </a:pPr>
                      <a:r>
                        <a:rPr lang="en-GB" sz="1400" u="none" cap="none" strike="noStrike">
                          <a:solidFill>
                            <a:srgbClr val="FFFFFF"/>
                          </a:solidFill>
                          <a:latin typeface="Times New Roman"/>
                          <a:ea typeface="Times New Roman"/>
                          <a:cs typeface="Times New Roman"/>
                          <a:sym typeface="Times New Roman"/>
                        </a:rPr>
                        <a:t>9819111434</a:t>
                      </a:r>
                      <a:endParaRPr sz="14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22500"/>
                        </a:lnSpc>
                        <a:spcBef>
                          <a:spcPts val="0"/>
                        </a:spcBef>
                        <a:spcAft>
                          <a:spcPts val="0"/>
                        </a:spcAft>
                        <a:buClr>
                          <a:srgbClr val="000000"/>
                        </a:buClr>
                        <a:buSzPts val="1400"/>
                        <a:buFont typeface="Arial"/>
                        <a:buNone/>
                      </a:pPr>
                      <a:r>
                        <a:rPr lang="en-GB" sz="1400" u="none" cap="none" strike="noStrike">
                          <a:solidFill>
                            <a:srgbClr val="FFFFFF"/>
                          </a:solidFill>
                          <a:latin typeface="Times New Roman"/>
                          <a:ea typeface="Times New Roman"/>
                          <a:cs typeface="Times New Roman"/>
                          <a:sym typeface="Times New Roman"/>
                        </a:rPr>
                        <a:t>hanisha.patel@sakec.ac.in</a:t>
                      </a:r>
                      <a:endParaRPr sz="14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88" name="Google Shape;88;p1"/>
          <p:cNvSpPr txBox="1"/>
          <p:nvPr/>
        </p:nvSpPr>
        <p:spPr>
          <a:xfrm>
            <a:off x="1696650" y="3866925"/>
            <a:ext cx="5750700" cy="10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FFFFFF"/>
                </a:solidFill>
                <a:latin typeface="Times New Roman"/>
                <a:ea typeface="Times New Roman"/>
                <a:cs typeface="Times New Roman"/>
                <a:sym typeface="Times New Roman"/>
              </a:rPr>
              <a:t>Under the Guidance of</a:t>
            </a:r>
            <a:endParaRPr b="1" i="0" sz="1500" u="none" cap="none" strike="noStrike">
              <a:solidFill>
                <a:srgbClr val="FFF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FFFFFF"/>
                </a:solidFill>
                <a:latin typeface="Times New Roman"/>
                <a:ea typeface="Times New Roman"/>
                <a:cs typeface="Times New Roman"/>
                <a:sym typeface="Times New Roman"/>
              </a:rPr>
              <a:t>Mrs</a:t>
            </a:r>
            <a:r>
              <a:rPr b="0" i="0" lang="en-GB" sz="1500" u="none" cap="none" strike="noStrike">
                <a:solidFill>
                  <a:srgbClr val="FFFFFF"/>
                </a:solidFill>
                <a:latin typeface="Times New Roman"/>
                <a:ea typeface="Times New Roman"/>
                <a:cs typeface="Times New Roman"/>
                <a:sym typeface="Times New Roman"/>
              </a:rPr>
              <a:t>. Vaishali Hirlekar</a:t>
            </a:r>
            <a:endParaRPr b="0" i="0" sz="1500" u="none" cap="none" strike="noStrike">
              <a:solidFill>
                <a:srgbClr val="FFF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Roboto"/>
              <a:ea typeface="Roboto"/>
              <a:cs typeface="Roboto"/>
              <a:sym typeface="Roboto"/>
            </a:endParaRPr>
          </a:p>
        </p:txBody>
      </p:sp>
      <p:pic>
        <p:nvPicPr>
          <p:cNvPr id="89" name="Google Shape;89;p1"/>
          <p:cNvPicPr preferRelativeResize="0"/>
          <p:nvPr/>
        </p:nvPicPr>
        <p:blipFill rotWithShape="1">
          <a:blip r:embed="rId3">
            <a:alphaModFix/>
          </a:blip>
          <a:srcRect b="0" l="0" r="0" t="0"/>
          <a:stretch/>
        </p:blipFill>
        <p:spPr>
          <a:xfrm>
            <a:off x="494475" y="1074475"/>
            <a:ext cx="1103625" cy="1112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311700" y="29845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4200">
                <a:latin typeface="Times New Roman"/>
                <a:ea typeface="Times New Roman"/>
                <a:cs typeface="Times New Roman"/>
                <a:sym typeface="Times New Roman"/>
              </a:rPr>
              <a:t>Covid-19 Twitter Dataset </a:t>
            </a:r>
            <a:endParaRPr sz="4200">
              <a:latin typeface="Times New Roman"/>
              <a:ea typeface="Times New Roman"/>
              <a:cs typeface="Times New Roman"/>
              <a:sym typeface="Times New Roman"/>
            </a:endParaRPr>
          </a:p>
        </p:txBody>
      </p:sp>
      <p:pic>
        <p:nvPicPr>
          <p:cNvPr id="141" name="Google Shape;141;p10"/>
          <p:cNvPicPr preferRelativeResize="0"/>
          <p:nvPr/>
        </p:nvPicPr>
        <p:blipFill rotWithShape="1">
          <a:blip r:embed="rId3">
            <a:alphaModFix/>
          </a:blip>
          <a:srcRect b="0" l="0" r="0" t="0"/>
          <a:stretch/>
        </p:blipFill>
        <p:spPr>
          <a:xfrm>
            <a:off x="152400" y="1156775"/>
            <a:ext cx="8839202" cy="34571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311700" y="53725"/>
            <a:ext cx="8520600" cy="53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4200">
                <a:latin typeface="Times New Roman"/>
                <a:ea typeface="Times New Roman"/>
                <a:cs typeface="Times New Roman"/>
                <a:sym typeface="Times New Roman"/>
              </a:rPr>
              <a:t>Dataset Analysis	</a:t>
            </a:r>
            <a:endParaRPr sz="4200">
              <a:latin typeface="Times New Roman"/>
              <a:ea typeface="Times New Roman"/>
              <a:cs typeface="Times New Roman"/>
              <a:sym typeface="Times New Roman"/>
            </a:endParaRPr>
          </a:p>
        </p:txBody>
      </p:sp>
      <p:pic>
        <p:nvPicPr>
          <p:cNvPr id="147" name="Google Shape;147;p11"/>
          <p:cNvPicPr preferRelativeResize="0"/>
          <p:nvPr/>
        </p:nvPicPr>
        <p:blipFill rotWithShape="1">
          <a:blip r:embed="rId3">
            <a:alphaModFix/>
          </a:blip>
          <a:srcRect b="0" l="0" r="0" t="0"/>
          <a:stretch/>
        </p:blipFill>
        <p:spPr>
          <a:xfrm>
            <a:off x="94000" y="721300"/>
            <a:ext cx="5976126" cy="2168050"/>
          </a:xfrm>
          <a:prstGeom prst="rect">
            <a:avLst/>
          </a:prstGeom>
          <a:noFill/>
          <a:ln>
            <a:noFill/>
          </a:ln>
        </p:spPr>
      </p:pic>
      <p:pic>
        <p:nvPicPr>
          <p:cNvPr id="148" name="Google Shape;148;p11"/>
          <p:cNvPicPr preferRelativeResize="0"/>
          <p:nvPr/>
        </p:nvPicPr>
        <p:blipFill rotWithShape="1">
          <a:blip r:embed="rId4">
            <a:alphaModFix/>
          </a:blip>
          <a:srcRect b="0" l="0" r="0" t="0"/>
          <a:stretch/>
        </p:blipFill>
        <p:spPr>
          <a:xfrm>
            <a:off x="152400" y="2867225"/>
            <a:ext cx="8839201" cy="1735102"/>
          </a:xfrm>
          <a:prstGeom prst="rect">
            <a:avLst/>
          </a:prstGeom>
          <a:noFill/>
          <a:ln>
            <a:noFill/>
          </a:ln>
        </p:spPr>
      </p:pic>
      <p:sp>
        <p:nvSpPr>
          <p:cNvPr id="149" name="Google Shape;149;p11"/>
          <p:cNvSpPr txBox="1"/>
          <p:nvPr/>
        </p:nvSpPr>
        <p:spPr>
          <a:xfrm>
            <a:off x="6405900" y="721300"/>
            <a:ext cx="2323200" cy="196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GB" sz="2100" u="none" cap="none" strike="noStrike">
                <a:solidFill>
                  <a:schemeClr val="dk1"/>
                </a:solidFill>
                <a:latin typeface="Times New Roman"/>
                <a:ea typeface="Times New Roman"/>
                <a:cs typeface="Times New Roman"/>
                <a:sym typeface="Times New Roman"/>
              </a:rPr>
              <a:t>Following are the Features included in the current dataset.</a:t>
            </a:r>
            <a:endParaRPr i="0" sz="2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i="0" lang="en-GB" sz="2100" u="none" cap="none" strike="noStrike">
                <a:solidFill>
                  <a:schemeClr val="dk1"/>
                </a:solidFill>
                <a:latin typeface="Times New Roman"/>
                <a:ea typeface="Times New Roman"/>
                <a:cs typeface="Times New Roman"/>
                <a:sym typeface="Times New Roman"/>
              </a:rPr>
              <a:t>Total : </a:t>
            </a:r>
            <a:r>
              <a:rPr b="1" i="0" lang="en-GB" sz="2100" u="none" cap="none" strike="noStrike">
                <a:solidFill>
                  <a:schemeClr val="dk1"/>
                </a:solidFill>
                <a:latin typeface="Times New Roman"/>
                <a:ea typeface="Times New Roman"/>
                <a:cs typeface="Times New Roman"/>
                <a:sym typeface="Times New Roman"/>
              </a:rPr>
              <a:t>20</a:t>
            </a:r>
            <a:endParaRPr b="1" i="0" sz="2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311700" y="2860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4200">
                <a:latin typeface="Times New Roman"/>
                <a:ea typeface="Times New Roman"/>
                <a:cs typeface="Times New Roman"/>
                <a:sym typeface="Times New Roman"/>
              </a:rPr>
              <a:t>Features Considered from Dataset</a:t>
            </a:r>
            <a:endParaRPr sz="4200">
              <a:latin typeface="Times New Roman"/>
              <a:ea typeface="Times New Roman"/>
              <a:cs typeface="Times New Roman"/>
              <a:sym typeface="Times New Roman"/>
            </a:endParaRPr>
          </a:p>
        </p:txBody>
      </p:sp>
      <p:sp>
        <p:nvSpPr>
          <p:cNvPr id="155" name="Google Shape;155;p13"/>
          <p:cNvSpPr txBox="1"/>
          <p:nvPr>
            <p:ph idx="1" type="body"/>
          </p:nvPr>
        </p:nvSpPr>
        <p:spPr>
          <a:xfrm>
            <a:off x="616500" y="1033600"/>
            <a:ext cx="6529500" cy="3551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Tweet’s text (includes hashtags)</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True / False</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Tweet - Favorites</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Retweet Count</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User’s Followers</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User’s Friends count</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1600"/>
              </a:spcBef>
              <a:spcAft>
                <a:spcPts val="1600"/>
              </a:spcAft>
              <a:buSzPts val="1800"/>
              <a:buNone/>
            </a:pPr>
            <a:r>
              <a:rPr lang="en-GB">
                <a:solidFill>
                  <a:schemeClr val="dk1"/>
                </a:solidFill>
                <a:latin typeface="Times New Roman"/>
                <a:ea typeface="Times New Roman"/>
                <a:cs typeface="Times New Roman"/>
                <a:sym typeface="Times New Roman"/>
              </a:rPr>
              <a:t>Total Features : 6</a:t>
            </a:r>
            <a:endParaRPr>
              <a:solidFill>
                <a:schemeClr val="dk1"/>
              </a:solidFill>
              <a:latin typeface="Times New Roman"/>
              <a:ea typeface="Times New Roman"/>
              <a:cs typeface="Times New Roman"/>
              <a:sym typeface="Times New Roman"/>
            </a:endParaRPr>
          </a:p>
        </p:txBody>
      </p:sp>
      <p:sp>
        <p:nvSpPr>
          <p:cNvPr id="156" name="Google Shape;156;p13"/>
          <p:cNvSpPr/>
          <p:nvPr/>
        </p:nvSpPr>
        <p:spPr>
          <a:xfrm>
            <a:off x="4191000" y="1094000"/>
            <a:ext cx="299100" cy="607800"/>
          </a:xfrm>
          <a:prstGeom prst="rightBrace">
            <a:avLst>
              <a:gd fmla="val 50000" name="adj1"/>
              <a:gd fmla="val 5137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New Roman"/>
              <a:ea typeface="Times New Roman"/>
              <a:cs typeface="Times New Roman"/>
              <a:sym typeface="Times New Roman"/>
            </a:endParaRPr>
          </a:p>
        </p:txBody>
      </p:sp>
      <p:sp>
        <p:nvSpPr>
          <p:cNvPr id="157" name="Google Shape;157;p13"/>
          <p:cNvSpPr txBox="1"/>
          <p:nvPr/>
        </p:nvSpPr>
        <p:spPr>
          <a:xfrm>
            <a:off x="4888275" y="1241450"/>
            <a:ext cx="2315400" cy="66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i="0" lang="en-GB" sz="2100" u="none" cap="none" strike="noStrike">
                <a:solidFill>
                  <a:schemeClr val="dk1"/>
                </a:solidFill>
                <a:latin typeface="Times New Roman"/>
                <a:ea typeface="Times New Roman"/>
                <a:cs typeface="Times New Roman"/>
                <a:sym typeface="Times New Roman"/>
              </a:rPr>
              <a:t>Used For Phase-I</a:t>
            </a:r>
            <a:endParaRPr i="0" sz="2100" u="none" cap="none" strike="noStrike">
              <a:solidFill>
                <a:schemeClr val="dk1"/>
              </a:solidFill>
              <a:latin typeface="Times New Roman"/>
              <a:ea typeface="Times New Roman"/>
              <a:cs typeface="Times New Roman"/>
              <a:sym typeface="Times New Roman"/>
            </a:endParaRPr>
          </a:p>
        </p:txBody>
      </p:sp>
      <p:sp>
        <p:nvSpPr>
          <p:cNvPr id="158" name="Google Shape;158;p13"/>
          <p:cNvSpPr/>
          <p:nvPr/>
        </p:nvSpPr>
        <p:spPr>
          <a:xfrm>
            <a:off x="4589175" y="1094000"/>
            <a:ext cx="299100" cy="1903800"/>
          </a:xfrm>
          <a:prstGeom prst="rightBrace">
            <a:avLst>
              <a:gd fmla="val 50000" name="adj1"/>
              <a:gd fmla="val 5137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New Roman"/>
              <a:ea typeface="Times New Roman"/>
              <a:cs typeface="Times New Roman"/>
              <a:sym typeface="Times New Roman"/>
            </a:endParaRPr>
          </a:p>
        </p:txBody>
      </p:sp>
      <p:sp>
        <p:nvSpPr>
          <p:cNvPr id="159" name="Google Shape;159;p13"/>
          <p:cNvSpPr txBox="1"/>
          <p:nvPr/>
        </p:nvSpPr>
        <p:spPr>
          <a:xfrm>
            <a:off x="5066325" y="2145750"/>
            <a:ext cx="2561100" cy="85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i="0" lang="en-GB" sz="2100" u="none" cap="none" strike="noStrike">
                <a:solidFill>
                  <a:schemeClr val="dk1"/>
                </a:solidFill>
                <a:latin typeface="Times New Roman"/>
                <a:ea typeface="Times New Roman"/>
                <a:cs typeface="Times New Roman"/>
                <a:sym typeface="Times New Roman"/>
              </a:rPr>
              <a:t>Phase-II Implementation </a:t>
            </a:r>
            <a:endParaRPr i="0" sz="2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4200">
                <a:latin typeface="Times New Roman"/>
                <a:ea typeface="Times New Roman"/>
                <a:cs typeface="Times New Roman"/>
                <a:sym typeface="Times New Roman"/>
              </a:rPr>
              <a:t>Feature</a:t>
            </a:r>
            <a:r>
              <a:rPr lang="en-GB" sz="4200">
                <a:latin typeface="Times New Roman"/>
                <a:ea typeface="Times New Roman"/>
                <a:cs typeface="Times New Roman"/>
                <a:sym typeface="Times New Roman"/>
              </a:rPr>
              <a:t> Set</a:t>
            </a:r>
            <a:endParaRPr sz="4200">
              <a:latin typeface="Times New Roman"/>
              <a:ea typeface="Times New Roman"/>
              <a:cs typeface="Times New Roman"/>
              <a:sym typeface="Times New Roman"/>
            </a:endParaRPr>
          </a:p>
        </p:txBody>
      </p:sp>
      <p:pic>
        <p:nvPicPr>
          <p:cNvPr id="165" name="Google Shape;165;p14"/>
          <p:cNvPicPr preferRelativeResize="0"/>
          <p:nvPr/>
        </p:nvPicPr>
        <p:blipFill rotWithShape="1">
          <a:blip r:embed="rId3">
            <a:alphaModFix/>
          </a:blip>
          <a:srcRect b="0" l="0" r="69027" t="0"/>
          <a:stretch/>
        </p:blipFill>
        <p:spPr>
          <a:xfrm>
            <a:off x="726700" y="1099875"/>
            <a:ext cx="1925425" cy="3187275"/>
          </a:xfrm>
          <a:prstGeom prst="rect">
            <a:avLst/>
          </a:prstGeom>
          <a:noFill/>
          <a:ln>
            <a:noFill/>
          </a:ln>
        </p:spPr>
      </p:pic>
      <p:pic>
        <p:nvPicPr>
          <p:cNvPr id="166" name="Google Shape;166;p14"/>
          <p:cNvPicPr preferRelativeResize="0"/>
          <p:nvPr/>
        </p:nvPicPr>
        <p:blipFill rotWithShape="1">
          <a:blip r:embed="rId3">
            <a:alphaModFix/>
          </a:blip>
          <a:srcRect b="0" l="39726" r="0" t="0"/>
          <a:stretch/>
        </p:blipFill>
        <p:spPr>
          <a:xfrm>
            <a:off x="2652125" y="1104050"/>
            <a:ext cx="3747100" cy="3187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311700" y="2880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4200">
                <a:latin typeface="Times New Roman"/>
                <a:ea typeface="Times New Roman"/>
                <a:cs typeface="Times New Roman"/>
                <a:sym typeface="Times New Roman"/>
              </a:rPr>
              <a:t>Input</a:t>
            </a:r>
            <a:r>
              <a:rPr lang="en-GB" sz="4200">
                <a:latin typeface="Times New Roman"/>
                <a:ea typeface="Times New Roman"/>
                <a:cs typeface="Times New Roman"/>
                <a:sym typeface="Times New Roman"/>
              </a:rPr>
              <a:t> From User</a:t>
            </a:r>
            <a:endParaRPr sz="4200">
              <a:latin typeface="Times New Roman"/>
              <a:ea typeface="Times New Roman"/>
              <a:cs typeface="Times New Roman"/>
              <a:sym typeface="Times New Roman"/>
            </a:endParaRPr>
          </a:p>
        </p:txBody>
      </p:sp>
      <p:pic>
        <p:nvPicPr>
          <p:cNvPr id="172" name="Google Shape;172;p15"/>
          <p:cNvPicPr preferRelativeResize="0"/>
          <p:nvPr/>
        </p:nvPicPr>
        <p:blipFill rotWithShape="1">
          <a:blip r:embed="rId3">
            <a:alphaModFix/>
          </a:blip>
          <a:srcRect b="3698" l="0" r="0" t="0"/>
          <a:stretch/>
        </p:blipFill>
        <p:spPr>
          <a:xfrm>
            <a:off x="974625" y="1015925"/>
            <a:ext cx="7052174" cy="3819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311700" y="2612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4200">
                <a:latin typeface="Times New Roman"/>
                <a:ea typeface="Times New Roman"/>
                <a:cs typeface="Times New Roman"/>
                <a:sym typeface="Times New Roman"/>
              </a:rPr>
              <a:t>Block Diagram</a:t>
            </a:r>
            <a:endParaRPr sz="4200">
              <a:latin typeface="Times New Roman"/>
              <a:ea typeface="Times New Roman"/>
              <a:cs typeface="Times New Roman"/>
              <a:sym typeface="Times New Roman"/>
            </a:endParaRPr>
          </a:p>
          <a:p>
            <a:pPr indent="0" lvl="0" marL="0" rtl="0" algn="l">
              <a:lnSpc>
                <a:spcPct val="100000"/>
              </a:lnSpc>
              <a:spcBef>
                <a:spcPts val="0"/>
              </a:spcBef>
              <a:spcAft>
                <a:spcPts val="0"/>
              </a:spcAft>
              <a:buSzPts val="3000"/>
              <a:buNone/>
            </a:pPr>
            <a:r>
              <a:t/>
            </a:r>
            <a:endParaRPr sz="4200">
              <a:latin typeface="Times New Roman"/>
              <a:ea typeface="Times New Roman"/>
              <a:cs typeface="Times New Roman"/>
              <a:sym typeface="Times New Roman"/>
            </a:endParaRPr>
          </a:p>
        </p:txBody>
      </p:sp>
      <p:pic>
        <p:nvPicPr>
          <p:cNvPr id="178" name="Google Shape;178;p16"/>
          <p:cNvPicPr preferRelativeResize="0"/>
          <p:nvPr/>
        </p:nvPicPr>
        <p:blipFill rotWithShape="1">
          <a:blip r:embed="rId3">
            <a:alphaModFix/>
          </a:blip>
          <a:srcRect b="0" l="0" r="0" t="0"/>
          <a:stretch/>
        </p:blipFill>
        <p:spPr>
          <a:xfrm>
            <a:off x="713525" y="1017800"/>
            <a:ext cx="5325300" cy="3820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idx="1" type="body"/>
          </p:nvPr>
        </p:nvSpPr>
        <p:spPr>
          <a:xfrm>
            <a:off x="311700" y="577375"/>
            <a:ext cx="8520600" cy="4337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t/>
            </a:r>
            <a:endParaRPr b="1" sz="1200">
              <a:solidFill>
                <a:schemeClr val="dk1"/>
              </a:solidFill>
            </a:endParaRPr>
          </a:p>
          <a:p>
            <a:pPr indent="0" lvl="0" marL="0" rtl="0" algn="just">
              <a:lnSpc>
                <a:spcPct val="150000"/>
              </a:lnSpc>
              <a:spcBef>
                <a:spcPts val="0"/>
              </a:spcBef>
              <a:spcAft>
                <a:spcPts val="0"/>
              </a:spcAft>
              <a:buSzPts val="1800"/>
              <a:buNone/>
            </a:pPr>
            <a:r>
              <a:rPr b="1" lang="en-GB" sz="1400">
                <a:solidFill>
                  <a:schemeClr val="dk1"/>
                </a:solidFill>
                <a:latin typeface="Times New Roman"/>
                <a:ea typeface="Times New Roman"/>
                <a:cs typeface="Times New Roman"/>
                <a:sym typeface="Times New Roman"/>
              </a:rPr>
              <a:t>News Article Corpus: </a:t>
            </a:r>
            <a:r>
              <a:rPr lang="en-GB" sz="1400">
                <a:solidFill>
                  <a:schemeClr val="dk1"/>
                </a:solidFill>
                <a:latin typeface="Times New Roman"/>
                <a:ea typeface="Times New Roman"/>
                <a:cs typeface="Times New Roman"/>
                <a:sym typeface="Times New Roman"/>
              </a:rPr>
              <a:t>Contains dataset of tweets to be predicted.</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SzPts val="1800"/>
              <a:buNone/>
            </a:pPr>
            <a:r>
              <a:rPr b="1" lang="en-GB" sz="1400">
                <a:solidFill>
                  <a:schemeClr val="dk1"/>
                </a:solidFill>
                <a:latin typeface="Times New Roman"/>
                <a:ea typeface="Times New Roman"/>
                <a:cs typeface="Times New Roman"/>
                <a:sym typeface="Times New Roman"/>
              </a:rPr>
              <a:t>Pre-Processing: </a:t>
            </a:r>
            <a:r>
              <a:rPr lang="en-GB" sz="1400">
                <a:solidFill>
                  <a:schemeClr val="dk1"/>
                </a:solidFill>
                <a:latin typeface="Times New Roman"/>
                <a:ea typeface="Times New Roman"/>
                <a:cs typeface="Times New Roman"/>
                <a:sym typeface="Times New Roman"/>
              </a:rPr>
              <a:t>Step where data gets transformed into a state which can be easily interpreted by the algorithm.</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SzPts val="1800"/>
              <a:buNone/>
            </a:pPr>
            <a:r>
              <a:rPr b="1" lang="en-GB" sz="1400">
                <a:solidFill>
                  <a:schemeClr val="dk1"/>
                </a:solidFill>
                <a:latin typeface="Times New Roman"/>
                <a:ea typeface="Times New Roman"/>
                <a:cs typeface="Times New Roman"/>
                <a:sym typeface="Times New Roman"/>
              </a:rPr>
              <a:t>Supplementary feature:</a:t>
            </a:r>
            <a:r>
              <a:rPr lang="en-GB" sz="1400">
                <a:solidFill>
                  <a:schemeClr val="dk1"/>
                </a:solidFill>
                <a:latin typeface="Times New Roman"/>
                <a:ea typeface="Times New Roman"/>
                <a:cs typeface="Times New Roman"/>
                <a:sym typeface="Times New Roman"/>
              </a:rPr>
              <a:t> Features that refer to the property of Twitter users who issued the tweet and capture the content representations.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SzPts val="1800"/>
              <a:buNone/>
            </a:pPr>
            <a:r>
              <a:rPr b="1" lang="en-GB" sz="1400">
                <a:solidFill>
                  <a:schemeClr val="dk1"/>
                </a:solidFill>
                <a:latin typeface="Times New Roman"/>
                <a:ea typeface="Times New Roman"/>
                <a:cs typeface="Times New Roman"/>
                <a:sym typeface="Times New Roman"/>
              </a:rPr>
              <a:t>Feature Extraction: </a:t>
            </a:r>
            <a:r>
              <a:rPr lang="en-GB" sz="1400">
                <a:solidFill>
                  <a:schemeClr val="dk1"/>
                </a:solidFill>
                <a:latin typeface="Times New Roman"/>
                <a:ea typeface="Times New Roman"/>
                <a:cs typeface="Times New Roman"/>
                <a:sym typeface="Times New Roman"/>
              </a:rPr>
              <a:t>Aims to reduce the number of features in a dataset by creating new features from existing ones.</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SzPts val="1800"/>
              <a:buNone/>
            </a:pPr>
            <a:r>
              <a:rPr b="1" lang="en-GB" sz="1400">
                <a:solidFill>
                  <a:schemeClr val="dk1"/>
                </a:solidFill>
                <a:latin typeface="Times New Roman"/>
                <a:ea typeface="Times New Roman"/>
                <a:cs typeface="Times New Roman"/>
                <a:sym typeface="Times New Roman"/>
              </a:rPr>
              <a:t>Classifiers:</a:t>
            </a:r>
            <a:r>
              <a:rPr lang="en-GB" sz="1400">
                <a:solidFill>
                  <a:schemeClr val="dk1"/>
                </a:solidFill>
                <a:latin typeface="Times New Roman"/>
                <a:ea typeface="Times New Roman"/>
                <a:cs typeface="Times New Roman"/>
                <a:sym typeface="Times New Roman"/>
              </a:rPr>
              <a:t> It is responsible for classifying tweets as fake or real based on the feature set extracted. Various classifiers can be used like support vector machine, logistic regression or random forest.</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1000"/>
              </a:spcAft>
              <a:buSzPts val="1800"/>
              <a:buNone/>
            </a:pPr>
            <a:r>
              <a:rPr b="1" lang="en-GB" sz="1400">
                <a:solidFill>
                  <a:schemeClr val="dk1"/>
                </a:solidFill>
                <a:latin typeface="Times New Roman"/>
                <a:ea typeface="Times New Roman"/>
                <a:cs typeface="Times New Roman"/>
                <a:sym typeface="Times New Roman"/>
              </a:rPr>
              <a:t>Neural network: </a:t>
            </a:r>
            <a:r>
              <a:rPr lang="en-GB" sz="1400">
                <a:solidFill>
                  <a:schemeClr val="dk1"/>
                </a:solidFill>
                <a:latin typeface="Times New Roman"/>
                <a:ea typeface="Times New Roman"/>
                <a:cs typeface="Times New Roman"/>
                <a:sym typeface="Times New Roman"/>
              </a:rPr>
              <a:t>Neural networks,considered to have a certain amount of memory in which they store all preceding calculations, employ information gathered from each element in the sequence.</a:t>
            </a:r>
            <a:endParaRPr sz="2000">
              <a:latin typeface="Times New Roman"/>
              <a:ea typeface="Times New Roman"/>
              <a:cs typeface="Times New Roman"/>
              <a:sym typeface="Times New Roman"/>
            </a:endParaRPr>
          </a:p>
        </p:txBody>
      </p:sp>
      <p:sp>
        <p:nvSpPr>
          <p:cNvPr id="184" name="Google Shape;184;p17"/>
          <p:cNvSpPr txBox="1"/>
          <p:nvPr>
            <p:ph type="title"/>
          </p:nvPr>
        </p:nvSpPr>
        <p:spPr>
          <a:xfrm>
            <a:off x="311700" y="80575"/>
            <a:ext cx="8520600" cy="49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4200">
                <a:latin typeface="Times New Roman"/>
                <a:ea typeface="Times New Roman"/>
                <a:cs typeface="Times New Roman"/>
                <a:sym typeface="Times New Roman"/>
              </a:rPr>
              <a:t>Proposed Methodology	</a:t>
            </a:r>
            <a:endParaRPr sz="42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idx="1" type="body"/>
          </p:nvPr>
        </p:nvSpPr>
        <p:spPr>
          <a:xfrm>
            <a:off x="311700" y="251150"/>
            <a:ext cx="8520600" cy="43176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800"/>
              <a:buNone/>
            </a:pPr>
            <a:r>
              <a:rPr lang="en-GB">
                <a:solidFill>
                  <a:schemeClr val="dk1"/>
                </a:solidFill>
                <a:latin typeface="Times New Roman"/>
                <a:ea typeface="Times New Roman"/>
                <a:cs typeface="Times New Roman"/>
                <a:sym typeface="Times New Roman"/>
              </a:rPr>
              <a:t>We have divided our process into 2 parts : Processing on tweet &amp; Processing on the users profile.</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SzPts val="1800"/>
              <a:buNone/>
            </a:pPr>
            <a:r>
              <a:rPr b="1" lang="en-GB">
                <a:solidFill>
                  <a:schemeClr val="dk1"/>
                </a:solidFill>
                <a:latin typeface="Times New Roman"/>
                <a:ea typeface="Times New Roman"/>
                <a:cs typeface="Times New Roman"/>
                <a:sym typeface="Times New Roman"/>
              </a:rPr>
              <a:t>PHASE 1 : PROCESSING ON TWEET</a:t>
            </a:r>
            <a:endParaRPr b="1">
              <a:solidFill>
                <a:schemeClr val="dk1"/>
              </a:solidFill>
              <a:latin typeface="Times New Roman"/>
              <a:ea typeface="Times New Roman"/>
              <a:cs typeface="Times New Roman"/>
              <a:sym typeface="Times New Roman"/>
            </a:endParaRPr>
          </a:p>
          <a:p>
            <a:pPr indent="-342900" lvl="0" marL="457200" rtl="0" algn="l">
              <a:lnSpc>
                <a:spcPct val="115000"/>
              </a:lnSpc>
              <a:spcBef>
                <a:spcPts val="160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The first phase i.e., Processing on the text will be done in the pre-processing part and the text will be tokenized and the features would be extracted from the tweet and then provided to the classifier.</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The classifier going to be used will be Naive Bayes / Passive Aggressive Classifier.</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Dataset : </a:t>
            </a:r>
            <a:endParaRPr>
              <a:solidFill>
                <a:schemeClr val="dk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dk1"/>
              </a:buClr>
              <a:buSzPts val="1800"/>
              <a:buFont typeface="Times New Roman"/>
              <a:buAutoNum type="arabicPeriod"/>
            </a:pPr>
            <a:r>
              <a:rPr lang="en-GB">
                <a:solidFill>
                  <a:schemeClr val="dk1"/>
                </a:solidFill>
                <a:latin typeface="Times New Roman"/>
                <a:ea typeface="Times New Roman"/>
                <a:cs typeface="Times New Roman"/>
                <a:sym typeface="Times New Roman"/>
              </a:rPr>
              <a:t>Text</a:t>
            </a:r>
            <a:endParaRPr>
              <a:solidFill>
                <a:schemeClr val="dk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dk1"/>
              </a:buClr>
              <a:buSzPts val="1800"/>
              <a:buFont typeface="Times New Roman"/>
              <a:buAutoNum type="arabicPeriod"/>
            </a:pPr>
            <a:r>
              <a:rPr lang="en-GB">
                <a:solidFill>
                  <a:schemeClr val="dk1"/>
                </a:solidFill>
                <a:latin typeface="Times New Roman"/>
                <a:ea typeface="Times New Roman"/>
                <a:cs typeface="Times New Roman"/>
                <a:sym typeface="Times New Roman"/>
              </a:rPr>
              <a:t>Verified</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1600"/>
              </a:spcBef>
              <a:spcAft>
                <a:spcPts val="1600"/>
              </a:spcAft>
              <a:buSzPts val="1800"/>
              <a:buNone/>
            </a:pPr>
            <a:r>
              <a:t/>
            </a:r>
            <a:endParaRPr>
              <a:solidFill>
                <a:schemeClr val="dk1"/>
              </a:solidFill>
            </a:endParaRPr>
          </a:p>
        </p:txBody>
      </p:sp>
      <p:pic>
        <p:nvPicPr>
          <p:cNvPr id="190" name="Google Shape;190;p18"/>
          <p:cNvPicPr preferRelativeResize="0"/>
          <p:nvPr/>
        </p:nvPicPr>
        <p:blipFill>
          <a:blip r:embed="rId3">
            <a:alphaModFix/>
          </a:blip>
          <a:stretch>
            <a:fillRect/>
          </a:stretch>
        </p:blipFill>
        <p:spPr>
          <a:xfrm>
            <a:off x="3745244" y="2920878"/>
            <a:ext cx="2284327" cy="1951372"/>
          </a:xfrm>
          <a:prstGeom prst="rect">
            <a:avLst/>
          </a:prstGeom>
          <a:noFill/>
          <a:ln>
            <a:noFill/>
          </a:ln>
        </p:spPr>
      </p:pic>
      <p:pic>
        <p:nvPicPr>
          <p:cNvPr id="191" name="Google Shape;191;p18"/>
          <p:cNvPicPr preferRelativeResize="0"/>
          <p:nvPr/>
        </p:nvPicPr>
        <p:blipFill>
          <a:blip r:embed="rId4">
            <a:alphaModFix/>
          </a:blip>
          <a:stretch>
            <a:fillRect/>
          </a:stretch>
        </p:blipFill>
        <p:spPr>
          <a:xfrm>
            <a:off x="6017173" y="2917325"/>
            <a:ext cx="531575" cy="1951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a81894216d_3_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200">
                <a:latin typeface="Times New Roman"/>
                <a:ea typeface="Times New Roman"/>
                <a:cs typeface="Times New Roman"/>
                <a:sym typeface="Times New Roman"/>
              </a:rPr>
              <a:t>Implementation (Phase - I)</a:t>
            </a:r>
            <a:endParaRPr sz="4200">
              <a:latin typeface="Times New Roman"/>
              <a:ea typeface="Times New Roman"/>
              <a:cs typeface="Times New Roman"/>
              <a:sym typeface="Times New Roman"/>
            </a:endParaRPr>
          </a:p>
        </p:txBody>
      </p:sp>
      <p:sp>
        <p:nvSpPr>
          <p:cNvPr id="197" name="Google Shape;197;ga81894216d_3_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chemeClr val="dk1"/>
              </a:buClr>
              <a:buSzPts val="3000"/>
              <a:buFont typeface="Times New Roman"/>
              <a:buChar char="●"/>
            </a:pPr>
            <a:r>
              <a:rPr lang="en-GB" sz="3000">
                <a:solidFill>
                  <a:schemeClr val="dk1"/>
                </a:solidFill>
                <a:latin typeface="Times New Roman"/>
                <a:ea typeface="Times New Roman"/>
                <a:cs typeface="Times New Roman"/>
                <a:sym typeface="Times New Roman"/>
              </a:rPr>
              <a:t>Passive Aggressive Classifier</a:t>
            </a:r>
            <a:endParaRPr sz="3000">
              <a:solidFill>
                <a:schemeClr val="dk1"/>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chemeClr val="dk1"/>
              </a:buClr>
              <a:buSzPts val="3000"/>
              <a:buFont typeface="Times New Roman"/>
              <a:buChar char="●"/>
            </a:pPr>
            <a:r>
              <a:rPr lang="en-GB" sz="3000">
                <a:solidFill>
                  <a:schemeClr val="dk1"/>
                </a:solidFill>
                <a:latin typeface="Times New Roman"/>
                <a:ea typeface="Times New Roman"/>
                <a:cs typeface="Times New Roman"/>
                <a:sym typeface="Times New Roman"/>
              </a:rPr>
              <a:t>Naive Bayes Classifier</a:t>
            </a:r>
            <a:endParaRPr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a81894216d_2_403"/>
          <p:cNvSpPr txBox="1"/>
          <p:nvPr>
            <p:ph type="title"/>
          </p:nvPr>
        </p:nvSpPr>
        <p:spPr>
          <a:xfrm>
            <a:off x="275850" y="1816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Phase -I </a:t>
            </a:r>
            <a:r>
              <a:rPr lang="en-GB" sz="3000">
                <a:latin typeface="Times New Roman"/>
                <a:ea typeface="Times New Roman"/>
                <a:cs typeface="Times New Roman"/>
                <a:sym typeface="Times New Roman"/>
              </a:rPr>
              <a:t>Implementation</a:t>
            </a:r>
            <a:r>
              <a:rPr lang="en-GB" sz="3000">
                <a:solidFill>
                  <a:srgbClr val="FFFFFF"/>
                </a:solidFill>
                <a:latin typeface="Times New Roman"/>
                <a:ea typeface="Times New Roman"/>
                <a:cs typeface="Times New Roman"/>
                <a:sym typeface="Times New Roman"/>
              </a:rPr>
              <a:t> </a:t>
            </a:r>
            <a:endParaRPr sz="3700">
              <a:solidFill>
                <a:srgbClr val="FFFFFF"/>
              </a:solidFill>
              <a:latin typeface="Times New Roman"/>
              <a:ea typeface="Times New Roman"/>
              <a:cs typeface="Times New Roman"/>
              <a:sym typeface="Times New Roman"/>
            </a:endParaRPr>
          </a:p>
        </p:txBody>
      </p:sp>
      <p:pic>
        <p:nvPicPr>
          <p:cNvPr id="203" name="Google Shape;203;ga81894216d_2_403"/>
          <p:cNvPicPr preferRelativeResize="0"/>
          <p:nvPr/>
        </p:nvPicPr>
        <p:blipFill>
          <a:blip r:embed="rId3">
            <a:alphaModFix/>
          </a:blip>
          <a:stretch>
            <a:fillRect/>
          </a:stretch>
        </p:blipFill>
        <p:spPr>
          <a:xfrm>
            <a:off x="338275" y="1654675"/>
            <a:ext cx="3883550" cy="3444125"/>
          </a:xfrm>
          <a:prstGeom prst="rect">
            <a:avLst/>
          </a:prstGeom>
          <a:noFill/>
          <a:ln>
            <a:noFill/>
          </a:ln>
        </p:spPr>
      </p:pic>
      <p:sp>
        <p:nvSpPr>
          <p:cNvPr id="204" name="Google Shape;204;ga81894216d_2_403"/>
          <p:cNvSpPr txBox="1"/>
          <p:nvPr>
            <p:ph type="title"/>
          </p:nvPr>
        </p:nvSpPr>
        <p:spPr>
          <a:xfrm>
            <a:off x="4221825" y="2305275"/>
            <a:ext cx="5069100" cy="9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3500">
                <a:latin typeface="Times New Roman"/>
                <a:ea typeface="Times New Roman"/>
                <a:cs typeface="Times New Roman"/>
                <a:sym typeface="Times New Roman"/>
              </a:rPr>
              <a:t>Step 1: Dataset Analysis</a:t>
            </a:r>
            <a:endParaRPr sz="3500">
              <a:latin typeface="Times New Roman"/>
              <a:ea typeface="Times New Roman"/>
              <a:cs typeface="Times New Roman"/>
              <a:sym typeface="Times New Roman"/>
            </a:endParaRPr>
          </a:p>
          <a:p>
            <a:pPr indent="0" lvl="0" marL="0" rtl="0" algn="l">
              <a:lnSpc>
                <a:spcPct val="100000"/>
              </a:lnSpc>
              <a:spcBef>
                <a:spcPts val="0"/>
              </a:spcBef>
              <a:spcAft>
                <a:spcPts val="0"/>
              </a:spcAft>
              <a:buSzPts val="3000"/>
              <a:buNone/>
            </a:pPr>
            <a:r>
              <a:t/>
            </a:r>
            <a:endParaRPr sz="3500">
              <a:latin typeface="Times New Roman"/>
              <a:ea typeface="Times New Roman"/>
              <a:cs typeface="Times New Roman"/>
              <a:sym typeface="Times New Roman"/>
            </a:endParaRPr>
          </a:p>
          <a:p>
            <a:pPr indent="0" lvl="0" marL="0" rtl="0" algn="l">
              <a:lnSpc>
                <a:spcPct val="100000"/>
              </a:lnSpc>
              <a:spcBef>
                <a:spcPts val="0"/>
              </a:spcBef>
              <a:spcAft>
                <a:spcPts val="0"/>
              </a:spcAft>
              <a:buSzPts val="3000"/>
              <a:buNone/>
            </a:pPr>
            <a:r>
              <a:t/>
            </a:r>
            <a:endParaRPr sz="3500">
              <a:latin typeface="Times New Roman"/>
              <a:ea typeface="Times New Roman"/>
              <a:cs typeface="Times New Roman"/>
              <a:sym typeface="Times New Roman"/>
            </a:endParaRPr>
          </a:p>
        </p:txBody>
      </p:sp>
      <p:sp>
        <p:nvSpPr>
          <p:cNvPr id="205" name="Google Shape;205;ga81894216d_2_403"/>
          <p:cNvSpPr/>
          <p:nvPr/>
        </p:nvSpPr>
        <p:spPr>
          <a:xfrm>
            <a:off x="4167275" y="257900"/>
            <a:ext cx="4154400" cy="1313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600">
                <a:solidFill>
                  <a:srgbClr val="FFFFFF"/>
                </a:solidFill>
                <a:latin typeface="Times New Roman"/>
                <a:ea typeface="Times New Roman"/>
                <a:cs typeface="Times New Roman"/>
                <a:sym typeface="Times New Roman"/>
              </a:rPr>
              <a:t>Experiment 1</a:t>
            </a:r>
            <a:endParaRPr sz="2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GB" sz="2600">
                <a:solidFill>
                  <a:srgbClr val="FFFFFF"/>
                </a:solidFill>
                <a:latin typeface="Times New Roman"/>
                <a:ea typeface="Times New Roman"/>
                <a:cs typeface="Times New Roman"/>
                <a:sym typeface="Times New Roman"/>
              </a:rPr>
              <a:t>Passive Aggressive Classifier</a:t>
            </a:r>
            <a:endParaRPr sz="2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26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type="title"/>
          </p:nvPr>
        </p:nvSpPr>
        <p:spPr>
          <a:xfrm>
            <a:off x="290175" y="2059625"/>
            <a:ext cx="4045200" cy="73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5" name="Google Shape;95;p3"/>
          <p:cNvSpPr txBox="1"/>
          <p:nvPr>
            <p:ph idx="2" type="body"/>
          </p:nvPr>
        </p:nvSpPr>
        <p:spPr>
          <a:xfrm>
            <a:off x="4877525" y="141700"/>
            <a:ext cx="3992100" cy="4753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GB" sz="1500">
                <a:solidFill>
                  <a:srgbClr val="FFFFFF"/>
                </a:solidFill>
                <a:latin typeface="Times New Roman"/>
                <a:ea typeface="Times New Roman"/>
                <a:cs typeface="Times New Roman"/>
                <a:sym typeface="Times New Roman"/>
              </a:rPr>
              <a:t>Nowadays, online social media plays a vital role in real world applications with potentially positive and negative effects. When some event has occurred, many people discuss it on the web through social networking. When unexpected events happen there is also fake news that is broadcasted that creates confusion due to the nature of the events. A new and feasible direction is validating tweets along with media contents using data mining techniques.The proposed framework consists of two major components: classifiers and neural network. Classifier is responsible for classifying the tweet content and constructing a feature set whereas the neur</a:t>
            </a:r>
            <a:r>
              <a:rPr lang="en-GB" sz="1500">
                <a:solidFill>
                  <a:srgbClr val="FFFFFF"/>
                </a:solidFill>
                <a:latin typeface="Times New Roman"/>
                <a:ea typeface="Times New Roman"/>
                <a:cs typeface="Times New Roman"/>
                <a:sym typeface="Times New Roman"/>
              </a:rPr>
              <a:t>a</a:t>
            </a:r>
            <a:r>
              <a:rPr lang="en-GB" sz="1500">
                <a:solidFill>
                  <a:srgbClr val="FFFFFF"/>
                </a:solidFill>
                <a:latin typeface="Times New Roman"/>
                <a:ea typeface="Times New Roman"/>
                <a:cs typeface="Times New Roman"/>
                <a:sym typeface="Times New Roman"/>
              </a:rPr>
              <a:t>l network is to provide previous tweet credibility predictions stored in the memory. </a:t>
            </a:r>
            <a:endParaRPr sz="1500">
              <a:solidFill>
                <a:srgbClr val="FFFFFF"/>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t/>
            </a:r>
            <a:endParaRPr sz="1500">
              <a:solidFill>
                <a:srgbClr val="FFFFF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ga81894216d_2_413"/>
          <p:cNvPicPr preferRelativeResize="0"/>
          <p:nvPr/>
        </p:nvPicPr>
        <p:blipFill>
          <a:blip r:embed="rId3">
            <a:alphaModFix/>
          </a:blip>
          <a:stretch>
            <a:fillRect/>
          </a:stretch>
        </p:blipFill>
        <p:spPr>
          <a:xfrm>
            <a:off x="300650" y="2262910"/>
            <a:ext cx="8507801" cy="2108190"/>
          </a:xfrm>
          <a:prstGeom prst="rect">
            <a:avLst/>
          </a:prstGeom>
          <a:noFill/>
          <a:ln>
            <a:noFill/>
          </a:ln>
        </p:spPr>
      </p:pic>
      <p:sp>
        <p:nvSpPr>
          <p:cNvPr id="211" name="Google Shape;211;ga81894216d_2_413"/>
          <p:cNvSpPr txBox="1"/>
          <p:nvPr>
            <p:ph type="title"/>
          </p:nvPr>
        </p:nvSpPr>
        <p:spPr>
          <a:xfrm>
            <a:off x="1259675" y="1214600"/>
            <a:ext cx="6804300" cy="9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2600">
                <a:latin typeface="Times New Roman"/>
                <a:ea typeface="Times New Roman"/>
                <a:cs typeface="Times New Roman"/>
                <a:sym typeface="Times New Roman"/>
              </a:rPr>
              <a:t>Step 2: Data pre-processing and fitting the model to Passive Aggressive Classifier</a:t>
            </a:r>
            <a:endParaRPr sz="2600">
              <a:latin typeface="Times New Roman"/>
              <a:ea typeface="Times New Roman"/>
              <a:cs typeface="Times New Roman"/>
              <a:sym typeface="Times New Roman"/>
            </a:endParaRPr>
          </a:p>
          <a:p>
            <a:pPr indent="0" lvl="0" marL="0" rtl="0" algn="l">
              <a:lnSpc>
                <a:spcPct val="100000"/>
              </a:lnSpc>
              <a:spcBef>
                <a:spcPts val="0"/>
              </a:spcBef>
              <a:spcAft>
                <a:spcPts val="0"/>
              </a:spcAft>
              <a:buSzPts val="3000"/>
              <a:buNone/>
            </a:pPr>
            <a:r>
              <a:t/>
            </a:r>
            <a:endParaRPr sz="2600">
              <a:latin typeface="Times New Roman"/>
              <a:ea typeface="Times New Roman"/>
              <a:cs typeface="Times New Roman"/>
              <a:sym typeface="Times New Roman"/>
            </a:endParaRPr>
          </a:p>
        </p:txBody>
      </p:sp>
      <p:sp>
        <p:nvSpPr>
          <p:cNvPr id="212" name="Google Shape;212;ga81894216d_2_413"/>
          <p:cNvSpPr txBox="1"/>
          <p:nvPr>
            <p:ph type="title"/>
          </p:nvPr>
        </p:nvSpPr>
        <p:spPr>
          <a:xfrm>
            <a:off x="275850" y="1816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Implementation</a:t>
            </a:r>
            <a:r>
              <a:rPr lang="en-GB" sz="3000">
                <a:solidFill>
                  <a:srgbClr val="FFFFFF"/>
                </a:solidFill>
                <a:latin typeface="Times New Roman"/>
                <a:ea typeface="Times New Roman"/>
                <a:cs typeface="Times New Roman"/>
                <a:sym typeface="Times New Roman"/>
              </a:rPr>
              <a:t>: </a:t>
            </a:r>
            <a:endParaRPr sz="3700">
              <a:solidFill>
                <a:srgbClr val="FFFFFF"/>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ga81894216d_2_419"/>
          <p:cNvPicPr preferRelativeResize="0"/>
          <p:nvPr/>
        </p:nvPicPr>
        <p:blipFill>
          <a:blip r:embed="rId3">
            <a:alphaModFix/>
          </a:blip>
          <a:stretch>
            <a:fillRect/>
          </a:stretch>
        </p:blipFill>
        <p:spPr>
          <a:xfrm>
            <a:off x="275850" y="2492600"/>
            <a:ext cx="4108012" cy="1859100"/>
          </a:xfrm>
          <a:prstGeom prst="rect">
            <a:avLst/>
          </a:prstGeom>
          <a:noFill/>
          <a:ln>
            <a:noFill/>
          </a:ln>
        </p:spPr>
      </p:pic>
      <p:pic>
        <p:nvPicPr>
          <p:cNvPr id="218" name="Google Shape;218;ga81894216d_2_419"/>
          <p:cNvPicPr preferRelativeResize="0"/>
          <p:nvPr/>
        </p:nvPicPr>
        <p:blipFill>
          <a:blip r:embed="rId4">
            <a:alphaModFix/>
          </a:blip>
          <a:stretch>
            <a:fillRect/>
          </a:stretch>
        </p:blipFill>
        <p:spPr>
          <a:xfrm>
            <a:off x="5172225" y="2281200"/>
            <a:ext cx="2968325" cy="2496600"/>
          </a:xfrm>
          <a:prstGeom prst="rect">
            <a:avLst/>
          </a:prstGeom>
          <a:noFill/>
          <a:ln>
            <a:noFill/>
          </a:ln>
        </p:spPr>
      </p:pic>
      <p:sp>
        <p:nvSpPr>
          <p:cNvPr id="219" name="Google Shape;219;ga81894216d_2_419"/>
          <p:cNvSpPr txBox="1"/>
          <p:nvPr/>
        </p:nvSpPr>
        <p:spPr>
          <a:xfrm>
            <a:off x="378450" y="1067100"/>
            <a:ext cx="8016900" cy="13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900">
                <a:solidFill>
                  <a:srgbClr val="FFFFFF"/>
                </a:solidFill>
                <a:latin typeface="Times New Roman"/>
                <a:ea typeface="Times New Roman"/>
                <a:cs typeface="Times New Roman"/>
                <a:sym typeface="Times New Roman"/>
              </a:rPr>
              <a:t>Step 3: Predict the accuracy and confusion matrix and plot</a:t>
            </a:r>
            <a:endParaRPr sz="2500">
              <a:solidFill>
                <a:srgbClr val="FFFFFF"/>
              </a:solidFill>
              <a:latin typeface="Times New Roman"/>
              <a:ea typeface="Times New Roman"/>
              <a:cs typeface="Times New Roman"/>
              <a:sym typeface="Times New Roman"/>
            </a:endParaRPr>
          </a:p>
        </p:txBody>
      </p:sp>
      <p:sp>
        <p:nvSpPr>
          <p:cNvPr id="220" name="Google Shape;220;ga81894216d_2_419"/>
          <p:cNvSpPr txBox="1"/>
          <p:nvPr>
            <p:ph type="title"/>
          </p:nvPr>
        </p:nvSpPr>
        <p:spPr>
          <a:xfrm>
            <a:off x="275850" y="1692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Implementation</a:t>
            </a:r>
            <a:r>
              <a:rPr lang="en-GB" sz="3000">
                <a:solidFill>
                  <a:srgbClr val="FFFFFF"/>
                </a:solidFill>
                <a:latin typeface="Times New Roman"/>
                <a:ea typeface="Times New Roman"/>
                <a:cs typeface="Times New Roman"/>
                <a:sym typeface="Times New Roman"/>
              </a:rPr>
              <a:t>: </a:t>
            </a:r>
            <a:endParaRPr sz="3700">
              <a:solidFill>
                <a:srgbClr val="FFFFFF"/>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ga81894216d_2_427"/>
          <p:cNvPicPr preferRelativeResize="0"/>
          <p:nvPr/>
        </p:nvPicPr>
        <p:blipFill>
          <a:blip r:embed="rId3">
            <a:alphaModFix/>
          </a:blip>
          <a:stretch>
            <a:fillRect/>
          </a:stretch>
        </p:blipFill>
        <p:spPr>
          <a:xfrm>
            <a:off x="213875" y="1400450"/>
            <a:ext cx="3636346" cy="1736050"/>
          </a:xfrm>
          <a:prstGeom prst="rect">
            <a:avLst/>
          </a:prstGeom>
          <a:noFill/>
          <a:ln>
            <a:noFill/>
          </a:ln>
        </p:spPr>
      </p:pic>
      <p:sp>
        <p:nvSpPr>
          <p:cNvPr id="226" name="Google Shape;226;ga81894216d_2_427"/>
          <p:cNvSpPr txBox="1"/>
          <p:nvPr/>
        </p:nvSpPr>
        <p:spPr>
          <a:xfrm>
            <a:off x="1364250" y="879950"/>
            <a:ext cx="66882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300">
                <a:solidFill>
                  <a:srgbClr val="FFFFFF"/>
                </a:solidFill>
                <a:latin typeface="Times New Roman"/>
                <a:ea typeface="Times New Roman"/>
                <a:cs typeface="Times New Roman"/>
                <a:sym typeface="Times New Roman"/>
              </a:rPr>
              <a:t>Step 4: Calculating precision, recall and F1 score</a:t>
            </a:r>
            <a:endParaRPr sz="1900">
              <a:solidFill>
                <a:srgbClr val="FFFFFF"/>
              </a:solidFill>
              <a:latin typeface="Times New Roman"/>
              <a:ea typeface="Times New Roman"/>
              <a:cs typeface="Times New Roman"/>
              <a:sym typeface="Times New Roman"/>
            </a:endParaRPr>
          </a:p>
        </p:txBody>
      </p:sp>
      <p:sp>
        <p:nvSpPr>
          <p:cNvPr id="227" name="Google Shape;227;ga81894216d_2_427"/>
          <p:cNvSpPr txBox="1"/>
          <p:nvPr>
            <p:ph type="title"/>
          </p:nvPr>
        </p:nvSpPr>
        <p:spPr>
          <a:xfrm>
            <a:off x="275850" y="1197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Implementation</a:t>
            </a:r>
            <a:r>
              <a:rPr lang="en-GB" sz="3000">
                <a:solidFill>
                  <a:srgbClr val="FFFFFF"/>
                </a:solidFill>
                <a:latin typeface="Times New Roman"/>
                <a:ea typeface="Times New Roman"/>
                <a:cs typeface="Times New Roman"/>
                <a:sym typeface="Times New Roman"/>
              </a:rPr>
              <a:t>: </a:t>
            </a:r>
            <a:endParaRPr sz="3700">
              <a:solidFill>
                <a:srgbClr val="FFFFFF"/>
              </a:solidFill>
              <a:latin typeface="Times New Roman"/>
              <a:ea typeface="Times New Roman"/>
              <a:cs typeface="Times New Roman"/>
              <a:sym typeface="Times New Roman"/>
            </a:endParaRPr>
          </a:p>
        </p:txBody>
      </p:sp>
      <p:pic>
        <p:nvPicPr>
          <p:cNvPr id="228" name="Google Shape;228;ga81894216d_2_427"/>
          <p:cNvPicPr preferRelativeResize="0"/>
          <p:nvPr/>
        </p:nvPicPr>
        <p:blipFill>
          <a:blip r:embed="rId4">
            <a:alphaModFix/>
          </a:blip>
          <a:stretch>
            <a:fillRect/>
          </a:stretch>
        </p:blipFill>
        <p:spPr>
          <a:xfrm>
            <a:off x="2738500" y="3277272"/>
            <a:ext cx="6292201" cy="1736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ga81894216d_2_434"/>
          <p:cNvPicPr preferRelativeResize="0"/>
          <p:nvPr/>
        </p:nvPicPr>
        <p:blipFill>
          <a:blip r:embed="rId3">
            <a:alphaModFix/>
          </a:blip>
          <a:stretch>
            <a:fillRect/>
          </a:stretch>
        </p:blipFill>
        <p:spPr>
          <a:xfrm>
            <a:off x="102800" y="2110625"/>
            <a:ext cx="8839200" cy="2807368"/>
          </a:xfrm>
          <a:prstGeom prst="rect">
            <a:avLst/>
          </a:prstGeom>
          <a:noFill/>
          <a:ln>
            <a:noFill/>
          </a:ln>
        </p:spPr>
      </p:pic>
      <p:sp>
        <p:nvSpPr>
          <p:cNvPr id="234" name="Google Shape;234;ga81894216d_2_434"/>
          <p:cNvSpPr txBox="1"/>
          <p:nvPr/>
        </p:nvSpPr>
        <p:spPr>
          <a:xfrm>
            <a:off x="742350" y="1206125"/>
            <a:ext cx="7659300" cy="9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rgbClr val="FFFFFF"/>
                </a:solidFill>
                <a:latin typeface="Times New Roman"/>
                <a:ea typeface="Times New Roman"/>
                <a:cs typeface="Times New Roman"/>
                <a:sym typeface="Times New Roman"/>
              </a:rPr>
              <a:t>Step 5: Cross Validation</a:t>
            </a:r>
            <a:endParaRPr sz="2800">
              <a:solidFill>
                <a:srgbClr val="FFFFFF"/>
              </a:solidFill>
              <a:latin typeface="Times New Roman"/>
              <a:ea typeface="Times New Roman"/>
              <a:cs typeface="Times New Roman"/>
              <a:sym typeface="Times New Roman"/>
            </a:endParaRPr>
          </a:p>
        </p:txBody>
      </p:sp>
      <p:sp>
        <p:nvSpPr>
          <p:cNvPr id="235" name="Google Shape;235;ga81894216d_2_434"/>
          <p:cNvSpPr txBox="1"/>
          <p:nvPr>
            <p:ph type="title"/>
          </p:nvPr>
        </p:nvSpPr>
        <p:spPr>
          <a:xfrm>
            <a:off x="275850" y="1816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Implementation</a:t>
            </a:r>
            <a:r>
              <a:rPr lang="en-GB" sz="3000">
                <a:solidFill>
                  <a:srgbClr val="FFFFFF"/>
                </a:solidFill>
                <a:latin typeface="Times New Roman"/>
                <a:ea typeface="Times New Roman"/>
                <a:cs typeface="Times New Roman"/>
                <a:sym typeface="Times New Roman"/>
              </a:rPr>
              <a:t>: </a:t>
            </a:r>
            <a:endParaRPr sz="3700">
              <a:solidFill>
                <a:srgbClr val="FFFFFF"/>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a81894216d_2_440"/>
          <p:cNvSpPr txBox="1"/>
          <p:nvPr>
            <p:ph type="title"/>
          </p:nvPr>
        </p:nvSpPr>
        <p:spPr>
          <a:xfrm>
            <a:off x="275850" y="1816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Implementation:</a:t>
            </a:r>
            <a:r>
              <a:rPr lang="en-GB" sz="3000">
                <a:solidFill>
                  <a:srgbClr val="FFFFFF"/>
                </a:solidFill>
                <a:latin typeface="Times New Roman"/>
                <a:ea typeface="Times New Roman"/>
                <a:cs typeface="Times New Roman"/>
                <a:sym typeface="Times New Roman"/>
              </a:rPr>
              <a:t> </a:t>
            </a:r>
            <a:endParaRPr sz="3700">
              <a:solidFill>
                <a:srgbClr val="FFFFFF"/>
              </a:solidFill>
              <a:latin typeface="Times New Roman"/>
              <a:ea typeface="Times New Roman"/>
              <a:cs typeface="Times New Roman"/>
              <a:sym typeface="Times New Roman"/>
            </a:endParaRPr>
          </a:p>
        </p:txBody>
      </p:sp>
      <p:sp>
        <p:nvSpPr>
          <p:cNvPr id="241" name="Google Shape;241;ga81894216d_2_440"/>
          <p:cNvSpPr txBox="1"/>
          <p:nvPr>
            <p:ph type="title"/>
          </p:nvPr>
        </p:nvSpPr>
        <p:spPr>
          <a:xfrm>
            <a:off x="4469700" y="2305275"/>
            <a:ext cx="5069100" cy="94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3300">
                <a:latin typeface="Times New Roman"/>
                <a:ea typeface="Times New Roman"/>
                <a:cs typeface="Times New Roman"/>
                <a:sym typeface="Times New Roman"/>
              </a:rPr>
              <a:t>Step 1: Dataset Analysis</a:t>
            </a:r>
            <a:endParaRPr sz="3300">
              <a:latin typeface="Times New Roman"/>
              <a:ea typeface="Times New Roman"/>
              <a:cs typeface="Times New Roman"/>
              <a:sym typeface="Times New Roman"/>
            </a:endParaRPr>
          </a:p>
        </p:txBody>
      </p:sp>
      <p:pic>
        <p:nvPicPr>
          <p:cNvPr id="242" name="Google Shape;242;ga81894216d_2_440"/>
          <p:cNvPicPr preferRelativeResize="0"/>
          <p:nvPr/>
        </p:nvPicPr>
        <p:blipFill>
          <a:blip r:embed="rId3">
            <a:alphaModFix/>
          </a:blip>
          <a:stretch>
            <a:fillRect/>
          </a:stretch>
        </p:blipFill>
        <p:spPr>
          <a:xfrm>
            <a:off x="275850" y="1239400"/>
            <a:ext cx="4221824" cy="3309675"/>
          </a:xfrm>
          <a:prstGeom prst="rect">
            <a:avLst/>
          </a:prstGeom>
          <a:noFill/>
          <a:ln>
            <a:noFill/>
          </a:ln>
        </p:spPr>
      </p:pic>
      <p:sp>
        <p:nvSpPr>
          <p:cNvPr id="243" name="Google Shape;243;ga81894216d_2_440"/>
          <p:cNvSpPr/>
          <p:nvPr/>
        </p:nvSpPr>
        <p:spPr>
          <a:xfrm>
            <a:off x="4865325" y="283750"/>
            <a:ext cx="4154400" cy="1313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600">
                <a:solidFill>
                  <a:srgbClr val="FFFFFF"/>
                </a:solidFill>
                <a:latin typeface="Times New Roman"/>
                <a:ea typeface="Times New Roman"/>
                <a:cs typeface="Times New Roman"/>
                <a:sym typeface="Times New Roman"/>
              </a:rPr>
              <a:t>Experiment 2</a:t>
            </a:r>
            <a:endParaRPr sz="2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GB" sz="2600">
                <a:solidFill>
                  <a:schemeClr val="lt1"/>
                </a:solidFill>
                <a:latin typeface="Times New Roman"/>
                <a:ea typeface="Times New Roman"/>
                <a:cs typeface="Times New Roman"/>
                <a:sym typeface="Times New Roman"/>
              </a:rPr>
              <a:t>Naive Bayes Classifier</a:t>
            </a:r>
            <a:endParaRPr sz="2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2600">
              <a:solidFill>
                <a:srgbClr val="FFFFFF"/>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a81894216d_2_446"/>
          <p:cNvSpPr txBox="1"/>
          <p:nvPr>
            <p:ph type="title"/>
          </p:nvPr>
        </p:nvSpPr>
        <p:spPr>
          <a:xfrm>
            <a:off x="1259675" y="1214600"/>
            <a:ext cx="6804300" cy="95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2600">
                <a:latin typeface="Times New Roman"/>
                <a:ea typeface="Times New Roman"/>
                <a:cs typeface="Times New Roman"/>
                <a:sym typeface="Times New Roman"/>
              </a:rPr>
              <a:t>Step 2: Data pre-processing and fitting the model to Naive Bayes Classifier</a:t>
            </a:r>
            <a:endParaRPr sz="2600">
              <a:latin typeface="Times New Roman"/>
              <a:ea typeface="Times New Roman"/>
              <a:cs typeface="Times New Roman"/>
              <a:sym typeface="Times New Roman"/>
            </a:endParaRPr>
          </a:p>
        </p:txBody>
      </p:sp>
      <p:pic>
        <p:nvPicPr>
          <p:cNvPr id="249" name="Google Shape;249;ga81894216d_2_446"/>
          <p:cNvPicPr preferRelativeResize="0"/>
          <p:nvPr/>
        </p:nvPicPr>
        <p:blipFill>
          <a:blip r:embed="rId3">
            <a:alphaModFix/>
          </a:blip>
          <a:stretch>
            <a:fillRect/>
          </a:stretch>
        </p:blipFill>
        <p:spPr>
          <a:xfrm>
            <a:off x="152400" y="2470875"/>
            <a:ext cx="8839201" cy="1817450"/>
          </a:xfrm>
          <a:prstGeom prst="rect">
            <a:avLst/>
          </a:prstGeom>
          <a:noFill/>
          <a:ln>
            <a:noFill/>
          </a:ln>
        </p:spPr>
      </p:pic>
      <p:sp>
        <p:nvSpPr>
          <p:cNvPr id="250" name="Google Shape;250;ga81894216d_2_446"/>
          <p:cNvSpPr txBox="1"/>
          <p:nvPr>
            <p:ph type="title"/>
          </p:nvPr>
        </p:nvSpPr>
        <p:spPr>
          <a:xfrm>
            <a:off x="275850" y="1816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Implementation</a:t>
            </a:r>
            <a:r>
              <a:rPr lang="en-GB" sz="3000">
                <a:solidFill>
                  <a:srgbClr val="FFFFFF"/>
                </a:solidFill>
                <a:latin typeface="Times New Roman"/>
                <a:ea typeface="Times New Roman"/>
                <a:cs typeface="Times New Roman"/>
                <a:sym typeface="Times New Roman"/>
              </a:rPr>
              <a:t>:</a:t>
            </a:r>
            <a:endParaRPr sz="3700">
              <a:solidFill>
                <a:srgbClr val="FFFFFF"/>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a81894216d_2_452"/>
          <p:cNvSpPr txBox="1"/>
          <p:nvPr/>
        </p:nvSpPr>
        <p:spPr>
          <a:xfrm>
            <a:off x="311100" y="1149775"/>
            <a:ext cx="8151600" cy="104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900">
                <a:solidFill>
                  <a:srgbClr val="FFFFFF"/>
                </a:solidFill>
                <a:latin typeface="Times New Roman"/>
                <a:ea typeface="Times New Roman"/>
                <a:cs typeface="Times New Roman"/>
                <a:sym typeface="Times New Roman"/>
              </a:rPr>
              <a:t>Step 3: Predict the accuracy and confusion matrix and plot</a:t>
            </a:r>
            <a:endParaRPr sz="2500">
              <a:solidFill>
                <a:srgbClr val="FFFFFF"/>
              </a:solidFill>
              <a:latin typeface="Times New Roman"/>
              <a:ea typeface="Times New Roman"/>
              <a:cs typeface="Times New Roman"/>
              <a:sym typeface="Times New Roman"/>
            </a:endParaRPr>
          </a:p>
        </p:txBody>
      </p:sp>
      <p:pic>
        <p:nvPicPr>
          <p:cNvPr id="256" name="Google Shape;256;ga81894216d_2_452"/>
          <p:cNvPicPr preferRelativeResize="0"/>
          <p:nvPr/>
        </p:nvPicPr>
        <p:blipFill>
          <a:blip r:embed="rId3">
            <a:alphaModFix/>
          </a:blip>
          <a:stretch>
            <a:fillRect/>
          </a:stretch>
        </p:blipFill>
        <p:spPr>
          <a:xfrm>
            <a:off x="237938" y="2328450"/>
            <a:ext cx="4181475" cy="2133600"/>
          </a:xfrm>
          <a:prstGeom prst="rect">
            <a:avLst/>
          </a:prstGeom>
          <a:noFill/>
          <a:ln>
            <a:noFill/>
          </a:ln>
        </p:spPr>
      </p:pic>
      <p:pic>
        <p:nvPicPr>
          <p:cNvPr id="257" name="Google Shape;257;ga81894216d_2_452"/>
          <p:cNvPicPr preferRelativeResize="0"/>
          <p:nvPr/>
        </p:nvPicPr>
        <p:blipFill>
          <a:blip r:embed="rId4">
            <a:alphaModFix/>
          </a:blip>
          <a:stretch>
            <a:fillRect/>
          </a:stretch>
        </p:blipFill>
        <p:spPr>
          <a:xfrm>
            <a:off x="4834475" y="2328450"/>
            <a:ext cx="3175329" cy="2600675"/>
          </a:xfrm>
          <a:prstGeom prst="rect">
            <a:avLst/>
          </a:prstGeom>
          <a:noFill/>
          <a:ln>
            <a:noFill/>
          </a:ln>
        </p:spPr>
      </p:pic>
      <p:sp>
        <p:nvSpPr>
          <p:cNvPr id="258" name="Google Shape;258;ga81894216d_2_452"/>
          <p:cNvSpPr txBox="1"/>
          <p:nvPr>
            <p:ph type="title"/>
          </p:nvPr>
        </p:nvSpPr>
        <p:spPr>
          <a:xfrm>
            <a:off x="275850" y="1816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Implementation</a:t>
            </a:r>
            <a:r>
              <a:rPr lang="en-GB" sz="3000">
                <a:solidFill>
                  <a:srgbClr val="FFFFFF"/>
                </a:solidFill>
                <a:latin typeface="Times New Roman"/>
                <a:ea typeface="Times New Roman"/>
                <a:cs typeface="Times New Roman"/>
                <a:sym typeface="Times New Roman"/>
              </a:rPr>
              <a:t>:</a:t>
            </a:r>
            <a:endParaRPr sz="3700">
              <a:solidFill>
                <a:srgbClr val="FFFFFF"/>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a81894216d_2_459"/>
          <p:cNvSpPr txBox="1"/>
          <p:nvPr/>
        </p:nvSpPr>
        <p:spPr>
          <a:xfrm>
            <a:off x="1288475" y="892350"/>
            <a:ext cx="66882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300">
                <a:solidFill>
                  <a:srgbClr val="FFFFFF"/>
                </a:solidFill>
                <a:latin typeface="Times New Roman"/>
                <a:ea typeface="Times New Roman"/>
                <a:cs typeface="Times New Roman"/>
                <a:sym typeface="Times New Roman"/>
              </a:rPr>
              <a:t>Step 4: Calculating precision, recall and F1 score</a:t>
            </a:r>
            <a:endParaRPr sz="1900">
              <a:solidFill>
                <a:srgbClr val="FFFFFF"/>
              </a:solidFill>
              <a:latin typeface="Times New Roman"/>
              <a:ea typeface="Times New Roman"/>
              <a:cs typeface="Times New Roman"/>
              <a:sym typeface="Times New Roman"/>
            </a:endParaRPr>
          </a:p>
        </p:txBody>
      </p:sp>
      <p:pic>
        <p:nvPicPr>
          <p:cNvPr id="264" name="Google Shape;264;ga81894216d_2_459"/>
          <p:cNvPicPr preferRelativeResize="0"/>
          <p:nvPr/>
        </p:nvPicPr>
        <p:blipFill>
          <a:blip r:embed="rId3">
            <a:alphaModFix/>
          </a:blip>
          <a:stretch>
            <a:fillRect/>
          </a:stretch>
        </p:blipFill>
        <p:spPr>
          <a:xfrm>
            <a:off x="275850" y="1499675"/>
            <a:ext cx="4166400" cy="1887900"/>
          </a:xfrm>
          <a:prstGeom prst="rect">
            <a:avLst/>
          </a:prstGeom>
          <a:noFill/>
          <a:ln>
            <a:noFill/>
          </a:ln>
        </p:spPr>
      </p:pic>
      <p:sp>
        <p:nvSpPr>
          <p:cNvPr id="265" name="Google Shape;265;ga81894216d_2_459"/>
          <p:cNvSpPr txBox="1"/>
          <p:nvPr>
            <p:ph type="title"/>
          </p:nvPr>
        </p:nvSpPr>
        <p:spPr>
          <a:xfrm>
            <a:off x="275850" y="1197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Implementation</a:t>
            </a:r>
            <a:r>
              <a:rPr lang="en-GB" sz="3000">
                <a:solidFill>
                  <a:srgbClr val="FFFFFF"/>
                </a:solidFill>
                <a:latin typeface="Times New Roman"/>
                <a:ea typeface="Times New Roman"/>
                <a:cs typeface="Times New Roman"/>
                <a:sym typeface="Times New Roman"/>
              </a:rPr>
              <a:t>:</a:t>
            </a:r>
            <a:endParaRPr sz="3700">
              <a:solidFill>
                <a:srgbClr val="FFFFFF"/>
              </a:solidFill>
              <a:latin typeface="Times New Roman"/>
              <a:ea typeface="Times New Roman"/>
              <a:cs typeface="Times New Roman"/>
              <a:sym typeface="Times New Roman"/>
            </a:endParaRPr>
          </a:p>
        </p:txBody>
      </p:sp>
      <p:pic>
        <p:nvPicPr>
          <p:cNvPr id="266" name="Google Shape;266;ga81894216d_2_459"/>
          <p:cNvPicPr preferRelativeResize="0"/>
          <p:nvPr/>
        </p:nvPicPr>
        <p:blipFill>
          <a:blip r:embed="rId4">
            <a:alphaModFix/>
          </a:blip>
          <a:stretch>
            <a:fillRect/>
          </a:stretch>
        </p:blipFill>
        <p:spPr>
          <a:xfrm>
            <a:off x="2930225" y="3484600"/>
            <a:ext cx="5927200" cy="1532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a81894216d_2_465"/>
          <p:cNvSpPr txBox="1"/>
          <p:nvPr/>
        </p:nvSpPr>
        <p:spPr>
          <a:xfrm>
            <a:off x="742350" y="1206125"/>
            <a:ext cx="7659300" cy="9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rgbClr val="FFFFFF"/>
                </a:solidFill>
                <a:latin typeface="Times New Roman"/>
                <a:ea typeface="Times New Roman"/>
                <a:cs typeface="Times New Roman"/>
                <a:sym typeface="Times New Roman"/>
              </a:rPr>
              <a:t>Step 5: Cross Validation</a:t>
            </a:r>
            <a:endParaRPr sz="2800">
              <a:solidFill>
                <a:srgbClr val="FFFFFF"/>
              </a:solidFill>
              <a:latin typeface="Times New Roman"/>
              <a:ea typeface="Times New Roman"/>
              <a:cs typeface="Times New Roman"/>
              <a:sym typeface="Times New Roman"/>
            </a:endParaRPr>
          </a:p>
        </p:txBody>
      </p:sp>
      <p:pic>
        <p:nvPicPr>
          <p:cNvPr id="272" name="Google Shape;272;ga81894216d_2_465"/>
          <p:cNvPicPr preferRelativeResize="0"/>
          <p:nvPr/>
        </p:nvPicPr>
        <p:blipFill>
          <a:blip r:embed="rId3">
            <a:alphaModFix/>
          </a:blip>
          <a:stretch>
            <a:fillRect/>
          </a:stretch>
        </p:blipFill>
        <p:spPr>
          <a:xfrm>
            <a:off x="230475" y="2110635"/>
            <a:ext cx="8683050" cy="2704289"/>
          </a:xfrm>
          <a:prstGeom prst="rect">
            <a:avLst/>
          </a:prstGeom>
          <a:noFill/>
          <a:ln>
            <a:noFill/>
          </a:ln>
        </p:spPr>
      </p:pic>
      <p:sp>
        <p:nvSpPr>
          <p:cNvPr id="273" name="Google Shape;273;ga81894216d_2_465"/>
          <p:cNvSpPr txBox="1"/>
          <p:nvPr>
            <p:ph type="title"/>
          </p:nvPr>
        </p:nvSpPr>
        <p:spPr>
          <a:xfrm>
            <a:off x="275850" y="1816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Implementation:</a:t>
            </a:r>
            <a:endParaRPr sz="3700">
              <a:solidFill>
                <a:srgbClr val="FFFFFF"/>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a81894216d_3_15"/>
          <p:cNvSpPr txBox="1"/>
          <p:nvPr>
            <p:ph type="title"/>
          </p:nvPr>
        </p:nvSpPr>
        <p:spPr>
          <a:xfrm>
            <a:off x="717000" y="331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Experimental Result Summary : Phase - 1</a:t>
            </a:r>
            <a:endParaRPr>
              <a:latin typeface="Times New Roman"/>
              <a:ea typeface="Times New Roman"/>
              <a:cs typeface="Times New Roman"/>
              <a:sym typeface="Times New Roman"/>
            </a:endParaRPr>
          </a:p>
        </p:txBody>
      </p:sp>
      <p:graphicFrame>
        <p:nvGraphicFramePr>
          <p:cNvPr id="279" name="Google Shape;279;ga81894216d_3_15"/>
          <p:cNvGraphicFramePr/>
          <p:nvPr/>
        </p:nvGraphicFramePr>
        <p:xfrm>
          <a:off x="717000" y="1107900"/>
          <a:ext cx="3000000" cy="3000000"/>
        </p:xfrm>
        <a:graphic>
          <a:graphicData uri="http://schemas.openxmlformats.org/drawingml/2006/table">
            <a:tbl>
              <a:tblPr>
                <a:noFill/>
                <a:tableStyleId>{42761853-F151-4E37-BFE4-1F986636F4C6}</a:tableStyleId>
              </a:tblPr>
              <a:tblGrid>
                <a:gridCol w="1447800"/>
                <a:gridCol w="1447800"/>
                <a:gridCol w="1447800"/>
                <a:gridCol w="1447800"/>
                <a:gridCol w="1447800"/>
              </a:tblGrid>
              <a:tr h="381000">
                <a:tc>
                  <a:txBody>
                    <a:bodyPr/>
                    <a:lstStyle/>
                    <a:p>
                      <a:pPr indent="0" lvl="0" marL="0" rtl="0" algn="ctr">
                        <a:lnSpc>
                          <a:spcPct val="115000"/>
                        </a:lnSpc>
                        <a:spcBef>
                          <a:spcPts val="1200"/>
                        </a:spcBef>
                        <a:spcAft>
                          <a:spcPts val="1200"/>
                        </a:spcAft>
                        <a:buNone/>
                      </a:pPr>
                      <a:r>
                        <a:rPr b="1" lang="en-GB" sz="1600">
                          <a:latin typeface="Times New Roman"/>
                          <a:ea typeface="Times New Roman"/>
                          <a:cs typeface="Times New Roman"/>
                          <a:sym typeface="Times New Roman"/>
                        </a:rPr>
                        <a:t>Algorithm</a:t>
                      </a:r>
                      <a:endParaRPr b="1" sz="1600">
                        <a:latin typeface="Times New Roman"/>
                        <a:ea typeface="Times New Roman"/>
                        <a:cs typeface="Times New Roman"/>
                        <a:sym typeface="Times New Roman"/>
                      </a:endParaRPr>
                    </a:p>
                  </a:txBody>
                  <a:tcPr marT="91425" marB="91425" marR="44450" marL="44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GB" sz="1600">
                          <a:latin typeface="Times New Roman"/>
                          <a:ea typeface="Times New Roman"/>
                          <a:cs typeface="Times New Roman"/>
                          <a:sym typeface="Times New Roman"/>
                        </a:rPr>
                        <a:t>   Precision %</a:t>
                      </a:r>
                      <a:endParaRPr b="1" sz="1600">
                        <a:latin typeface="Times New Roman"/>
                        <a:ea typeface="Times New Roman"/>
                        <a:cs typeface="Times New Roman"/>
                        <a:sym typeface="Times New Roman"/>
                      </a:endParaRPr>
                    </a:p>
                  </a:txBody>
                  <a:tcPr marT="91425" marB="91425" marR="44450" marL="44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GB" sz="1600">
                          <a:latin typeface="Times New Roman"/>
                          <a:ea typeface="Times New Roman"/>
                          <a:cs typeface="Times New Roman"/>
                          <a:sym typeface="Times New Roman"/>
                        </a:rPr>
                        <a:t>Recall %</a:t>
                      </a:r>
                      <a:endParaRPr b="1" sz="1600">
                        <a:latin typeface="Times New Roman"/>
                        <a:ea typeface="Times New Roman"/>
                        <a:cs typeface="Times New Roman"/>
                        <a:sym typeface="Times New Roman"/>
                      </a:endParaRPr>
                    </a:p>
                  </a:txBody>
                  <a:tcPr marT="91425" marB="91425" marR="44450" marL="44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GB" sz="1600">
                          <a:latin typeface="Times New Roman"/>
                          <a:ea typeface="Times New Roman"/>
                          <a:cs typeface="Times New Roman"/>
                          <a:sym typeface="Times New Roman"/>
                        </a:rPr>
                        <a:t> Accuracy %</a:t>
                      </a:r>
                      <a:endParaRPr b="1" sz="1600">
                        <a:latin typeface="Times New Roman"/>
                        <a:ea typeface="Times New Roman"/>
                        <a:cs typeface="Times New Roman"/>
                        <a:sym typeface="Times New Roman"/>
                      </a:endParaRPr>
                    </a:p>
                  </a:txBody>
                  <a:tcPr marT="91425" marB="91425" marR="44450" marL="44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GB" sz="1600">
                          <a:latin typeface="Times New Roman"/>
                          <a:ea typeface="Times New Roman"/>
                          <a:cs typeface="Times New Roman"/>
                          <a:sym typeface="Times New Roman"/>
                        </a:rPr>
                        <a:t>F1-Score %</a:t>
                      </a:r>
                      <a:endParaRPr b="1" sz="1600">
                        <a:latin typeface="Times New Roman"/>
                        <a:ea typeface="Times New Roman"/>
                        <a:cs typeface="Times New Roman"/>
                        <a:sym typeface="Times New Roman"/>
                      </a:endParaRPr>
                    </a:p>
                  </a:txBody>
                  <a:tcPr marT="91425" marB="91425" marR="44450" marL="44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Clr>
                          <a:srgbClr val="000000"/>
                        </a:buClr>
                        <a:buSzPts val="1400"/>
                        <a:buFont typeface="Arial"/>
                        <a:buNone/>
                      </a:pPr>
                      <a:r>
                        <a:rPr lang="en-GB" sz="1900">
                          <a:solidFill>
                            <a:schemeClr val="dk1"/>
                          </a:solidFill>
                          <a:latin typeface="Times New Roman"/>
                          <a:ea typeface="Times New Roman"/>
                          <a:cs typeface="Times New Roman"/>
                          <a:sym typeface="Times New Roman"/>
                        </a:rPr>
                        <a:t>Passive Aggressive</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Clr>
                          <a:srgbClr val="000000"/>
                        </a:buClr>
                        <a:buSzPts val="1900"/>
                        <a:buFont typeface="Arial"/>
                        <a:buNone/>
                      </a:pPr>
                      <a:r>
                        <a:rPr lang="en-GB" sz="1900">
                          <a:solidFill>
                            <a:schemeClr val="dk1"/>
                          </a:solidFill>
                          <a:latin typeface="Times New Roman"/>
                          <a:ea typeface="Times New Roman"/>
                          <a:cs typeface="Times New Roman"/>
                          <a:sym typeface="Times New Roman"/>
                        </a:rPr>
                        <a:t>90</a:t>
                      </a:r>
                      <a:endParaRPr>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1900">
                          <a:solidFill>
                            <a:schemeClr val="dk1"/>
                          </a:solidFill>
                          <a:latin typeface="Times New Roman"/>
                          <a:ea typeface="Times New Roman"/>
                          <a:cs typeface="Times New Roman"/>
                          <a:sym typeface="Times New Roman"/>
                        </a:rPr>
                        <a:t>91</a:t>
                      </a:r>
                      <a:endParaRPr sz="1900">
                        <a:solidFill>
                          <a:schemeClr val="dk1"/>
                        </a:solidFill>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Clr>
                          <a:srgbClr val="000000"/>
                        </a:buClr>
                        <a:buSzPts val="1900"/>
                        <a:buFont typeface="Arial"/>
                        <a:buNone/>
                      </a:pPr>
                      <a:r>
                        <a:rPr lang="en-GB" sz="1900">
                          <a:solidFill>
                            <a:schemeClr val="dk1"/>
                          </a:solidFill>
                          <a:latin typeface="Times New Roman"/>
                          <a:ea typeface="Times New Roman"/>
                          <a:cs typeface="Times New Roman"/>
                          <a:sym typeface="Times New Roman"/>
                        </a:rPr>
                        <a:t>90.37</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1900">
                          <a:solidFill>
                            <a:schemeClr val="dk1"/>
                          </a:solidFill>
                          <a:latin typeface="Times New Roman"/>
                          <a:ea typeface="Times New Roman"/>
                          <a:cs typeface="Times New Roman"/>
                          <a:sym typeface="Times New Roman"/>
                        </a:rPr>
                        <a:t>91</a:t>
                      </a:r>
                      <a:endParaRPr sz="1900">
                        <a:solidFill>
                          <a:schemeClr val="dk1"/>
                        </a:solidFill>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Clr>
                          <a:srgbClr val="000000"/>
                        </a:buClr>
                        <a:buSzPts val="2000"/>
                        <a:buFont typeface="Arial"/>
                        <a:buNone/>
                      </a:pPr>
                      <a:r>
                        <a:rPr lang="en-GB" sz="2000">
                          <a:solidFill>
                            <a:schemeClr val="dk1"/>
                          </a:solidFill>
                          <a:latin typeface="Times New Roman"/>
                          <a:ea typeface="Times New Roman"/>
                          <a:cs typeface="Times New Roman"/>
                          <a:sym typeface="Times New Roman"/>
                        </a:rPr>
                        <a:t>Naive Bayes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900">
                          <a:solidFill>
                            <a:schemeClr val="dk1"/>
                          </a:solidFill>
                          <a:latin typeface="Times New Roman"/>
                          <a:ea typeface="Times New Roman"/>
                          <a:cs typeface="Times New Roman"/>
                          <a:sym typeface="Times New Roman"/>
                        </a:rPr>
                        <a:t>92</a:t>
                      </a:r>
                      <a:endParaRPr sz="19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900">
                          <a:solidFill>
                            <a:schemeClr val="dk1"/>
                          </a:solidFill>
                          <a:latin typeface="Times New Roman"/>
                          <a:ea typeface="Times New Roman"/>
                          <a:cs typeface="Times New Roman"/>
                          <a:sym typeface="Times New Roman"/>
                        </a:rPr>
                        <a:t>91</a:t>
                      </a:r>
                      <a:endParaRPr sz="19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rgbClr val="000000"/>
                        </a:buClr>
                        <a:buSzPts val="2000"/>
                        <a:buFont typeface="Arial"/>
                        <a:buNone/>
                      </a:pPr>
                      <a:r>
                        <a:rPr lang="en-GB" sz="2000">
                          <a:solidFill>
                            <a:schemeClr val="dk1"/>
                          </a:solidFill>
                          <a:latin typeface="Times New Roman"/>
                          <a:ea typeface="Times New Roman"/>
                          <a:cs typeface="Times New Roman"/>
                          <a:sym typeface="Times New Roman"/>
                        </a:rPr>
                        <a:t>92.36</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900">
                          <a:solidFill>
                            <a:schemeClr val="dk1"/>
                          </a:solidFill>
                          <a:latin typeface="Times New Roman"/>
                          <a:ea typeface="Times New Roman"/>
                          <a:cs typeface="Times New Roman"/>
                          <a:sym typeface="Times New Roman"/>
                        </a:rPr>
                        <a:t>89</a:t>
                      </a:r>
                      <a:endParaRPr sz="1900">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250275" y="144522"/>
            <a:ext cx="8222100" cy="83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graphicFrame>
        <p:nvGraphicFramePr>
          <p:cNvPr id="101" name="Google Shape;101;p4"/>
          <p:cNvGraphicFramePr/>
          <p:nvPr/>
        </p:nvGraphicFramePr>
        <p:xfrm>
          <a:off x="325475" y="925425"/>
          <a:ext cx="3000000" cy="3000000"/>
        </p:xfrm>
        <a:graphic>
          <a:graphicData uri="http://schemas.openxmlformats.org/drawingml/2006/table">
            <a:tbl>
              <a:tblPr>
                <a:noFill/>
                <a:tableStyleId>{2581E2B3-54B7-4277-9E2A-D17379D76E13}</a:tableStyleId>
              </a:tblPr>
              <a:tblGrid>
                <a:gridCol w="636800"/>
                <a:gridCol w="2725975"/>
                <a:gridCol w="2339375"/>
                <a:gridCol w="2369550"/>
              </a:tblGrid>
              <a:tr h="609475">
                <a:tc>
                  <a:txBody>
                    <a:bodyPr/>
                    <a:lstStyle/>
                    <a:p>
                      <a:pPr indent="0" lvl="0" marL="0" marR="0" rtl="0" algn="ctr">
                        <a:lnSpc>
                          <a:spcPct val="100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Sr. No.</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Author/Title/Year</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Work done/Algorithm/Concept/Idea presented in the paper</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Remarks</a:t>
                      </a:r>
                      <a:endParaRPr sz="1300" u="none" cap="none" strike="noStrike">
                        <a:solidFill>
                          <a:srgbClr val="FFF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22725">
                <a:tc>
                  <a:txBody>
                    <a:bodyPr/>
                    <a:lstStyle/>
                    <a:p>
                      <a:pPr indent="0" lvl="0" marL="0" marR="0" rtl="0" algn="ctr">
                        <a:lnSpc>
                          <a:spcPct val="100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1</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Weiling Chen,</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Chenyan Yang,</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Yan Zhang,</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Chai Kait Yeo,</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Chiew Tong Lau,</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Bu Sung Lee/</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Exploiting Behavioral Differences to Detect Fake News/ </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2018 </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Autoencoder and Recurrent  Neural Network</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Accuracy:87%</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It deals with real-world behavioral patterns thus, the accuracy decreases.</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3650">
                <a:tc>
                  <a:txBody>
                    <a:bodyPr/>
                    <a:lstStyle/>
                    <a:p>
                      <a:pPr indent="0" lvl="0" marL="0" marR="0" rtl="0" algn="ctr">
                        <a:lnSpc>
                          <a:spcPct val="100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2</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Youngkyung Seo,</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Deokjin Seo,</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Chang-Sung Jeong/</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Fake news Detection Model using Media Reliability/</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2018</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Modified CNN Deep Learning </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MNIST:100%</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Refined:97.7%</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Media: 75.6%</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GB" sz="1300" u="none" cap="none" strike="noStrike">
                          <a:solidFill>
                            <a:srgbClr val="FFFFFF"/>
                          </a:solidFill>
                          <a:latin typeface="Times New Roman"/>
                          <a:ea typeface="Times New Roman"/>
                          <a:cs typeface="Times New Roman"/>
                          <a:sym typeface="Times New Roman"/>
                        </a:rPr>
                        <a:t>As the deception of news was verified by people, it is a limitation also the lack of dataset and the output result utilized a lot of time.</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9"/>
          <p:cNvSpPr txBox="1"/>
          <p:nvPr>
            <p:ph idx="1" type="body"/>
          </p:nvPr>
        </p:nvSpPr>
        <p:spPr>
          <a:xfrm>
            <a:off x="311700" y="251150"/>
            <a:ext cx="8520600" cy="4317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b="1" lang="en-GB">
                <a:solidFill>
                  <a:schemeClr val="dk1"/>
                </a:solidFill>
                <a:latin typeface="Times New Roman"/>
                <a:ea typeface="Times New Roman"/>
                <a:cs typeface="Times New Roman"/>
                <a:sym typeface="Times New Roman"/>
              </a:rPr>
              <a:t>PHASE 2 : PROCESSING ON USER PROFILE</a:t>
            </a:r>
            <a:endParaRPr b="1">
              <a:solidFill>
                <a:schemeClr val="dk1"/>
              </a:solidFill>
              <a:latin typeface="Times New Roman"/>
              <a:ea typeface="Times New Roman"/>
              <a:cs typeface="Times New Roman"/>
              <a:sym typeface="Times New Roman"/>
            </a:endParaRPr>
          </a:p>
          <a:p>
            <a:pPr indent="-342900" lvl="0" marL="457200" rtl="0" algn="l">
              <a:lnSpc>
                <a:spcPct val="115000"/>
              </a:lnSpc>
              <a:spcBef>
                <a:spcPts val="160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In phase 2, the user profile and tweet features, i.e, followers count, retweet count, favourite count, friends count, verified, these characteristics are taken into consideration.</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Further, these features are provided to Decision Tree Classifier for further evaluation.</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Dataset :</a:t>
            </a:r>
            <a:endParaRPr>
              <a:solidFill>
                <a:schemeClr val="dk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dk1"/>
              </a:buClr>
              <a:buSzPts val="1800"/>
              <a:buFont typeface="Times New Roman"/>
              <a:buAutoNum type="arabicPeriod"/>
            </a:pPr>
            <a:r>
              <a:rPr lang="en-GB">
                <a:solidFill>
                  <a:schemeClr val="dk1"/>
                </a:solidFill>
                <a:latin typeface="Times New Roman"/>
                <a:ea typeface="Times New Roman"/>
                <a:cs typeface="Times New Roman"/>
                <a:sym typeface="Times New Roman"/>
              </a:rPr>
              <a:t>Favourites Count</a:t>
            </a:r>
            <a:endParaRPr>
              <a:solidFill>
                <a:schemeClr val="dk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dk1"/>
              </a:buClr>
              <a:buSzPts val="1800"/>
              <a:buFont typeface="Times New Roman"/>
              <a:buAutoNum type="arabicPeriod"/>
            </a:pPr>
            <a:r>
              <a:rPr lang="en-GB">
                <a:solidFill>
                  <a:schemeClr val="dk1"/>
                </a:solidFill>
                <a:latin typeface="Times New Roman"/>
                <a:ea typeface="Times New Roman"/>
                <a:cs typeface="Times New Roman"/>
                <a:sym typeface="Times New Roman"/>
              </a:rPr>
              <a:t>Retweet Count</a:t>
            </a:r>
            <a:endParaRPr>
              <a:solidFill>
                <a:schemeClr val="dk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dk1"/>
              </a:buClr>
              <a:buSzPts val="1800"/>
              <a:buFont typeface="Times New Roman"/>
              <a:buAutoNum type="arabicPeriod"/>
            </a:pPr>
            <a:r>
              <a:rPr lang="en-GB">
                <a:solidFill>
                  <a:schemeClr val="dk1"/>
                </a:solidFill>
                <a:latin typeface="Times New Roman"/>
                <a:ea typeface="Times New Roman"/>
                <a:cs typeface="Times New Roman"/>
                <a:sym typeface="Times New Roman"/>
              </a:rPr>
              <a:t>Followers Count</a:t>
            </a:r>
            <a:endParaRPr>
              <a:solidFill>
                <a:schemeClr val="dk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dk1"/>
              </a:buClr>
              <a:buSzPts val="1800"/>
              <a:buFont typeface="Times New Roman"/>
              <a:buAutoNum type="arabicPeriod"/>
            </a:pPr>
            <a:r>
              <a:rPr lang="en-GB">
                <a:solidFill>
                  <a:schemeClr val="dk1"/>
                </a:solidFill>
                <a:latin typeface="Times New Roman"/>
                <a:ea typeface="Times New Roman"/>
                <a:cs typeface="Times New Roman"/>
                <a:sym typeface="Times New Roman"/>
              </a:rPr>
              <a:t>Friends Count</a:t>
            </a:r>
            <a:endParaRPr>
              <a:solidFill>
                <a:schemeClr val="dk1"/>
              </a:solidFill>
              <a:latin typeface="Times New Roman"/>
              <a:ea typeface="Times New Roman"/>
              <a:cs typeface="Times New Roman"/>
              <a:sym typeface="Times New Roman"/>
            </a:endParaRPr>
          </a:p>
          <a:p>
            <a:pPr indent="0" lvl="0" marL="914400" rtl="0" algn="l">
              <a:lnSpc>
                <a:spcPct val="115000"/>
              </a:lnSpc>
              <a:spcBef>
                <a:spcPts val="1600"/>
              </a:spcBef>
              <a:spcAft>
                <a:spcPts val="0"/>
              </a:spcAft>
              <a:buSzPts val="1800"/>
              <a:buNone/>
            </a:pPr>
            <a:r>
              <a:rPr lang="en-GB">
                <a:solidFill>
                  <a:schemeClr val="dk1"/>
                </a:solidFill>
              </a:rPr>
              <a:t> </a:t>
            </a:r>
            <a:endParaRPr>
              <a:solidFill>
                <a:schemeClr val="dk1"/>
              </a:solidFill>
            </a:endParaRPr>
          </a:p>
          <a:p>
            <a:pPr indent="0" lvl="0" marL="457200" rtl="0" algn="l">
              <a:lnSpc>
                <a:spcPct val="115000"/>
              </a:lnSpc>
              <a:spcBef>
                <a:spcPts val="1600"/>
              </a:spcBef>
              <a:spcAft>
                <a:spcPts val="1600"/>
              </a:spcAft>
              <a:buSzPts val="1800"/>
              <a:buNone/>
            </a:pPr>
            <a:r>
              <a:t/>
            </a:r>
            <a:endParaRPr>
              <a:solidFill>
                <a:schemeClr val="dk1"/>
              </a:solidFill>
            </a:endParaRPr>
          </a:p>
        </p:txBody>
      </p:sp>
      <p:pic>
        <p:nvPicPr>
          <p:cNvPr id="285" name="Google Shape;285;p19"/>
          <p:cNvPicPr preferRelativeResize="0"/>
          <p:nvPr/>
        </p:nvPicPr>
        <p:blipFill>
          <a:blip r:embed="rId3">
            <a:alphaModFix/>
          </a:blip>
          <a:stretch>
            <a:fillRect/>
          </a:stretch>
        </p:blipFill>
        <p:spPr>
          <a:xfrm>
            <a:off x="4572000" y="2239650"/>
            <a:ext cx="3855400" cy="2128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d83213d26d_1_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200">
                <a:latin typeface="Times New Roman"/>
                <a:ea typeface="Times New Roman"/>
                <a:cs typeface="Times New Roman"/>
                <a:sym typeface="Times New Roman"/>
              </a:rPr>
              <a:t>Implementation (Phase - II)</a:t>
            </a:r>
            <a:endParaRPr sz="4200">
              <a:latin typeface="Times New Roman"/>
              <a:ea typeface="Times New Roman"/>
              <a:cs typeface="Times New Roman"/>
              <a:sym typeface="Times New Roman"/>
            </a:endParaRPr>
          </a:p>
          <a:p>
            <a:pPr indent="0" lvl="0" marL="0" rtl="0" algn="l">
              <a:spcBef>
                <a:spcPts val="0"/>
              </a:spcBef>
              <a:spcAft>
                <a:spcPts val="0"/>
              </a:spcAft>
              <a:buNone/>
            </a:pPr>
            <a:r>
              <a:t/>
            </a:r>
            <a:endParaRPr sz="4200">
              <a:latin typeface="Times New Roman"/>
              <a:ea typeface="Times New Roman"/>
              <a:cs typeface="Times New Roman"/>
              <a:sym typeface="Times New Roman"/>
            </a:endParaRPr>
          </a:p>
        </p:txBody>
      </p:sp>
      <p:sp>
        <p:nvSpPr>
          <p:cNvPr id="291" name="Google Shape;291;gd83213d26d_1_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chemeClr val="dk1"/>
              </a:buClr>
              <a:buSzPts val="3000"/>
              <a:buFont typeface="Times New Roman"/>
              <a:buChar char="●"/>
            </a:pPr>
            <a:r>
              <a:rPr lang="en-GB" sz="3000">
                <a:solidFill>
                  <a:schemeClr val="dk1"/>
                </a:solidFill>
                <a:latin typeface="Times New Roman"/>
                <a:ea typeface="Times New Roman"/>
                <a:cs typeface="Times New Roman"/>
                <a:sym typeface="Times New Roman"/>
              </a:rPr>
              <a:t>Passive Aggressive Classifier</a:t>
            </a:r>
            <a:endParaRPr sz="3000">
              <a:solidFill>
                <a:schemeClr val="dk1"/>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chemeClr val="dk1"/>
              </a:buClr>
              <a:buSzPts val="3000"/>
              <a:buFont typeface="Times New Roman"/>
              <a:buChar char="●"/>
            </a:pPr>
            <a:r>
              <a:rPr lang="en-GB" sz="3000">
                <a:solidFill>
                  <a:schemeClr val="dk1"/>
                </a:solidFill>
                <a:latin typeface="Times New Roman"/>
                <a:ea typeface="Times New Roman"/>
                <a:cs typeface="Times New Roman"/>
                <a:sym typeface="Times New Roman"/>
              </a:rPr>
              <a:t>Logistic Regression Classifier</a:t>
            </a:r>
            <a:endParaRPr sz="3000">
              <a:solidFill>
                <a:schemeClr val="dk1"/>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chemeClr val="dk1"/>
              </a:buClr>
              <a:buSzPts val="3000"/>
              <a:buFont typeface="Times New Roman"/>
              <a:buChar char="●"/>
            </a:pPr>
            <a:r>
              <a:rPr lang="en-GB" sz="3000">
                <a:solidFill>
                  <a:schemeClr val="dk1"/>
                </a:solidFill>
                <a:latin typeface="Times New Roman"/>
                <a:ea typeface="Times New Roman"/>
                <a:cs typeface="Times New Roman"/>
                <a:sym typeface="Times New Roman"/>
              </a:rPr>
              <a:t>Decision Tree Classifier</a:t>
            </a:r>
            <a:endParaRPr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c29aa3fa13_2_0"/>
          <p:cNvSpPr txBox="1"/>
          <p:nvPr>
            <p:ph idx="4294967295" type="body"/>
          </p:nvPr>
        </p:nvSpPr>
        <p:spPr>
          <a:xfrm>
            <a:off x="392075" y="1059125"/>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1" sz="1600">
              <a:solidFill>
                <a:srgbClr val="000000"/>
              </a:solidFill>
              <a:highlight>
                <a:srgbClr val="FFFFFF"/>
              </a:highlight>
              <a:latin typeface="Barlow"/>
              <a:ea typeface="Barlow"/>
              <a:cs typeface="Barlow"/>
              <a:sym typeface="Barlow"/>
            </a:endParaRPr>
          </a:p>
          <a:p>
            <a:pPr indent="0" lvl="0" marL="0" rtl="0" algn="l">
              <a:lnSpc>
                <a:spcPct val="150000"/>
              </a:lnSpc>
              <a:spcBef>
                <a:spcPts val="0"/>
              </a:spcBef>
              <a:spcAft>
                <a:spcPts val="0"/>
              </a:spcAft>
              <a:buNone/>
            </a:pPr>
            <a:r>
              <a:t/>
            </a:r>
            <a:endParaRPr b="1" sz="1600">
              <a:solidFill>
                <a:srgbClr val="000000"/>
              </a:solidFill>
              <a:highlight>
                <a:srgbClr val="FFFFFF"/>
              </a:highlight>
              <a:latin typeface="Barlow"/>
              <a:ea typeface="Barlow"/>
              <a:cs typeface="Barlow"/>
              <a:sym typeface="Barlow"/>
            </a:endParaRPr>
          </a:p>
          <a:p>
            <a:pPr indent="0" lvl="0" marL="0" rtl="0" algn="l">
              <a:lnSpc>
                <a:spcPct val="150000"/>
              </a:lnSpc>
              <a:spcBef>
                <a:spcPts val="0"/>
              </a:spcBef>
              <a:spcAft>
                <a:spcPts val="0"/>
              </a:spcAft>
              <a:buNone/>
            </a:pPr>
            <a:r>
              <a:t/>
            </a:r>
            <a:endParaRPr b="1" sz="1600">
              <a:solidFill>
                <a:srgbClr val="000000"/>
              </a:solidFill>
              <a:highlight>
                <a:srgbClr val="FFFFFF"/>
              </a:highlight>
              <a:latin typeface="Barlow"/>
              <a:ea typeface="Barlow"/>
              <a:cs typeface="Barlow"/>
              <a:sym typeface="Barlow"/>
            </a:endParaRPr>
          </a:p>
          <a:p>
            <a:pPr indent="0" lvl="0" marL="0" rtl="0" algn="l">
              <a:lnSpc>
                <a:spcPct val="150000"/>
              </a:lnSpc>
              <a:spcBef>
                <a:spcPts val="0"/>
              </a:spcBef>
              <a:spcAft>
                <a:spcPts val="0"/>
              </a:spcAft>
              <a:buNone/>
            </a:pPr>
            <a:r>
              <a:rPr lang="en-GB" sz="2300">
                <a:solidFill>
                  <a:srgbClr val="FFFFFF"/>
                </a:solidFill>
                <a:latin typeface="Times New Roman"/>
                <a:ea typeface="Times New Roman"/>
                <a:cs typeface="Times New Roman"/>
                <a:sym typeface="Times New Roman"/>
              </a:rPr>
              <a:t>Step 1: View Feature set in  </a:t>
            </a:r>
            <a:endParaRPr sz="2300">
              <a:solidFill>
                <a:srgbClr val="FFFFFF"/>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2300">
                <a:solidFill>
                  <a:srgbClr val="FFFFFF"/>
                </a:solidFill>
                <a:latin typeface="Times New Roman"/>
                <a:ea typeface="Times New Roman"/>
                <a:cs typeface="Times New Roman"/>
                <a:sym typeface="Times New Roman"/>
              </a:rPr>
              <a:t>the dataset</a:t>
            </a:r>
            <a:endParaRPr sz="2500">
              <a:solidFill>
                <a:srgbClr val="FFFFFF"/>
              </a:solidFill>
              <a:latin typeface="Times New Roman"/>
              <a:ea typeface="Times New Roman"/>
              <a:cs typeface="Times New Roman"/>
              <a:sym typeface="Times New Roman"/>
            </a:endParaRPr>
          </a:p>
        </p:txBody>
      </p:sp>
      <p:sp>
        <p:nvSpPr>
          <p:cNvPr id="297" name="Google Shape;297;gc29aa3fa13_2_0"/>
          <p:cNvSpPr txBox="1"/>
          <p:nvPr/>
        </p:nvSpPr>
        <p:spPr>
          <a:xfrm>
            <a:off x="302450" y="190100"/>
            <a:ext cx="4794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200">
                <a:solidFill>
                  <a:srgbClr val="FFFFFF"/>
                </a:solidFill>
                <a:latin typeface="Times New Roman"/>
                <a:ea typeface="Times New Roman"/>
                <a:cs typeface="Times New Roman"/>
                <a:sym typeface="Times New Roman"/>
              </a:rPr>
              <a:t>Phase-II Implementation:</a:t>
            </a:r>
            <a:endParaRPr sz="3100">
              <a:solidFill>
                <a:srgbClr val="FFFFFF"/>
              </a:solidFill>
              <a:latin typeface="Times New Roman"/>
              <a:ea typeface="Times New Roman"/>
              <a:cs typeface="Times New Roman"/>
              <a:sym typeface="Times New Roman"/>
            </a:endParaRPr>
          </a:p>
        </p:txBody>
      </p:sp>
      <p:pic>
        <p:nvPicPr>
          <p:cNvPr id="298" name="Google Shape;298;gc29aa3fa13_2_0"/>
          <p:cNvPicPr preferRelativeResize="0"/>
          <p:nvPr/>
        </p:nvPicPr>
        <p:blipFill>
          <a:blip r:embed="rId3">
            <a:alphaModFix/>
          </a:blip>
          <a:stretch>
            <a:fillRect/>
          </a:stretch>
        </p:blipFill>
        <p:spPr>
          <a:xfrm>
            <a:off x="4278523" y="1059125"/>
            <a:ext cx="4436275" cy="2705250"/>
          </a:xfrm>
          <a:prstGeom prst="rect">
            <a:avLst/>
          </a:prstGeom>
          <a:noFill/>
          <a:ln>
            <a:noFill/>
          </a:ln>
        </p:spPr>
      </p:pic>
      <p:pic>
        <p:nvPicPr>
          <p:cNvPr id="299" name="Google Shape;299;gc29aa3fa13_2_0"/>
          <p:cNvPicPr preferRelativeResize="0"/>
          <p:nvPr/>
        </p:nvPicPr>
        <p:blipFill>
          <a:blip r:embed="rId4">
            <a:alphaModFix/>
          </a:blip>
          <a:stretch>
            <a:fillRect/>
          </a:stretch>
        </p:blipFill>
        <p:spPr>
          <a:xfrm>
            <a:off x="4278525" y="3764375"/>
            <a:ext cx="1159775" cy="754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c29aa3fa13_2_13"/>
          <p:cNvSpPr txBox="1"/>
          <p:nvPr>
            <p:ph type="title"/>
          </p:nvPr>
        </p:nvSpPr>
        <p:spPr>
          <a:xfrm>
            <a:off x="142350" y="136848"/>
            <a:ext cx="8222100" cy="12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200">
                <a:solidFill>
                  <a:srgbClr val="FFFFFF"/>
                </a:solidFill>
                <a:latin typeface="Times New Roman"/>
                <a:ea typeface="Times New Roman"/>
                <a:cs typeface="Times New Roman"/>
                <a:sym typeface="Times New Roman"/>
              </a:rPr>
              <a:t>Step 2 : </a:t>
            </a:r>
            <a:r>
              <a:rPr lang="en-GB" sz="3100">
                <a:latin typeface="Times New Roman"/>
                <a:ea typeface="Times New Roman"/>
                <a:cs typeface="Times New Roman"/>
                <a:sym typeface="Times New Roman"/>
              </a:rPr>
              <a:t>Data pre-processing &amp; splitting dataset</a:t>
            </a:r>
            <a:endParaRPr sz="6100"/>
          </a:p>
          <a:p>
            <a:pPr indent="0" lvl="0" marL="0" rtl="0" algn="l">
              <a:spcBef>
                <a:spcPts val="0"/>
              </a:spcBef>
              <a:spcAft>
                <a:spcPts val="0"/>
              </a:spcAft>
              <a:buNone/>
            </a:pPr>
            <a:r>
              <a:t/>
            </a:r>
            <a:endParaRPr sz="3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305" name="Google Shape;305;gc29aa3fa13_2_13"/>
          <p:cNvPicPr preferRelativeResize="0"/>
          <p:nvPr/>
        </p:nvPicPr>
        <p:blipFill>
          <a:blip r:embed="rId3">
            <a:alphaModFix/>
          </a:blip>
          <a:stretch>
            <a:fillRect/>
          </a:stretch>
        </p:blipFill>
        <p:spPr>
          <a:xfrm>
            <a:off x="244926" y="598451"/>
            <a:ext cx="6012050" cy="3204925"/>
          </a:xfrm>
          <a:prstGeom prst="rect">
            <a:avLst/>
          </a:prstGeom>
          <a:noFill/>
          <a:ln>
            <a:noFill/>
          </a:ln>
        </p:spPr>
      </p:pic>
      <p:pic>
        <p:nvPicPr>
          <p:cNvPr id="306" name="Google Shape;306;gc29aa3fa13_2_13"/>
          <p:cNvPicPr preferRelativeResize="0"/>
          <p:nvPr/>
        </p:nvPicPr>
        <p:blipFill>
          <a:blip r:embed="rId4">
            <a:alphaModFix/>
          </a:blip>
          <a:stretch>
            <a:fillRect/>
          </a:stretch>
        </p:blipFill>
        <p:spPr>
          <a:xfrm>
            <a:off x="244925" y="3979896"/>
            <a:ext cx="8839200" cy="88135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gd7612e98fb_0_13"/>
          <p:cNvPicPr preferRelativeResize="0"/>
          <p:nvPr/>
        </p:nvPicPr>
        <p:blipFill rotWithShape="1">
          <a:blip r:embed="rId3">
            <a:alphaModFix/>
          </a:blip>
          <a:srcRect b="0" l="11039" r="0" t="0"/>
          <a:stretch/>
        </p:blipFill>
        <p:spPr>
          <a:xfrm>
            <a:off x="152400" y="2204425"/>
            <a:ext cx="6545674" cy="1914375"/>
          </a:xfrm>
          <a:prstGeom prst="rect">
            <a:avLst/>
          </a:prstGeom>
          <a:noFill/>
          <a:ln>
            <a:noFill/>
          </a:ln>
        </p:spPr>
      </p:pic>
      <p:pic>
        <p:nvPicPr>
          <p:cNvPr id="312" name="Google Shape;312;gd7612e98fb_0_13"/>
          <p:cNvPicPr preferRelativeResize="0"/>
          <p:nvPr/>
        </p:nvPicPr>
        <p:blipFill rotWithShape="1">
          <a:blip r:embed="rId4">
            <a:alphaModFix/>
          </a:blip>
          <a:srcRect b="0" l="10402" r="0" t="0"/>
          <a:stretch/>
        </p:blipFill>
        <p:spPr>
          <a:xfrm>
            <a:off x="152400" y="192600"/>
            <a:ext cx="7860049" cy="1790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c29aa3fa13_2_26"/>
          <p:cNvSpPr txBox="1"/>
          <p:nvPr>
            <p:ph type="title"/>
          </p:nvPr>
        </p:nvSpPr>
        <p:spPr>
          <a:xfrm>
            <a:off x="373400" y="150049"/>
            <a:ext cx="8222100" cy="142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Times New Roman"/>
                <a:ea typeface="Times New Roman"/>
                <a:cs typeface="Times New Roman"/>
                <a:sym typeface="Times New Roman"/>
              </a:rPr>
              <a:t>Step 3 : Fitting The final dataset to the classifier</a:t>
            </a:r>
            <a:endParaRPr sz="3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318" name="Google Shape;318;gc29aa3fa13_2_26"/>
          <p:cNvPicPr preferRelativeResize="0"/>
          <p:nvPr/>
        </p:nvPicPr>
        <p:blipFill rotWithShape="1">
          <a:blip r:embed="rId3">
            <a:alphaModFix/>
          </a:blip>
          <a:srcRect b="0" l="11676" r="0" t="0"/>
          <a:stretch/>
        </p:blipFill>
        <p:spPr>
          <a:xfrm>
            <a:off x="232750" y="980850"/>
            <a:ext cx="4114150" cy="1781775"/>
          </a:xfrm>
          <a:prstGeom prst="rect">
            <a:avLst/>
          </a:prstGeom>
          <a:noFill/>
          <a:ln>
            <a:noFill/>
          </a:ln>
        </p:spPr>
      </p:pic>
      <p:pic>
        <p:nvPicPr>
          <p:cNvPr id="319" name="Google Shape;319;gc29aa3fa13_2_26"/>
          <p:cNvPicPr preferRelativeResize="0"/>
          <p:nvPr/>
        </p:nvPicPr>
        <p:blipFill rotWithShape="1">
          <a:blip r:embed="rId4">
            <a:alphaModFix/>
          </a:blip>
          <a:srcRect b="0" l="9156" r="0" t="0"/>
          <a:stretch/>
        </p:blipFill>
        <p:spPr>
          <a:xfrm>
            <a:off x="232750" y="3024075"/>
            <a:ext cx="4142149" cy="1657325"/>
          </a:xfrm>
          <a:prstGeom prst="rect">
            <a:avLst/>
          </a:prstGeom>
          <a:noFill/>
          <a:ln>
            <a:noFill/>
          </a:ln>
        </p:spPr>
      </p:pic>
      <p:pic>
        <p:nvPicPr>
          <p:cNvPr id="320" name="Google Shape;320;gc29aa3fa13_2_26"/>
          <p:cNvPicPr preferRelativeResize="0"/>
          <p:nvPr/>
        </p:nvPicPr>
        <p:blipFill>
          <a:blip r:embed="rId5">
            <a:alphaModFix/>
          </a:blip>
          <a:stretch>
            <a:fillRect/>
          </a:stretch>
        </p:blipFill>
        <p:spPr>
          <a:xfrm>
            <a:off x="4464500" y="1768550"/>
            <a:ext cx="4566775" cy="2054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d7612e98fb_0_23"/>
          <p:cNvSpPr txBox="1"/>
          <p:nvPr>
            <p:ph type="title"/>
          </p:nvPr>
        </p:nvSpPr>
        <p:spPr>
          <a:xfrm>
            <a:off x="186225" y="188549"/>
            <a:ext cx="8222100" cy="142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Times New Roman"/>
                <a:ea typeface="Times New Roman"/>
                <a:cs typeface="Times New Roman"/>
                <a:sym typeface="Times New Roman"/>
              </a:rPr>
              <a:t>Step 4: Classifier Report</a:t>
            </a:r>
            <a:endParaRPr sz="3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326" name="Google Shape;326;gd7612e98fb_0_23"/>
          <p:cNvPicPr preferRelativeResize="0"/>
          <p:nvPr/>
        </p:nvPicPr>
        <p:blipFill>
          <a:blip r:embed="rId3">
            <a:alphaModFix/>
          </a:blip>
          <a:stretch>
            <a:fillRect/>
          </a:stretch>
        </p:blipFill>
        <p:spPr>
          <a:xfrm>
            <a:off x="272950" y="1091375"/>
            <a:ext cx="4185300" cy="1751625"/>
          </a:xfrm>
          <a:prstGeom prst="rect">
            <a:avLst/>
          </a:prstGeom>
          <a:noFill/>
          <a:ln>
            <a:noFill/>
          </a:ln>
        </p:spPr>
      </p:pic>
      <p:pic>
        <p:nvPicPr>
          <p:cNvPr id="327" name="Google Shape;327;gd7612e98fb_0_23"/>
          <p:cNvPicPr preferRelativeResize="0"/>
          <p:nvPr/>
        </p:nvPicPr>
        <p:blipFill>
          <a:blip r:embed="rId4">
            <a:alphaModFix/>
          </a:blip>
          <a:stretch>
            <a:fillRect/>
          </a:stretch>
        </p:blipFill>
        <p:spPr>
          <a:xfrm>
            <a:off x="4781997" y="2066022"/>
            <a:ext cx="4114675" cy="1731300"/>
          </a:xfrm>
          <a:prstGeom prst="rect">
            <a:avLst/>
          </a:prstGeom>
          <a:noFill/>
          <a:ln>
            <a:noFill/>
          </a:ln>
        </p:spPr>
      </p:pic>
      <p:pic>
        <p:nvPicPr>
          <p:cNvPr id="328" name="Google Shape;328;gd7612e98fb_0_23"/>
          <p:cNvPicPr preferRelativeResize="0"/>
          <p:nvPr/>
        </p:nvPicPr>
        <p:blipFill>
          <a:blip r:embed="rId5">
            <a:alphaModFix/>
          </a:blip>
          <a:stretch>
            <a:fillRect/>
          </a:stretch>
        </p:blipFill>
        <p:spPr>
          <a:xfrm>
            <a:off x="256125" y="2995400"/>
            <a:ext cx="4218951" cy="1776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c29aa3fa13_2_34"/>
          <p:cNvSpPr txBox="1"/>
          <p:nvPr>
            <p:ph type="title"/>
          </p:nvPr>
        </p:nvSpPr>
        <p:spPr>
          <a:xfrm>
            <a:off x="65675" y="-94175"/>
            <a:ext cx="8222100" cy="142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Times New Roman"/>
                <a:ea typeface="Times New Roman"/>
                <a:cs typeface="Times New Roman"/>
                <a:sym typeface="Times New Roman"/>
              </a:rPr>
              <a:t>Step 5: Confusion Matrix</a:t>
            </a:r>
            <a:endParaRPr sz="3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334" name="Google Shape;334;gc29aa3fa13_2_34"/>
          <p:cNvPicPr preferRelativeResize="0"/>
          <p:nvPr/>
        </p:nvPicPr>
        <p:blipFill>
          <a:blip r:embed="rId3">
            <a:alphaModFix/>
          </a:blip>
          <a:stretch>
            <a:fillRect/>
          </a:stretch>
        </p:blipFill>
        <p:spPr>
          <a:xfrm>
            <a:off x="1273700" y="2933750"/>
            <a:ext cx="2351075" cy="2085800"/>
          </a:xfrm>
          <a:prstGeom prst="rect">
            <a:avLst/>
          </a:prstGeom>
          <a:noFill/>
          <a:ln>
            <a:noFill/>
          </a:ln>
        </p:spPr>
      </p:pic>
      <p:pic>
        <p:nvPicPr>
          <p:cNvPr id="335" name="Google Shape;335;gc29aa3fa13_2_34"/>
          <p:cNvPicPr preferRelativeResize="0"/>
          <p:nvPr/>
        </p:nvPicPr>
        <p:blipFill>
          <a:blip r:embed="rId4">
            <a:alphaModFix/>
          </a:blip>
          <a:stretch>
            <a:fillRect/>
          </a:stretch>
        </p:blipFill>
        <p:spPr>
          <a:xfrm>
            <a:off x="4935075" y="1543400"/>
            <a:ext cx="2569225" cy="2344800"/>
          </a:xfrm>
          <a:prstGeom prst="rect">
            <a:avLst/>
          </a:prstGeom>
          <a:noFill/>
          <a:ln>
            <a:noFill/>
          </a:ln>
        </p:spPr>
      </p:pic>
      <p:pic>
        <p:nvPicPr>
          <p:cNvPr id="336" name="Google Shape;336;gc29aa3fa13_2_34"/>
          <p:cNvPicPr preferRelativeResize="0"/>
          <p:nvPr/>
        </p:nvPicPr>
        <p:blipFill>
          <a:blip r:embed="rId5">
            <a:alphaModFix/>
          </a:blip>
          <a:stretch>
            <a:fillRect/>
          </a:stretch>
        </p:blipFill>
        <p:spPr>
          <a:xfrm>
            <a:off x="1273700" y="633100"/>
            <a:ext cx="2351079" cy="2171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c29aa3fa13_2_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Experimental Result Summary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b="1" sz="3100">
              <a:solidFill>
                <a:srgbClr val="000000"/>
              </a:solidFill>
              <a:highlight>
                <a:srgbClr val="FFFFFF"/>
              </a:highlight>
              <a:latin typeface="Barlow"/>
              <a:ea typeface="Barlow"/>
              <a:cs typeface="Barlow"/>
              <a:sym typeface="Barlow"/>
            </a:endParaRPr>
          </a:p>
        </p:txBody>
      </p:sp>
      <p:graphicFrame>
        <p:nvGraphicFramePr>
          <p:cNvPr id="342" name="Google Shape;342;gc29aa3fa13_2_7"/>
          <p:cNvGraphicFramePr/>
          <p:nvPr/>
        </p:nvGraphicFramePr>
        <p:xfrm>
          <a:off x="415475" y="1091513"/>
          <a:ext cx="3000000" cy="3000000"/>
        </p:xfrm>
        <a:graphic>
          <a:graphicData uri="http://schemas.openxmlformats.org/drawingml/2006/table">
            <a:tbl>
              <a:tblPr>
                <a:noFill/>
                <a:tableStyleId>{42761853-F151-4E37-BFE4-1F986636F4C6}</a:tableStyleId>
              </a:tblPr>
              <a:tblGrid>
                <a:gridCol w="1441600"/>
                <a:gridCol w="1441600"/>
                <a:gridCol w="1441600"/>
                <a:gridCol w="1441600"/>
                <a:gridCol w="1441600"/>
              </a:tblGrid>
              <a:tr h="807900">
                <a:tc>
                  <a:txBody>
                    <a:bodyPr/>
                    <a:lstStyle/>
                    <a:p>
                      <a:pPr indent="0" lvl="0" marL="0" rtl="0" algn="ctr">
                        <a:spcBef>
                          <a:spcPts val="0"/>
                        </a:spcBef>
                        <a:spcAft>
                          <a:spcPts val="0"/>
                        </a:spcAft>
                        <a:buNone/>
                      </a:pPr>
                      <a:r>
                        <a:rPr lang="en-GB" sz="2300">
                          <a:highlight>
                            <a:srgbClr val="FFFFFF"/>
                          </a:highlight>
                          <a:latin typeface="Times New Roman"/>
                          <a:ea typeface="Times New Roman"/>
                          <a:cs typeface="Times New Roman"/>
                          <a:sym typeface="Times New Roman"/>
                        </a:rPr>
                        <a:t>Algorithm</a:t>
                      </a:r>
                      <a:endParaRPr sz="23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2300">
                          <a:highlight>
                            <a:srgbClr val="FFFFFF"/>
                          </a:highlight>
                          <a:latin typeface="Times New Roman"/>
                          <a:ea typeface="Times New Roman"/>
                          <a:cs typeface="Times New Roman"/>
                          <a:sym typeface="Times New Roman"/>
                        </a:rPr>
                        <a:t>Precision %</a:t>
                      </a:r>
                      <a:endParaRPr sz="23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2300">
                          <a:highlight>
                            <a:srgbClr val="FFFFFF"/>
                          </a:highlight>
                          <a:latin typeface="Times New Roman"/>
                          <a:ea typeface="Times New Roman"/>
                          <a:cs typeface="Times New Roman"/>
                          <a:sym typeface="Times New Roman"/>
                        </a:rPr>
                        <a:t>Recall %</a:t>
                      </a:r>
                      <a:endParaRPr sz="23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2300">
                          <a:highlight>
                            <a:srgbClr val="FFFFFF"/>
                          </a:highlight>
                          <a:latin typeface="Times New Roman"/>
                          <a:ea typeface="Times New Roman"/>
                          <a:cs typeface="Times New Roman"/>
                          <a:sym typeface="Times New Roman"/>
                        </a:rPr>
                        <a:t>Accuracy %</a:t>
                      </a:r>
                      <a:endParaRPr sz="23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2300">
                          <a:highlight>
                            <a:srgbClr val="FFFFFF"/>
                          </a:highlight>
                          <a:latin typeface="Times New Roman"/>
                          <a:ea typeface="Times New Roman"/>
                          <a:cs typeface="Times New Roman"/>
                          <a:sym typeface="Times New Roman"/>
                        </a:rPr>
                        <a:t>F1-Score %</a:t>
                      </a:r>
                      <a:endParaRPr sz="23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7900">
                <a:tc>
                  <a:txBody>
                    <a:bodyPr/>
                    <a:lstStyle/>
                    <a:p>
                      <a:pPr indent="0" lvl="0" marL="0" rtl="0" algn="ctr">
                        <a:spcBef>
                          <a:spcPts val="0"/>
                        </a:spcBef>
                        <a:spcAft>
                          <a:spcPts val="0"/>
                        </a:spcAft>
                        <a:buNone/>
                      </a:pPr>
                      <a:r>
                        <a:rPr lang="en-GB" sz="2300">
                          <a:solidFill>
                            <a:schemeClr val="dk1"/>
                          </a:solidFill>
                          <a:highlight>
                            <a:srgbClr val="FFFFFF"/>
                          </a:highlight>
                          <a:latin typeface="Times New Roman"/>
                          <a:ea typeface="Times New Roman"/>
                          <a:cs typeface="Times New Roman"/>
                          <a:sym typeface="Times New Roman"/>
                        </a:rPr>
                        <a:t>Passive Aggressive </a:t>
                      </a:r>
                      <a:endParaRPr sz="2300">
                        <a:solidFill>
                          <a:schemeClr val="dk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2300">
                          <a:solidFill>
                            <a:schemeClr val="dk1"/>
                          </a:solidFill>
                          <a:highlight>
                            <a:srgbClr val="FFFFFF"/>
                          </a:highlight>
                          <a:latin typeface="Times New Roman"/>
                          <a:ea typeface="Times New Roman"/>
                          <a:cs typeface="Times New Roman"/>
                          <a:sym typeface="Times New Roman"/>
                        </a:rPr>
                        <a:t>96</a:t>
                      </a:r>
                      <a:endParaRPr sz="2300">
                        <a:solidFill>
                          <a:schemeClr val="dk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2300">
                          <a:solidFill>
                            <a:schemeClr val="dk1"/>
                          </a:solidFill>
                          <a:highlight>
                            <a:srgbClr val="FFFFFF"/>
                          </a:highlight>
                          <a:latin typeface="Times New Roman"/>
                          <a:ea typeface="Times New Roman"/>
                          <a:cs typeface="Times New Roman"/>
                          <a:sym typeface="Times New Roman"/>
                        </a:rPr>
                        <a:t>91</a:t>
                      </a:r>
                      <a:endParaRPr sz="2300">
                        <a:solidFill>
                          <a:schemeClr val="dk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2300">
                          <a:solidFill>
                            <a:schemeClr val="dk1"/>
                          </a:solidFill>
                          <a:highlight>
                            <a:srgbClr val="FFFFFF"/>
                          </a:highlight>
                          <a:latin typeface="Times New Roman"/>
                          <a:ea typeface="Times New Roman"/>
                          <a:cs typeface="Times New Roman"/>
                          <a:sym typeface="Times New Roman"/>
                        </a:rPr>
                        <a:t>88.96</a:t>
                      </a:r>
                      <a:endParaRPr sz="2300">
                        <a:solidFill>
                          <a:schemeClr val="dk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2300">
                          <a:solidFill>
                            <a:schemeClr val="dk1"/>
                          </a:solidFill>
                          <a:highlight>
                            <a:srgbClr val="FFFFFF"/>
                          </a:highlight>
                          <a:latin typeface="Times New Roman"/>
                          <a:ea typeface="Times New Roman"/>
                          <a:cs typeface="Times New Roman"/>
                          <a:sym typeface="Times New Roman"/>
                        </a:rPr>
                        <a:t>94</a:t>
                      </a:r>
                      <a:endParaRPr sz="2300">
                        <a:solidFill>
                          <a:schemeClr val="dk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7900">
                <a:tc>
                  <a:txBody>
                    <a:bodyPr/>
                    <a:lstStyle/>
                    <a:p>
                      <a:pPr indent="0" lvl="0" marL="0" rtl="0" algn="ctr">
                        <a:spcBef>
                          <a:spcPts val="0"/>
                        </a:spcBef>
                        <a:spcAft>
                          <a:spcPts val="0"/>
                        </a:spcAft>
                        <a:buNone/>
                      </a:pPr>
                      <a:r>
                        <a:rPr lang="en-GB" sz="2300">
                          <a:solidFill>
                            <a:schemeClr val="dk1"/>
                          </a:solidFill>
                          <a:highlight>
                            <a:srgbClr val="FFFFFF"/>
                          </a:highlight>
                          <a:latin typeface="Times New Roman"/>
                          <a:ea typeface="Times New Roman"/>
                          <a:cs typeface="Times New Roman"/>
                          <a:sym typeface="Times New Roman"/>
                        </a:rPr>
                        <a:t>Decision Tree</a:t>
                      </a:r>
                      <a:endParaRPr sz="2300">
                        <a:solidFill>
                          <a:schemeClr val="dk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2300">
                          <a:solidFill>
                            <a:schemeClr val="dk1"/>
                          </a:solidFill>
                          <a:highlight>
                            <a:srgbClr val="FFFFFF"/>
                          </a:highlight>
                          <a:latin typeface="Times New Roman"/>
                          <a:ea typeface="Times New Roman"/>
                          <a:cs typeface="Times New Roman"/>
                          <a:sym typeface="Times New Roman"/>
                        </a:rPr>
                        <a:t>97</a:t>
                      </a:r>
                      <a:endParaRPr sz="2300">
                        <a:solidFill>
                          <a:schemeClr val="dk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2300">
                          <a:solidFill>
                            <a:schemeClr val="dk1"/>
                          </a:solidFill>
                          <a:highlight>
                            <a:srgbClr val="FFFFFF"/>
                          </a:highlight>
                          <a:latin typeface="Times New Roman"/>
                          <a:ea typeface="Times New Roman"/>
                          <a:cs typeface="Times New Roman"/>
                          <a:sym typeface="Times New Roman"/>
                        </a:rPr>
                        <a:t>97</a:t>
                      </a:r>
                      <a:endParaRPr sz="2300">
                        <a:solidFill>
                          <a:schemeClr val="dk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2300">
                          <a:solidFill>
                            <a:schemeClr val="dk1"/>
                          </a:solidFill>
                          <a:highlight>
                            <a:srgbClr val="FFFFFF"/>
                          </a:highlight>
                          <a:latin typeface="Times New Roman"/>
                          <a:ea typeface="Times New Roman"/>
                          <a:cs typeface="Times New Roman"/>
                          <a:sym typeface="Times New Roman"/>
                        </a:rPr>
                        <a:t>94.94</a:t>
                      </a:r>
                      <a:endParaRPr sz="2300">
                        <a:solidFill>
                          <a:schemeClr val="dk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2300">
                          <a:solidFill>
                            <a:schemeClr val="dk1"/>
                          </a:solidFill>
                          <a:highlight>
                            <a:srgbClr val="FFFFFF"/>
                          </a:highlight>
                          <a:latin typeface="Times New Roman"/>
                          <a:ea typeface="Times New Roman"/>
                          <a:cs typeface="Times New Roman"/>
                          <a:sym typeface="Times New Roman"/>
                        </a:rPr>
                        <a:t>97</a:t>
                      </a:r>
                      <a:endParaRPr sz="2300">
                        <a:solidFill>
                          <a:schemeClr val="dk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7900">
                <a:tc>
                  <a:txBody>
                    <a:bodyPr/>
                    <a:lstStyle/>
                    <a:p>
                      <a:pPr indent="0" lvl="0" marL="0" rtl="0" algn="ctr">
                        <a:spcBef>
                          <a:spcPts val="0"/>
                        </a:spcBef>
                        <a:spcAft>
                          <a:spcPts val="0"/>
                        </a:spcAft>
                        <a:buNone/>
                      </a:pPr>
                      <a:r>
                        <a:rPr lang="en-GB" sz="2300">
                          <a:solidFill>
                            <a:schemeClr val="dk1"/>
                          </a:solidFill>
                          <a:highlight>
                            <a:srgbClr val="FFFFFF"/>
                          </a:highlight>
                          <a:latin typeface="Times New Roman"/>
                          <a:ea typeface="Times New Roman"/>
                          <a:cs typeface="Times New Roman"/>
                          <a:sym typeface="Times New Roman"/>
                        </a:rPr>
                        <a:t>Logistic  Regression</a:t>
                      </a:r>
                      <a:endParaRPr sz="2300">
                        <a:solidFill>
                          <a:schemeClr val="dk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2300">
                          <a:solidFill>
                            <a:schemeClr val="dk1"/>
                          </a:solidFill>
                          <a:highlight>
                            <a:srgbClr val="FFFFFF"/>
                          </a:highlight>
                          <a:latin typeface="Times New Roman"/>
                          <a:ea typeface="Times New Roman"/>
                          <a:cs typeface="Times New Roman"/>
                          <a:sym typeface="Times New Roman"/>
                        </a:rPr>
                        <a:t>93</a:t>
                      </a:r>
                      <a:endParaRPr sz="2300">
                        <a:solidFill>
                          <a:schemeClr val="dk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2300">
                          <a:solidFill>
                            <a:schemeClr val="dk1"/>
                          </a:solidFill>
                          <a:highlight>
                            <a:srgbClr val="FFFFFF"/>
                          </a:highlight>
                          <a:latin typeface="Times New Roman"/>
                          <a:ea typeface="Times New Roman"/>
                          <a:cs typeface="Times New Roman"/>
                          <a:sym typeface="Times New Roman"/>
                        </a:rPr>
                        <a:t>99</a:t>
                      </a:r>
                      <a:endParaRPr sz="2300">
                        <a:solidFill>
                          <a:schemeClr val="dk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2300">
                          <a:solidFill>
                            <a:schemeClr val="dk1"/>
                          </a:solidFill>
                          <a:highlight>
                            <a:srgbClr val="FFFFFF"/>
                          </a:highlight>
                          <a:latin typeface="Times New Roman"/>
                          <a:ea typeface="Times New Roman"/>
                          <a:cs typeface="Times New Roman"/>
                          <a:sym typeface="Times New Roman"/>
                        </a:rPr>
                        <a:t>93.10</a:t>
                      </a:r>
                      <a:endParaRPr sz="2300">
                        <a:solidFill>
                          <a:schemeClr val="dk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2300">
                          <a:solidFill>
                            <a:schemeClr val="dk1"/>
                          </a:solidFill>
                          <a:highlight>
                            <a:srgbClr val="FFFFFF"/>
                          </a:highlight>
                          <a:latin typeface="Times New Roman"/>
                          <a:ea typeface="Times New Roman"/>
                          <a:cs typeface="Times New Roman"/>
                          <a:sym typeface="Times New Roman"/>
                        </a:rPr>
                        <a:t>96</a:t>
                      </a:r>
                      <a:endParaRPr sz="2300">
                        <a:solidFill>
                          <a:schemeClr val="dk1"/>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c3c1b152bb_0_0"/>
          <p:cNvSpPr txBox="1"/>
          <p:nvPr>
            <p:ph type="title"/>
          </p:nvPr>
        </p:nvSpPr>
        <p:spPr>
          <a:xfrm>
            <a:off x="311700" y="211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Connectivity between GUI and Backend</a:t>
            </a:r>
            <a:endParaRPr>
              <a:latin typeface="Times New Roman"/>
              <a:ea typeface="Times New Roman"/>
              <a:cs typeface="Times New Roman"/>
              <a:sym typeface="Times New Roman"/>
            </a:endParaRPr>
          </a:p>
        </p:txBody>
      </p:sp>
      <p:pic>
        <p:nvPicPr>
          <p:cNvPr id="348" name="Google Shape;348;gc3c1b152bb_0_0"/>
          <p:cNvPicPr preferRelativeResize="0"/>
          <p:nvPr/>
        </p:nvPicPr>
        <p:blipFill>
          <a:blip r:embed="rId3">
            <a:alphaModFix/>
          </a:blip>
          <a:stretch>
            <a:fillRect/>
          </a:stretch>
        </p:blipFill>
        <p:spPr>
          <a:xfrm>
            <a:off x="868800" y="897550"/>
            <a:ext cx="7270474" cy="382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aphicFrame>
        <p:nvGraphicFramePr>
          <p:cNvPr id="106" name="Google Shape;106;p5"/>
          <p:cNvGraphicFramePr/>
          <p:nvPr/>
        </p:nvGraphicFramePr>
        <p:xfrm>
          <a:off x="435688" y="306188"/>
          <a:ext cx="3000000" cy="3000000"/>
        </p:xfrm>
        <a:graphic>
          <a:graphicData uri="http://schemas.openxmlformats.org/drawingml/2006/table">
            <a:tbl>
              <a:tblPr>
                <a:noFill/>
                <a:tableStyleId>{2581E2B3-54B7-4277-9E2A-D17379D76E13}</a:tableStyleId>
              </a:tblPr>
              <a:tblGrid>
                <a:gridCol w="527775"/>
                <a:gridCol w="2818250"/>
                <a:gridCol w="1770350"/>
                <a:gridCol w="2941950"/>
              </a:tblGrid>
              <a:tr h="2106350">
                <a:tc>
                  <a:txBody>
                    <a:bodyPr/>
                    <a:lstStyle/>
                    <a:p>
                      <a:pPr indent="0" lvl="0" marL="0" marR="0" rtl="0" algn="ctr">
                        <a:lnSpc>
                          <a:spcPct val="100000"/>
                        </a:lnSpc>
                        <a:spcBef>
                          <a:spcPts val="0"/>
                        </a:spcBef>
                        <a:spcAft>
                          <a:spcPts val="0"/>
                        </a:spcAft>
                        <a:buClr>
                          <a:srgbClr val="000000"/>
                        </a:buClr>
                        <a:buSzPts val="1300"/>
                        <a:buFont typeface="Arial"/>
                        <a:buNone/>
                      </a:pPr>
                      <a:r>
                        <a:rPr lang="en-GB" sz="1300" u="none" cap="none" strike="noStrike">
                          <a:solidFill>
                            <a:srgbClr val="FFFFFF"/>
                          </a:solidFill>
                          <a:latin typeface="Times New Roman"/>
                          <a:ea typeface="Times New Roman"/>
                          <a:cs typeface="Times New Roman"/>
                          <a:sym typeface="Times New Roman"/>
                        </a:rPr>
                        <a:t>3</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300"/>
                        <a:buFont typeface="Arial"/>
                        <a:buNone/>
                      </a:pPr>
                      <a:r>
                        <a:rPr lang="en-GB" sz="1300" u="none" cap="none" strike="noStrike">
                          <a:solidFill>
                            <a:srgbClr val="FFFFFF"/>
                          </a:solidFill>
                          <a:latin typeface="Times New Roman"/>
                          <a:ea typeface="Times New Roman"/>
                          <a:cs typeface="Times New Roman"/>
                          <a:sym typeface="Times New Roman"/>
                        </a:rPr>
                        <a:t>HrishikeshTelang,Shreya More, Yatri Modi, Lakshmi Kurup/</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rPr lang="en-GB" sz="1300" u="none" cap="none" strike="noStrike">
                          <a:solidFill>
                            <a:srgbClr val="FFFFFF"/>
                          </a:solidFill>
                          <a:latin typeface="Times New Roman"/>
                          <a:ea typeface="Times New Roman"/>
                          <a:cs typeface="Times New Roman"/>
                          <a:sym typeface="Times New Roman"/>
                        </a:rPr>
                        <a:t>Anempirical Analysis of Classification Models for Detection of Fake News Articles/</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rPr lang="en-GB" sz="1300" u="none" cap="none" strike="noStrike">
                          <a:solidFill>
                            <a:srgbClr val="FFFFFF"/>
                          </a:solidFill>
                          <a:latin typeface="Times New Roman"/>
                          <a:ea typeface="Times New Roman"/>
                          <a:cs typeface="Times New Roman"/>
                          <a:sym typeface="Times New Roman"/>
                        </a:rPr>
                        <a:t>2019</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300"/>
                        <a:buFont typeface="Arial"/>
                        <a:buNone/>
                      </a:pPr>
                      <a:r>
                        <a:rPr lang="en-GB" sz="1300" u="none" cap="none" strike="noStrike">
                          <a:solidFill>
                            <a:srgbClr val="FFFFFF"/>
                          </a:solidFill>
                          <a:latin typeface="Times New Roman"/>
                          <a:ea typeface="Times New Roman"/>
                          <a:cs typeface="Times New Roman"/>
                          <a:sym typeface="Times New Roman"/>
                        </a:rPr>
                        <a:t>Classifiers and Neural Networks</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rPr lang="en-GB" sz="1300" u="none" cap="none" strike="noStrike">
                          <a:solidFill>
                            <a:srgbClr val="FFFFFF"/>
                          </a:solidFill>
                          <a:latin typeface="Times New Roman"/>
                          <a:ea typeface="Times New Roman"/>
                          <a:cs typeface="Times New Roman"/>
                          <a:sym typeface="Times New Roman"/>
                        </a:rPr>
                        <a:t>Logistic Regression:91%</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rPr lang="en-GB" sz="1300" u="none" cap="none" strike="noStrike">
                          <a:solidFill>
                            <a:srgbClr val="FFFFFF"/>
                          </a:solidFill>
                          <a:latin typeface="Times New Roman"/>
                          <a:ea typeface="Times New Roman"/>
                          <a:cs typeface="Times New Roman"/>
                          <a:sym typeface="Times New Roman"/>
                        </a:rPr>
                        <a:t>LSTM:89%</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300"/>
                        <a:buFont typeface="Arial"/>
                        <a:buNone/>
                      </a:pPr>
                      <a:r>
                        <a:rPr lang="en-GB" sz="1300" u="none" cap="none" strike="noStrike">
                          <a:solidFill>
                            <a:srgbClr val="FFFFFF"/>
                          </a:solidFill>
                          <a:latin typeface="Times New Roman"/>
                          <a:ea typeface="Times New Roman"/>
                          <a:cs typeface="Times New Roman"/>
                          <a:sym typeface="Times New Roman"/>
                        </a:rPr>
                        <a:t>There is a limitation on the amount of space that can be availed to maintain a record of all computations in the network’s history, a significant proportion of which may not end up being productive</a:t>
                      </a:r>
                      <a:endParaRPr sz="1300" u="none" cap="none" strike="noStrike">
                        <a:solidFill>
                          <a:srgbClr val="FFFFFF"/>
                        </a:solidFill>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24775">
                <a:tc>
                  <a:txBody>
                    <a:bodyPr/>
                    <a:lstStyle/>
                    <a:p>
                      <a:pPr indent="0" lvl="0" marL="0" marR="0" rtl="0" algn="ctr">
                        <a:lnSpc>
                          <a:spcPct val="100000"/>
                        </a:lnSpc>
                        <a:spcBef>
                          <a:spcPts val="0"/>
                        </a:spcBef>
                        <a:spcAft>
                          <a:spcPts val="0"/>
                        </a:spcAft>
                        <a:buClr>
                          <a:srgbClr val="000000"/>
                        </a:buClr>
                        <a:buSzPts val="1300"/>
                        <a:buFont typeface="Arial"/>
                        <a:buNone/>
                      </a:pPr>
                      <a:r>
                        <a:rPr lang="en-GB" sz="1300" u="none" cap="none" strike="noStrike">
                          <a:solidFill>
                            <a:srgbClr val="FFFFFF"/>
                          </a:solidFill>
                          <a:latin typeface="Times New Roman"/>
                          <a:ea typeface="Times New Roman"/>
                          <a:cs typeface="Times New Roman"/>
                          <a:sym typeface="Times New Roman"/>
                        </a:rPr>
                        <a:t>4</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300"/>
                        <a:buFont typeface="Arial"/>
                        <a:buNone/>
                      </a:pPr>
                      <a:r>
                        <a:rPr lang="en-GB" sz="1300" u="none" cap="none" strike="noStrike">
                          <a:solidFill>
                            <a:srgbClr val="FFFFFF"/>
                          </a:solidFill>
                          <a:latin typeface="Times New Roman"/>
                          <a:ea typeface="Times New Roman"/>
                          <a:cs typeface="Times New Roman"/>
                          <a:sym typeface="Times New Roman"/>
                        </a:rPr>
                        <a:t>Jiawei Zhang, Bowen Dong, Philip S. Yu/</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rPr lang="en-GB" sz="1300" u="none" cap="none" strike="noStrike">
                          <a:solidFill>
                            <a:srgbClr val="FFFFFF"/>
                          </a:solidFill>
                          <a:latin typeface="Times New Roman"/>
                          <a:ea typeface="Times New Roman"/>
                          <a:cs typeface="Times New Roman"/>
                          <a:sym typeface="Times New Roman"/>
                        </a:rPr>
                        <a:t>Effective Fake News Detection</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rPr lang="en-GB" sz="1300" u="none" cap="none" strike="noStrike">
                          <a:solidFill>
                            <a:srgbClr val="FFFFFF"/>
                          </a:solidFill>
                          <a:latin typeface="Times New Roman"/>
                          <a:ea typeface="Times New Roman"/>
                          <a:cs typeface="Times New Roman"/>
                          <a:sym typeface="Times New Roman"/>
                        </a:rPr>
                        <a:t>with Deep Diffusive Neural Network/</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rPr lang="en-GB" sz="1300" u="none" cap="none" strike="noStrike">
                          <a:solidFill>
                            <a:srgbClr val="FFFFFF"/>
                          </a:solidFill>
                          <a:latin typeface="Times New Roman"/>
                          <a:ea typeface="Times New Roman"/>
                          <a:cs typeface="Times New Roman"/>
                          <a:sym typeface="Times New Roman"/>
                        </a:rPr>
                        <a:t>2019</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300"/>
                        <a:buFont typeface="Arial"/>
                        <a:buNone/>
                      </a:pPr>
                      <a:r>
                        <a:rPr lang="en-GB" sz="1300" u="none" cap="none" strike="noStrike">
                          <a:solidFill>
                            <a:srgbClr val="FFFFFF"/>
                          </a:solidFill>
                          <a:latin typeface="Times New Roman"/>
                          <a:ea typeface="Times New Roman"/>
                          <a:cs typeface="Times New Roman"/>
                          <a:sym typeface="Times New Roman"/>
                        </a:rPr>
                        <a:t>Deep Diffusive Network Model</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rPr lang="en-GB" sz="1300" u="none" cap="none" strike="noStrike">
                          <a:solidFill>
                            <a:srgbClr val="FFFFFF"/>
                          </a:solidFill>
                          <a:latin typeface="Times New Roman"/>
                          <a:ea typeface="Times New Roman"/>
                          <a:cs typeface="Times New Roman"/>
                          <a:sym typeface="Times New Roman"/>
                        </a:rPr>
                        <a:t>Accuracy:63%</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300"/>
                        <a:buFont typeface="Arial"/>
                        <a:buNone/>
                      </a:pPr>
                      <a:r>
                        <a:rPr lang="en-GB" sz="1300" u="none" cap="none" strike="noStrike">
                          <a:solidFill>
                            <a:srgbClr val="FFFFFF"/>
                          </a:solidFill>
                          <a:latin typeface="Times New Roman"/>
                          <a:ea typeface="Times New Roman"/>
                          <a:cs typeface="Times New Roman"/>
                          <a:sym typeface="Times New Roman"/>
                        </a:rPr>
                        <a:t>They usually rely on local structures without considering global manifold information and they fail to scale to large datasets due to prohibitive memory consumption and computational burden due to intrinsic high-order operations on the whole graph</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gc13530d703_0_0"/>
          <p:cNvPicPr preferRelativeResize="0"/>
          <p:nvPr/>
        </p:nvPicPr>
        <p:blipFill>
          <a:blip r:embed="rId3">
            <a:alphaModFix/>
          </a:blip>
          <a:stretch>
            <a:fillRect/>
          </a:stretch>
        </p:blipFill>
        <p:spPr>
          <a:xfrm>
            <a:off x="1323287" y="888475"/>
            <a:ext cx="6497424" cy="3654801"/>
          </a:xfrm>
          <a:prstGeom prst="rect">
            <a:avLst/>
          </a:prstGeom>
          <a:noFill/>
          <a:ln>
            <a:noFill/>
          </a:ln>
        </p:spPr>
      </p:pic>
      <p:sp>
        <p:nvSpPr>
          <p:cNvPr id="354" name="Google Shape;354;gc13530d703_0_0"/>
          <p:cNvSpPr txBox="1"/>
          <p:nvPr>
            <p:ph type="title"/>
          </p:nvPr>
        </p:nvSpPr>
        <p:spPr>
          <a:xfrm>
            <a:off x="311700" y="174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Using Passive Aggressive Classifier</a:t>
            </a:r>
            <a:endParaRPr>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gc13530d703_0_6"/>
          <p:cNvPicPr preferRelativeResize="0"/>
          <p:nvPr/>
        </p:nvPicPr>
        <p:blipFill>
          <a:blip r:embed="rId3">
            <a:alphaModFix/>
          </a:blip>
          <a:stretch>
            <a:fillRect/>
          </a:stretch>
        </p:blipFill>
        <p:spPr>
          <a:xfrm>
            <a:off x="1327063" y="891725"/>
            <a:ext cx="6489874" cy="3650551"/>
          </a:xfrm>
          <a:prstGeom prst="rect">
            <a:avLst/>
          </a:prstGeom>
          <a:noFill/>
          <a:ln>
            <a:noFill/>
          </a:ln>
        </p:spPr>
      </p:pic>
      <p:sp>
        <p:nvSpPr>
          <p:cNvPr id="360" name="Google Shape;360;gc13530d703_0_6"/>
          <p:cNvSpPr txBox="1"/>
          <p:nvPr>
            <p:ph type="title"/>
          </p:nvPr>
        </p:nvSpPr>
        <p:spPr>
          <a:xfrm>
            <a:off x="311700" y="174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Using Passive Aggressive Classifier</a:t>
            </a:r>
            <a:endParaRPr>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d7612e98fb_1_5"/>
          <p:cNvSpPr txBox="1"/>
          <p:nvPr>
            <p:ph type="title"/>
          </p:nvPr>
        </p:nvSpPr>
        <p:spPr>
          <a:xfrm>
            <a:off x="311700" y="248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Using Decision Tree Classifier</a:t>
            </a:r>
            <a:endParaRPr>
              <a:latin typeface="Times New Roman"/>
              <a:ea typeface="Times New Roman"/>
              <a:cs typeface="Times New Roman"/>
              <a:sym typeface="Times New Roman"/>
            </a:endParaRPr>
          </a:p>
        </p:txBody>
      </p:sp>
      <p:pic>
        <p:nvPicPr>
          <p:cNvPr id="366" name="Google Shape;366;gd7612e98fb_1_5"/>
          <p:cNvPicPr preferRelativeResize="0"/>
          <p:nvPr/>
        </p:nvPicPr>
        <p:blipFill rotWithShape="1">
          <a:blip r:embed="rId3">
            <a:alphaModFix/>
          </a:blip>
          <a:srcRect b="0" l="-6330" r="6330" t="0"/>
          <a:stretch/>
        </p:blipFill>
        <p:spPr>
          <a:xfrm>
            <a:off x="809725" y="866600"/>
            <a:ext cx="6678802" cy="37567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d7612e98fb_1_0"/>
          <p:cNvSpPr txBox="1"/>
          <p:nvPr>
            <p:ph type="title"/>
          </p:nvPr>
        </p:nvSpPr>
        <p:spPr>
          <a:xfrm>
            <a:off x="311700" y="335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Using Decision Tree Classifier</a:t>
            </a:r>
            <a:endParaRPr>
              <a:latin typeface="Times New Roman"/>
              <a:ea typeface="Times New Roman"/>
              <a:cs typeface="Times New Roman"/>
              <a:sym typeface="Times New Roman"/>
            </a:endParaRPr>
          </a:p>
        </p:txBody>
      </p:sp>
      <p:pic>
        <p:nvPicPr>
          <p:cNvPr id="372" name="Google Shape;372;gd7612e98fb_1_0"/>
          <p:cNvPicPr preferRelativeResize="0"/>
          <p:nvPr/>
        </p:nvPicPr>
        <p:blipFill>
          <a:blip r:embed="rId3">
            <a:alphaModFix/>
          </a:blip>
          <a:stretch>
            <a:fillRect/>
          </a:stretch>
        </p:blipFill>
        <p:spPr>
          <a:xfrm>
            <a:off x="1294713" y="1005662"/>
            <a:ext cx="6554573" cy="36869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b69302bd4e_0_0"/>
          <p:cNvSpPr txBox="1"/>
          <p:nvPr>
            <p:ph type="title"/>
          </p:nvPr>
        </p:nvSpPr>
        <p:spPr>
          <a:xfrm>
            <a:off x="311700" y="107425"/>
            <a:ext cx="8520600" cy="61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3200">
                <a:latin typeface="Times New Roman"/>
                <a:ea typeface="Times New Roman"/>
                <a:cs typeface="Times New Roman"/>
                <a:sym typeface="Times New Roman"/>
              </a:rPr>
              <a:t>Conclusion</a:t>
            </a:r>
            <a:endParaRPr sz="3200">
              <a:latin typeface="Times New Roman"/>
              <a:ea typeface="Times New Roman"/>
              <a:cs typeface="Times New Roman"/>
              <a:sym typeface="Times New Roman"/>
            </a:endParaRPr>
          </a:p>
        </p:txBody>
      </p:sp>
      <p:sp>
        <p:nvSpPr>
          <p:cNvPr id="378" name="Google Shape;378;gb69302bd4e_0_0"/>
          <p:cNvSpPr txBox="1"/>
          <p:nvPr>
            <p:ph idx="1" type="body"/>
          </p:nvPr>
        </p:nvSpPr>
        <p:spPr>
          <a:xfrm>
            <a:off x="311700" y="725125"/>
            <a:ext cx="8520600" cy="4149900"/>
          </a:xfrm>
          <a:prstGeom prst="rect">
            <a:avLst/>
          </a:prstGeom>
          <a:noFill/>
          <a:ln>
            <a:noFill/>
          </a:ln>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We </a:t>
            </a:r>
            <a:r>
              <a:rPr lang="en-GB" sz="1500">
                <a:solidFill>
                  <a:schemeClr val="dk1"/>
                </a:solidFill>
                <a:latin typeface="Times New Roman"/>
                <a:ea typeface="Times New Roman"/>
                <a:cs typeface="Times New Roman"/>
                <a:sym typeface="Times New Roman"/>
              </a:rPr>
              <a:t>created</a:t>
            </a:r>
            <a:r>
              <a:rPr lang="en-GB" sz="1500">
                <a:solidFill>
                  <a:schemeClr val="dk1"/>
                </a:solidFill>
                <a:latin typeface="Times New Roman"/>
                <a:ea typeface="Times New Roman"/>
                <a:cs typeface="Times New Roman"/>
                <a:sym typeface="Times New Roman"/>
              </a:rPr>
              <a:t> a</a:t>
            </a:r>
            <a:r>
              <a:rPr lang="en-GB" sz="1500">
                <a:solidFill>
                  <a:schemeClr val="dk1"/>
                </a:solidFill>
                <a:latin typeface="Times New Roman"/>
                <a:ea typeface="Times New Roman"/>
                <a:cs typeface="Times New Roman"/>
                <a:sym typeface="Times New Roman"/>
              </a:rPr>
              <a:t> generalized framework in order to predict tweet credibility. Study finds much more fake news activity than several recent studies, largely because it examines a larger corpus of fake and conspiracy news sites.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In our project, we present a comprehensive review of detecting fake news on twitter, existing algorithms from a data mining perspective, evaluation metrics and representative datasets.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Fake news detection on twitter presents unique characteristics and challenges that make existing detection algorithms from traditional news media ineffective or not applicable. Because the issue of fake news detection on social media is both challenging and relevant, we conducted this survey to further facilitate research on the problem.</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7"/>
          <p:cNvSpPr txBox="1"/>
          <p:nvPr>
            <p:ph type="title"/>
          </p:nvPr>
        </p:nvSpPr>
        <p:spPr>
          <a:xfrm>
            <a:off x="311700" y="2364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3200">
                <a:latin typeface="Times New Roman"/>
                <a:ea typeface="Times New Roman"/>
                <a:cs typeface="Times New Roman"/>
                <a:sym typeface="Times New Roman"/>
              </a:rPr>
              <a:t>References</a:t>
            </a:r>
            <a:endParaRPr sz="3200">
              <a:latin typeface="Times New Roman"/>
              <a:ea typeface="Times New Roman"/>
              <a:cs typeface="Times New Roman"/>
              <a:sym typeface="Times New Roman"/>
            </a:endParaRPr>
          </a:p>
        </p:txBody>
      </p:sp>
      <p:sp>
        <p:nvSpPr>
          <p:cNvPr id="384" name="Google Shape;384;p27"/>
          <p:cNvSpPr txBox="1"/>
          <p:nvPr>
            <p:ph idx="1" type="body"/>
          </p:nvPr>
        </p:nvSpPr>
        <p:spPr>
          <a:xfrm>
            <a:off x="311700" y="902250"/>
            <a:ext cx="8520600" cy="3339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800"/>
              <a:buNone/>
            </a:pPr>
            <a:r>
              <a:rPr lang="en-GB" sz="1350">
                <a:solidFill>
                  <a:schemeClr val="dk1"/>
                </a:solidFill>
                <a:latin typeface="Times New Roman"/>
                <a:ea typeface="Times New Roman"/>
                <a:cs typeface="Times New Roman"/>
                <a:sym typeface="Times New Roman"/>
              </a:rPr>
              <a:t>[1] Weiling Chen,Chenyan Yang,Yan Zhang,Chai Kait Yeo,Chiew Tong Lau,Bu Sung Lee,         “Exploiting Behavioral Differences to Detect Fake News”, 2018 </a:t>
            </a:r>
            <a:endParaRPr sz="135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SzPts val="1800"/>
              <a:buNone/>
            </a:pPr>
            <a:r>
              <a:rPr lang="en-GB" sz="1350">
                <a:solidFill>
                  <a:schemeClr val="dk1"/>
                </a:solidFill>
                <a:latin typeface="Times New Roman"/>
                <a:ea typeface="Times New Roman"/>
                <a:cs typeface="Times New Roman"/>
                <a:sym typeface="Times New Roman"/>
              </a:rPr>
              <a:t>[2]Youngkyung Seo, Deokjin Seo,Chang-Sung Jeong, “Tencon-2018,IEEE 2018 Region 10 Conference.”, 2018</a:t>
            </a:r>
            <a:endParaRPr sz="135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SzPts val="1800"/>
              <a:buNone/>
            </a:pPr>
            <a:r>
              <a:rPr lang="en-GB" sz="1350">
                <a:solidFill>
                  <a:schemeClr val="dk1"/>
                </a:solidFill>
                <a:latin typeface="Times New Roman"/>
                <a:ea typeface="Times New Roman"/>
                <a:cs typeface="Times New Roman"/>
                <a:sym typeface="Times New Roman"/>
              </a:rPr>
              <a:t>[3]HrishikeshTelang,Shreya More, Yatri Modi, Lakshmi Kurup, “Anempirical Analysis of Classification Models for Detection of Fake News Articles”, 2019</a:t>
            </a:r>
            <a:endParaRPr sz="135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SzPts val="1800"/>
              <a:buNone/>
            </a:pPr>
            <a:r>
              <a:rPr lang="en-GB" sz="1350">
                <a:solidFill>
                  <a:schemeClr val="dk1"/>
                </a:solidFill>
                <a:latin typeface="Times New Roman"/>
                <a:ea typeface="Times New Roman"/>
                <a:cs typeface="Times New Roman"/>
                <a:sym typeface="Times New Roman"/>
              </a:rPr>
              <a:t>[4]Jiawei Zhang, Bowen Dong, Philip S. Yu, “Effective Fake News Detection with Deep Diffusive Neural Network”, 2019</a:t>
            </a:r>
            <a:endParaRPr sz="135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SzPts val="1800"/>
              <a:buNone/>
            </a:pPr>
            <a:r>
              <a:rPr lang="en-GB" sz="1350">
                <a:solidFill>
                  <a:schemeClr val="dk1"/>
                </a:solidFill>
                <a:latin typeface="Times New Roman"/>
                <a:ea typeface="Times New Roman"/>
                <a:cs typeface="Times New Roman"/>
                <a:sym typeface="Times New Roman"/>
              </a:rPr>
              <a:t>[5]Sahil Gaonkar,Sachin Itagi,Rhethiqe Chalippatt,Avinash Gaonkar,Shailendra Aswale, Pratiksha Shetgaonkar, “Detection Of Online Fake News : A Survey”, 2019</a:t>
            </a:r>
            <a:endParaRPr sz="135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SzPts val="1800"/>
              <a:buNone/>
            </a:pPr>
            <a:r>
              <a:rPr lang="en-GB" sz="1350">
                <a:solidFill>
                  <a:schemeClr val="dk1"/>
                </a:solidFill>
                <a:latin typeface="Times New Roman"/>
                <a:ea typeface="Times New Roman"/>
                <a:cs typeface="Times New Roman"/>
                <a:sym typeface="Times New Roman"/>
              </a:rPr>
              <a:t>[6]Saranya Krishnan, Min Chen, “Identifying Tweets with Fake News”, 2018</a:t>
            </a:r>
            <a:endParaRPr sz="135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1600"/>
              </a:spcAft>
              <a:buSzPts val="1800"/>
              <a:buNone/>
            </a:pPr>
            <a:r>
              <a:t/>
            </a:r>
            <a:endParaRPr sz="190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8"/>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i="1" lang="en-GB" sz="4500">
                <a:latin typeface="Times New Roman"/>
                <a:ea typeface="Times New Roman"/>
                <a:cs typeface="Times New Roman"/>
                <a:sym typeface="Times New Roman"/>
              </a:rPr>
              <a:t>Thank You...</a:t>
            </a:r>
            <a:endParaRPr i="1" sz="4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aphicFrame>
        <p:nvGraphicFramePr>
          <p:cNvPr id="111" name="Google Shape;111;p6"/>
          <p:cNvGraphicFramePr/>
          <p:nvPr/>
        </p:nvGraphicFramePr>
        <p:xfrm>
          <a:off x="406050" y="308300"/>
          <a:ext cx="3000000" cy="3000000"/>
        </p:xfrm>
        <a:graphic>
          <a:graphicData uri="http://schemas.openxmlformats.org/drawingml/2006/table">
            <a:tbl>
              <a:tblPr>
                <a:noFill/>
                <a:tableStyleId>{2581E2B3-54B7-4277-9E2A-D17379D76E13}</a:tableStyleId>
              </a:tblPr>
              <a:tblGrid>
                <a:gridCol w="442075"/>
                <a:gridCol w="2591875"/>
                <a:gridCol w="2210175"/>
                <a:gridCol w="2350775"/>
              </a:tblGrid>
              <a:tr h="2628700">
                <a:tc>
                  <a:txBody>
                    <a:bodyPr/>
                    <a:lstStyle/>
                    <a:p>
                      <a:pPr indent="0" lvl="0" marL="0" marR="0" rtl="0" algn="ctr">
                        <a:lnSpc>
                          <a:spcPct val="100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5</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Sahil Gaonkar,</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Sachin Itagi,</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Rhethiqe Chalippatt,</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Avinash Gaonkar,</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Shailendra Aswale,</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Pratiksha Shetgaonkar/</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Detection Of Online Fake News : A Survey/</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2019</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NLP and machine learning techniques</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Naïve Bayes: 74%</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Support Vector Machine: 82%</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Multilayer Perceptron: 96.55%</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The URL is the main key for the detection, so if there is not proper data provided through the url of the news then the prediction would be not accurate</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2500">
                <a:tc>
                  <a:txBody>
                    <a:bodyPr/>
                    <a:lstStyle/>
                    <a:p>
                      <a:pPr indent="0" lvl="0" marL="0" marR="0" rtl="0" algn="ctr">
                        <a:lnSpc>
                          <a:spcPct val="100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6</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Saranya Krishnan, Min Chen/</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Identifying Tweets with Fake News/</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2018</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J48 decision tree classifier and SVM</a:t>
                      </a:r>
                      <a:endParaRPr sz="13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Accuracy : 80.25%</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300" u="none" cap="none" strike="noStrike">
                          <a:solidFill>
                            <a:srgbClr val="FFFFFF"/>
                          </a:solidFill>
                          <a:latin typeface="Times New Roman"/>
                          <a:ea typeface="Times New Roman"/>
                          <a:cs typeface="Times New Roman"/>
                          <a:sym typeface="Times New Roman"/>
                        </a:rPr>
                        <a:t>The calculations made on the Twitter Api features should be made correctly or else the accuracy may decrease</a:t>
                      </a:r>
                      <a:endParaRPr sz="1300" u="none" cap="none" strike="noStrike">
                        <a:solidFill>
                          <a:srgbClr val="FFFFFF"/>
                        </a:solidFill>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a81894216d_2_367"/>
          <p:cNvSpPr txBox="1"/>
          <p:nvPr>
            <p:ph type="title"/>
          </p:nvPr>
        </p:nvSpPr>
        <p:spPr>
          <a:xfrm>
            <a:off x="339850" y="1572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17" name="Google Shape;117;ga81894216d_2_367"/>
          <p:cNvSpPr txBox="1"/>
          <p:nvPr>
            <p:ph idx="2" type="body"/>
          </p:nvPr>
        </p:nvSpPr>
        <p:spPr>
          <a:xfrm>
            <a:off x="4915900" y="147175"/>
            <a:ext cx="3860700" cy="46368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sz="1900">
              <a:solidFill>
                <a:srgbClr val="FFFFFF"/>
              </a:solidFill>
              <a:latin typeface="Times New Roman"/>
              <a:ea typeface="Times New Roman"/>
              <a:cs typeface="Times New Roman"/>
              <a:sym typeface="Times New Roman"/>
            </a:endParaRPr>
          </a:p>
          <a:p>
            <a:pPr indent="-336550" lvl="0" marL="457200" rtl="0" algn="just">
              <a:spcBef>
                <a:spcPts val="0"/>
              </a:spcBef>
              <a:spcAft>
                <a:spcPts val="0"/>
              </a:spcAft>
              <a:buClr>
                <a:srgbClr val="FFFFFF"/>
              </a:buClr>
              <a:buSzPts val="1700"/>
              <a:buFont typeface="Times New Roman"/>
              <a:buChar char="●"/>
            </a:pPr>
            <a:r>
              <a:rPr lang="en-GB" sz="1900">
                <a:solidFill>
                  <a:srgbClr val="FFFFFF"/>
                </a:solidFill>
                <a:latin typeface="Times New Roman"/>
                <a:ea typeface="Times New Roman"/>
                <a:cs typeface="Times New Roman"/>
                <a:sym typeface="Times New Roman"/>
              </a:rPr>
              <a:t>The project is concerned with identifying a solution that can be used to detect and filter out tweets containing fake news.</a:t>
            </a:r>
            <a:endParaRPr sz="1900">
              <a:solidFill>
                <a:srgbClr val="FFFFFF"/>
              </a:solidFill>
              <a:latin typeface="Times New Roman"/>
              <a:ea typeface="Times New Roman"/>
              <a:cs typeface="Times New Roman"/>
              <a:sym typeface="Times New Roman"/>
            </a:endParaRPr>
          </a:p>
          <a:p>
            <a:pPr indent="-349250" lvl="0" marL="457200" rtl="0" algn="l">
              <a:spcBef>
                <a:spcPts val="0"/>
              </a:spcBef>
              <a:spcAft>
                <a:spcPts val="0"/>
              </a:spcAft>
              <a:buClr>
                <a:srgbClr val="FFFFFF"/>
              </a:buClr>
              <a:buSzPts val="1900"/>
              <a:buFont typeface="Times New Roman"/>
              <a:buChar char="●"/>
            </a:pPr>
            <a:r>
              <a:rPr lang="en-GB" sz="1900">
                <a:solidFill>
                  <a:srgbClr val="FFFFFF"/>
                </a:solidFill>
                <a:latin typeface="Times New Roman"/>
                <a:ea typeface="Times New Roman"/>
                <a:cs typeface="Times New Roman"/>
                <a:sym typeface="Times New Roman"/>
              </a:rPr>
              <a:t>Make a system for the user to make accurate decisions and thus possibly avoid spreading misinformation.</a:t>
            </a:r>
            <a:endParaRPr sz="19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900">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4200">
                <a:latin typeface="Times New Roman"/>
                <a:ea typeface="Times New Roman"/>
                <a:cs typeface="Times New Roman"/>
                <a:sym typeface="Times New Roman"/>
              </a:rPr>
              <a:t>Objectives</a:t>
            </a:r>
            <a:endParaRPr sz="4200">
              <a:latin typeface="Times New Roman"/>
              <a:ea typeface="Times New Roman"/>
              <a:cs typeface="Times New Roman"/>
              <a:sym typeface="Times New Roman"/>
            </a:endParaRPr>
          </a:p>
        </p:txBody>
      </p:sp>
      <p:sp>
        <p:nvSpPr>
          <p:cNvPr id="123" name="Google Shape;123;p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GB" sz="1900">
                <a:solidFill>
                  <a:schemeClr val="dk1"/>
                </a:solidFill>
                <a:latin typeface="Times New Roman"/>
                <a:ea typeface="Times New Roman"/>
                <a:cs typeface="Times New Roman"/>
                <a:sym typeface="Times New Roman"/>
              </a:rPr>
              <a:t>1. To develop an efficient approach for fake tweet detection with statistical and neural network methods to analyze, detect or intervene with fake tweets and thus enabling the user to make informed decisions and thus possibly avoid spreading misinformation.</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SzPts val="1800"/>
              <a:buNone/>
            </a:pPr>
            <a:r>
              <a:rPr lang="en-GB" sz="1900">
                <a:solidFill>
                  <a:schemeClr val="dk1"/>
                </a:solidFill>
                <a:latin typeface="Times New Roman"/>
                <a:ea typeface="Times New Roman"/>
                <a:cs typeface="Times New Roman"/>
                <a:sym typeface="Times New Roman"/>
              </a:rPr>
              <a:t>2.To analyze the efficiency of the proposed system</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16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4200">
                <a:latin typeface="Times New Roman"/>
                <a:ea typeface="Times New Roman"/>
                <a:cs typeface="Times New Roman"/>
                <a:sym typeface="Times New Roman"/>
              </a:rPr>
              <a:t>Two Phase Implementation</a:t>
            </a:r>
            <a:endParaRPr sz="4200">
              <a:latin typeface="Times New Roman"/>
              <a:ea typeface="Times New Roman"/>
              <a:cs typeface="Times New Roman"/>
              <a:sym typeface="Times New Roman"/>
            </a:endParaRPr>
          </a:p>
          <a:p>
            <a:pPr indent="0" lvl="0" marL="0" rtl="0" algn="l">
              <a:lnSpc>
                <a:spcPct val="100000"/>
              </a:lnSpc>
              <a:spcBef>
                <a:spcPts val="0"/>
              </a:spcBef>
              <a:spcAft>
                <a:spcPts val="0"/>
              </a:spcAft>
              <a:buSzPts val="3000"/>
              <a:buNone/>
            </a:pPr>
            <a:r>
              <a:t/>
            </a:r>
            <a:endParaRPr sz="4200">
              <a:latin typeface="Times New Roman"/>
              <a:ea typeface="Times New Roman"/>
              <a:cs typeface="Times New Roman"/>
              <a:sym typeface="Times New Roman"/>
            </a:endParaRPr>
          </a:p>
        </p:txBody>
      </p:sp>
      <p:sp>
        <p:nvSpPr>
          <p:cNvPr id="129" name="Google Shape;129;p8"/>
          <p:cNvSpPr txBox="1"/>
          <p:nvPr>
            <p:ph idx="1" type="body"/>
          </p:nvPr>
        </p:nvSpPr>
        <p:spPr>
          <a:xfrm>
            <a:off x="311700" y="113072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600">
                <a:solidFill>
                  <a:schemeClr val="dk1"/>
                </a:solidFill>
                <a:latin typeface="Times New Roman"/>
                <a:ea typeface="Times New Roman"/>
                <a:cs typeface="Times New Roman"/>
                <a:sym typeface="Times New Roman"/>
              </a:rPr>
              <a:t>PHASE 1(Processing on Tweet): </a:t>
            </a:r>
            <a:r>
              <a:rPr lang="en-GB" sz="1600">
                <a:solidFill>
                  <a:schemeClr val="dk1"/>
                </a:solidFill>
                <a:latin typeface="Times New Roman"/>
                <a:ea typeface="Times New Roman"/>
                <a:cs typeface="Times New Roman"/>
                <a:sym typeface="Times New Roman"/>
              </a:rPr>
              <a:t>In phase one, we will input the features related to the tweet i.e the text content, the title of the tweet, label associated to the respective tweet whether it is false or true to a classifier: Naive Bayes or Passive Aggressive Classifier. Phase one contains the normal feature extraction method. For better results we will also implement phase two i.e. feature extraction from the user profile.</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rPr b="1" lang="en-GB" sz="1600">
                <a:solidFill>
                  <a:schemeClr val="dk1"/>
                </a:solidFill>
                <a:latin typeface="Times New Roman"/>
                <a:ea typeface="Times New Roman"/>
                <a:cs typeface="Times New Roman"/>
                <a:sym typeface="Times New Roman"/>
              </a:rPr>
              <a:t>PHASE 2(Processing on User Profile): </a:t>
            </a:r>
            <a:r>
              <a:rPr lang="en-GB" sz="1600">
                <a:solidFill>
                  <a:schemeClr val="dk1"/>
                </a:solidFill>
                <a:latin typeface="Times New Roman"/>
                <a:ea typeface="Times New Roman"/>
                <a:cs typeface="Times New Roman"/>
                <a:sym typeface="Times New Roman"/>
              </a:rPr>
              <a:t>In phase two, apart from the basic features related to the tweet, we will also input the features related to the twitter account holder i.e retweet count, followers count, friends count, etc for better accuracy to predict the correct best outcome. On the basis of our literature review, Decision Tree Algorithm best suites for this feature extraction.</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311700" y="34802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4200">
                <a:latin typeface="Times New Roman"/>
                <a:ea typeface="Times New Roman"/>
                <a:cs typeface="Times New Roman"/>
                <a:sym typeface="Times New Roman"/>
              </a:rPr>
              <a:t>Dataset Analysis</a:t>
            </a:r>
            <a:r>
              <a:rPr b="1" lang="en-GB" sz="4200">
                <a:latin typeface="Times New Roman"/>
                <a:ea typeface="Times New Roman"/>
                <a:cs typeface="Times New Roman"/>
                <a:sym typeface="Times New Roman"/>
              </a:rPr>
              <a:t>	</a:t>
            </a:r>
            <a:endParaRPr b="1" sz="4200">
              <a:latin typeface="Times New Roman"/>
              <a:ea typeface="Times New Roman"/>
              <a:cs typeface="Times New Roman"/>
              <a:sym typeface="Times New Roman"/>
            </a:endParaRPr>
          </a:p>
        </p:txBody>
      </p:sp>
      <p:sp>
        <p:nvSpPr>
          <p:cNvPr id="135" name="Google Shape;135;p9"/>
          <p:cNvSpPr txBox="1"/>
          <p:nvPr>
            <p:ph idx="1" type="body"/>
          </p:nvPr>
        </p:nvSpPr>
        <p:spPr>
          <a:xfrm>
            <a:off x="311700" y="1017800"/>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800"/>
              <a:buNone/>
            </a:pPr>
            <a:r>
              <a:rPr lang="en-GB" sz="2000">
                <a:solidFill>
                  <a:schemeClr val="dk1"/>
                </a:solidFill>
                <a:latin typeface="Times New Roman"/>
                <a:ea typeface="Times New Roman"/>
                <a:cs typeface="Times New Roman"/>
                <a:sym typeface="Times New Roman"/>
              </a:rPr>
              <a:t>This dataset contains the Tweets of users from 29-03-2020 to 15-04-2020  who have applied the following hashtags: #coronavirus, #coronavirusoutbreak, #coronavirusPandemic, #covid19, #covid_19, #epitwitter, #ihavecorona. </a:t>
            </a:r>
            <a:r>
              <a:rPr lang="en-GB" sz="2000">
                <a:solidFill>
                  <a:schemeClr val="dk1"/>
                </a:solidFill>
                <a:highlight>
                  <a:srgbClr val="FFFFFF"/>
                </a:highlight>
                <a:latin typeface="Times New Roman"/>
                <a:ea typeface="Times New Roman"/>
                <a:cs typeface="Times New Roman"/>
                <a:sym typeface="Times New Roman"/>
              </a:rPr>
              <a:t>From about 11 April 2020, the dataset also included the following additional hashtags: #StayHomeStaySafe, #TestTraceIsolate. The dataset contains variables associated with Twitter: the text of various tweets and the accounts that tweeted them, the hashtags used and the locations of the accounts.  Dataset does not include retweets (although a count of retweets is provided as a variable).</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800"/>
              </a:spcBef>
              <a:spcAft>
                <a:spcPts val="16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