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67" r:id="rId3"/>
    <p:sldId id="257" r:id="rId4"/>
    <p:sldId id="265" r:id="rId5"/>
    <p:sldId id="266" r:id="rId6"/>
    <p:sldId id="269" r:id="rId7"/>
    <p:sldId id="268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53756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28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C39FFCDE-8230-07DA-F4D0-C30E4F78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C99224A8-15D8-2232-1C64-19C2CECDAF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D72C5FA7-2525-C856-0398-785CE1AFE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16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592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C39FFCDE-8230-07DA-F4D0-C30E4F78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C99224A8-15D8-2232-1C64-19C2CECDAF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D72C5FA7-2525-C856-0398-785CE1AFE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22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C39FFCDE-8230-07DA-F4D0-C30E4F78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C99224A8-15D8-2232-1C64-19C2CECDAF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D72C5FA7-2525-C856-0398-785CE1AFE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18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C39FFCDE-8230-07DA-F4D0-C30E4F78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C99224A8-15D8-2232-1C64-19C2CECDAF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D72C5FA7-2525-C856-0398-785CE1AFE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76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C39FFCDE-8230-07DA-F4D0-C30E4F78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C99224A8-15D8-2232-1C64-19C2CECDAF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D72C5FA7-2525-C856-0398-785CE1AFE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935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AEEC025A-114D-049E-4A9F-121746FE7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7AACF52D-5BCB-3866-1A62-A1E5BE849E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A0593A52-4EA8-7036-6166-AFBA50EF16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89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uthor/37266664300" TargetMode="External"/><Relationship Id="rId13" Type="http://schemas.openxmlformats.org/officeDocument/2006/relationships/hyperlink" Target="https://ieeexplore.ieee.org/xpl/RecentIssue.jsp?punumber=12" TargetMode="External"/><Relationship Id="rId18" Type="http://schemas.openxmlformats.org/officeDocument/2006/relationships/hyperlink" Target="https://ieeexplore.ieee.org/author/37087154099" TargetMode="External"/><Relationship Id="rId26" Type="http://schemas.openxmlformats.org/officeDocument/2006/relationships/hyperlink" Target="https://ieeexplore.ieee.org/xpl/conhome/5914473/proceeding" TargetMode="External"/><Relationship Id="rId3" Type="http://schemas.openxmlformats.org/officeDocument/2006/relationships/hyperlink" Target="https://ieeexplore.ieee.org/document/9987922/" TargetMode="External"/><Relationship Id="rId21" Type="http://schemas.openxmlformats.org/officeDocument/2006/relationships/hyperlink" Target="https://ieeexplore.ieee.org/author/38523487300" TargetMode="External"/><Relationship Id="rId7" Type="http://schemas.openxmlformats.org/officeDocument/2006/relationships/hyperlink" Target="https://ieeexplore.ieee.org/document/7377090/" TargetMode="External"/><Relationship Id="rId12" Type="http://schemas.openxmlformats.org/officeDocument/2006/relationships/hyperlink" Target="https://ieeexplore.ieee.org/author/37085440649" TargetMode="External"/><Relationship Id="rId17" Type="http://schemas.openxmlformats.org/officeDocument/2006/relationships/hyperlink" Target="https://ieeexplore.ieee.org/author/37087507660" TargetMode="External"/><Relationship Id="rId25" Type="http://schemas.openxmlformats.org/officeDocument/2006/relationships/hyperlink" Target="https://ieeexplore.ieee.org/author/37320411700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eeexplore.ieee.org/author/37088192077" TargetMode="External"/><Relationship Id="rId20" Type="http://schemas.openxmlformats.org/officeDocument/2006/relationships/hyperlink" Target="https://ieeexplore.ieee.org/document/593654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uthor/37089392561" TargetMode="External"/><Relationship Id="rId11" Type="http://schemas.openxmlformats.org/officeDocument/2006/relationships/hyperlink" Target="https://ieeexplore.ieee.org/author/38019681300" TargetMode="External"/><Relationship Id="rId24" Type="http://schemas.openxmlformats.org/officeDocument/2006/relationships/hyperlink" Target="https://ieeexplore.ieee.org/author/37089308710" TargetMode="External"/><Relationship Id="rId5" Type="http://schemas.openxmlformats.org/officeDocument/2006/relationships/hyperlink" Target="https://ieeexplore.ieee.org/author/37089661920" TargetMode="External"/><Relationship Id="rId15" Type="http://schemas.openxmlformats.org/officeDocument/2006/relationships/hyperlink" Target="https://ieeexplore.ieee.org/document/6182526/" TargetMode="External"/><Relationship Id="rId23" Type="http://schemas.openxmlformats.org/officeDocument/2006/relationships/hyperlink" Target="https://ieeexplore.ieee.org/author/37703677200" TargetMode="External"/><Relationship Id="rId10" Type="http://schemas.openxmlformats.org/officeDocument/2006/relationships/hyperlink" Target="https://ieeexplore.ieee.org/author/37266661400" TargetMode="External"/><Relationship Id="rId19" Type="http://schemas.openxmlformats.org/officeDocument/2006/relationships/hyperlink" Target="https://ieeexplore.ieee.org/xpl/conhome/6175418/proceeding" TargetMode="External"/><Relationship Id="rId4" Type="http://schemas.openxmlformats.org/officeDocument/2006/relationships/hyperlink" Target="https://ieeexplore.ieee.org/author/37089249128" TargetMode="External"/><Relationship Id="rId9" Type="http://schemas.openxmlformats.org/officeDocument/2006/relationships/hyperlink" Target="https://ieeexplore.ieee.org/author/37085567515" TargetMode="External"/><Relationship Id="rId14" Type="http://schemas.openxmlformats.org/officeDocument/2006/relationships/hyperlink" Target="https://ieeexplore.ieee.org/xpl/tocresult.jsp?isnumber=7560676" TargetMode="External"/><Relationship Id="rId22" Type="http://schemas.openxmlformats.org/officeDocument/2006/relationships/hyperlink" Target="https://ieeexplore.ieee.org/author/377085795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2F5642A-CBAD-6EE0-2796-D807106F4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912" y="423062"/>
            <a:ext cx="458730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Experiential Learning Phase -I : 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IN" sz="2800" dirty="0"/>
              <a:t>CS235AI 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IN" sz="3600" dirty="0"/>
              <a:t>Operating Systems</a:t>
            </a:r>
            <a:endParaRPr lang="en-US" altLang="en-US" sz="5400" kern="0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Topic : Simple File System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4000" dirty="0">
                <a:latin typeface="Cambria" panose="02040503050406030204" pitchFamily="18" charset="0"/>
                <a:cs typeface="Arial" panose="020B0604020202020204" pitchFamily="34" charset="0"/>
              </a:rPr>
              <a:t>                           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0C1A9E8-6E16-E2D0-7D46-FE5CC88DA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606" y="3174521"/>
            <a:ext cx="5070787" cy="273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5198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21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Hanisha R</a:t>
            </a:r>
          </a:p>
          <a:p>
            <a:pPr algn="ctr">
              <a:defRPr/>
            </a:pPr>
            <a:r>
              <a:rPr lang="en-US" altLang="en-US" sz="21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1RV22CS244</a:t>
            </a:r>
          </a:p>
          <a:p>
            <a:pPr>
              <a:defRPr/>
            </a:pPr>
            <a:endParaRPr lang="en-US" altLang="en-US" sz="218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</a:t>
            </a:r>
          </a:p>
          <a:p>
            <a:pPr>
              <a:defRPr/>
            </a:pPr>
            <a:endParaRPr lang="en-US" altLang="en-US" sz="218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88213C10-07DF-B85C-6A7C-566A3BF24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631E5-0C94-6499-B2A9-7D4F3056F819}"/>
              </a:ext>
            </a:extLst>
          </p:cNvPr>
          <p:cNvSpPr txBox="1"/>
          <p:nvPr/>
        </p:nvSpPr>
        <p:spPr>
          <a:xfrm>
            <a:off x="2018146" y="845779"/>
            <a:ext cx="4627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F8171-EABC-04FA-D584-BFD36F9EAF3D}"/>
              </a:ext>
            </a:extLst>
          </p:cNvPr>
          <p:cNvSpPr txBox="1"/>
          <p:nvPr/>
        </p:nvSpPr>
        <p:spPr>
          <a:xfrm>
            <a:off x="609600" y="4402205"/>
            <a:ext cx="372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881A62-205B-B767-D5C6-A12ED089B077}"/>
              </a:ext>
            </a:extLst>
          </p:cNvPr>
          <p:cNvSpPr/>
          <p:nvPr/>
        </p:nvSpPr>
        <p:spPr>
          <a:xfrm>
            <a:off x="3412835" y="1736633"/>
            <a:ext cx="2318327" cy="40011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PROBLEM STATEMENT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7F9BB9-8012-42B9-70DC-4748AC377E34}"/>
              </a:ext>
            </a:extLst>
          </p:cNvPr>
          <p:cNvSpPr/>
          <p:nvPr/>
        </p:nvSpPr>
        <p:spPr>
          <a:xfrm>
            <a:off x="3412834" y="2387583"/>
            <a:ext cx="2318327" cy="40011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REFERENCE TO OS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9E9CCE-A12B-6184-EFAE-F821BB120F6F}"/>
              </a:ext>
            </a:extLst>
          </p:cNvPr>
          <p:cNvSpPr/>
          <p:nvPr/>
        </p:nvSpPr>
        <p:spPr>
          <a:xfrm>
            <a:off x="3412834" y="3038533"/>
            <a:ext cx="2318327" cy="40011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METHODOLOGY</a:t>
            </a:r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DA9E02-9ABC-E40D-DF2E-6FF9DB0DAD59}"/>
              </a:ext>
            </a:extLst>
          </p:cNvPr>
          <p:cNvSpPr/>
          <p:nvPr/>
        </p:nvSpPr>
        <p:spPr>
          <a:xfrm>
            <a:off x="3412834" y="3689483"/>
            <a:ext cx="2318327" cy="40011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REFERENCE PAPERS </a:t>
            </a:r>
          </a:p>
        </p:txBody>
      </p:sp>
    </p:spTree>
    <p:extLst>
      <p:ext uri="{BB962C8B-B14F-4D97-AF65-F5344CB8AC3E}">
        <p14:creationId xmlns:p14="http://schemas.microsoft.com/office/powerpoint/2010/main" val="116007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B67595-1B51-83EF-7FC9-827056031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47" y="899484"/>
            <a:ext cx="5874062" cy="396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698500" indent="-6858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12700" indent="0" algn="ctr"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sz="2000" b="1" dirty="0"/>
              <a:t>Problem Statement</a:t>
            </a:r>
            <a:endParaRPr lang="en-US" sz="900" b="1" dirty="0"/>
          </a:p>
          <a:p>
            <a:pPr marL="12700" indent="0" algn="ctr" eaLnBrk="1" hangingPunct="1">
              <a:lnSpc>
                <a:spcPct val="101000"/>
              </a:lnSpc>
              <a:spcBef>
                <a:spcPts val="100"/>
              </a:spcBef>
            </a:pPr>
            <a:endParaRPr lang="en-US" sz="900" dirty="0"/>
          </a:p>
          <a:p>
            <a:pPr marL="12700" indent="0"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dirty="0"/>
              <a:t>Create SimpleFS, a simplified Unix-like File System, consisting of a shell application, file system component, and disk emulator. Develop in C to manage on-disk data structures, handle disk operations, and provide a user-friendly interface for filesystem tasks. Deliverables include source code, documentation, and a demonstration video, aiming to deepen understanding of file systems and low-level system programming.</a:t>
            </a:r>
          </a:p>
          <a:p>
            <a:pPr marL="12700" indent="0" eaLnBrk="1" hangingPunct="1">
              <a:lnSpc>
                <a:spcPct val="101000"/>
              </a:lnSpc>
              <a:spcBef>
                <a:spcPts val="100"/>
              </a:spcBef>
            </a:pPr>
            <a:endParaRPr lang="en-US" sz="1600" dirty="0"/>
          </a:p>
          <a:p>
            <a:pPr marL="12700" indent="0" algn="ctr"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sz="2000" b="1" dirty="0"/>
              <a:t> Relevance of the project to the course</a:t>
            </a:r>
          </a:p>
          <a:p>
            <a:pPr marL="12700" indent="0"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dirty="0"/>
              <a:t>This project is crucial for understanding operating systems as it involves practical work on filesystem design, disk management, and system-level programming. By implementing SimpleFS, students gain hands-on experience in building filesystem structures, managing disk operations, and interacting with hardware resources. This project enhances understanding of filesystem architecture, storage optimization, and system-level programming, making it highly relevant to the study of operating systems.</a:t>
            </a:r>
            <a:r>
              <a:rPr lang="en-US" sz="1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54FE3-C192-B2C8-DFAD-B5A6B9393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45" y="908201"/>
            <a:ext cx="2751908" cy="41713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88213C10-07DF-B85C-6A7C-566A3BF24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631E5-0C94-6499-B2A9-7D4F3056F819}"/>
              </a:ext>
            </a:extLst>
          </p:cNvPr>
          <p:cNvSpPr txBox="1"/>
          <p:nvPr/>
        </p:nvSpPr>
        <p:spPr>
          <a:xfrm>
            <a:off x="2286000" y="11192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Phase I report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63D0A-6ED5-4FFC-18E6-DDF2C5DFD5CC}"/>
              </a:ext>
            </a:extLst>
          </p:cNvPr>
          <p:cNvSpPr txBox="1"/>
          <p:nvPr/>
        </p:nvSpPr>
        <p:spPr>
          <a:xfrm>
            <a:off x="3372928" y="24178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METHODOLOGY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A4C02E-12A4-F656-AA44-4B67FF9FBD76}"/>
              </a:ext>
            </a:extLst>
          </p:cNvPr>
          <p:cNvSpPr/>
          <p:nvPr/>
        </p:nvSpPr>
        <p:spPr>
          <a:xfrm>
            <a:off x="674255" y="2156114"/>
            <a:ext cx="1768765" cy="10416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Söhne"/>
              </a:rPr>
              <a:t>Document : upload on GitHub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711177-9A80-47CE-9D03-4EA07BCE8E8C}"/>
              </a:ext>
            </a:extLst>
          </p:cNvPr>
          <p:cNvSpPr/>
          <p:nvPr/>
        </p:nvSpPr>
        <p:spPr>
          <a:xfrm>
            <a:off x="2519216" y="713600"/>
            <a:ext cx="1851891" cy="124236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100" b="0" i="0" dirty="0">
                <a:solidFill>
                  <a:schemeClr val="tx1"/>
                </a:solidFill>
                <a:effectLst/>
                <a:latin typeface="Söhne"/>
              </a:rPr>
              <a:t>Design: Create a detailed blueprint of the SimpleFS filesystem structure, including superblock, inode layout, data blocks, and free block bitmap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DB3686-B0E2-9C40-AFCC-CA202ECE190F}"/>
              </a:ext>
            </a:extLst>
          </p:cNvPr>
          <p:cNvSpPr/>
          <p:nvPr/>
        </p:nvSpPr>
        <p:spPr>
          <a:xfrm>
            <a:off x="5084618" y="699042"/>
            <a:ext cx="1773382" cy="124236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tx1"/>
                </a:solidFill>
                <a:effectLst/>
                <a:latin typeface="Söhne"/>
              </a:rPr>
              <a:t>Implement: Write code to create the disk emulator, filesystem operations (e.g., fs_debug, fs_format, fs_create), and data structures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24E9B4-0CE8-1081-2522-764F672625DF}"/>
              </a:ext>
            </a:extLst>
          </p:cNvPr>
          <p:cNvSpPr/>
          <p:nvPr/>
        </p:nvSpPr>
        <p:spPr>
          <a:xfrm>
            <a:off x="6858000" y="2173882"/>
            <a:ext cx="1910620" cy="96441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tx1"/>
                </a:solidFill>
                <a:effectLst/>
                <a:latin typeface="Söhne"/>
              </a:rPr>
              <a:t>Test: Develop test cases to ensure the correct functionality of each filesystem operation and data structure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4CCC9B-3067-FEDD-B8C6-F8A68D5A27A3}"/>
              </a:ext>
            </a:extLst>
          </p:cNvPr>
          <p:cNvSpPr/>
          <p:nvPr/>
        </p:nvSpPr>
        <p:spPr>
          <a:xfrm>
            <a:off x="2636981" y="3702271"/>
            <a:ext cx="1851891" cy="108308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tx1"/>
                </a:solidFill>
                <a:effectLst/>
                <a:latin typeface="Söhne"/>
              </a:rPr>
              <a:t>Optimize: Refine the implementation to improve performance, efficiency, and resource utilization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F7F06E-0BE2-A0FF-B6DF-C482F3425D7A}"/>
              </a:ext>
            </a:extLst>
          </p:cNvPr>
          <p:cNvSpPr/>
          <p:nvPr/>
        </p:nvSpPr>
        <p:spPr>
          <a:xfrm>
            <a:off x="4890658" y="3702271"/>
            <a:ext cx="1810323" cy="108308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tx1"/>
                </a:solidFill>
                <a:effectLst/>
                <a:latin typeface="Söhne"/>
              </a:rPr>
              <a:t>Debug: Identify and fix any errors or issues discovered during testing to ensure the system operates as expected.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BC7B6EC-5DCE-C237-722D-071A624659A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371107" y="1320223"/>
            <a:ext cx="713511" cy="145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DB38374-0B02-DF4A-4ACF-1CCAF8CA7EAA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rot="10800000">
            <a:off x="4488872" y="4243811"/>
            <a:ext cx="4017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9A78E7F-9126-10D2-FC0E-A3B58C69E55F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6704390" y="3134890"/>
            <a:ext cx="1105513" cy="11123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BD67F1B-27FF-3001-4485-5C7F70A008AC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6858000" y="1320223"/>
            <a:ext cx="955310" cy="8536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EFCC5EE-6605-E345-948C-4CF09E540448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rot="10800000">
            <a:off x="1558639" y="3197757"/>
            <a:ext cx="1078343" cy="10460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69DCE9AC-71A6-3D6E-E15A-30A1E154CE92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1628261" y="1265159"/>
            <a:ext cx="821333" cy="9605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5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88213C10-07DF-B85C-6A7C-566A3BF24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25C1C2-C9C0-5B54-C9D0-DBB7D6F80E31}"/>
              </a:ext>
            </a:extLst>
          </p:cNvPr>
          <p:cNvSpPr txBox="1"/>
          <p:nvPr/>
        </p:nvSpPr>
        <p:spPr>
          <a:xfrm>
            <a:off x="272473" y="859686"/>
            <a:ext cx="4299527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tx1"/>
                </a:solidFill>
                <a:effectLst/>
                <a:latin typeface="-apple-system"/>
              </a:rPr>
              <a:t>fs.h</a:t>
            </a:r>
            <a:endParaRPr lang="en-IN" sz="2400" b="1" dirty="0">
              <a:solidFill>
                <a:schemeClr val="tx1"/>
              </a:solidFill>
            </a:endParaRPr>
          </a:p>
          <a:p>
            <a:r>
              <a:rPr lang="en-IN" dirty="0"/>
              <a:t>#ifndef FS_H</a:t>
            </a:r>
          </a:p>
          <a:p>
            <a:r>
              <a:rPr lang="en-IN" dirty="0"/>
              <a:t>#define FS_H</a:t>
            </a:r>
          </a:p>
          <a:p>
            <a:endParaRPr lang="en-IN" dirty="0"/>
          </a:p>
          <a:p>
            <a:r>
              <a:rPr lang="en-IN" dirty="0"/>
              <a:t>void fs_debug();</a:t>
            </a:r>
          </a:p>
          <a:p>
            <a:r>
              <a:rPr lang="en-IN" dirty="0"/>
              <a:t>int  fs_format();</a:t>
            </a:r>
          </a:p>
          <a:p>
            <a:r>
              <a:rPr lang="en-IN" dirty="0"/>
              <a:t>int  fs_mount();</a:t>
            </a:r>
          </a:p>
          <a:p>
            <a:endParaRPr lang="en-IN" dirty="0"/>
          </a:p>
          <a:p>
            <a:r>
              <a:rPr lang="en-IN" dirty="0"/>
              <a:t>int  fs_create();</a:t>
            </a:r>
          </a:p>
          <a:p>
            <a:r>
              <a:rPr lang="en-IN" dirty="0"/>
              <a:t>int  fs_delete( int inumber );</a:t>
            </a:r>
          </a:p>
          <a:p>
            <a:r>
              <a:rPr lang="en-IN" dirty="0"/>
              <a:t>int  fs_getsize( int inumber );</a:t>
            </a:r>
          </a:p>
          <a:p>
            <a:endParaRPr lang="en-IN" dirty="0"/>
          </a:p>
          <a:p>
            <a:r>
              <a:rPr lang="en-IN" dirty="0"/>
              <a:t>int  fs_read( int inumber, char *data, int length, int offset );</a:t>
            </a:r>
          </a:p>
          <a:p>
            <a:r>
              <a:rPr lang="en-IN" dirty="0"/>
              <a:t>int  fs_write( int inumber, const char *data, int length, int offset );</a:t>
            </a:r>
          </a:p>
          <a:p>
            <a:r>
              <a:rPr lang="en-IN" dirty="0"/>
              <a:t>int  fs_defrag();</a:t>
            </a:r>
          </a:p>
          <a:p>
            <a:endParaRPr lang="en-IN" dirty="0"/>
          </a:p>
          <a:p>
            <a:r>
              <a:rPr lang="en-IN" dirty="0"/>
              <a:t>#endif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E5376-A0D1-9F46-2428-048F864A3D90}"/>
              </a:ext>
            </a:extLst>
          </p:cNvPr>
          <p:cNvSpPr txBox="1"/>
          <p:nvPr/>
        </p:nvSpPr>
        <p:spPr>
          <a:xfrm>
            <a:off x="2978727" y="19709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Summary of the Phase I 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8916D-A5D2-A305-C9D0-67037F3D1C4A}"/>
              </a:ext>
            </a:extLst>
          </p:cNvPr>
          <p:cNvSpPr txBox="1"/>
          <p:nvPr/>
        </p:nvSpPr>
        <p:spPr>
          <a:xfrm>
            <a:off x="4844473" y="859686"/>
            <a:ext cx="4299527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disk.h</a:t>
            </a:r>
          </a:p>
          <a:p>
            <a:endParaRPr lang="en-IN" dirty="0"/>
          </a:p>
          <a:p>
            <a:r>
              <a:rPr lang="en-IN" dirty="0"/>
              <a:t>#ifndef DISK_H</a:t>
            </a:r>
          </a:p>
          <a:p>
            <a:r>
              <a:rPr lang="en-IN" dirty="0"/>
              <a:t>#define DISK_H</a:t>
            </a:r>
          </a:p>
          <a:p>
            <a:endParaRPr lang="en-IN" dirty="0"/>
          </a:p>
          <a:p>
            <a:r>
              <a:rPr lang="en-IN" dirty="0"/>
              <a:t>#define DISK_BLOCK_SIZE 4096</a:t>
            </a:r>
          </a:p>
          <a:p>
            <a:endParaRPr lang="en-IN" dirty="0"/>
          </a:p>
          <a:p>
            <a:r>
              <a:rPr lang="en-IN" dirty="0"/>
              <a:t>int  disk_init( const char *filename, int nblocks );</a:t>
            </a:r>
          </a:p>
          <a:p>
            <a:r>
              <a:rPr lang="en-IN" dirty="0"/>
              <a:t>int  disk_size();</a:t>
            </a:r>
          </a:p>
          <a:p>
            <a:r>
              <a:rPr lang="en-IN" dirty="0"/>
              <a:t>void disk_read( int blocknum, char *data );</a:t>
            </a:r>
          </a:p>
          <a:p>
            <a:r>
              <a:rPr lang="en-IN" dirty="0"/>
              <a:t>void disk_write( int blocknum, const char *data );</a:t>
            </a:r>
          </a:p>
          <a:p>
            <a:r>
              <a:rPr lang="en-IN" dirty="0"/>
              <a:t>void disk_close();</a:t>
            </a:r>
          </a:p>
        </p:txBody>
      </p:sp>
    </p:spTree>
    <p:extLst>
      <p:ext uri="{BB962C8B-B14F-4D97-AF65-F5344CB8AC3E}">
        <p14:creationId xmlns:p14="http://schemas.microsoft.com/office/powerpoint/2010/main" val="73190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88213C10-07DF-B85C-6A7C-566A3BF24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25C1C2-C9C0-5B54-C9D0-DBB7D6F80E31}"/>
              </a:ext>
            </a:extLst>
          </p:cNvPr>
          <p:cNvSpPr txBox="1"/>
          <p:nvPr/>
        </p:nvSpPr>
        <p:spPr>
          <a:xfrm>
            <a:off x="484909" y="2773620"/>
            <a:ext cx="285865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/>
          </a:p>
          <a:p>
            <a:r>
              <a:rPr lang="en-IN" sz="1200" b="1" dirty="0"/>
              <a:t>//</a:t>
            </a:r>
          </a:p>
          <a:p>
            <a:r>
              <a:rPr lang="en-IN" sz="1200" b="1" dirty="0"/>
              <a:t>typedef unsigned char* bitmap_t;</a:t>
            </a:r>
          </a:p>
          <a:p>
            <a:endParaRPr lang="en-IN" sz="1200" b="1" dirty="0"/>
          </a:p>
          <a:p>
            <a:r>
              <a:rPr lang="en-IN" sz="1200" b="1" dirty="0"/>
              <a:t>struct fs_superblock {</a:t>
            </a:r>
          </a:p>
          <a:p>
            <a:r>
              <a:rPr lang="en-IN" sz="1200" b="1" dirty="0"/>
              <a:t>    int magic;</a:t>
            </a:r>
          </a:p>
          <a:p>
            <a:r>
              <a:rPr lang="en-IN" sz="1200" b="1" dirty="0"/>
              <a:t>    int nblocks;</a:t>
            </a:r>
          </a:p>
          <a:p>
            <a:r>
              <a:rPr lang="en-IN" sz="1200" b="1" dirty="0"/>
              <a:t>    int ninodeblocks;</a:t>
            </a:r>
          </a:p>
          <a:p>
            <a:r>
              <a:rPr lang="en-IN" sz="1200" b="1" dirty="0"/>
              <a:t>    int ninodes;</a:t>
            </a:r>
          </a:p>
          <a:p>
            <a:r>
              <a:rPr lang="en-IN" sz="1200" b="1" dirty="0"/>
              <a:t>};</a:t>
            </a:r>
          </a:p>
          <a:p>
            <a:endParaRPr lang="en-IN" dirty="0"/>
          </a:p>
          <a:p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E5376-A0D1-9F46-2428-048F864A3D90}"/>
              </a:ext>
            </a:extLst>
          </p:cNvPr>
          <p:cNvSpPr txBox="1"/>
          <p:nvPr/>
        </p:nvSpPr>
        <p:spPr>
          <a:xfrm>
            <a:off x="2978727" y="19709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Summary of the Phase I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B41109-13F9-680D-D34D-170BC2D19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6" t="11995" r="2004" b="4205"/>
          <a:stretch/>
        </p:blipFill>
        <p:spPr>
          <a:xfrm>
            <a:off x="1173020" y="833984"/>
            <a:ext cx="6548580" cy="19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88213C10-07DF-B85C-6A7C-566A3BF24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631E5-0C94-6499-B2A9-7D4F3056F819}"/>
              </a:ext>
            </a:extLst>
          </p:cNvPr>
          <p:cNvSpPr txBox="1"/>
          <p:nvPr/>
        </p:nvSpPr>
        <p:spPr>
          <a:xfrm>
            <a:off x="1951181" y="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Phase I report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8181E-CA0F-CBBF-81BD-64B654C49801}"/>
              </a:ext>
            </a:extLst>
          </p:cNvPr>
          <p:cNvSpPr txBox="1"/>
          <p:nvPr/>
        </p:nvSpPr>
        <p:spPr>
          <a:xfrm>
            <a:off x="531090" y="1168328"/>
            <a:ext cx="347749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b="1" dirty="0"/>
          </a:p>
          <a:p>
            <a:r>
              <a:rPr lang="en-IN" sz="1200" b="1" dirty="0"/>
              <a:t>struct fs_inode {</a:t>
            </a:r>
          </a:p>
          <a:p>
            <a:r>
              <a:rPr lang="en-IN" sz="1200" b="1" dirty="0"/>
              <a:t>    int isvalid;</a:t>
            </a:r>
          </a:p>
          <a:p>
            <a:r>
              <a:rPr lang="en-IN" sz="1200" b="1" dirty="0"/>
              <a:t>    int size;</a:t>
            </a:r>
          </a:p>
          <a:p>
            <a:r>
              <a:rPr lang="en-IN" sz="1200" b="1" dirty="0"/>
              <a:t>    int direct[DATA_POINTERS_PER_INODE];</a:t>
            </a:r>
          </a:p>
          <a:p>
            <a:r>
              <a:rPr lang="en-IN" sz="1200" b="1" dirty="0"/>
              <a:t>    int indirect;</a:t>
            </a:r>
          </a:p>
          <a:p>
            <a:r>
              <a:rPr lang="en-IN" sz="1200" b="1" dirty="0"/>
              <a:t>};</a:t>
            </a:r>
          </a:p>
          <a:p>
            <a:endParaRPr lang="en-IN" sz="1200" b="1" dirty="0"/>
          </a:p>
          <a:p>
            <a:r>
              <a:rPr lang="en-IN" sz="1200" b="1" dirty="0"/>
              <a:t>union fs_block {</a:t>
            </a:r>
          </a:p>
          <a:p>
            <a:r>
              <a:rPr lang="en-IN" sz="1200" b="1" dirty="0"/>
              <a:t>    struct fs_superblock super;</a:t>
            </a:r>
          </a:p>
          <a:p>
            <a:r>
              <a:rPr lang="en-IN" sz="1200" b="1" dirty="0"/>
              <a:t>    struct fs_inode inodes[INODES_PER_BLOCK];</a:t>
            </a:r>
          </a:p>
          <a:p>
            <a:r>
              <a:rPr lang="en-IN" sz="1200" b="1" dirty="0"/>
              <a:t>    int pointers[DATA_POINTERS_PER_BLOCK];</a:t>
            </a:r>
          </a:p>
          <a:p>
            <a:r>
              <a:rPr lang="en-IN" sz="1200" b="1" dirty="0"/>
              <a:t>char data[DISK_BLOCK_SIZE];</a:t>
            </a:r>
          </a:p>
          <a:p>
            <a:r>
              <a:rPr lang="en-IN" sz="1200" b="1" dirty="0"/>
              <a:t>};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733D7-FEDE-C82F-3056-B2102F4BB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81" y="1113201"/>
            <a:ext cx="4571999" cy="29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EA875527-519A-EE6C-AC76-00EE724AB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726A4B-30D1-C534-7278-D26E1E0EAFAD}"/>
              </a:ext>
            </a:extLst>
          </p:cNvPr>
          <p:cNvSpPr txBox="1"/>
          <p:nvPr/>
        </p:nvSpPr>
        <p:spPr>
          <a:xfrm>
            <a:off x="1637414" y="243475"/>
            <a:ext cx="586917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           </a:t>
            </a:r>
            <a:r>
              <a:rPr lang="en-US" altLang="en-US" sz="1800" dirty="0">
                <a:solidFill>
                  <a:schemeClr val="accent2"/>
                </a:solidFill>
                <a:latin typeface="Cambria" panose="02040503050406030204" pitchFamily="18" charset="0"/>
              </a:rPr>
              <a:t>REFERENCES</a:t>
            </a:r>
            <a:r>
              <a:rPr lang="en-US" alt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400" dirty="0">
                <a:solidFill>
                  <a:schemeClr val="accent2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1400" i="1" dirty="0">
                <a:solidFill>
                  <a:schemeClr val="accent2"/>
                </a:solidFill>
                <a:latin typeface="Cambria" panose="02040503050406030204" pitchFamily="18" charset="0"/>
              </a:rPr>
              <a:t>As per IEEE format and must be </a:t>
            </a:r>
            <a:r>
              <a:rPr lang="en-IN" altLang="en-US" sz="1400" i="1" dirty="0">
                <a:solidFill>
                  <a:schemeClr val="accent2"/>
                </a:solidFill>
                <a:latin typeface="Cambria" panose="02040503050406030204" pitchFamily="18" charset="0"/>
              </a:rPr>
              <a:t>Numbered </a:t>
            </a:r>
          </a:p>
          <a:p>
            <a:pPr>
              <a:spcBef>
                <a:spcPct val="0"/>
              </a:spcBef>
            </a:pPr>
            <a:r>
              <a:rPr lang="en-IN" altLang="en-US" sz="1400" i="1" dirty="0">
                <a:solidFill>
                  <a:schemeClr val="accent2"/>
                </a:solidFill>
                <a:latin typeface="Cambria" panose="02040503050406030204" pitchFamily="18" charset="0"/>
              </a:rPr>
              <a:t>   consecutively in order of first mention</a:t>
            </a:r>
            <a:r>
              <a:rPr lang="en-US" altLang="en-US" sz="1400" dirty="0">
                <a:solidFill>
                  <a:schemeClr val="accent2"/>
                </a:solidFill>
                <a:latin typeface="Cambria" panose="02040503050406030204" pitchFamily="18" charset="0"/>
              </a:rPr>
              <a:t>) &amp; Annexures / Appendix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34BA72-5426-61AE-1B85-1816C6E3669F}"/>
              </a:ext>
            </a:extLst>
          </p:cNvPr>
          <p:cNvSpPr/>
          <p:nvPr/>
        </p:nvSpPr>
        <p:spPr>
          <a:xfrm>
            <a:off x="181903" y="997527"/>
            <a:ext cx="7853733" cy="3505084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strike="noStrike" dirty="0">
                <a:solidFill>
                  <a:schemeClr val="tx1"/>
                </a:solidFill>
                <a:effectLst/>
                <a:latin typeface="HelveticaNeue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 Administration of Virtual File System Operations</a:t>
            </a:r>
            <a:endParaRPr lang="en-IN" b="1" i="0" dirty="0">
              <a:solidFill>
                <a:schemeClr val="tx1"/>
              </a:solidFill>
              <a:effectLst/>
              <a:latin typeface="HelveticaNeue Regular"/>
            </a:endParaRPr>
          </a:p>
          <a:p>
            <a:r>
              <a:rPr lang="en-IN" strike="noStrike" dirty="0">
                <a:solidFill>
                  <a:schemeClr val="tx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Saloni</a:t>
            </a:r>
            <a:r>
              <a:rPr lang="en-IN" strike="noStrike" dirty="0">
                <a:solidFill>
                  <a:srgbClr val="0097A7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trike="noStrike" dirty="0" err="1">
                <a:solidFill>
                  <a:schemeClr val="tx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Parekh</a:t>
            </a:r>
            <a:r>
              <a:rPr lang="en-IN" dirty="0" err="1">
                <a:solidFill>
                  <a:schemeClr val="tx1"/>
                </a:solidFill>
                <a:effectLst/>
              </a:rPr>
              <a:t>;</a:t>
            </a:r>
            <a:r>
              <a:rPr lang="en-IN" strike="noStrike" dirty="0" err="1">
                <a:solidFill>
                  <a:schemeClr val="tx1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Arnav</a:t>
            </a:r>
            <a:r>
              <a:rPr lang="en-IN" strike="noStrike" dirty="0">
                <a:solidFill>
                  <a:schemeClr val="tx1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trike="noStrike" dirty="0" err="1">
                <a:solidFill>
                  <a:schemeClr val="tx1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Deshpande</a:t>
            </a:r>
            <a:r>
              <a:rPr lang="en-IN" dirty="0" err="1">
                <a:solidFill>
                  <a:schemeClr val="tx1"/>
                </a:solidFill>
                <a:effectLst/>
              </a:rPr>
              <a:t>;</a:t>
            </a:r>
            <a:r>
              <a:rPr lang="en-IN" dirty="0" err="1">
                <a:solidFill>
                  <a:schemeClr val="tx1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lang="en-IN" dirty="0">
                <a:solidFill>
                  <a:schemeClr val="tx1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Narayanan Prasanth</a:t>
            </a:r>
            <a:endParaRPr lang="en-IN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HelveticaNeue Regula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New Design of In-Memory File System Based on File Virtual Address Framework</a:t>
            </a:r>
            <a:endParaRPr lang="en-IN" b="1" i="0" dirty="0">
              <a:solidFill>
                <a:schemeClr val="tx1"/>
              </a:solidFill>
              <a:effectLst/>
              <a:latin typeface="HelveticaNeue Regular"/>
            </a:endParaRPr>
          </a:p>
          <a:p>
            <a:r>
              <a:rPr lang="en-IN" strike="noStrike" dirty="0">
                <a:solidFill>
                  <a:schemeClr val="tx1"/>
                </a:solidFill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Edwin H.-M. </a:t>
            </a:r>
            <a:r>
              <a:rPr lang="en-IN" strike="noStrike" dirty="0" err="1">
                <a:solidFill>
                  <a:schemeClr val="tx1"/>
                </a:solidFill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</a:t>
            </a:r>
            <a:r>
              <a:rPr lang="en-IN" dirty="0" err="1">
                <a:solidFill>
                  <a:schemeClr val="tx1"/>
                </a:solidFill>
                <a:effectLst/>
              </a:rPr>
              <a:t>;</a:t>
            </a:r>
            <a:r>
              <a:rPr lang="en-IN" strike="noStrike" dirty="0" err="1">
                <a:solidFill>
                  <a:schemeClr val="tx1"/>
                </a:solidFill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Xianzhang</a:t>
            </a:r>
            <a:r>
              <a:rPr lang="en-IN" strike="noStrike" dirty="0">
                <a:solidFill>
                  <a:schemeClr val="tx1"/>
                </a:solidFill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trike="noStrike" dirty="0" err="1">
                <a:solidFill>
                  <a:schemeClr val="tx1"/>
                </a:solidFill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</a:t>
            </a:r>
            <a:r>
              <a:rPr lang="en-IN" dirty="0" err="1">
                <a:solidFill>
                  <a:schemeClr val="tx1"/>
                </a:solidFill>
                <a:effectLst/>
              </a:rPr>
              <a:t>;</a:t>
            </a:r>
            <a:r>
              <a:rPr lang="en-IN" strike="noStrike" dirty="0" err="1">
                <a:solidFill>
                  <a:schemeClr val="tx1"/>
                </a:solidFill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Qingfeng</a:t>
            </a:r>
            <a:r>
              <a:rPr lang="en-IN" strike="noStrike" dirty="0">
                <a:solidFill>
                  <a:schemeClr val="tx1"/>
                </a:solidFill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trike="noStrike" dirty="0" err="1">
                <a:solidFill>
                  <a:schemeClr val="tx1"/>
                </a:solidFill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Zhuge</a:t>
            </a:r>
            <a:r>
              <a:rPr lang="en-IN" dirty="0" err="1">
                <a:solidFill>
                  <a:schemeClr val="tx1"/>
                </a:solidFill>
                <a:effectLst/>
              </a:rPr>
              <a:t>;</a:t>
            </a:r>
            <a:r>
              <a:rPr lang="en-IN" strike="noStrike" dirty="0" err="1">
                <a:solidFill>
                  <a:schemeClr val="tx1"/>
                </a:solidFill>
                <a:effectLst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Liang</a:t>
            </a:r>
            <a:r>
              <a:rPr lang="en-IN" strike="noStrike" dirty="0">
                <a:solidFill>
                  <a:schemeClr val="tx1"/>
                </a:solidFill>
                <a:effectLst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trike="noStrike" dirty="0" err="1">
                <a:solidFill>
                  <a:schemeClr val="tx1"/>
                </a:solidFill>
                <a:effectLst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</a:t>
            </a:r>
            <a:r>
              <a:rPr lang="en-IN" dirty="0" err="1">
                <a:solidFill>
                  <a:schemeClr val="tx1"/>
                </a:solidFill>
                <a:effectLst/>
              </a:rPr>
              <a:t>;</a:t>
            </a:r>
            <a:r>
              <a:rPr lang="en-IN" strike="noStrike" dirty="0" err="1">
                <a:solidFill>
                  <a:schemeClr val="tx1"/>
                </a:solidFill>
                <a:effectLst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Weiwen</a:t>
            </a:r>
            <a:r>
              <a:rPr lang="en-IN" strike="noStrike" dirty="0">
                <a:solidFill>
                  <a:schemeClr val="tx1"/>
                </a:solidFill>
                <a:effectLst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Jiang</a:t>
            </a:r>
            <a:endParaRPr lang="en-IN" dirty="0">
              <a:solidFill>
                <a:schemeClr val="tx1"/>
              </a:solidFill>
              <a:effectLst/>
            </a:endParaRPr>
          </a:p>
          <a:p>
            <a:r>
              <a:rPr lang="en-IN" b="0" i="0" strike="noStrike" dirty="0">
                <a:solidFill>
                  <a:schemeClr val="tx1"/>
                </a:solidFill>
                <a:effectLst/>
                <a:latin typeface="HelveticaNeue Regular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 Transactions on </a:t>
            </a:r>
            <a:r>
              <a:rPr lang="en-IN" b="0" i="0" strike="noStrike" dirty="0" err="1">
                <a:solidFill>
                  <a:schemeClr val="tx1"/>
                </a:solidFill>
                <a:effectLst/>
                <a:latin typeface="HelveticaNeue Regular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Computers</a:t>
            </a:r>
            <a:r>
              <a:rPr lang="en-IN" b="0" i="0" dirty="0" err="1">
                <a:solidFill>
                  <a:schemeClr val="tx1"/>
                </a:solidFill>
                <a:effectLst/>
                <a:latin typeface="HelveticaNeue Regular"/>
              </a:rPr>
              <a:t>Year</a:t>
            </a:r>
            <a:r>
              <a:rPr lang="en-IN" b="0" i="0" dirty="0">
                <a:solidFill>
                  <a:schemeClr val="tx1"/>
                </a:solidFill>
                <a:effectLst/>
                <a:latin typeface="HelveticaNeue Regular"/>
              </a:rPr>
              <a:t>: 2016 | Volume: 65, </a:t>
            </a:r>
            <a:r>
              <a:rPr lang="en-IN" b="0" i="0" strike="noStrike" dirty="0">
                <a:solidFill>
                  <a:schemeClr val="tx1"/>
                </a:solidFill>
                <a:effectLst/>
                <a:latin typeface="HelveticaNeue Regular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Issue: 10</a:t>
            </a:r>
            <a:r>
              <a:rPr lang="en-IN" b="0" i="0" dirty="0">
                <a:solidFill>
                  <a:schemeClr val="tx1"/>
                </a:solidFill>
                <a:effectLst/>
                <a:latin typeface="HelveticaNeue Regular"/>
              </a:rPr>
              <a:t> |</a:t>
            </a:r>
            <a:endParaRPr lang="en-IN" dirty="0">
              <a:solidFill>
                <a:schemeClr val="tx1"/>
              </a:solidFill>
              <a:latin typeface="HelveticaNeue Regular"/>
            </a:endParaRPr>
          </a:p>
          <a:p>
            <a:endParaRPr lang="en-IN" b="0" i="0" dirty="0">
              <a:solidFill>
                <a:schemeClr val="tx1"/>
              </a:solidFill>
              <a:effectLst/>
              <a:latin typeface="HelveticaNeue 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 err="1">
                <a:solidFill>
                  <a:schemeClr val="tx1"/>
                </a:solidFill>
                <a:effectLst/>
                <a:latin typeface="HelveticaNeue Regular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Overtmpfs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HelveticaNeue Regular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 virtual memory file system based on </a:t>
            </a:r>
            <a:r>
              <a:rPr lang="en-US" b="1" i="0" u="none" strike="noStrike" dirty="0" err="1">
                <a:solidFill>
                  <a:schemeClr val="tx1"/>
                </a:solidFill>
                <a:effectLst/>
                <a:latin typeface="HelveticaNeue Regular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tmpfs</a:t>
            </a:r>
            <a:endParaRPr lang="en-US" b="1" i="0" dirty="0">
              <a:solidFill>
                <a:schemeClr val="tx1"/>
              </a:solidFill>
              <a:effectLst/>
              <a:latin typeface="HelveticaNeue Regular"/>
            </a:endParaRPr>
          </a:p>
          <a:p>
            <a:r>
              <a:rPr lang="en-US" u="none" strike="noStrike" dirty="0">
                <a:solidFill>
                  <a:schemeClr val="tx1"/>
                </a:solidFill>
                <a:effectLst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Hao </a:t>
            </a:r>
            <a:r>
              <a:rPr lang="en-US" u="none" strike="noStrike" dirty="0" err="1">
                <a:solidFill>
                  <a:schemeClr val="tx1"/>
                </a:solidFill>
                <a:effectLst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</a:t>
            </a:r>
            <a:r>
              <a:rPr lang="en-US" dirty="0" err="1">
                <a:solidFill>
                  <a:schemeClr val="tx1"/>
                </a:solidFill>
                <a:effectLst/>
              </a:rPr>
              <a:t>;</a:t>
            </a:r>
            <a:r>
              <a:rPr lang="en-US" u="none" strike="noStrike" dirty="0" err="1">
                <a:solidFill>
                  <a:schemeClr val="tx1"/>
                </a:solidFill>
                <a:effectLst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Yongping</a:t>
            </a:r>
            <a:r>
              <a:rPr lang="en-US" u="none" strike="noStrike" dirty="0">
                <a:solidFill>
                  <a:schemeClr val="tx1"/>
                </a:solidFill>
                <a:effectLst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u="none" strike="noStrike" dirty="0" err="1">
                <a:solidFill>
                  <a:schemeClr val="tx1"/>
                </a:solidFill>
                <a:effectLst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Xiong</a:t>
            </a:r>
            <a:r>
              <a:rPr lang="en-US" dirty="0" err="1">
                <a:solidFill>
                  <a:schemeClr val="tx1"/>
                </a:solidFill>
                <a:effectLst/>
              </a:rPr>
              <a:t>;</a:t>
            </a:r>
            <a:r>
              <a:rPr lang="en-US" u="none" strike="noStrike" dirty="0" err="1">
                <a:solidFill>
                  <a:schemeClr val="tx1"/>
                </a:solidFill>
                <a:effectLst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Jian</a:t>
            </a:r>
            <a:r>
              <a:rPr lang="en-US" u="none" strike="noStrike" dirty="0">
                <a:solidFill>
                  <a:schemeClr val="tx1"/>
                </a:solidFill>
                <a:effectLst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Ma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HelveticaNeue Regular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Proceedings of 2011 International Conference on Computer Science and Network Technology</a:t>
            </a:r>
            <a:endParaRPr lang="en-US" b="0" i="0" dirty="0">
              <a:solidFill>
                <a:schemeClr val="tx1"/>
              </a:solidFill>
              <a:effectLst/>
              <a:latin typeface="HelveticaNeue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/>
              </a:solidFill>
              <a:effectLst/>
              <a:latin typeface="HelveticaNeue 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/>
              </a:solidFill>
              <a:effectLst/>
              <a:latin typeface="HelveticaNeue 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/>
              </a:solidFill>
              <a:effectLst/>
              <a:latin typeface="HelveticaNeue Regular"/>
            </a:endParaRPr>
          </a:p>
          <a:p>
            <a:pPr marL="341286" lvl="1" indent="-123827" algn="just">
              <a:lnSpc>
                <a:spcPts val="1350"/>
              </a:lnSpc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9E2A966-AD56-65B0-7B15-5FF466652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29" y="3435398"/>
            <a:ext cx="7000314" cy="10470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Neue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HelveticaNeue Regular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 file system for scalable media formats: Architecture proposal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HelveticaNeue Regular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managing and handling scalable media files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effectLst/>
              <a:latin typeface="HelveticaNeue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HelveticaNeue Regular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Heiko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HelveticaNeue Regular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Sparenberg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HelveticaNeue Regular"/>
              </a:rPr>
              <a:t>;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HelveticaNeue Regular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Alexander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HelveticaNeue Regular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HelveticaNeue Regular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Schmitt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HelveticaNeue Regular"/>
              </a:rPr>
              <a:t>;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HelveticaNeue Regular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Robert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HelveticaNeue Regular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HelveticaNeue Regular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Scheler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HelveticaNeue Regular"/>
              </a:rPr>
              <a:t>;</a:t>
            </a:r>
            <a:r>
              <a:rPr kumimoji="0" lang="en-US" altLang="en-US" sz="1300" b="0" i="0" u="sng" strike="noStrike" cap="none" normalizeH="0" baseline="0" dirty="0" err="1">
                <a:ln>
                  <a:noFill/>
                </a:ln>
                <a:effectLst/>
                <a:latin typeface="HelveticaNeue Regular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Siegfried</a:t>
            </a:r>
            <a:r>
              <a:rPr kumimoji="0" lang="en-US" altLang="en-US" sz="1300" b="0" i="0" u="sng" strike="noStrike" cap="none" normalizeH="0" baseline="0" dirty="0">
                <a:ln>
                  <a:noFill/>
                </a:ln>
                <a:effectLst/>
                <a:latin typeface="HelveticaNeue Regular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1300" b="0" i="0" u="sng" strike="noStrike" cap="none" normalizeH="0" baseline="0" dirty="0" err="1">
                <a:ln>
                  <a:noFill/>
                </a:ln>
                <a:effectLst/>
                <a:latin typeface="HelveticaNeue Regular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Foessel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HelveticaNeue Regular"/>
              </a:rPr>
              <a:t>;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HelveticaNeue Regular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Karlheinz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HelveticaNeue Regular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Brandenburg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HelveticaNeue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HelveticaNeue Regular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2011 14th ITG Conference on Electronic Media Technology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42559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752</Words>
  <Application>Microsoft Office PowerPoint</Application>
  <PresentationFormat>On-screen Show (16:9)</PresentationFormat>
  <Paragraphs>104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Cambria</vt:lpstr>
      <vt:lpstr>HelveticaNeue Regular</vt:lpstr>
      <vt:lpstr>Söhne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Hanisha</dc:creator>
  <cp:lastModifiedBy>Hanisha R</cp:lastModifiedBy>
  <cp:revision>9</cp:revision>
  <dcterms:modified xsi:type="dcterms:W3CDTF">2024-03-25T07:35:24Z</dcterms:modified>
</cp:coreProperties>
</file>