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5" roundtripDataSignature="AMtx7mj9pt3c1b/iokie0lr4usvqmBja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88" Type="http://schemas.openxmlformats.org/officeDocument/2006/relationships/slide" Target="slides/slide84.xml"/><Relationship Id="rId43" Type="http://schemas.openxmlformats.org/officeDocument/2006/relationships/slide" Target="slides/slide39.xml"/><Relationship Id="rId87" Type="http://schemas.openxmlformats.org/officeDocument/2006/relationships/slide" Target="slides/slide83.xml"/><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95" Type="http://customschemas.google.com/relationships/presentationmetadata" Target="metadata"/><Relationship Id="rId50" Type="http://schemas.openxmlformats.org/officeDocument/2006/relationships/slide" Target="slides/slide46.xml"/><Relationship Id="rId94" Type="http://schemas.openxmlformats.org/officeDocument/2006/relationships/slide" Target="slides/slide90.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jKnBDUesjTeEQ0fGjHWxVtKbRe2okeqs/view"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3d5269751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93d5269751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rPr lang="en-US"/>
              <a:t>Tidak seperti aplikasi dan paket PHP yang lain, XAMPP memiliki beberapa ikon terpisah untuk menjalankan program pendukungnya. XAMPP telah menyediakan satu icon yang dapat digunakan untuk menjalankan semua software yang telah terinstall.</a:t>
            </a:r>
            <a:endParaRPr/>
          </a:p>
          <a:p>
            <a:pPr indent="0" lvl="0" marL="158750" rtl="0" algn="l">
              <a:lnSpc>
                <a:spcPct val="100000"/>
              </a:lnSpc>
              <a:spcBef>
                <a:spcPts val="0"/>
              </a:spcBef>
              <a:spcAft>
                <a:spcPts val="0"/>
              </a:spcAft>
              <a:buSzPts val="1100"/>
              <a:buNone/>
            </a:pPr>
            <a:r>
              <a:rPr lang="en-US"/>
              <a:t>Dengan menjalankan service xampp dan statusnya running, sebenarnya anda telah menjalankan semua service, termasuk Web Server Apache dan MySQL, sehingga anda telah dapat mengunakannya.</a:t>
            </a:r>
            <a:endParaRPr/>
          </a:p>
          <a:p>
            <a:pPr indent="0" lvl="0" marL="0" rtl="0" algn="l">
              <a:lnSpc>
                <a:spcPct val="100000"/>
              </a:lnSpc>
              <a:spcBef>
                <a:spcPts val="0"/>
              </a:spcBef>
              <a:spcAft>
                <a:spcPts val="0"/>
              </a:spcAft>
              <a:buSzPts val="1400"/>
              <a:buNone/>
            </a:pPr>
            <a:r>
              <a:t/>
            </a:r>
            <a:endParaRPr/>
          </a:p>
        </p:txBody>
      </p:sp>
      <p:sp>
        <p:nvSpPr>
          <p:cNvPr id="450" name="Google Shape;450;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rPr lang="en-US"/>
              <a:t>Contoh tampilan saat memanggil localhost dengan cara memanggil nama (localhost)</a:t>
            </a:r>
            <a:endParaRPr/>
          </a:p>
          <a:p>
            <a:pPr indent="0" lvl="0" marL="158750" rtl="0" algn="l">
              <a:lnSpc>
                <a:spcPct val="100000"/>
              </a:lnSpc>
              <a:spcBef>
                <a:spcPts val="0"/>
              </a:spcBef>
              <a:spcAft>
                <a:spcPts val="0"/>
              </a:spcAft>
              <a:buSzPts val="1100"/>
              <a:buNone/>
            </a:pPr>
            <a:r>
              <a:rPr lang="en-US"/>
              <a:t>Contoh tampilan saat memanggil localhost dengan cara memanggil alamat IP lokal (127.0.0.1)</a:t>
            </a:r>
            <a:endParaRPr/>
          </a:p>
        </p:txBody>
      </p:sp>
      <p:sp>
        <p:nvSpPr>
          <p:cNvPr id="463" name="Google Shape;463;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rPr lang="en-US"/>
              <a:t>Web server ini bisa dibuka pada browser dengan alamat localhost atau 127.0.0.1.</a:t>
            </a:r>
            <a:endParaRPr/>
          </a:p>
          <a:p>
            <a:pPr indent="0" lvl="0" marL="158750" rtl="0" algn="l">
              <a:lnSpc>
                <a:spcPct val="100000"/>
              </a:lnSpc>
              <a:spcBef>
                <a:spcPts val="0"/>
              </a:spcBef>
              <a:spcAft>
                <a:spcPts val="0"/>
              </a:spcAft>
              <a:buSzPts val="1100"/>
              <a:buNone/>
            </a:pPr>
            <a:r>
              <a:rPr lang="en-US"/>
              <a:t>LOCALHOST  merupakan gabungan dari dua kata, yaitu local dan host. Local berarti lokal atau internal komputer kita, sedangkan host artinya penyedia jasa hosting. Hosting sendiri berarti tempat untuk menaruh file-file dari web server. Singkatnya, Localhost adalah sebutan untuk memanggil hosting pada komputer lokal yang diinstal web server.</a:t>
            </a:r>
            <a:endParaRPr/>
          </a:p>
          <a:p>
            <a:pPr indent="0" lvl="0" marL="158750" rtl="0" algn="l">
              <a:lnSpc>
                <a:spcPct val="100000"/>
              </a:lnSpc>
              <a:spcBef>
                <a:spcPts val="0"/>
              </a:spcBef>
              <a:spcAft>
                <a:spcPts val="0"/>
              </a:spcAft>
              <a:buSzPts val="1100"/>
              <a:buNone/>
            </a:pPr>
            <a:r>
              <a:rPr lang="en-US"/>
              <a:t>Jadi jika mengetik localhost pada browser akan otomatis ke direct ke alamat xampp/dashboard. Hal ini karena ada file index.php pada folder htdocs yang mengarahkan ke folder xampp/dashboard.</a:t>
            </a:r>
            <a:endParaRPr/>
          </a:p>
        </p:txBody>
      </p:sp>
      <p:sp>
        <p:nvSpPr>
          <p:cNvPr id="476" name="Google Shape;476;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rPr lang="en-US"/>
              <a:t>Folder HTDOCS terletak didalam folder XAMPP. Kita bisa menambahkan beberapa folder baru didalam folder HTDOCS. Biasanya folder-folder ini merupakan pemisahan dari latihan atau project website yang sedang kita buat. Cara memanggil folder ini pada browser, berbeda dengan cara memanggil folder pada windows.</a:t>
            </a:r>
            <a:endParaRPr/>
          </a:p>
        </p:txBody>
      </p:sp>
      <p:sp>
        <p:nvSpPr>
          <p:cNvPr id="489" name="Google Shape;48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501" name="Google Shape;501;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marR="0" rtl="0" algn="l">
              <a:lnSpc>
                <a:spcPct val="100000"/>
              </a:lnSpc>
              <a:spcBef>
                <a:spcPts val="0"/>
              </a:spcBef>
              <a:spcAft>
                <a:spcPts val="0"/>
              </a:spcAft>
              <a:buClr>
                <a:srgbClr val="000000"/>
              </a:buClr>
              <a:buSzPts val="1100"/>
              <a:buFont typeface="Arial"/>
              <a:buNone/>
            </a:pPr>
            <a:r>
              <a:rPr lang="en-US" sz="1100"/>
              <a:t>Salah satu perintah git yang paling banyak digunakan adalah git config, yang bisa digunakan untuk mengatur konfigurasi tertentu sesuai keinginan pengguna, seperti email, algoritma untuk diff, username, format file, dll. Contohnya, perintah berikut bisa digunakan untuk mengatur email:</a:t>
            </a:r>
            <a:endParaRPr/>
          </a:p>
          <a:p>
            <a:pPr indent="0" lvl="0" marL="158750" rtl="0" algn="l">
              <a:lnSpc>
                <a:spcPct val="100000"/>
              </a:lnSpc>
              <a:spcBef>
                <a:spcPts val="0"/>
              </a:spcBef>
              <a:spcAft>
                <a:spcPts val="0"/>
              </a:spcAft>
              <a:buSzPts val="1100"/>
              <a:buNone/>
            </a:pPr>
            <a:r>
              <a:t/>
            </a:r>
            <a:endParaRPr/>
          </a:p>
        </p:txBody>
      </p:sp>
      <p:sp>
        <p:nvSpPr>
          <p:cNvPr id="513" name="Google Shape;513;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526" name="Google Shape;526;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marR="0" rtl="0" algn="l">
              <a:lnSpc>
                <a:spcPct val="100000"/>
              </a:lnSpc>
              <a:spcBef>
                <a:spcPts val="0"/>
              </a:spcBef>
              <a:spcAft>
                <a:spcPts val="0"/>
              </a:spcAft>
              <a:buClr>
                <a:srgbClr val="000000"/>
              </a:buClr>
              <a:buSzPts val="1100"/>
              <a:buFont typeface="Arial"/>
              <a:buNone/>
            </a:pPr>
            <a:r>
              <a:rPr lang="en-US" sz="1100"/>
              <a:t>Contohnya, perintah berikut ini akan menambahkan file bernama temp.txt yang ada di direktori lokal ke index</a:t>
            </a:r>
            <a:endParaRPr sz="1100"/>
          </a:p>
          <a:p>
            <a:pPr indent="0" lvl="0" marL="158750" rtl="0" algn="l">
              <a:lnSpc>
                <a:spcPct val="100000"/>
              </a:lnSpc>
              <a:spcBef>
                <a:spcPts val="0"/>
              </a:spcBef>
              <a:spcAft>
                <a:spcPts val="0"/>
              </a:spcAft>
              <a:buSzPts val="1100"/>
              <a:buNone/>
            </a:pPr>
            <a:r>
              <a:t/>
            </a:r>
            <a:endParaRPr/>
          </a:p>
        </p:txBody>
      </p:sp>
      <p:sp>
        <p:nvSpPr>
          <p:cNvPr id="539" name="Google Shape;539;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rPr b="0" i="0" lang="en-US" sz="1100" u="none" cap="none" strike="noStrike">
                <a:solidFill>
                  <a:schemeClr val="dk1"/>
                </a:solidFill>
                <a:latin typeface="Arial"/>
                <a:ea typeface="Arial"/>
                <a:cs typeface="Arial"/>
                <a:sym typeface="Arial"/>
              </a:rPr>
              <a:t>Beberapa aplikasi/tools yang akan digunakan selama kegiatan. </a:t>
            </a:r>
            <a:endParaRPr/>
          </a:p>
          <a:p>
            <a:pPr indent="0" lvl="0" marL="158750" rtl="0" algn="l">
              <a:lnSpc>
                <a:spcPct val="100000"/>
              </a:lnSpc>
              <a:spcBef>
                <a:spcPts val="0"/>
              </a:spcBef>
              <a:spcAft>
                <a:spcPts val="0"/>
              </a:spcAft>
              <a:buSzPts val="1100"/>
              <a:buNone/>
            </a:pPr>
            <a:r>
              <a:rPr b="0" i="0" lang="en-US" sz="1100" u="none" cap="none" strike="noStrike">
                <a:solidFill>
                  <a:schemeClr val="dk1"/>
                </a:solidFill>
                <a:latin typeface="Arial"/>
                <a:ea typeface="Arial"/>
                <a:cs typeface="Arial"/>
                <a:sym typeface="Arial"/>
              </a:rPr>
              <a:t>1. XAMPP adalah perangkat yang menggabungkan tiga aplikasi kedalam satu paket, yaitu Apache, MySQL, dan PHPMyAdmin.</a:t>
            </a:r>
            <a:endParaRPr/>
          </a:p>
          <a:p>
            <a:pPr indent="0" lvl="0" marL="158750" rtl="0" algn="l">
              <a:lnSpc>
                <a:spcPct val="100000"/>
              </a:lnSpc>
              <a:spcBef>
                <a:spcPts val="0"/>
              </a:spcBef>
              <a:spcAft>
                <a:spcPts val="0"/>
              </a:spcAft>
              <a:buSzPts val="1100"/>
              <a:buNone/>
            </a:pPr>
            <a:r>
              <a:rPr b="0" i="0" lang="en-US" sz="1100" u="none" cap="none" strike="noStrike">
                <a:solidFill>
                  <a:schemeClr val="dk1"/>
                </a:solidFill>
                <a:latin typeface="Arial"/>
                <a:ea typeface="Arial"/>
                <a:cs typeface="Arial"/>
                <a:sym typeface="Arial"/>
              </a:rPr>
              <a:t>2. Sublime Text adalah aplikasi editor untuk kode dan teks  yang dapat berjalan diberbagai platform operating system dengan menggunakan teknologi Phyton API.</a:t>
            </a:r>
            <a:endParaRPr/>
          </a:p>
          <a:p>
            <a:pPr indent="0" lvl="0" marL="158750" rtl="0" algn="l">
              <a:lnSpc>
                <a:spcPct val="100000"/>
              </a:lnSpc>
              <a:spcBef>
                <a:spcPts val="0"/>
              </a:spcBef>
              <a:spcAft>
                <a:spcPts val="0"/>
              </a:spcAft>
              <a:buSzPts val="1100"/>
              <a:buNone/>
            </a:pPr>
            <a:r>
              <a:rPr b="0" i="0" lang="en-US" sz="1100" u="none" cap="none" strike="noStrike">
                <a:solidFill>
                  <a:schemeClr val="dk1"/>
                </a:solidFill>
                <a:latin typeface="Arial"/>
                <a:ea typeface="Arial"/>
                <a:cs typeface="Arial"/>
                <a:sym typeface="Arial"/>
              </a:rPr>
              <a:t>3. Git adalah version control system yang digunakan para developer untuk mengembangkan software secara bersama-bersama.</a:t>
            </a:r>
            <a:endParaRPr b="0" i="0" sz="11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just">
              <a:lnSpc>
                <a:spcPct val="100000"/>
              </a:lnSpc>
              <a:spcBef>
                <a:spcPts val="0"/>
              </a:spcBef>
              <a:spcAft>
                <a:spcPts val="0"/>
              </a:spcAft>
              <a:buSzPts val="1100"/>
              <a:buNone/>
            </a:pPr>
            <a:r>
              <a:rPr lang="en-US" sz="1100"/>
              <a:t>Jia repositori berada di remove server, gunakan perintah diatas.</a:t>
            </a:r>
            <a:endParaRPr sz="1100"/>
          </a:p>
        </p:txBody>
      </p:sp>
      <p:sp>
        <p:nvSpPr>
          <p:cNvPr id="552" name="Google Shape;552;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just">
              <a:lnSpc>
                <a:spcPct val="100000"/>
              </a:lnSpc>
              <a:spcBef>
                <a:spcPts val="0"/>
              </a:spcBef>
              <a:spcAft>
                <a:spcPts val="0"/>
              </a:spcAft>
              <a:buSzPts val="1100"/>
              <a:buNone/>
            </a:pPr>
            <a:r>
              <a:rPr lang="en-US" sz="1100"/>
              <a:t>Ingat bahwa perubahan apapun yang di-commit tidak akan langsung ke remote repository.</a:t>
            </a:r>
            <a:endParaRPr sz="1100"/>
          </a:p>
        </p:txBody>
      </p:sp>
      <p:sp>
        <p:nvSpPr>
          <p:cNvPr id="565" name="Google Shape;565;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just">
              <a:lnSpc>
                <a:spcPct val="100000"/>
              </a:lnSpc>
              <a:spcBef>
                <a:spcPts val="0"/>
              </a:spcBef>
              <a:spcAft>
                <a:spcPts val="0"/>
              </a:spcAft>
              <a:buSzPts val="1100"/>
              <a:buNone/>
            </a:pPr>
            <a:r>
              <a:t/>
            </a:r>
            <a:endParaRPr sz="1100"/>
          </a:p>
        </p:txBody>
      </p:sp>
      <p:sp>
        <p:nvSpPr>
          <p:cNvPr id="578" name="Google Shape;578;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just">
              <a:lnSpc>
                <a:spcPct val="100000"/>
              </a:lnSpc>
              <a:spcBef>
                <a:spcPts val="0"/>
              </a:spcBef>
              <a:spcAft>
                <a:spcPts val="0"/>
              </a:spcAft>
              <a:buSzPts val="1100"/>
              <a:buNone/>
            </a:pPr>
            <a:r>
              <a:t/>
            </a:r>
            <a:endParaRPr sz="1100"/>
          </a:p>
        </p:txBody>
      </p:sp>
      <p:sp>
        <p:nvSpPr>
          <p:cNvPr id="591" name="Google Shape;591;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just">
              <a:lnSpc>
                <a:spcPct val="100000"/>
              </a:lnSpc>
              <a:spcBef>
                <a:spcPts val="0"/>
              </a:spcBef>
              <a:spcAft>
                <a:spcPts val="0"/>
              </a:spcAft>
              <a:buSzPts val="1100"/>
              <a:buNone/>
            </a:pPr>
            <a:r>
              <a:t/>
            </a:r>
            <a:endParaRPr sz="1100"/>
          </a:p>
        </p:txBody>
      </p:sp>
      <p:sp>
        <p:nvSpPr>
          <p:cNvPr id="604" name="Google Shape;604;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just">
              <a:lnSpc>
                <a:spcPct val="100000"/>
              </a:lnSpc>
              <a:spcBef>
                <a:spcPts val="0"/>
              </a:spcBef>
              <a:spcAft>
                <a:spcPts val="0"/>
              </a:spcAft>
              <a:buSzPts val="1100"/>
              <a:buNone/>
            </a:pPr>
            <a:r>
              <a:t/>
            </a:r>
            <a:endParaRPr sz="1100"/>
          </a:p>
        </p:txBody>
      </p:sp>
      <p:sp>
        <p:nvSpPr>
          <p:cNvPr id="617" name="Google Shape;617;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9" name="Google Shape;629;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9" name="Google Shape;639;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0" name="Google Shape;650;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1" name="Google Shape;661;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2" name="Google Shape;672;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3" name="Google Shape;683;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4" name="Google Shape;694;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5" name="Google Shape;705;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6" name="Google Shape;716;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7" name="Google Shape;727;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8" name="Google Shape;738;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9" name="Google Shape;749;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0" name="Google Shape;760;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1" name="Google Shape;771;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2" name="Google Shape;782;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3" name="Google Shape;793;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5" name="Google Shape;805;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7" name="Google Shape;817;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0" name="Google Shape;830;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lang="en-US"/>
              <a:t>* Algoritma adalah urutan langkah-langkah logis penyelesaian masalah yang disusun secara sistematis dan logis</a:t>
            </a:r>
            <a:endParaRPr b="0"/>
          </a:p>
          <a:p>
            <a:pPr indent="0" lvl="0" marL="0" rtl="0" algn="l">
              <a:lnSpc>
                <a:spcPct val="100000"/>
              </a:lnSpc>
              <a:spcBef>
                <a:spcPts val="0"/>
              </a:spcBef>
              <a:spcAft>
                <a:spcPts val="0"/>
              </a:spcAft>
              <a:buSzPts val="1400"/>
              <a:buNone/>
            </a:pPr>
            <a:r>
              <a:t/>
            </a:r>
            <a:endParaRPr/>
          </a:p>
        </p:txBody>
      </p:sp>
      <p:sp>
        <p:nvSpPr>
          <p:cNvPr id="842" name="Google Shape;842;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4" name="Google Shape;854;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6" name="Google Shape;866;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8" name="Google Shape;878;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0" name="Google Shape;890;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2" name="Google Shape;902;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4" name="Google Shape;914;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6" name="Google Shape;926;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6" name="Google Shape;946;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9" name="Google Shape;959;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9" name="Google Shape;999;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4" name="Google Shape;1014;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6" name="Google Shape;1036;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8" name="Google Shape;1058;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5" name="Google Shape;1075;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5" name="Google Shape;1095;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1" name="Google Shape;1111;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7" name="Google Shape;1137;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7" name="Google Shape;1157;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2" name="Google Shape;1182;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3" name="Google Shape;1203;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6" name="Google Shape;1236;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7" name="Google Shape;124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8" name="Google Shape;125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8" name="Google Shape;126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93d5269751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https://drive.google.com/file/d/1jKnBDUesjTeEQ0fGjHWxVtKbRe2okeqs/view</a:t>
            </a:r>
            <a:endParaRPr/>
          </a:p>
        </p:txBody>
      </p:sp>
      <p:sp>
        <p:nvSpPr>
          <p:cNvPr id="1278" name="Google Shape;1278;g93d5269751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8"/>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hyperlink" Target="https://git-scm.com/" TargetMode="External"/><Relationship Id="rId7"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3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3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5.jpg"/><Relationship Id="rId7" Type="http://schemas.openxmlformats.org/officeDocument/2006/relationships/image" Target="../media/image3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5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5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3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2.jpg"/><Relationship Id="rId7"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2.jpg"/><Relationship Id="rId7"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2.jpg"/><Relationship Id="rId7"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2.jpg"/><Relationship Id="rId7"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2.jpg"/><Relationship Id="rId7"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2.jpg"/><Relationship Id="rId7"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2.jpg"/><Relationship Id="rId7"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2.jpg"/><Relationship Id="rId7"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50.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hyperlink" Target="https://www.apachefriends.org/download.html" TargetMode="External"/><Relationship Id="rId7"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5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vmlDrawing" Target="../drawings/vmlDrawing1.vml"/><Relationship Id="rId4" Type="http://schemas.openxmlformats.org/officeDocument/2006/relationships/image" Target="../media/image3.png"/><Relationship Id="rId9" Type="http://schemas.openxmlformats.org/officeDocument/2006/relationships/image" Target="../media/image51.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oleObject" Target="../embeddings/oleObject1.bin"/><Relationship Id="rId8" Type="http://schemas.openxmlformats.org/officeDocument/2006/relationships/oleObject" Target="../embeddings/oleObject1.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46.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g93d5269751_0_93"/>
          <p:cNvPicPr preferRelativeResize="0"/>
          <p:nvPr/>
        </p:nvPicPr>
        <p:blipFill rotWithShape="1">
          <a:blip r:embed="rId3">
            <a:alphaModFix/>
          </a:blip>
          <a:srcRect b="-7458" l="0" r="0" t="16715"/>
          <a:stretch/>
        </p:blipFill>
        <p:spPr>
          <a:xfrm>
            <a:off x="0" y="-57150"/>
            <a:ext cx="9144000" cy="5791200"/>
          </a:xfrm>
          <a:prstGeom prst="rect">
            <a:avLst/>
          </a:prstGeom>
          <a:noFill/>
          <a:ln>
            <a:noFill/>
          </a:ln>
        </p:spPr>
      </p:pic>
      <p:pic>
        <p:nvPicPr>
          <p:cNvPr id="85" name="Google Shape;85;g93d5269751_0_93"/>
          <p:cNvPicPr preferRelativeResize="0"/>
          <p:nvPr/>
        </p:nvPicPr>
        <p:blipFill rotWithShape="1">
          <a:blip r:embed="rId3">
            <a:alphaModFix/>
          </a:blip>
          <a:srcRect b="82221" l="0" r="72915" t="0"/>
          <a:stretch/>
        </p:blipFill>
        <p:spPr>
          <a:xfrm>
            <a:off x="6293038" y="-57150"/>
            <a:ext cx="2476500" cy="1219200"/>
          </a:xfrm>
          <a:prstGeom prst="rect">
            <a:avLst/>
          </a:prstGeom>
          <a:noFill/>
          <a:ln>
            <a:noFill/>
          </a:ln>
        </p:spPr>
      </p:pic>
      <p:sp>
        <p:nvSpPr>
          <p:cNvPr id="86" name="Google Shape;86;g93d5269751_0_93"/>
          <p:cNvSpPr txBox="1"/>
          <p:nvPr/>
        </p:nvSpPr>
        <p:spPr>
          <a:xfrm>
            <a:off x="4121390" y="1660491"/>
            <a:ext cx="4734000" cy="66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rial"/>
              <a:buNone/>
            </a:pPr>
            <a:r>
              <a:rPr b="1" i="0" lang="en-US" sz="1800" u="none" cap="none" strike="noStrike">
                <a:solidFill>
                  <a:schemeClr val="lt1"/>
                </a:solidFill>
                <a:latin typeface="Cambria"/>
                <a:ea typeface="Cambria"/>
                <a:cs typeface="Cambria"/>
                <a:sym typeface="Cambria"/>
              </a:rPr>
              <a:t>Vocational School Graduate Academy</a:t>
            </a:r>
            <a:endParaRPr b="1" i="0" sz="1800" u="none" cap="none" strike="noStrike">
              <a:solidFill>
                <a:schemeClr val="lt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3000"/>
              <a:buFont typeface="Arial"/>
              <a:buNone/>
            </a:pPr>
            <a:r>
              <a:t/>
            </a:r>
            <a:endParaRPr b="1" i="0" sz="1700" u="none" cap="none" strike="noStrike">
              <a:solidFill>
                <a:schemeClr val="lt1"/>
              </a:solidFill>
              <a:latin typeface="Cambria"/>
              <a:ea typeface="Cambria"/>
              <a:cs typeface="Cambria"/>
              <a:sym typeface="Cambria"/>
            </a:endParaRPr>
          </a:p>
          <a:p>
            <a:pPr indent="0" lvl="0" marL="0" marR="0" rtl="0" algn="ctr">
              <a:lnSpc>
                <a:spcPct val="100000"/>
              </a:lnSpc>
              <a:spcBef>
                <a:spcPts val="0"/>
              </a:spcBef>
              <a:spcAft>
                <a:spcPts val="0"/>
              </a:spcAft>
              <a:buClr>
                <a:schemeClr val="dk1"/>
              </a:buClr>
              <a:buSzPts val="3000"/>
              <a:buFont typeface="Arial"/>
              <a:buNone/>
            </a:pPr>
            <a:r>
              <a:rPr b="1" i="0" lang="en-US" sz="1900" u="none" cap="none" strike="noStrike">
                <a:solidFill>
                  <a:srgbClr val="FFFF00"/>
                </a:solidFill>
                <a:latin typeface="Cambria"/>
                <a:ea typeface="Cambria"/>
                <a:cs typeface="Cambria"/>
                <a:sym typeface="Cambria"/>
              </a:rPr>
              <a:t>Web Developer</a:t>
            </a:r>
            <a:endParaRPr b="1" i="0" sz="1900" u="none" cap="none" strike="noStrike">
              <a:solidFill>
                <a:srgbClr val="FFFF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Cambria"/>
              <a:ea typeface="Cambria"/>
              <a:cs typeface="Cambria"/>
              <a:sym typeface="Cambria"/>
            </a:endParaRPr>
          </a:p>
        </p:txBody>
      </p:sp>
      <p:sp>
        <p:nvSpPr>
          <p:cNvPr id="87" name="Google Shape;87;g93d5269751_0_93"/>
          <p:cNvSpPr txBox="1"/>
          <p:nvPr/>
        </p:nvSpPr>
        <p:spPr>
          <a:xfrm>
            <a:off x="4121390" y="2823224"/>
            <a:ext cx="4734000" cy="66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lt1"/>
                </a:solidFill>
                <a:latin typeface="Cambria"/>
                <a:ea typeface="Cambria"/>
                <a:cs typeface="Cambria"/>
                <a:sym typeface="Cambria"/>
              </a:rPr>
              <a:t>Pertemuan #1:</a:t>
            </a:r>
            <a:endParaRPr b="0" i="0" sz="14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lt1"/>
                </a:solidFill>
                <a:latin typeface="Cambria"/>
                <a:ea typeface="Cambria"/>
                <a:cs typeface="Cambria"/>
                <a:sym typeface="Cambria"/>
              </a:rPr>
              <a:t>Instal</a:t>
            </a:r>
            <a:r>
              <a:rPr b="1" i="0" lang="en-US" sz="1600" u="none" cap="none" strike="noStrike">
                <a:solidFill>
                  <a:schemeClr val="lt1"/>
                </a:solidFill>
                <a:latin typeface="Cambria"/>
                <a:ea typeface="Cambria"/>
                <a:cs typeface="Cambria"/>
                <a:sym typeface="Cambria"/>
              </a:rPr>
              <a:t>l</a:t>
            </a:r>
            <a:r>
              <a:rPr b="1" i="0" lang="en-US" sz="1600" u="none" cap="none" strike="noStrike">
                <a:solidFill>
                  <a:schemeClr val="lt1"/>
                </a:solidFill>
                <a:latin typeface="Cambria"/>
                <a:ea typeface="Cambria"/>
                <a:cs typeface="Cambria"/>
                <a:sym typeface="Cambria"/>
              </a:rPr>
              <a:t>asi Alat Bantu dan Pengantar Algoritma</a:t>
            </a:r>
            <a:endParaRPr b="1" i="0" sz="1700" u="none" cap="none" strike="noStrike">
              <a:solidFill>
                <a:schemeClr val="lt1"/>
              </a:solidFill>
              <a:latin typeface="Cambria"/>
              <a:ea typeface="Cambria"/>
              <a:cs typeface="Cambria"/>
              <a:sym typeface="Cambria"/>
            </a:endParaRPr>
          </a:p>
          <a:p>
            <a:pPr indent="0" lvl="0" marL="0" marR="0" rtl="0" algn="ctr">
              <a:lnSpc>
                <a:spcPct val="100000"/>
              </a:lnSpc>
              <a:spcBef>
                <a:spcPts val="0"/>
              </a:spcBef>
              <a:spcAft>
                <a:spcPts val="0"/>
              </a:spcAft>
              <a:buClr>
                <a:schemeClr val="dk1"/>
              </a:buClr>
              <a:buSzPts val="2000"/>
              <a:buFont typeface="Arial"/>
              <a:buNone/>
            </a:pPr>
            <a:r>
              <a:t/>
            </a:r>
            <a:endParaRPr b="1" i="0" sz="1700" u="none" cap="none" strike="noStrike">
              <a:solidFill>
                <a:schemeClr val="lt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Cambria"/>
              <a:ea typeface="Cambria"/>
              <a:cs typeface="Cambria"/>
              <a:sym typeface="Cambria"/>
            </a:endParaRPr>
          </a:p>
        </p:txBody>
      </p:sp>
      <p:grpSp>
        <p:nvGrpSpPr>
          <p:cNvPr id="88" name="Google Shape;88;g93d5269751_0_93"/>
          <p:cNvGrpSpPr/>
          <p:nvPr/>
        </p:nvGrpSpPr>
        <p:grpSpPr>
          <a:xfrm>
            <a:off x="0" y="4038598"/>
            <a:ext cx="9144000" cy="1219200"/>
            <a:chOff x="0" y="4038598"/>
            <a:chExt cx="9144000" cy="1219200"/>
          </a:xfrm>
        </p:grpSpPr>
        <p:pic>
          <p:nvPicPr>
            <p:cNvPr id="89" name="Google Shape;89;g93d5269751_0_93"/>
            <p:cNvPicPr preferRelativeResize="0"/>
            <p:nvPr/>
          </p:nvPicPr>
          <p:blipFill rotWithShape="1">
            <a:blip r:embed="rId3">
              <a:alphaModFix/>
            </a:blip>
            <a:srcRect b="0" l="0" r="0" t="82221"/>
            <a:stretch/>
          </p:blipFill>
          <p:spPr>
            <a:xfrm>
              <a:off x="0" y="4038598"/>
              <a:ext cx="9144000" cy="1219200"/>
            </a:xfrm>
            <a:prstGeom prst="rect">
              <a:avLst/>
            </a:prstGeom>
            <a:noFill/>
            <a:ln>
              <a:noFill/>
            </a:ln>
          </p:spPr>
        </p:pic>
        <p:pic>
          <p:nvPicPr>
            <p:cNvPr id="90" name="Google Shape;90;g93d5269751_0_93"/>
            <p:cNvPicPr preferRelativeResize="0"/>
            <p:nvPr/>
          </p:nvPicPr>
          <p:blipFill rotWithShape="1">
            <a:blip r:embed="rId3">
              <a:alphaModFix/>
            </a:blip>
            <a:srcRect b="84735" l="73536" r="-2" t="11767"/>
            <a:stretch/>
          </p:blipFill>
          <p:spPr>
            <a:xfrm>
              <a:off x="8690517" y="4826682"/>
              <a:ext cx="349406" cy="316819"/>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89" name="Google Shape;189;p2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90" name="Google Shape;190;p2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91" name="Google Shape;191;p2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92" name="Google Shape;192;p26"/>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XAMPP</a:t>
            </a:r>
            <a:endParaRPr b="0" i="0" sz="2400" u="none" cap="none" strike="noStrike">
              <a:solidFill>
                <a:srgbClr val="00206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2060"/>
              </a:solidFill>
              <a:latin typeface="Cambria"/>
              <a:ea typeface="Cambria"/>
              <a:cs typeface="Cambria"/>
              <a:sym typeface="Cambria"/>
            </a:endParaRPr>
          </a:p>
        </p:txBody>
      </p:sp>
      <p:sp>
        <p:nvSpPr>
          <p:cNvPr id="193" name="Google Shape;193;p26"/>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p26"/>
          <p:cNvSpPr/>
          <p:nvPr/>
        </p:nvSpPr>
        <p:spPr>
          <a:xfrm>
            <a:off x="4572000" y="876950"/>
            <a:ext cx="3810000" cy="36933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Kemudian akan diminta untuk menentukan lokasi folder penyimpanan file-file dan folder XAMPP.</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Secara default akan diarahkan ke lokasi </a:t>
            </a:r>
            <a:r>
              <a:rPr b="1" i="0" lang="en-US" sz="1800" u="none" cap="none" strike="noStrike">
                <a:solidFill>
                  <a:srgbClr val="000000"/>
                </a:solidFill>
                <a:latin typeface="Cambria"/>
                <a:ea typeface="Cambria"/>
                <a:cs typeface="Cambria"/>
                <a:sym typeface="Cambria"/>
              </a:rPr>
              <a:t>c:\xampp</a:t>
            </a:r>
            <a:r>
              <a:rPr b="0" i="0" lang="en-US" sz="1800" u="none" cap="none" strike="noStrike">
                <a:solidFill>
                  <a:srgbClr val="000000"/>
                </a:solidFill>
                <a:latin typeface="Cambria"/>
                <a:ea typeface="Cambria"/>
                <a:cs typeface="Cambria"/>
                <a:sym typeface="Cambria"/>
              </a:rPr>
              <a:t>.</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Namun jika ingin menyimpannya di folder lain bisa dengan cara klik browse dan tentukan secara manual folder yang ingin digunakan.</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Jika sudah selesai, lanjutkan dan klik tombol Install.</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pic>
        <p:nvPicPr>
          <p:cNvPr id="195" name="Google Shape;195;p26"/>
          <p:cNvPicPr preferRelativeResize="0"/>
          <p:nvPr/>
        </p:nvPicPr>
        <p:blipFill rotWithShape="1">
          <a:blip r:embed="rId6">
            <a:alphaModFix/>
          </a:blip>
          <a:srcRect b="0" l="0" r="0" t="0"/>
          <a:stretch/>
        </p:blipFill>
        <p:spPr>
          <a:xfrm>
            <a:off x="331179" y="876953"/>
            <a:ext cx="3973402" cy="31066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01" name="Google Shape;201;p2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02" name="Google Shape;202;p2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03" name="Google Shape;203;p2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04" name="Google Shape;204;p27"/>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XAMPP</a:t>
            </a:r>
            <a:endParaRPr b="0" i="0" sz="2400" u="none" cap="none" strike="noStrike">
              <a:solidFill>
                <a:srgbClr val="002060"/>
              </a:solidFill>
              <a:latin typeface="Cambria"/>
              <a:ea typeface="Cambria"/>
              <a:cs typeface="Cambria"/>
              <a:sym typeface="Cambria"/>
            </a:endParaRPr>
          </a:p>
        </p:txBody>
      </p:sp>
      <p:sp>
        <p:nvSpPr>
          <p:cNvPr id="205" name="Google Shape;205;p27"/>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27"/>
          <p:cNvSpPr/>
          <p:nvPr/>
        </p:nvSpPr>
        <p:spPr>
          <a:xfrm>
            <a:off x="4572000" y="915623"/>
            <a:ext cx="4223208" cy="507827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Tunggu beberapa menit hingga proses intalasi selesai.</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Jika sudah muncul jendela seperti di samping ini, klik tombol Finish untuk menyelesaikannya.</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pic>
        <p:nvPicPr>
          <p:cNvPr id="207" name="Google Shape;207;p27"/>
          <p:cNvPicPr preferRelativeResize="0"/>
          <p:nvPr/>
        </p:nvPicPr>
        <p:blipFill rotWithShape="1">
          <a:blip r:embed="rId6">
            <a:alphaModFix/>
          </a:blip>
          <a:srcRect b="0" l="0" r="0" t="0"/>
          <a:stretch/>
        </p:blipFill>
        <p:spPr>
          <a:xfrm>
            <a:off x="431519" y="915623"/>
            <a:ext cx="4040142" cy="31069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13" name="Google Shape;213;p2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14" name="Google Shape;214;p28"/>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15" name="Google Shape;215;p28"/>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16" name="Google Shape;216;p28"/>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XAMPP</a:t>
            </a:r>
            <a:endParaRPr b="0" i="0" sz="2400" u="none" cap="none" strike="noStrike">
              <a:solidFill>
                <a:srgbClr val="002060"/>
              </a:solidFill>
              <a:latin typeface="Cambria"/>
              <a:ea typeface="Cambria"/>
              <a:cs typeface="Cambria"/>
              <a:sym typeface="Cambria"/>
            </a:endParaRPr>
          </a:p>
        </p:txBody>
      </p:sp>
      <p:sp>
        <p:nvSpPr>
          <p:cNvPr id="217" name="Google Shape;217;p28"/>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28"/>
          <p:cNvSpPr/>
          <p:nvPr/>
        </p:nvSpPr>
        <p:spPr>
          <a:xfrm>
            <a:off x="4648200" y="784977"/>
            <a:ext cx="4223100" cy="53553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Berikutnya, akan muncul jendela dialog seperti gambar di samping ini yang menanyakan apakah ingin langsung menjalankan aplikasi XAMPP atau tidak.</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Jika ya, maka klik YES.</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pic>
        <p:nvPicPr>
          <p:cNvPr id="219" name="Google Shape;219;p28"/>
          <p:cNvPicPr preferRelativeResize="0"/>
          <p:nvPr/>
        </p:nvPicPr>
        <p:blipFill rotWithShape="1">
          <a:blip r:embed="rId6">
            <a:alphaModFix/>
          </a:blip>
          <a:srcRect b="0" l="0" r="0" t="0"/>
          <a:stretch/>
        </p:blipFill>
        <p:spPr>
          <a:xfrm>
            <a:off x="361058" y="784977"/>
            <a:ext cx="4181064" cy="14514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25" name="Google Shape;225;p2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26" name="Google Shape;226;p29"/>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27" name="Google Shape;227;p29"/>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28" name="Google Shape;228;p29"/>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XAMPP</a:t>
            </a:r>
            <a:endParaRPr b="0" i="0" sz="2400" u="none" cap="none" strike="noStrike">
              <a:solidFill>
                <a:srgbClr val="002060"/>
              </a:solidFill>
              <a:latin typeface="Cambria"/>
              <a:ea typeface="Cambria"/>
              <a:cs typeface="Cambria"/>
              <a:sym typeface="Cambria"/>
            </a:endParaRPr>
          </a:p>
        </p:txBody>
      </p:sp>
      <p:sp>
        <p:nvSpPr>
          <p:cNvPr id="229" name="Google Shape;229;p29"/>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29"/>
          <p:cNvSpPr/>
          <p:nvPr/>
        </p:nvSpPr>
        <p:spPr>
          <a:xfrm>
            <a:off x="4572000" y="876953"/>
            <a:ext cx="4223208" cy="424727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XAMPP telah selesai diinstall dan berhasil di jalankan.</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31" name="Google Shape;231;p29"/>
          <p:cNvPicPr preferRelativeResize="0"/>
          <p:nvPr/>
        </p:nvPicPr>
        <p:blipFill rotWithShape="1">
          <a:blip r:embed="rId6">
            <a:alphaModFix/>
          </a:blip>
          <a:srcRect b="0" l="0" r="0" t="0"/>
          <a:stretch/>
        </p:blipFill>
        <p:spPr>
          <a:xfrm>
            <a:off x="403908" y="915623"/>
            <a:ext cx="4095365" cy="26607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37" name="Google Shape;237;p3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38" name="Google Shape;238;p30"/>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39" name="Google Shape;239;p30"/>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40" name="Google Shape;240;p30"/>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Git</a:t>
            </a:r>
            <a:endParaRPr b="0" i="0" sz="2400" u="none" cap="none" strike="noStrike">
              <a:solidFill>
                <a:srgbClr val="002060"/>
              </a:solidFill>
              <a:latin typeface="Cambria"/>
              <a:ea typeface="Cambria"/>
              <a:cs typeface="Cambria"/>
              <a:sym typeface="Cambria"/>
            </a:endParaRPr>
          </a:p>
        </p:txBody>
      </p:sp>
      <p:sp>
        <p:nvSpPr>
          <p:cNvPr id="241" name="Google Shape;241;p30"/>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 name="Google Shape;242;p30"/>
          <p:cNvSpPr/>
          <p:nvPr/>
        </p:nvSpPr>
        <p:spPr>
          <a:xfrm>
            <a:off x="4572000" y="876953"/>
            <a:ext cx="4223208" cy="507827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Download aplikasi Git melalui website resmi git </a:t>
            </a:r>
            <a:r>
              <a:rPr b="0" i="0" lang="en-US" sz="1800" u="sng" cap="none" strike="noStrike">
                <a:solidFill>
                  <a:srgbClr val="000000"/>
                </a:solidFill>
                <a:latin typeface="Cambria"/>
                <a:ea typeface="Cambria"/>
                <a:cs typeface="Cambria"/>
                <a:sym typeface="Cambria"/>
                <a:hlinkClick r:id="rId6">
                  <a:extLst>
                    <a:ext uri="{A12FA001-AC4F-418D-AE19-62706E023703}">
                      <ahyp:hlinkClr val="tx"/>
                    </a:ext>
                  </a:extLst>
                </a:hlinkClick>
              </a:rPr>
              <a:t>https://git-scm.com</a:t>
            </a:r>
            <a:endParaRPr b="0" i="0" sz="18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Pilih Download dan sesuaikan dengan sistem operasi yang digunakan.</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pic>
        <p:nvPicPr>
          <p:cNvPr id="243" name="Google Shape;243;p30"/>
          <p:cNvPicPr preferRelativeResize="0"/>
          <p:nvPr/>
        </p:nvPicPr>
        <p:blipFill rotWithShape="1">
          <a:blip r:embed="rId7">
            <a:alphaModFix/>
          </a:blip>
          <a:srcRect b="0" l="0" r="0" t="0"/>
          <a:stretch/>
        </p:blipFill>
        <p:spPr>
          <a:xfrm>
            <a:off x="348792" y="876953"/>
            <a:ext cx="4204450" cy="19697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49" name="Google Shape;249;p3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50" name="Google Shape;250;p31"/>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51" name="Google Shape;251;p31"/>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52" name="Google Shape;252;p31"/>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Git</a:t>
            </a:r>
            <a:endParaRPr b="0" i="0" sz="2400" u="none" cap="none" strike="noStrike">
              <a:solidFill>
                <a:srgbClr val="002060"/>
              </a:solidFill>
              <a:latin typeface="Cambria"/>
              <a:ea typeface="Cambria"/>
              <a:cs typeface="Cambria"/>
              <a:sym typeface="Cambria"/>
            </a:endParaRPr>
          </a:p>
        </p:txBody>
      </p:sp>
      <p:sp>
        <p:nvSpPr>
          <p:cNvPr id="253" name="Google Shape;253;p31"/>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 name="Google Shape;254;p31"/>
          <p:cNvSpPr/>
          <p:nvPr/>
        </p:nvSpPr>
        <p:spPr>
          <a:xfrm>
            <a:off x="4700975" y="876953"/>
            <a:ext cx="4223100" cy="42474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Klik 2 kali pada file instaler Git yang sudah di download.</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pic>
        <p:nvPicPr>
          <p:cNvPr id="255" name="Google Shape;255;p31"/>
          <p:cNvPicPr preferRelativeResize="0"/>
          <p:nvPr/>
        </p:nvPicPr>
        <p:blipFill rotWithShape="1">
          <a:blip r:embed="rId6">
            <a:alphaModFix/>
          </a:blip>
          <a:srcRect b="0" l="0" r="0" t="0"/>
          <a:stretch/>
        </p:blipFill>
        <p:spPr>
          <a:xfrm>
            <a:off x="417445" y="848255"/>
            <a:ext cx="4154556" cy="27038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61" name="Google Shape;261;p3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62" name="Google Shape;262;p3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63" name="Google Shape;263;p3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64" name="Google Shape;264;p32"/>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Git</a:t>
            </a:r>
            <a:endParaRPr b="0" i="0" sz="2400" u="none" cap="none" strike="noStrike">
              <a:solidFill>
                <a:srgbClr val="002060"/>
              </a:solidFill>
              <a:latin typeface="Cambria"/>
              <a:ea typeface="Cambria"/>
              <a:cs typeface="Cambria"/>
              <a:sym typeface="Cambria"/>
            </a:endParaRPr>
          </a:p>
        </p:txBody>
      </p:sp>
      <p:sp>
        <p:nvSpPr>
          <p:cNvPr id="265" name="Google Shape;265;p32"/>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 name="Google Shape;266;p32"/>
          <p:cNvSpPr/>
          <p:nvPr/>
        </p:nvSpPr>
        <p:spPr>
          <a:xfrm>
            <a:off x="4665150" y="876953"/>
            <a:ext cx="4223100" cy="42474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Maka akan muncul infomasi lisensi Git, klik Next untuk melanjutkan.</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67" name="Google Shape;267;p32"/>
          <p:cNvPicPr preferRelativeResize="0"/>
          <p:nvPr/>
        </p:nvPicPr>
        <p:blipFill rotWithShape="1">
          <a:blip r:embed="rId6">
            <a:alphaModFix/>
          </a:blip>
          <a:srcRect b="0" l="0" r="0" t="0"/>
          <a:stretch/>
        </p:blipFill>
        <p:spPr>
          <a:xfrm>
            <a:off x="331181" y="915622"/>
            <a:ext cx="4240818" cy="328897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73" name="Google Shape;273;p3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74" name="Google Shape;274;p3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75" name="Google Shape;275;p3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76" name="Google Shape;276;p33"/>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Git</a:t>
            </a:r>
            <a:endParaRPr b="0" i="0" sz="2400" u="none" cap="none" strike="noStrike">
              <a:solidFill>
                <a:srgbClr val="002060"/>
              </a:solidFill>
              <a:latin typeface="Cambria"/>
              <a:ea typeface="Cambria"/>
              <a:cs typeface="Cambria"/>
              <a:sym typeface="Cambria"/>
            </a:endParaRPr>
          </a:p>
        </p:txBody>
      </p:sp>
      <p:sp>
        <p:nvSpPr>
          <p:cNvPr id="277" name="Google Shape;277;p33"/>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 name="Google Shape;278;p33"/>
          <p:cNvSpPr/>
          <p:nvPr/>
        </p:nvSpPr>
        <p:spPr>
          <a:xfrm>
            <a:off x="4736825" y="876953"/>
            <a:ext cx="4223100" cy="45243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Selanjutnya menentukan lokasi instalasi. Biarkan saja apa adanya, kemudian klik Next.</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79" name="Google Shape;279;p33"/>
          <p:cNvPicPr preferRelativeResize="0"/>
          <p:nvPr/>
        </p:nvPicPr>
        <p:blipFill rotWithShape="1">
          <a:blip r:embed="rId6">
            <a:alphaModFix/>
          </a:blip>
          <a:srcRect b="0" l="0" r="0" t="0"/>
          <a:stretch/>
        </p:blipFill>
        <p:spPr>
          <a:xfrm>
            <a:off x="443469" y="876953"/>
            <a:ext cx="4128531" cy="32018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3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85" name="Google Shape;285;p3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86" name="Google Shape;286;p3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87" name="Google Shape;287;p3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88" name="Google Shape;288;p34"/>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Git</a:t>
            </a:r>
            <a:endParaRPr b="0" i="0" sz="2400" u="none" cap="none" strike="noStrike">
              <a:solidFill>
                <a:srgbClr val="002060"/>
              </a:solidFill>
              <a:latin typeface="Cambria"/>
              <a:ea typeface="Cambria"/>
              <a:cs typeface="Cambria"/>
              <a:sym typeface="Cambria"/>
            </a:endParaRPr>
          </a:p>
        </p:txBody>
      </p:sp>
      <p:sp>
        <p:nvSpPr>
          <p:cNvPr id="289" name="Google Shape;289;p34"/>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p34"/>
          <p:cNvSpPr/>
          <p:nvPr/>
        </p:nvSpPr>
        <p:spPr>
          <a:xfrm>
            <a:off x="4572000" y="876953"/>
            <a:ext cx="4223208" cy="452427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Selanjutnya pemilihan komoponen, biarkan saja seperti ini kemudian klik Next.</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91" name="Google Shape;291;p34"/>
          <p:cNvPicPr preferRelativeResize="0"/>
          <p:nvPr/>
        </p:nvPicPr>
        <p:blipFill rotWithShape="1">
          <a:blip r:embed="rId6">
            <a:alphaModFix/>
          </a:blip>
          <a:srcRect b="0" l="0" r="0" t="0"/>
          <a:stretch/>
        </p:blipFill>
        <p:spPr>
          <a:xfrm>
            <a:off x="384387" y="876953"/>
            <a:ext cx="4134407" cy="32064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3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97" name="Google Shape;297;p3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98" name="Google Shape;298;p3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99" name="Google Shape;299;p3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00" name="Google Shape;300;p35"/>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Git</a:t>
            </a:r>
            <a:endParaRPr b="0" i="0" sz="2400" u="none" cap="none" strike="noStrike">
              <a:solidFill>
                <a:srgbClr val="002060"/>
              </a:solidFill>
              <a:latin typeface="Cambria"/>
              <a:ea typeface="Cambria"/>
              <a:cs typeface="Cambria"/>
              <a:sym typeface="Cambria"/>
            </a:endParaRPr>
          </a:p>
        </p:txBody>
      </p:sp>
      <p:sp>
        <p:nvSpPr>
          <p:cNvPr id="301" name="Google Shape;301;p35"/>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 name="Google Shape;302;p35"/>
          <p:cNvSpPr/>
          <p:nvPr/>
        </p:nvSpPr>
        <p:spPr>
          <a:xfrm>
            <a:off x="4572000" y="876953"/>
            <a:ext cx="4223208" cy="424727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Selanjutnya pemlilihan direktori start menu, klik Next.</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03" name="Google Shape;303;p35"/>
          <p:cNvPicPr preferRelativeResize="0"/>
          <p:nvPr/>
        </p:nvPicPr>
        <p:blipFill rotWithShape="1">
          <a:blip r:embed="rId6">
            <a:alphaModFix/>
          </a:blip>
          <a:srcRect b="0" l="0" r="0" t="0"/>
          <a:stretch/>
        </p:blipFill>
        <p:spPr>
          <a:xfrm>
            <a:off x="453057" y="876952"/>
            <a:ext cx="4058558" cy="31476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p:nvPr/>
        </p:nvSpPr>
        <p:spPr>
          <a:xfrm>
            <a:off x="324437" y="1179325"/>
            <a:ext cx="6902630" cy="1731213"/>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Cambria"/>
                <a:ea typeface="Cambria"/>
                <a:cs typeface="Cambria"/>
                <a:sym typeface="Cambria"/>
              </a:rPr>
              <a:t>Jabatan Akademik </a:t>
            </a:r>
            <a:endParaRPr sz="1350">
              <a:solidFill>
                <a:srgbClr val="FF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50"/>
              <a:buFont typeface="Arial"/>
              <a:buNone/>
            </a:pPr>
            <a:r>
              <a:rPr lang="en-US" sz="1350">
                <a:solidFill>
                  <a:srgbClr val="FF0000"/>
                </a:solidFill>
                <a:latin typeface="Cambria"/>
                <a:ea typeface="Cambria"/>
                <a:cs typeface="Cambria"/>
                <a:sym typeface="Cambria"/>
              </a:rPr>
              <a:t>Dosen Prodi Teknologi Rekayasa Perangkat Lunak</a:t>
            </a:r>
            <a:endParaRPr sz="1350">
              <a:solidFill>
                <a:srgbClr val="FF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50"/>
              <a:buFont typeface="Arial"/>
              <a:buNone/>
            </a:pPr>
            <a:r>
              <a:rPr lang="en-US" sz="1350">
                <a:solidFill>
                  <a:srgbClr val="0070C0"/>
                </a:solidFill>
                <a:latin typeface="Cambria"/>
                <a:ea typeface="Cambria"/>
                <a:cs typeface="Cambria"/>
                <a:sym typeface="Cambria"/>
              </a:rPr>
              <a:t>S2 Teknik Informatika</a:t>
            </a:r>
            <a:endParaRPr b="0" i="0" sz="1350" u="none" cap="none" strike="noStrike">
              <a:solidFill>
                <a:srgbClr val="0070C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50"/>
              <a:buFont typeface="Arial"/>
              <a:buNone/>
            </a:pPr>
            <a:r>
              <a:t/>
            </a:r>
            <a:endParaRPr sz="1350">
              <a:solidFill>
                <a:srgbClr val="FF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Cambria"/>
                <a:ea typeface="Cambria"/>
                <a:cs typeface="Cambria"/>
                <a:sym typeface="Cambria"/>
              </a:rPr>
              <a:t>Riwayat Pekerjaan</a:t>
            </a:r>
            <a:endParaRPr b="0" i="0" sz="135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lang="en-US" sz="1350">
                <a:solidFill>
                  <a:srgbClr val="FF0000"/>
                </a:solidFill>
                <a:latin typeface="Cambria"/>
                <a:ea typeface="Cambria"/>
                <a:cs typeface="Cambria"/>
                <a:sym typeface="Cambria"/>
              </a:rPr>
              <a:t>Dosen Politeknik Negeri Manado (POLIMDO)</a:t>
            </a:r>
            <a:endParaRPr b="0" i="0" sz="1050" u="none" cap="none" strike="noStrike">
              <a:solidFill>
                <a:srgbClr val="000000"/>
              </a:solidFill>
              <a:latin typeface="Cambria"/>
              <a:ea typeface="Cambria"/>
              <a:cs typeface="Cambria"/>
              <a:sym typeface="Cambria"/>
            </a:endParaRPr>
          </a:p>
        </p:txBody>
      </p:sp>
      <p:pic>
        <p:nvPicPr>
          <p:cNvPr id="96" name="Google Shape;96;p2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97" name="Google Shape;97;p2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98" name="Google Shape;98;p21"/>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99" name="Google Shape;99;p21"/>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00" name="Google Shape;100;p21"/>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Profil Pengajar</a:t>
            </a:r>
            <a:endParaRPr b="0" i="0" sz="2800" u="none" cap="none" strike="noStrike">
              <a:solidFill>
                <a:srgbClr val="243A62"/>
              </a:solidFill>
              <a:latin typeface="Arial"/>
              <a:ea typeface="Arial"/>
              <a:cs typeface="Arial"/>
              <a:sym typeface="Arial"/>
            </a:endParaRPr>
          </a:p>
        </p:txBody>
      </p:sp>
      <p:sp>
        <p:nvSpPr>
          <p:cNvPr id="101" name="Google Shape;101;p21"/>
          <p:cNvSpPr/>
          <p:nvPr/>
        </p:nvSpPr>
        <p:spPr>
          <a:xfrm>
            <a:off x="6579619" y="831329"/>
            <a:ext cx="2447550" cy="553968"/>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Cambria"/>
                <a:ea typeface="Cambria"/>
                <a:cs typeface="Cambria"/>
                <a:sym typeface="Cambria"/>
              </a:rPr>
              <a:t>Contact</a:t>
            </a:r>
            <a:endParaRPr b="0" i="0" sz="105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Cambria"/>
                <a:ea typeface="Cambria"/>
                <a:cs typeface="Cambria"/>
                <a:sym typeface="Cambria"/>
              </a:rPr>
              <a:t>HP WA only :</a:t>
            </a:r>
            <a:r>
              <a:rPr b="1" i="0" lang="en-US" sz="1050" u="none" cap="none" strike="noStrike">
                <a:solidFill>
                  <a:srgbClr val="FF0000"/>
                </a:solidFill>
                <a:latin typeface="Cambria"/>
                <a:ea typeface="Cambria"/>
                <a:cs typeface="Cambria"/>
                <a:sym typeface="Cambria"/>
              </a:rPr>
              <a:t>&lt;no hp Pengajar&gt;</a:t>
            </a:r>
            <a:endParaRPr b="0" i="0" sz="1050" u="none" cap="none" strike="noStrike">
              <a:solidFill>
                <a:srgbClr val="FF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Cambria"/>
                <a:ea typeface="Cambria"/>
                <a:cs typeface="Cambria"/>
                <a:sym typeface="Cambria"/>
              </a:rPr>
              <a:t>Email	:</a:t>
            </a:r>
            <a:r>
              <a:rPr b="1" i="0" lang="en-US" sz="1050" u="none" cap="none" strike="noStrike">
                <a:solidFill>
                  <a:srgbClr val="FF0000"/>
                </a:solidFill>
                <a:latin typeface="Cambria"/>
                <a:ea typeface="Cambria"/>
                <a:cs typeface="Cambria"/>
                <a:sym typeface="Cambria"/>
              </a:rPr>
              <a:t>&lt;email Pengajar&gt;</a:t>
            </a:r>
            <a:endParaRPr b="0" i="0" sz="1050" u="none" cap="none" strike="noStrike">
              <a:solidFill>
                <a:srgbClr val="FF0000"/>
              </a:solidFill>
              <a:latin typeface="Cambria"/>
              <a:ea typeface="Cambria"/>
              <a:cs typeface="Cambria"/>
              <a:sym typeface="Cambria"/>
            </a:endParaRPr>
          </a:p>
        </p:txBody>
      </p:sp>
      <p:sp>
        <p:nvSpPr>
          <p:cNvPr id="102" name="Google Shape;102;p21"/>
          <p:cNvSpPr/>
          <p:nvPr/>
        </p:nvSpPr>
        <p:spPr>
          <a:xfrm>
            <a:off x="5465311" y="831324"/>
            <a:ext cx="1057725" cy="13367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rgbClr val="FF0000"/>
                </a:solidFill>
                <a:latin typeface="Calibri"/>
                <a:ea typeface="Calibri"/>
                <a:cs typeface="Calibri"/>
                <a:sym typeface="Calibri"/>
              </a:rPr>
              <a:t>Foto Pengajar</a:t>
            </a:r>
            <a:endParaRPr b="0" i="0" sz="1350" u="none" cap="none" strike="noStrike">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3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09" name="Google Shape;309;p3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10" name="Google Shape;310;p3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11" name="Google Shape;311;p3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12" name="Google Shape;312;p36"/>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Git</a:t>
            </a:r>
            <a:endParaRPr b="0" i="0" sz="2400" u="none" cap="none" strike="noStrike">
              <a:solidFill>
                <a:srgbClr val="002060"/>
              </a:solidFill>
              <a:latin typeface="Cambria"/>
              <a:ea typeface="Cambria"/>
              <a:cs typeface="Cambria"/>
              <a:sym typeface="Cambria"/>
            </a:endParaRPr>
          </a:p>
        </p:txBody>
      </p:sp>
      <p:sp>
        <p:nvSpPr>
          <p:cNvPr id="313" name="Google Shape;313;p36"/>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 name="Google Shape;314;p36"/>
          <p:cNvSpPr/>
          <p:nvPr/>
        </p:nvSpPr>
        <p:spPr>
          <a:xfrm>
            <a:off x="4572000" y="876953"/>
            <a:ext cx="4223208" cy="535527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Selanjutnya pengaturan PATH Environment.</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Pilih yang tengah agar perintah git dapat di kenali di Command Prompt (CMD).</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Setelah itu klik Next</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pic>
        <p:nvPicPr>
          <p:cNvPr id="315" name="Google Shape;315;p36"/>
          <p:cNvPicPr preferRelativeResize="0"/>
          <p:nvPr/>
        </p:nvPicPr>
        <p:blipFill rotWithShape="1">
          <a:blip r:embed="rId6">
            <a:alphaModFix/>
          </a:blip>
          <a:srcRect b="0" l="0" r="0" t="0"/>
          <a:stretch/>
        </p:blipFill>
        <p:spPr>
          <a:xfrm>
            <a:off x="446899" y="876953"/>
            <a:ext cx="4009382" cy="31094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3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21" name="Google Shape;321;p3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22" name="Google Shape;322;p3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23" name="Google Shape;323;p3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24" name="Google Shape;324;p37"/>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Git</a:t>
            </a:r>
            <a:endParaRPr b="0" i="0" sz="2400" u="none" cap="none" strike="noStrike">
              <a:solidFill>
                <a:srgbClr val="002060"/>
              </a:solidFill>
              <a:latin typeface="Cambria"/>
              <a:ea typeface="Cambria"/>
              <a:cs typeface="Cambria"/>
              <a:sym typeface="Cambria"/>
            </a:endParaRPr>
          </a:p>
        </p:txBody>
      </p:sp>
      <p:sp>
        <p:nvSpPr>
          <p:cNvPr id="325" name="Google Shape;325;p37"/>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 name="Google Shape;326;p37"/>
          <p:cNvSpPr/>
          <p:nvPr/>
        </p:nvSpPr>
        <p:spPr>
          <a:xfrm>
            <a:off x="4572000" y="876953"/>
            <a:ext cx="4223208" cy="452427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Selanjutnya konversi line ending.</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Biarkan saja seperti ini, kemudian klik Next.</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pic>
        <p:nvPicPr>
          <p:cNvPr id="327" name="Google Shape;327;p37"/>
          <p:cNvPicPr preferRelativeResize="0"/>
          <p:nvPr/>
        </p:nvPicPr>
        <p:blipFill rotWithShape="1">
          <a:blip r:embed="rId6">
            <a:alphaModFix/>
          </a:blip>
          <a:srcRect b="0" l="0" r="0" t="0"/>
          <a:stretch/>
        </p:blipFill>
        <p:spPr>
          <a:xfrm>
            <a:off x="348792" y="876953"/>
            <a:ext cx="4086050" cy="316894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3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33" name="Google Shape;333;p3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34" name="Google Shape;334;p38"/>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35" name="Google Shape;335;p38"/>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36" name="Google Shape;336;p38"/>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Git</a:t>
            </a:r>
            <a:endParaRPr b="0" i="0" sz="2400" u="none" cap="none" strike="noStrike">
              <a:solidFill>
                <a:srgbClr val="002060"/>
              </a:solidFill>
              <a:latin typeface="Cambria"/>
              <a:ea typeface="Cambria"/>
              <a:cs typeface="Cambria"/>
              <a:sym typeface="Cambria"/>
            </a:endParaRPr>
          </a:p>
        </p:txBody>
      </p:sp>
      <p:sp>
        <p:nvSpPr>
          <p:cNvPr id="337" name="Google Shape;337;p38"/>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 name="Google Shape;338;p38"/>
          <p:cNvSpPr/>
          <p:nvPr/>
        </p:nvSpPr>
        <p:spPr>
          <a:xfrm>
            <a:off x="4686650" y="876953"/>
            <a:ext cx="4223100" cy="48012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Selanjutnya pemilihan emulator terminal.</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Pilih saja yang bawah, kemudian klik Next.</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pic>
        <p:nvPicPr>
          <p:cNvPr id="339" name="Google Shape;339;p38"/>
          <p:cNvPicPr preferRelativeResize="0"/>
          <p:nvPr/>
        </p:nvPicPr>
        <p:blipFill rotWithShape="1">
          <a:blip r:embed="rId6">
            <a:alphaModFix/>
          </a:blip>
          <a:srcRect b="0" l="0" r="0" t="0"/>
          <a:stretch/>
        </p:blipFill>
        <p:spPr>
          <a:xfrm>
            <a:off x="348792" y="876953"/>
            <a:ext cx="4223208" cy="327531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3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45" name="Google Shape;345;p3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46" name="Google Shape;346;p39"/>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47" name="Google Shape;347;p39"/>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48" name="Google Shape;348;p39"/>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Git</a:t>
            </a:r>
            <a:endParaRPr b="0" i="0" sz="2400" u="none" cap="none" strike="noStrike">
              <a:solidFill>
                <a:srgbClr val="002060"/>
              </a:solidFill>
              <a:latin typeface="Cambria"/>
              <a:ea typeface="Cambria"/>
              <a:cs typeface="Cambria"/>
              <a:sym typeface="Cambria"/>
            </a:endParaRPr>
          </a:p>
        </p:txBody>
      </p:sp>
      <p:sp>
        <p:nvSpPr>
          <p:cNvPr id="349" name="Google Shape;349;p39"/>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 name="Google Shape;350;p39"/>
          <p:cNvSpPr/>
          <p:nvPr/>
        </p:nvSpPr>
        <p:spPr>
          <a:xfrm>
            <a:off x="4572000" y="876953"/>
            <a:ext cx="4223208" cy="424727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Selanjutnya pemilihan opsi ekstra. Klik Next.</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51" name="Google Shape;351;p39"/>
          <p:cNvPicPr preferRelativeResize="0"/>
          <p:nvPr/>
        </p:nvPicPr>
        <p:blipFill rotWithShape="1">
          <a:blip r:embed="rId6">
            <a:alphaModFix/>
          </a:blip>
          <a:srcRect b="0" l="0" r="0" t="0"/>
          <a:stretch/>
        </p:blipFill>
        <p:spPr>
          <a:xfrm>
            <a:off x="420310" y="876953"/>
            <a:ext cx="4062560" cy="31507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4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57" name="Google Shape;357;p4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58" name="Google Shape;358;p40"/>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59" name="Google Shape;359;p40"/>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60" name="Google Shape;360;p40"/>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Git</a:t>
            </a:r>
            <a:endParaRPr b="0" i="0" sz="2400" u="none" cap="none" strike="noStrike">
              <a:solidFill>
                <a:srgbClr val="002060"/>
              </a:solidFill>
              <a:latin typeface="Cambria"/>
              <a:ea typeface="Cambria"/>
              <a:cs typeface="Cambria"/>
              <a:sym typeface="Cambria"/>
            </a:endParaRPr>
          </a:p>
        </p:txBody>
      </p:sp>
      <p:sp>
        <p:nvSpPr>
          <p:cNvPr id="361" name="Google Shape;361;p40"/>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 name="Google Shape;362;p40"/>
          <p:cNvSpPr/>
          <p:nvPr/>
        </p:nvSpPr>
        <p:spPr>
          <a:xfrm>
            <a:off x="4572000" y="876953"/>
            <a:ext cx="4223208" cy="452427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Selanjutnya pemilihan opsi ekspreimental, langsung saja klik Install untuk memulai instalasi.</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63" name="Google Shape;363;p40"/>
          <p:cNvPicPr preferRelativeResize="0"/>
          <p:nvPr/>
        </p:nvPicPr>
        <p:blipFill rotWithShape="1">
          <a:blip r:embed="rId6">
            <a:alphaModFix/>
          </a:blip>
          <a:srcRect b="0" l="0" r="0" t="0"/>
          <a:stretch/>
        </p:blipFill>
        <p:spPr>
          <a:xfrm>
            <a:off x="430384" y="876953"/>
            <a:ext cx="4042412" cy="313509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4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69" name="Google Shape;369;p4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70" name="Google Shape;370;p41"/>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71" name="Google Shape;371;p41"/>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72" name="Google Shape;372;p41"/>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Git</a:t>
            </a:r>
            <a:endParaRPr b="0" i="0" sz="2400" u="none" cap="none" strike="noStrike">
              <a:solidFill>
                <a:srgbClr val="002060"/>
              </a:solidFill>
              <a:latin typeface="Cambria"/>
              <a:ea typeface="Cambria"/>
              <a:cs typeface="Cambria"/>
              <a:sym typeface="Cambria"/>
            </a:endParaRPr>
          </a:p>
        </p:txBody>
      </p:sp>
      <p:sp>
        <p:nvSpPr>
          <p:cNvPr id="373" name="Google Shape;373;p41"/>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 name="Google Shape;374;p41"/>
          <p:cNvSpPr/>
          <p:nvPr/>
        </p:nvSpPr>
        <p:spPr>
          <a:xfrm>
            <a:off x="4751175" y="876953"/>
            <a:ext cx="4223100" cy="42474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Tunggu beberapa saat, instalasi sedang dilakukan.</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75" name="Google Shape;375;p41"/>
          <p:cNvPicPr preferRelativeResize="0"/>
          <p:nvPr/>
        </p:nvPicPr>
        <p:blipFill rotWithShape="1">
          <a:blip r:embed="rId6">
            <a:alphaModFix/>
          </a:blip>
          <a:srcRect b="0" l="0" r="0" t="0"/>
          <a:stretch/>
        </p:blipFill>
        <p:spPr>
          <a:xfrm>
            <a:off x="348791" y="894523"/>
            <a:ext cx="4228251" cy="3279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4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81" name="Google Shape;381;p4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82" name="Google Shape;382;p4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83" name="Google Shape;383;p4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84" name="Google Shape;384;p42"/>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Git</a:t>
            </a:r>
            <a:endParaRPr b="0" i="0" sz="2400" u="none" cap="none" strike="noStrike">
              <a:solidFill>
                <a:srgbClr val="002060"/>
              </a:solidFill>
              <a:latin typeface="Cambria"/>
              <a:ea typeface="Cambria"/>
              <a:cs typeface="Cambria"/>
              <a:sym typeface="Cambria"/>
            </a:endParaRPr>
          </a:p>
        </p:txBody>
      </p:sp>
      <p:sp>
        <p:nvSpPr>
          <p:cNvPr id="385" name="Google Shape;385;p42"/>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 name="Google Shape;386;p42"/>
          <p:cNvSpPr/>
          <p:nvPr/>
        </p:nvSpPr>
        <p:spPr>
          <a:xfrm>
            <a:off x="4686650" y="876953"/>
            <a:ext cx="4223100" cy="42474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Setelah selesai, kita bisa langsung klik Finish.</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87" name="Google Shape;387;p42"/>
          <p:cNvPicPr preferRelativeResize="0"/>
          <p:nvPr/>
        </p:nvPicPr>
        <p:blipFill rotWithShape="1">
          <a:blip r:embed="rId6">
            <a:alphaModFix/>
          </a:blip>
          <a:srcRect b="0" l="0" r="0" t="0"/>
          <a:stretch/>
        </p:blipFill>
        <p:spPr>
          <a:xfrm>
            <a:off x="348792" y="876953"/>
            <a:ext cx="4245354" cy="329248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4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93" name="Google Shape;393;p4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94" name="Google Shape;394;p4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95" name="Google Shape;395;p4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96" name="Google Shape;396;p43"/>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Git</a:t>
            </a:r>
            <a:endParaRPr b="0" i="0" sz="2400" u="none" cap="none" strike="noStrike">
              <a:solidFill>
                <a:srgbClr val="002060"/>
              </a:solidFill>
              <a:latin typeface="Cambria"/>
              <a:ea typeface="Cambria"/>
              <a:cs typeface="Cambria"/>
              <a:sym typeface="Cambria"/>
            </a:endParaRPr>
          </a:p>
        </p:txBody>
      </p:sp>
      <p:sp>
        <p:nvSpPr>
          <p:cNvPr id="397" name="Google Shape;397;p43"/>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8" name="Google Shape;398;p43"/>
          <p:cNvSpPr/>
          <p:nvPr/>
        </p:nvSpPr>
        <p:spPr>
          <a:xfrm>
            <a:off x="4722500" y="876953"/>
            <a:ext cx="4223100" cy="45243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Untuk mencobanya, silahkan buka CMD atau PowerShell, kemudian ketik perintah git --version.</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99" name="Google Shape;399;p43"/>
          <p:cNvPicPr preferRelativeResize="0"/>
          <p:nvPr/>
        </p:nvPicPr>
        <p:blipFill rotWithShape="1">
          <a:blip r:embed="rId6">
            <a:alphaModFix/>
          </a:blip>
          <a:srcRect b="0" l="0" r="0" t="0"/>
          <a:stretch/>
        </p:blipFill>
        <p:spPr>
          <a:xfrm>
            <a:off x="387176" y="876953"/>
            <a:ext cx="4176018" cy="183501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4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05" name="Google Shape;405;p4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06" name="Google Shape;406;p4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07" name="Google Shape;407;p4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08" name="Google Shape;408;p44"/>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XAMPP</a:t>
            </a:r>
            <a:endParaRPr b="0" i="0" sz="2400" u="none" cap="none" strike="noStrike">
              <a:solidFill>
                <a:srgbClr val="002060"/>
              </a:solidFill>
              <a:latin typeface="Cambria"/>
              <a:ea typeface="Cambria"/>
              <a:cs typeface="Cambria"/>
              <a:sym typeface="Cambria"/>
            </a:endParaRPr>
          </a:p>
        </p:txBody>
      </p:sp>
      <p:sp>
        <p:nvSpPr>
          <p:cNvPr id="409" name="Google Shape;409;p44"/>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0" name="Google Shape;410;p44"/>
          <p:cNvSpPr/>
          <p:nvPr/>
        </p:nvSpPr>
        <p:spPr>
          <a:xfrm>
            <a:off x="4572000" y="876953"/>
            <a:ext cx="4223208" cy="701726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XAMPP adalah perangkat yang menggabungkan tiga aplikasi kedalam satu paket, yaitu Apache, MySQL, dan PHPMyAdmin.</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Fungsi XAMPP sendiri adalah sebagai server yang berdiri sendiri (localhost), yang terdiri beberapa program antara lain : Apache HTTP Server, MySQL database, dan penerjemah bahasa yang ditulis dengan bahasa pemrograman PHP dan Perl.</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pic>
        <p:nvPicPr>
          <p:cNvPr id="411" name="Google Shape;411;p44"/>
          <p:cNvPicPr preferRelativeResize="0"/>
          <p:nvPr/>
        </p:nvPicPr>
        <p:blipFill rotWithShape="1">
          <a:blip r:embed="rId6">
            <a:alphaModFix/>
          </a:blip>
          <a:srcRect b="0" l="0" r="0" t="0"/>
          <a:stretch/>
        </p:blipFill>
        <p:spPr>
          <a:xfrm>
            <a:off x="348792" y="876952"/>
            <a:ext cx="4223208" cy="241326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4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17" name="Google Shape;417;p4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18" name="Google Shape;418;p4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19" name="Google Shape;419;p4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20" name="Google Shape;420;p45"/>
          <p:cNvSpPr/>
          <p:nvPr/>
        </p:nvSpPr>
        <p:spPr>
          <a:xfrm>
            <a:off x="331181" y="118750"/>
            <a:ext cx="5650217"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2060"/>
                </a:solidFill>
                <a:latin typeface="Cambria"/>
                <a:ea typeface="Cambria"/>
                <a:cs typeface="Cambria"/>
                <a:sym typeface="Cambria"/>
              </a:rPr>
              <a:t>Server HTTP Apache atau Server Web/WWW Apache</a:t>
            </a:r>
            <a:endParaRPr b="0" i="0" sz="1500" u="none" cap="none" strike="noStrike">
              <a:solidFill>
                <a:srgbClr val="002060"/>
              </a:solidFill>
              <a:latin typeface="Cambria"/>
              <a:ea typeface="Cambria"/>
              <a:cs typeface="Cambria"/>
              <a:sym typeface="Cambria"/>
            </a:endParaRPr>
          </a:p>
        </p:txBody>
      </p:sp>
      <p:sp>
        <p:nvSpPr>
          <p:cNvPr id="421" name="Google Shape;421;p45"/>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2" name="Google Shape;422;p45"/>
          <p:cNvSpPr/>
          <p:nvPr/>
        </p:nvSpPr>
        <p:spPr>
          <a:xfrm>
            <a:off x="4572000" y="876953"/>
            <a:ext cx="4223208" cy="341627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Server HTTP Apache atau Server Web/WWW Apache adalah server web yang dapat dijalankan di banyak sistem operasi seperti (Unix, BSD, Linux, Microsoft Windows dan Novell Netware serta platform lainnya) yang berguna untuk melayani dan memfungsikan situs web.</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Protokol yang digunakan untuk melayani fasilitas web/www ini menggunakan HTTP.</a:t>
            </a:r>
            <a:endParaRPr b="0" i="0" sz="1400" u="none" cap="none" strike="noStrike">
              <a:solidFill>
                <a:srgbClr val="000000"/>
              </a:solidFill>
              <a:latin typeface="Cambria"/>
              <a:ea typeface="Cambria"/>
              <a:cs typeface="Cambria"/>
              <a:sym typeface="Cambria"/>
            </a:endParaRPr>
          </a:p>
        </p:txBody>
      </p:sp>
      <p:pic>
        <p:nvPicPr>
          <p:cNvPr id="423" name="Google Shape;423;p45"/>
          <p:cNvPicPr preferRelativeResize="0"/>
          <p:nvPr/>
        </p:nvPicPr>
        <p:blipFill rotWithShape="1">
          <a:blip r:embed="rId6">
            <a:alphaModFix/>
          </a:blip>
          <a:srcRect b="0" l="0" r="0" t="0"/>
          <a:stretch/>
        </p:blipFill>
        <p:spPr>
          <a:xfrm>
            <a:off x="331180" y="876953"/>
            <a:ext cx="4223208" cy="23255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08" name="Google Shape;108;p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09" name="Google Shape;109;p2"/>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10" name="Google Shape;110;p2"/>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11" name="Google Shape;111;p2"/>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Deskripsi Singkat</a:t>
            </a:r>
            <a:endParaRPr b="0" i="0" sz="2800" u="none" cap="none" strike="noStrike">
              <a:solidFill>
                <a:srgbClr val="002060"/>
              </a:solidFill>
              <a:latin typeface="Cambria"/>
              <a:ea typeface="Cambria"/>
              <a:cs typeface="Cambria"/>
              <a:sym typeface="Cambria"/>
            </a:endParaRPr>
          </a:p>
        </p:txBody>
      </p:sp>
      <p:sp>
        <p:nvSpPr>
          <p:cNvPr id="112" name="Google Shape;112;p2"/>
          <p:cNvSpPr/>
          <p:nvPr/>
        </p:nvSpPr>
        <p:spPr>
          <a:xfrm>
            <a:off x="331180" y="876953"/>
            <a:ext cx="8464028" cy="39702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mbria"/>
                <a:ea typeface="Cambria"/>
                <a:cs typeface="Cambria"/>
                <a:sym typeface="Cambria"/>
              </a:rPr>
              <a:t>Deskripsi Singkat mengenai Topik</a:t>
            </a:r>
            <a:endParaRPr b="1"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a:ea typeface="Cambria"/>
                <a:cs typeface="Cambria"/>
                <a:sym typeface="Cambria"/>
              </a:rPr>
              <a:t>Materi ini berisi penjelasan mengenai instalasi alat bantu pemrograman web, pengantar algoritma dan review Alat bantu yang digunakan untuk pemrograman web yaitu XAMPP , Git dan Text Editor Sublime Text.</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mbria"/>
                <a:ea typeface="Cambria"/>
                <a:cs typeface="Cambria"/>
                <a:sym typeface="Cambria"/>
              </a:rPr>
              <a:t>Tujuan Pelatihan</a:t>
            </a:r>
            <a:endParaRPr b="1" i="0" sz="1400" u="none" cap="none" strike="noStrike">
              <a:solidFill>
                <a:srgbClr val="000000"/>
              </a:solidFill>
              <a:latin typeface="Cambria"/>
              <a:ea typeface="Cambria"/>
              <a:cs typeface="Cambria"/>
              <a:sym typeface="Cambria"/>
            </a:endParaRPr>
          </a:p>
          <a:p>
            <a:pPr indent="-317500" lvl="0" marL="457200" marR="0" rtl="0" algn="just">
              <a:lnSpc>
                <a:spcPct val="100000"/>
              </a:lnSpc>
              <a:spcBef>
                <a:spcPts val="0"/>
              </a:spcBef>
              <a:spcAft>
                <a:spcPts val="0"/>
              </a:spcAft>
              <a:buClr>
                <a:srgbClr val="000000"/>
              </a:buClr>
              <a:buSzPts val="1400"/>
              <a:buFont typeface="Cambria"/>
              <a:buAutoNum type="arabicPeriod"/>
            </a:pPr>
            <a:r>
              <a:rPr b="0" i="0" lang="en-US" sz="1400" u="none" cap="none" strike="noStrike">
                <a:solidFill>
                  <a:srgbClr val="000000"/>
                </a:solidFill>
                <a:latin typeface="Cambria"/>
                <a:ea typeface="Cambria"/>
                <a:cs typeface="Cambria"/>
                <a:sym typeface="Cambria"/>
              </a:rPr>
              <a:t>Peserta mengetahui langkah demi langkah instalasi alat bantu pemrograman web.</a:t>
            </a:r>
            <a:endParaRPr b="0" i="0" sz="1400" u="none" cap="none" strike="noStrike">
              <a:solidFill>
                <a:srgbClr val="000000"/>
              </a:solidFill>
              <a:latin typeface="Cambria"/>
              <a:ea typeface="Cambria"/>
              <a:cs typeface="Cambria"/>
              <a:sym typeface="Cambria"/>
            </a:endParaRPr>
          </a:p>
          <a:p>
            <a:pPr indent="-317500" lvl="0" marL="457200" marR="0" rtl="0" algn="just">
              <a:lnSpc>
                <a:spcPct val="100000"/>
              </a:lnSpc>
              <a:spcBef>
                <a:spcPts val="0"/>
              </a:spcBef>
              <a:spcAft>
                <a:spcPts val="0"/>
              </a:spcAft>
              <a:buClr>
                <a:srgbClr val="000000"/>
              </a:buClr>
              <a:buSzPts val="1400"/>
              <a:buFont typeface="Cambria"/>
              <a:buAutoNum type="arabicPeriod"/>
            </a:pPr>
            <a:r>
              <a:rPr b="0" i="0" lang="en-US" sz="1400" u="none" cap="none" strike="noStrike">
                <a:solidFill>
                  <a:srgbClr val="000000"/>
                </a:solidFill>
                <a:latin typeface="Cambria"/>
                <a:ea typeface="Cambria"/>
                <a:cs typeface="Cambria"/>
                <a:sym typeface="Cambria"/>
              </a:rPr>
              <a:t>Peserta memahami komponen-komponen alat bantu hardware dan software dalam pemrograman web.</a:t>
            </a:r>
            <a:endParaRPr b="0" i="1" sz="1400" u="none" cap="none" strike="noStrike">
              <a:solidFill>
                <a:srgbClr val="000000"/>
              </a:solidFill>
              <a:latin typeface="Cambria"/>
              <a:ea typeface="Cambria"/>
              <a:cs typeface="Cambria"/>
              <a:sym typeface="Cambria"/>
            </a:endParaRPr>
          </a:p>
          <a:p>
            <a:pPr indent="-317500" lvl="0" marL="457200" marR="0" rtl="0" algn="just">
              <a:lnSpc>
                <a:spcPct val="100000"/>
              </a:lnSpc>
              <a:spcBef>
                <a:spcPts val="0"/>
              </a:spcBef>
              <a:spcAft>
                <a:spcPts val="0"/>
              </a:spcAft>
              <a:buClr>
                <a:srgbClr val="000000"/>
              </a:buClr>
              <a:buSzPts val="1400"/>
              <a:buFont typeface="Cambria"/>
              <a:buAutoNum type="arabicPeriod"/>
            </a:pPr>
            <a:r>
              <a:rPr b="0" i="0" lang="en-US" sz="1400" u="none" cap="none" strike="noStrike">
                <a:solidFill>
                  <a:srgbClr val="000000"/>
                </a:solidFill>
                <a:latin typeface="Cambria"/>
                <a:ea typeface="Cambria"/>
                <a:cs typeface="Cambria"/>
                <a:sym typeface="Cambria"/>
              </a:rPr>
              <a:t>Peserta mengetahui cara membuat algoritma dan flowchart.</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mbria"/>
                <a:ea typeface="Cambria"/>
                <a:cs typeface="Cambria"/>
                <a:sym typeface="Cambria"/>
              </a:rPr>
              <a:t>Materi Yang akan disampaikan:</a:t>
            </a:r>
            <a:endParaRPr b="1" i="0" sz="1400" u="none" cap="none" strike="noStrike">
              <a:solidFill>
                <a:srgbClr val="000000"/>
              </a:solidFill>
              <a:latin typeface="Cambria"/>
              <a:ea typeface="Cambria"/>
              <a:cs typeface="Cambria"/>
              <a:sym typeface="Cambria"/>
            </a:endParaRPr>
          </a:p>
          <a:p>
            <a:pPr indent="-317500" lvl="0" marL="457200" marR="0" rtl="0" algn="just">
              <a:lnSpc>
                <a:spcPct val="100000"/>
              </a:lnSpc>
              <a:spcBef>
                <a:spcPts val="0"/>
              </a:spcBef>
              <a:spcAft>
                <a:spcPts val="0"/>
              </a:spcAft>
              <a:buClr>
                <a:srgbClr val="000000"/>
              </a:buClr>
              <a:buSzPts val="1400"/>
              <a:buFont typeface="Cambria"/>
              <a:buAutoNum type="arabicPeriod"/>
            </a:pPr>
            <a:r>
              <a:rPr b="0" i="0" lang="en-US" sz="1400" u="none" cap="none" strike="noStrike">
                <a:solidFill>
                  <a:srgbClr val="000000"/>
                </a:solidFill>
                <a:latin typeface="Cambria"/>
                <a:ea typeface="Cambria"/>
                <a:cs typeface="Cambria"/>
                <a:sym typeface="Cambria"/>
              </a:rPr>
              <a:t>Instalasi Alat bantu</a:t>
            </a:r>
            <a:endParaRPr b="0" i="0" sz="1400" u="none" cap="none" strike="noStrike">
              <a:solidFill>
                <a:srgbClr val="000000"/>
              </a:solidFill>
              <a:latin typeface="Cambria"/>
              <a:ea typeface="Cambria"/>
              <a:cs typeface="Cambria"/>
              <a:sym typeface="Cambria"/>
            </a:endParaRPr>
          </a:p>
          <a:p>
            <a:pPr indent="-317500" lvl="0" marL="457200" marR="0" rtl="0" algn="just">
              <a:lnSpc>
                <a:spcPct val="100000"/>
              </a:lnSpc>
              <a:spcBef>
                <a:spcPts val="0"/>
              </a:spcBef>
              <a:spcAft>
                <a:spcPts val="0"/>
              </a:spcAft>
              <a:buClr>
                <a:srgbClr val="000000"/>
              </a:buClr>
              <a:buSzPts val="1400"/>
              <a:buFont typeface="Cambria"/>
              <a:buAutoNum type="arabicPeriod"/>
            </a:pPr>
            <a:r>
              <a:rPr b="0" i="0" lang="en-US" sz="1400" u="none" cap="none" strike="noStrike">
                <a:solidFill>
                  <a:srgbClr val="000000"/>
                </a:solidFill>
                <a:latin typeface="Cambria"/>
                <a:ea typeface="Cambria"/>
                <a:cs typeface="Cambria"/>
                <a:sym typeface="Cambria"/>
              </a:rPr>
              <a:t>Review Alat bantu</a:t>
            </a:r>
            <a:endParaRPr b="0" i="0" sz="1400" u="none" cap="none" strike="noStrike">
              <a:solidFill>
                <a:srgbClr val="000000"/>
              </a:solidFill>
              <a:latin typeface="Cambria"/>
              <a:ea typeface="Cambria"/>
              <a:cs typeface="Cambria"/>
              <a:sym typeface="Cambria"/>
            </a:endParaRPr>
          </a:p>
          <a:p>
            <a:pPr indent="-317500" lvl="0" marL="457200" marR="0" rtl="0" algn="just">
              <a:lnSpc>
                <a:spcPct val="100000"/>
              </a:lnSpc>
              <a:spcBef>
                <a:spcPts val="0"/>
              </a:spcBef>
              <a:spcAft>
                <a:spcPts val="0"/>
              </a:spcAft>
              <a:buClr>
                <a:srgbClr val="000000"/>
              </a:buClr>
              <a:buSzPts val="1400"/>
              <a:buFont typeface="Cambria"/>
              <a:buAutoNum type="arabicPeriod"/>
            </a:pPr>
            <a:r>
              <a:rPr b="0" i="0" lang="en-US" sz="1400" u="none" cap="none" strike="noStrike">
                <a:solidFill>
                  <a:srgbClr val="000000"/>
                </a:solidFill>
                <a:latin typeface="Cambria"/>
                <a:ea typeface="Cambria"/>
                <a:cs typeface="Cambria"/>
                <a:sym typeface="Cambria"/>
              </a:rPr>
              <a:t>Pengantar Algoritma</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mbria"/>
                <a:ea typeface="Cambria"/>
                <a:cs typeface="Cambria"/>
                <a:sym typeface="Cambria"/>
              </a:rPr>
              <a:t>Tugas : </a:t>
            </a:r>
            <a:endParaRPr b="1"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a:ea typeface="Cambria"/>
                <a:cs typeface="Cambria"/>
                <a:sym typeface="Cambria"/>
              </a:rPr>
              <a:t>Membuat algoritma dan Flowchart untuk Pemrograman Web</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4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29" name="Google Shape;429;p4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30" name="Google Shape;430;p4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31" name="Google Shape;431;p4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32" name="Google Shape;432;p46"/>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MySQL</a:t>
            </a:r>
            <a:endParaRPr b="0" i="0" sz="2400" u="none" cap="none" strike="noStrike">
              <a:solidFill>
                <a:srgbClr val="002060"/>
              </a:solidFill>
              <a:latin typeface="Cambria"/>
              <a:ea typeface="Cambria"/>
              <a:cs typeface="Cambria"/>
              <a:sym typeface="Cambria"/>
            </a:endParaRPr>
          </a:p>
        </p:txBody>
      </p:sp>
      <p:sp>
        <p:nvSpPr>
          <p:cNvPr id="433" name="Google Shape;433;p46"/>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4" name="Google Shape;434;p46"/>
          <p:cNvSpPr/>
          <p:nvPr/>
        </p:nvSpPr>
        <p:spPr>
          <a:xfrm>
            <a:off x="4572000" y="876953"/>
            <a:ext cx="4223208" cy="369327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MySQL adalah sebuah perangkat lunak sistem manajemen basis data SQL atau DBMS yang multithread, multi-user, dengan sekitar 6 juta instalasi di seluruh dunia.</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MySQL AB membuat MySQL tersedia sebagai perangkat lunak gratis dibawah lisensi GNU General Public License (GPL), tetapi mereka juga menjual dibawah lisensi komersial untuk kasus-kasus dimana penggunaannya tidak cocok dengan penggunaan GPL.</a:t>
            </a:r>
            <a:endParaRPr b="0" i="0" sz="1400" u="none" cap="none" strike="noStrike">
              <a:solidFill>
                <a:srgbClr val="000000"/>
              </a:solidFill>
              <a:latin typeface="Cambria"/>
              <a:ea typeface="Cambria"/>
              <a:cs typeface="Cambria"/>
              <a:sym typeface="Cambria"/>
            </a:endParaRPr>
          </a:p>
        </p:txBody>
      </p:sp>
      <p:pic>
        <p:nvPicPr>
          <p:cNvPr id="435" name="Google Shape;435;p46"/>
          <p:cNvPicPr preferRelativeResize="0"/>
          <p:nvPr/>
        </p:nvPicPr>
        <p:blipFill rotWithShape="1">
          <a:blip r:embed="rId6">
            <a:alphaModFix/>
          </a:blip>
          <a:srcRect b="0" l="0" r="0" t="0"/>
          <a:stretch/>
        </p:blipFill>
        <p:spPr>
          <a:xfrm>
            <a:off x="499207" y="876953"/>
            <a:ext cx="3904766" cy="201420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p4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41" name="Google Shape;441;p4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42" name="Google Shape;442;p4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43" name="Google Shape;443;p4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44" name="Google Shape;444;p47"/>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PHP</a:t>
            </a:r>
            <a:endParaRPr b="0" i="0" sz="2400" u="none" cap="none" strike="noStrike">
              <a:solidFill>
                <a:srgbClr val="002060"/>
              </a:solidFill>
              <a:latin typeface="Cambria"/>
              <a:ea typeface="Cambria"/>
              <a:cs typeface="Cambria"/>
              <a:sym typeface="Cambria"/>
            </a:endParaRPr>
          </a:p>
        </p:txBody>
      </p:sp>
      <p:sp>
        <p:nvSpPr>
          <p:cNvPr id="445" name="Google Shape;445;p47"/>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6" name="Google Shape;446;p47"/>
          <p:cNvSpPr/>
          <p:nvPr/>
        </p:nvSpPr>
        <p:spPr>
          <a:xfrm>
            <a:off x="4572000" y="876953"/>
            <a:ext cx="4223208" cy="258528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PHP: Hypertext Preprocessor adalah bahasa skrip yang dapat ditanamkan atau disisipkan ke dalam HTML.</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PHP banyak dipakai untuk memprogram situs web dinamis.</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PHP dapat digunakan untuk membangun sebuah CMS (Content Management System).</a:t>
            </a:r>
            <a:endParaRPr b="0" i="0" sz="1400" u="none" cap="none" strike="noStrike">
              <a:solidFill>
                <a:srgbClr val="000000"/>
              </a:solidFill>
              <a:latin typeface="Cambria"/>
              <a:ea typeface="Cambria"/>
              <a:cs typeface="Cambria"/>
              <a:sym typeface="Cambria"/>
            </a:endParaRPr>
          </a:p>
        </p:txBody>
      </p:sp>
      <p:pic>
        <p:nvPicPr>
          <p:cNvPr id="447" name="Google Shape;447;p47"/>
          <p:cNvPicPr preferRelativeResize="0"/>
          <p:nvPr/>
        </p:nvPicPr>
        <p:blipFill rotWithShape="1">
          <a:blip r:embed="rId6">
            <a:alphaModFix/>
          </a:blip>
          <a:srcRect b="0" l="0" r="0" t="0"/>
          <a:stretch/>
        </p:blipFill>
        <p:spPr>
          <a:xfrm>
            <a:off x="331180" y="876953"/>
            <a:ext cx="4223208" cy="2966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4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53" name="Google Shape;453;p4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54" name="Google Shape;454;p48"/>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55" name="Google Shape;455;p48"/>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56" name="Google Shape;456;p48"/>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Menggunakan XAMPP</a:t>
            </a:r>
            <a:endParaRPr b="0" i="0" sz="2400" u="none" cap="none" strike="noStrike">
              <a:solidFill>
                <a:srgbClr val="002060"/>
              </a:solidFill>
              <a:latin typeface="Cambria"/>
              <a:ea typeface="Cambria"/>
              <a:cs typeface="Cambria"/>
              <a:sym typeface="Cambria"/>
            </a:endParaRPr>
          </a:p>
        </p:txBody>
      </p:sp>
      <p:sp>
        <p:nvSpPr>
          <p:cNvPr id="457" name="Google Shape;457;p48"/>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8" name="Google Shape;458;p48"/>
          <p:cNvSpPr/>
          <p:nvPr/>
        </p:nvSpPr>
        <p:spPr>
          <a:xfrm>
            <a:off x="4772650" y="876953"/>
            <a:ext cx="4223100" cy="9234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Buka XAMPP</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Klik Start bagian Apache dan MySQL.</a:t>
            </a:r>
            <a:endParaRPr b="0" i="0" sz="1800" u="none" cap="none" strike="noStrike">
              <a:solidFill>
                <a:srgbClr val="000000"/>
              </a:solidFill>
              <a:latin typeface="Cambria"/>
              <a:ea typeface="Cambria"/>
              <a:cs typeface="Cambria"/>
              <a:sym typeface="Cambria"/>
            </a:endParaRPr>
          </a:p>
        </p:txBody>
      </p:sp>
      <p:pic>
        <p:nvPicPr>
          <p:cNvPr id="459" name="Google Shape;459;p48"/>
          <p:cNvPicPr preferRelativeResize="0"/>
          <p:nvPr/>
        </p:nvPicPr>
        <p:blipFill rotWithShape="1">
          <a:blip r:embed="rId6">
            <a:alphaModFix/>
          </a:blip>
          <a:srcRect b="0" l="0" r="0" t="0"/>
          <a:stretch/>
        </p:blipFill>
        <p:spPr>
          <a:xfrm>
            <a:off x="331180" y="876953"/>
            <a:ext cx="4265195" cy="2783601"/>
          </a:xfrm>
          <a:prstGeom prst="rect">
            <a:avLst/>
          </a:prstGeom>
          <a:noFill/>
          <a:ln>
            <a:noFill/>
          </a:ln>
        </p:spPr>
      </p:pic>
      <p:sp>
        <p:nvSpPr>
          <p:cNvPr id="460" name="Google Shape;460;p48"/>
          <p:cNvSpPr/>
          <p:nvPr/>
        </p:nvSpPr>
        <p:spPr>
          <a:xfrm>
            <a:off x="1953227" y="1268082"/>
            <a:ext cx="841732" cy="619422"/>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p4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66" name="Google Shape;466;p4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67" name="Google Shape;467;p49"/>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68" name="Google Shape;468;p49"/>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69" name="Google Shape;469;p49"/>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Menggunakan XAMPP</a:t>
            </a:r>
            <a:endParaRPr b="0" i="0" sz="2400" u="none" cap="none" strike="noStrike">
              <a:solidFill>
                <a:srgbClr val="002060"/>
              </a:solidFill>
              <a:latin typeface="Cambria"/>
              <a:ea typeface="Cambria"/>
              <a:cs typeface="Cambria"/>
              <a:sym typeface="Cambria"/>
            </a:endParaRPr>
          </a:p>
        </p:txBody>
      </p:sp>
      <p:sp>
        <p:nvSpPr>
          <p:cNvPr id="470" name="Google Shape;470;p49"/>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1" name="Google Shape;471;p49"/>
          <p:cNvSpPr/>
          <p:nvPr/>
        </p:nvSpPr>
        <p:spPr>
          <a:xfrm>
            <a:off x="4572000" y="876953"/>
            <a:ext cx="4223208" cy="203128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Buka web browser (Firefox, Chrome, dll)</a:t>
            </a:r>
            <a:endParaRPr b="0" i="0" sz="14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Ketik di URL : localhost atau 127.0.0.1</a:t>
            </a:r>
            <a:endParaRPr b="0" i="0" sz="14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Secara default saat memanggil localhost akan diarahkan ke halaman pengaturan XAMPP.</a:t>
            </a:r>
            <a:endParaRPr b="0" i="0" sz="1400" u="none" cap="none" strike="noStrike">
              <a:solidFill>
                <a:srgbClr val="000000"/>
              </a:solidFill>
              <a:latin typeface="Cambria"/>
              <a:ea typeface="Cambria"/>
              <a:cs typeface="Cambria"/>
              <a:sym typeface="Cambria"/>
            </a:endParaRPr>
          </a:p>
        </p:txBody>
      </p:sp>
      <p:pic>
        <p:nvPicPr>
          <p:cNvPr id="472" name="Google Shape;472;p49"/>
          <p:cNvPicPr preferRelativeResize="0"/>
          <p:nvPr/>
        </p:nvPicPr>
        <p:blipFill rotWithShape="1">
          <a:blip r:embed="rId6">
            <a:alphaModFix/>
          </a:blip>
          <a:srcRect b="0" l="0" r="0" t="0"/>
          <a:stretch/>
        </p:blipFill>
        <p:spPr>
          <a:xfrm>
            <a:off x="501848" y="957768"/>
            <a:ext cx="3899484" cy="931220"/>
          </a:xfrm>
          <a:prstGeom prst="rect">
            <a:avLst/>
          </a:prstGeom>
          <a:noFill/>
          <a:ln>
            <a:noFill/>
          </a:ln>
        </p:spPr>
      </p:pic>
      <p:pic>
        <p:nvPicPr>
          <p:cNvPr id="473" name="Google Shape;473;p49"/>
          <p:cNvPicPr preferRelativeResize="0"/>
          <p:nvPr/>
        </p:nvPicPr>
        <p:blipFill rotWithShape="1">
          <a:blip r:embed="rId7">
            <a:alphaModFix/>
          </a:blip>
          <a:srcRect b="0" l="0" r="0" t="0"/>
          <a:stretch/>
        </p:blipFill>
        <p:spPr>
          <a:xfrm>
            <a:off x="501848" y="2571750"/>
            <a:ext cx="3857668" cy="97396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5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79" name="Google Shape;479;p5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80" name="Google Shape;480;p50"/>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81" name="Google Shape;481;p50"/>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82" name="Google Shape;482;p50"/>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Menggunakan XAMPP</a:t>
            </a:r>
            <a:endParaRPr b="0" i="0" sz="2400" u="none" cap="none" strike="noStrike">
              <a:solidFill>
                <a:srgbClr val="002060"/>
              </a:solidFill>
              <a:latin typeface="Cambria"/>
              <a:ea typeface="Cambria"/>
              <a:cs typeface="Cambria"/>
              <a:sym typeface="Cambria"/>
            </a:endParaRPr>
          </a:p>
        </p:txBody>
      </p:sp>
      <p:sp>
        <p:nvSpPr>
          <p:cNvPr id="483" name="Google Shape;483;p50"/>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4" name="Google Shape;484;p50"/>
          <p:cNvSpPr/>
          <p:nvPr/>
        </p:nvSpPr>
        <p:spPr>
          <a:xfrm>
            <a:off x="4872975" y="876953"/>
            <a:ext cx="4223100" cy="9234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Jika muncul seperti gambar disamping, berarti XAMPP sudah dapat digunakan.</a:t>
            </a:r>
            <a:endParaRPr b="0" i="0" sz="1800" u="none" cap="none" strike="noStrike">
              <a:solidFill>
                <a:srgbClr val="000000"/>
              </a:solidFill>
              <a:latin typeface="Cambria"/>
              <a:ea typeface="Cambria"/>
              <a:cs typeface="Cambria"/>
              <a:sym typeface="Cambria"/>
            </a:endParaRPr>
          </a:p>
        </p:txBody>
      </p:sp>
      <p:pic>
        <p:nvPicPr>
          <p:cNvPr id="485" name="Google Shape;485;p50"/>
          <p:cNvPicPr preferRelativeResize="0"/>
          <p:nvPr/>
        </p:nvPicPr>
        <p:blipFill rotWithShape="1">
          <a:blip r:embed="rId6">
            <a:alphaModFix/>
          </a:blip>
          <a:srcRect b="0" l="0" r="0" t="0"/>
          <a:stretch/>
        </p:blipFill>
        <p:spPr>
          <a:xfrm>
            <a:off x="348792" y="876953"/>
            <a:ext cx="4238985" cy="2411564"/>
          </a:xfrm>
          <a:prstGeom prst="rect">
            <a:avLst/>
          </a:prstGeom>
          <a:noFill/>
          <a:ln>
            <a:noFill/>
          </a:ln>
        </p:spPr>
      </p:pic>
      <p:sp>
        <p:nvSpPr>
          <p:cNvPr id="486" name="Google Shape;486;p50"/>
          <p:cNvSpPr/>
          <p:nvPr/>
        </p:nvSpPr>
        <p:spPr>
          <a:xfrm>
            <a:off x="695982" y="810021"/>
            <a:ext cx="919316" cy="266645"/>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id="491" name="Google Shape;491;p5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92" name="Google Shape;492;p5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93" name="Google Shape;493;p51"/>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94" name="Google Shape;494;p51"/>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95" name="Google Shape;495;p51"/>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Struktur XAMPP</a:t>
            </a:r>
            <a:endParaRPr b="0" i="0" sz="2400" u="none" cap="none" strike="noStrike">
              <a:solidFill>
                <a:srgbClr val="002060"/>
              </a:solidFill>
              <a:latin typeface="Cambria"/>
              <a:ea typeface="Cambria"/>
              <a:cs typeface="Cambria"/>
              <a:sym typeface="Cambria"/>
            </a:endParaRPr>
          </a:p>
        </p:txBody>
      </p:sp>
      <p:sp>
        <p:nvSpPr>
          <p:cNvPr id="496" name="Google Shape;496;p51"/>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7" name="Google Shape;497;p51"/>
          <p:cNvSpPr/>
          <p:nvPr/>
        </p:nvSpPr>
        <p:spPr>
          <a:xfrm>
            <a:off x="4572000" y="876953"/>
            <a:ext cx="4223208" cy="286228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HTDOCS adalah folder untuk menaruh file-file latihan PHP kita nantinya.</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Folder ini akan otomatis dibuat saat kita menginstal XAMPP.</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Saat kita memanggil alamat localhost pada browser maka yang tampil adalah hasil kompilasi dari file-file yang berada pada folder HTDOCS ini.</a:t>
            </a:r>
            <a:endParaRPr b="0" i="0" sz="1800" u="none" cap="none" strike="noStrike">
              <a:solidFill>
                <a:srgbClr val="000000"/>
              </a:solidFill>
              <a:latin typeface="Cambria"/>
              <a:ea typeface="Cambria"/>
              <a:cs typeface="Cambria"/>
              <a:sym typeface="Cambria"/>
            </a:endParaRPr>
          </a:p>
        </p:txBody>
      </p:sp>
      <p:pic>
        <p:nvPicPr>
          <p:cNvPr id="498" name="Google Shape;498;p51"/>
          <p:cNvPicPr preferRelativeResize="0"/>
          <p:nvPr/>
        </p:nvPicPr>
        <p:blipFill rotWithShape="1">
          <a:blip r:embed="rId6">
            <a:alphaModFix/>
          </a:blip>
          <a:srcRect b="0" l="0" r="0" t="0"/>
          <a:stretch/>
        </p:blipFill>
        <p:spPr>
          <a:xfrm>
            <a:off x="331180" y="915582"/>
            <a:ext cx="4223208" cy="314373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5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04" name="Google Shape;504;p5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05" name="Google Shape;505;p5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06" name="Google Shape;506;p5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07" name="Google Shape;507;p52"/>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Git</a:t>
            </a:r>
            <a:endParaRPr b="0" i="0" sz="2400" u="none" cap="none" strike="noStrike">
              <a:solidFill>
                <a:srgbClr val="002060"/>
              </a:solidFill>
              <a:latin typeface="Cambria"/>
              <a:ea typeface="Cambria"/>
              <a:cs typeface="Cambria"/>
              <a:sym typeface="Cambria"/>
            </a:endParaRPr>
          </a:p>
        </p:txBody>
      </p:sp>
      <p:sp>
        <p:nvSpPr>
          <p:cNvPr id="508" name="Google Shape;508;p52"/>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9" name="Google Shape;509;p52"/>
          <p:cNvSpPr/>
          <p:nvPr/>
        </p:nvSpPr>
        <p:spPr>
          <a:xfrm>
            <a:off x="4572000" y="876953"/>
            <a:ext cx="4223208" cy="424727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Git adalah version control system yang digunakan para developer untuk mengembangkan software secara bersama-bersama.</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Fungsi utama git yaitu mengatur versi dari source code program dengan memberikan tanda baris dan code mana yang ditambah atau diganti.</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Pada git dapat memberikan komentar pada source code yang telah ditambah/diubah, hal ini mempermudah developer lain untuk tahu  kendala apa yang dialami developer lain.</a:t>
            </a:r>
            <a:endParaRPr b="0" i="0" sz="1400" u="none" cap="none" strike="noStrike">
              <a:solidFill>
                <a:srgbClr val="000000"/>
              </a:solidFill>
              <a:latin typeface="Cambria"/>
              <a:ea typeface="Cambria"/>
              <a:cs typeface="Cambria"/>
              <a:sym typeface="Cambria"/>
            </a:endParaRPr>
          </a:p>
        </p:txBody>
      </p:sp>
      <p:pic>
        <p:nvPicPr>
          <p:cNvPr id="510" name="Google Shape;510;p52"/>
          <p:cNvPicPr preferRelativeResize="0"/>
          <p:nvPr/>
        </p:nvPicPr>
        <p:blipFill rotWithShape="1">
          <a:blip r:embed="rId6">
            <a:alphaModFix/>
          </a:blip>
          <a:srcRect b="0" l="0" r="0" t="0"/>
          <a:stretch/>
        </p:blipFill>
        <p:spPr>
          <a:xfrm>
            <a:off x="331180" y="784977"/>
            <a:ext cx="4240820" cy="282721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pic>
        <p:nvPicPr>
          <p:cNvPr id="515" name="Google Shape;515;p5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16" name="Google Shape;516;p5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17" name="Google Shape;517;p5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18" name="Google Shape;518;p5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19" name="Google Shape;519;p5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Perintah Dasar Git</a:t>
            </a:r>
            <a:endParaRPr b="0" i="0" sz="2400" u="none" cap="none" strike="noStrike">
              <a:solidFill>
                <a:srgbClr val="002060"/>
              </a:solidFill>
              <a:latin typeface="Cambria"/>
              <a:ea typeface="Cambria"/>
              <a:cs typeface="Cambria"/>
              <a:sym typeface="Cambria"/>
            </a:endParaRPr>
          </a:p>
        </p:txBody>
      </p:sp>
      <p:sp>
        <p:nvSpPr>
          <p:cNvPr id="520" name="Google Shape;520;p53"/>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1" name="Google Shape;521;p53"/>
          <p:cNvSpPr/>
          <p:nvPr/>
        </p:nvSpPr>
        <p:spPr>
          <a:xfrm>
            <a:off x="4572000" y="876953"/>
            <a:ext cx="4223208" cy="14772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git config</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Digunakan untuk mengatur konfigurasi tertentu sesuai keinginan pengguna, seperti email, algoritma untuk diff, username, format file, dan lain-lain</a:t>
            </a:r>
            <a:endParaRPr b="0" i="0" sz="1400" u="none" cap="none" strike="noStrike">
              <a:solidFill>
                <a:srgbClr val="000000"/>
              </a:solidFill>
              <a:latin typeface="Cambria"/>
              <a:ea typeface="Cambria"/>
              <a:cs typeface="Cambria"/>
              <a:sym typeface="Cambria"/>
            </a:endParaRPr>
          </a:p>
        </p:txBody>
      </p:sp>
      <p:pic>
        <p:nvPicPr>
          <p:cNvPr id="522" name="Google Shape;522;p53"/>
          <p:cNvPicPr preferRelativeResize="0"/>
          <p:nvPr/>
        </p:nvPicPr>
        <p:blipFill rotWithShape="1">
          <a:blip r:embed="rId6">
            <a:alphaModFix/>
          </a:blip>
          <a:srcRect b="0" l="0" r="0" t="0"/>
          <a:stretch/>
        </p:blipFill>
        <p:spPr>
          <a:xfrm>
            <a:off x="403189" y="961082"/>
            <a:ext cx="3548204" cy="1871706"/>
          </a:xfrm>
          <a:prstGeom prst="rect">
            <a:avLst/>
          </a:prstGeom>
          <a:noFill/>
          <a:ln>
            <a:noFill/>
          </a:ln>
        </p:spPr>
      </p:pic>
      <p:pic>
        <p:nvPicPr>
          <p:cNvPr id="523" name="Google Shape;523;p53"/>
          <p:cNvPicPr preferRelativeResize="0"/>
          <p:nvPr/>
        </p:nvPicPr>
        <p:blipFill rotWithShape="1">
          <a:blip r:embed="rId7">
            <a:alphaModFix/>
          </a:blip>
          <a:srcRect b="0" l="0" r="0" t="0"/>
          <a:stretch/>
        </p:blipFill>
        <p:spPr>
          <a:xfrm>
            <a:off x="331180" y="3422266"/>
            <a:ext cx="8402453" cy="86485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5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29" name="Google Shape;529;p5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30" name="Google Shape;530;p5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31" name="Google Shape;531;p5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32" name="Google Shape;532;p54"/>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Perintah Dasar Git</a:t>
            </a:r>
            <a:endParaRPr b="0" i="0" sz="2400" u="none" cap="none" strike="noStrike">
              <a:solidFill>
                <a:srgbClr val="002060"/>
              </a:solidFill>
              <a:latin typeface="Cambria"/>
              <a:ea typeface="Cambria"/>
              <a:cs typeface="Cambria"/>
              <a:sym typeface="Cambria"/>
            </a:endParaRPr>
          </a:p>
        </p:txBody>
      </p:sp>
      <p:sp>
        <p:nvSpPr>
          <p:cNvPr id="533" name="Google Shape;533;p54"/>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4" name="Google Shape;534;p54"/>
          <p:cNvSpPr/>
          <p:nvPr/>
        </p:nvSpPr>
        <p:spPr>
          <a:xfrm>
            <a:off x="4572000" y="876953"/>
            <a:ext cx="4223208" cy="92328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git init</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Perintah ini digunakan untuk membuat repositori baru.</a:t>
            </a:r>
            <a:endParaRPr b="0" i="0" sz="1800" u="none" cap="none" strike="noStrike">
              <a:solidFill>
                <a:srgbClr val="000000"/>
              </a:solidFill>
              <a:latin typeface="Cambria"/>
              <a:ea typeface="Cambria"/>
              <a:cs typeface="Cambria"/>
              <a:sym typeface="Cambria"/>
            </a:endParaRPr>
          </a:p>
        </p:txBody>
      </p:sp>
      <p:pic>
        <p:nvPicPr>
          <p:cNvPr id="535" name="Google Shape;535;p54"/>
          <p:cNvPicPr preferRelativeResize="0"/>
          <p:nvPr/>
        </p:nvPicPr>
        <p:blipFill rotWithShape="1">
          <a:blip r:embed="rId6">
            <a:alphaModFix/>
          </a:blip>
          <a:srcRect b="0" l="0" r="0" t="0"/>
          <a:stretch/>
        </p:blipFill>
        <p:spPr>
          <a:xfrm>
            <a:off x="403189" y="961082"/>
            <a:ext cx="3548204" cy="1871706"/>
          </a:xfrm>
          <a:prstGeom prst="rect">
            <a:avLst/>
          </a:prstGeom>
          <a:noFill/>
          <a:ln>
            <a:noFill/>
          </a:ln>
        </p:spPr>
      </p:pic>
      <p:pic>
        <p:nvPicPr>
          <p:cNvPr id="536" name="Google Shape;536;p54"/>
          <p:cNvPicPr preferRelativeResize="0"/>
          <p:nvPr/>
        </p:nvPicPr>
        <p:blipFill rotWithShape="1">
          <a:blip r:embed="rId7">
            <a:alphaModFix/>
          </a:blip>
          <a:srcRect b="0" l="0" r="0" t="0"/>
          <a:stretch/>
        </p:blipFill>
        <p:spPr>
          <a:xfrm>
            <a:off x="348792" y="3401310"/>
            <a:ext cx="8392019" cy="79963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pic>
        <p:nvPicPr>
          <p:cNvPr id="541" name="Google Shape;541;p5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42" name="Google Shape;542;p5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43" name="Google Shape;543;p5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44" name="Google Shape;544;p5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45" name="Google Shape;545;p55"/>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Perintah Dasar Git</a:t>
            </a:r>
            <a:endParaRPr b="0" i="0" sz="2400" u="none" cap="none" strike="noStrike">
              <a:solidFill>
                <a:srgbClr val="002060"/>
              </a:solidFill>
              <a:latin typeface="Cambria"/>
              <a:ea typeface="Cambria"/>
              <a:cs typeface="Cambria"/>
              <a:sym typeface="Cambria"/>
            </a:endParaRPr>
          </a:p>
        </p:txBody>
      </p:sp>
      <p:sp>
        <p:nvSpPr>
          <p:cNvPr id="546" name="Google Shape;546;p55"/>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7" name="Google Shape;547;p55"/>
          <p:cNvSpPr/>
          <p:nvPr/>
        </p:nvSpPr>
        <p:spPr>
          <a:xfrm>
            <a:off x="4572000" y="876953"/>
            <a:ext cx="4223208" cy="92328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git add</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Perintah git add bisa digunakan untuk menambahkan file ke index. </a:t>
            </a:r>
            <a:endParaRPr b="0" i="0" sz="1800" u="none" cap="none" strike="noStrike">
              <a:solidFill>
                <a:srgbClr val="000000"/>
              </a:solidFill>
              <a:latin typeface="Cambria"/>
              <a:ea typeface="Cambria"/>
              <a:cs typeface="Cambria"/>
              <a:sym typeface="Cambria"/>
            </a:endParaRPr>
          </a:p>
        </p:txBody>
      </p:sp>
      <p:pic>
        <p:nvPicPr>
          <p:cNvPr id="548" name="Google Shape;548;p55"/>
          <p:cNvPicPr preferRelativeResize="0"/>
          <p:nvPr/>
        </p:nvPicPr>
        <p:blipFill rotWithShape="1">
          <a:blip r:embed="rId6">
            <a:alphaModFix/>
          </a:blip>
          <a:srcRect b="0" l="0" r="0" t="0"/>
          <a:stretch/>
        </p:blipFill>
        <p:spPr>
          <a:xfrm>
            <a:off x="403189" y="961082"/>
            <a:ext cx="3548204" cy="1871706"/>
          </a:xfrm>
          <a:prstGeom prst="rect">
            <a:avLst/>
          </a:prstGeom>
          <a:noFill/>
          <a:ln>
            <a:noFill/>
          </a:ln>
        </p:spPr>
      </p:pic>
      <p:pic>
        <p:nvPicPr>
          <p:cNvPr id="549" name="Google Shape;549;p55"/>
          <p:cNvPicPr preferRelativeResize="0"/>
          <p:nvPr/>
        </p:nvPicPr>
        <p:blipFill rotWithShape="1">
          <a:blip r:embed="rId7">
            <a:alphaModFix/>
          </a:blip>
          <a:srcRect b="0" l="0" r="0" t="0"/>
          <a:stretch/>
        </p:blipFill>
        <p:spPr>
          <a:xfrm>
            <a:off x="331180" y="3424325"/>
            <a:ext cx="8392019" cy="7766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18" name="Google Shape;118;p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19" name="Google Shape;119;p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20" name="Google Shape;120;p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21" name="Google Shape;121;p3"/>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Tools Instalasi</a:t>
            </a:r>
            <a:endParaRPr b="0" i="0" sz="2400" u="none" cap="none" strike="noStrike">
              <a:solidFill>
                <a:srgbClr val="002060"/>
              </a:solidFill>
              <a:latin typeface="Cambria"/>
              <a:ea typeface="Cambria"/>
              <a:cs typeface="Cambria"/>
              <a:sym typeface="Cambria"/>
            </a:endParaRPr>
          </a:p>
        </p:txBody>
      </p:sp>
      <p:sp>
        <p:nvSpPr>
          <p:cNvPr id="122" name="Google Shape;122;p3"/>
          <p:cNvSpPr/>
          <p:nvPr/>
        </p:nvSpPr>
        <p:spPr>
          <a:xfrm>
            <a:off x="331180" y="876953"/>
            <a:ext cx="8464028" cy="493977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1800"/>
              <a:buFont typeface="Cambria"/>
              <a:buAutoNum type="arabicPeriod"/>
            </a:pPr>
            <a:r>
              <a:rPr b="0" i="0" lang="en-US" sz="1800" u="none" cap="none" strike="noStrike">
                <a:solidFill>
                  <a:srgbClr val="000000"/>
                </a:solidFill>
                <a:latin typeface="Cambria"/>
                <a:ea typeface="Cambria"/>
                <a:cs typeface="Cambria"/>
                <a:sym typeface="Cambria"/>
              </a:rPr>
              <a:t>XAMPP</a:t>
            </a:r>
            <a:endParaRPr b="0" i="0" sz="1400" u="none" cap="none" strike="noStrike">
              <a:solidFill>
                <a:srgbClr val="000000"/>
              </a:solidFill>
              <a:latin typeface="Cambria"/>
              <a:ea typeface="Cambria"/>
              <a:cs typeface="Cambria"/>
              <a:sym typeface="Cambria"/>
            </a:endParaRPr>
          </a:p>
          <a:p>
            <a:pPr indent="-342900" lvl="0" marL="342900" marR="0" rtl="0" algn="l">
              <a:lnSpc>
                <a:spcPct val="150000"/>
              </a:lnSpc>
              <a:spcBef>
                <a:spcPts val="0"/>
              </a:spcBef>
              <a:spcAft>
                <a:spcPts val="0"/>
              </a:spcAft>
              <a:buClr>
                <a:srgbClr val="000000"/>
              </a:buClr>
              <a:buSzPts val="1800"/>
              <a:buFont typeface="Cambria"/>
              <a:buAutoNum type="arabicPeriod"/>
            </a:pPr>
            <a:r>
              <a:rPr b="0" i="0" lang="en-US" sz="1800" u="none" cap="none" strike="noStrike">
                <a:solidFill>
                  <a:srgbClr val="000000"/>
                </a:solidFill>
                <a:latin typeface="Cambria"/>
                <a:ea typeface="Cambria"/>
                <a:cs typeface="Cambria"/>
                <a:sym typeface="Cambria"/>
              </a:rPr>
              <a:t>Sublime Text 3</a:t>
            </a:r>
            <a:endParaRPr b="0" i="0" sz="1400" u="none" cap="none" strike="noStrike">
              <a:solidFill>
                <a:srgbClr val="000000"/>
              </a:solidFill>
              <a:latin typeface="Cambria"/>
              <a:ea typeface="Cambria"/>
              <a:cs typeface="Cambria"/>
              <a:sym typeface="Cambria"/>
            </a:endParaRPr>
          </a:p>
          <a:p>
            <a:pPr indent="-342900" lvl="0" marL="342900" marR="0" rtl="0" algn="l">
              <a:lnSpc>
                <a:spcPct val="150000"/>
              </a:lnSpc>
              <a:spcBef>
                <a:spcPts val="0"/>
              </a:spcBef>
              <a:spcAft>
                <a:spcPts val="0"/>
              </a:spcAft>
              <a:buClr>
                <a:srgbClr val="000000"/>
              </a:buClr>
              <a:buSzPts val="1800"/>
              <a:buFont typeface="Cambria"/>
              <a:buAutoNum type="arabicPeriod"/>
            </a:pPr>
            <a:r>
              <a:rPr b="0" i="0" lang="en-US" sz="1800" u="none" cap="none" strike="noStrike">
                <a:solidFill>
                  <a:srgbClr val="000000"/>
                </a:solidFill>
                <a:latin typeface="Cambria"/>
                <a:ea typeface="Cambria"/>
                <a:cs typeface="Cambria"/>
                <a:sym typeface="Cambria"/>
              </a:rPr>
              <a:t>Git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id="554" name="Google Shape;554;p5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55" name="Google Shape;555;p5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56" name="Google Shape;556;p5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57" name="Google Shape;557;p5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58" name="Google Shape;558;p56"/>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Perintah Dasar Git</a:t>
            </a:r>
            <a:endParaRPr b="0" i="0" sz="2400" u="none" cap="none" strike="noStrike">
              <a:solidFill>
                <a:srgbClr val="002060"/>
              </a:solidFill>
              <a:latin typeface="Cambria"/>
              <a:ea typeface="Cambria"/>
              <a:cs typeface="Cambria"/>
              <a:sym typeface="Cambria"/>
            </a:endParaRPr>
          </a:p>
        </p:txBody>
      </p:sp>
      <p:sp>
        <p:nvSpPr>
          <p:cNvPr id="559" name="Google Shape;559;p56"/>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0" name="Google Shape;560;p56"/>
          <p:cNvSpPr/>
          <p:nvPr/>
        </p:nvSpPr>
        <p:spPr>
          <a:xfrm>
            <a:off x="4572000" y="876953"/>
            <a:ext cx="4223208" cy="92328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git clone</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Perintah git clone digunakan untuk checkout repositori.</a:t>
            </a:r>
            <a:endParaRPr b="0" i="0" sz="1800" u="none" cap="none" strike="noStrike">
              <a:solidFill>
                <a:srgbClr val="000000"/>
              </a:solidFill>
              <a:latin typeface="Cambria"/>
              <a:ea typeface="Cambria"/>
              <a:cs typeface="Cambria"/>
              <a:sym typeface="Cambria"/>
            </a:endParaRPr>
          </a:p>
        </p:txBody>
      </p:sp>
      <p:pic>
        <p:nvPicPr>
          <p:cNvPr id="561" name="Google Shape;561;p56"/>
          <p:cNvPicPr preferRelativeResize="0"/>
          <p:nvPr/>
        </p:nvPicPr>
        <p:blipFill rotWithShape="1">
          <a:blip r:embed="rId6">
            <a:alphaModFix/>
          </a:blip>
          <a:srcRect b="0" l="0" r="0" t="0"/>
          <a:stretch/>
        </p:blipFill>
        <p:spPr>
          <a:xfrm>
            <a:off x="403189" y="961082"/>
            <a:ext cx="3548204" cy="1871706"/>
          </a:xfrm>
          <a:prstGeom prst="rect">
            <a:avLst/>
          </a:prstGeom>
          <a:noFill/>
          <a:ln>
            <a:noFill/>
          </a:ln>
        </p:spPr>
      </p:pic>
      <p:pic>
        <p:nvPicPr>
          <p:cNvPr id="562" name="Google Shape;562;p56"/>
          <p:cNvPicPr preferRelativeResize="0"/>
          <p:nvPr/>
        </p:nvPicPr>
        <p:blipFill rotWithShape="1">
          <a:blip r:embed="rId7">
            <a:alphaModFix/>
          </a:blip>
          <a:srcRect b="0" l="0" r="0" t="0"/>
          <a:stretch/>
        </p:blipFill>
        <p:spPr>
          <a:xfrm>
            <a:off x="403188" y="3510952"/>
            <a:ext cx="8409631" cy="75559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pic>
        <p:nvPicPr>
          <p:cNvPr id="567" name="Google Shape;567;p5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68" name="Google Shape;568;p5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69" name="Google Shape;569;p5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70" name="Google Shape;570;p5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71" name="Google Shape;571;p57"/>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Perintah Dasar Git</a:t>
            </a:r>
            <a:endParaRPr b="0" i="0" sz="2400" u="none" cap="none" strike="noStrike">
              <a:solidFill>
                <a:srgbClr val="002060"/>
              </a:solidFill>
              <a:latin typeface="Cambria"/>
              <a:ea typeface="Cambria"/>
              <a:cs typeface="Cambria"/>
              <a:sym typeface="Cambria"/>
            </a:endParaRPr>
          </a:p>
        </p:txBody>
      </p:sp>
      <p:sp>
        <p:nvSpPr>
          <p:cNvPr id="572" name="Google Shape;572;p57"/>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3" name="Google Shape;573;p57"/>
          <p:cNvSpPr/>
          <p:nvPr/>
        </p:nvSpPr>
        <p:spPr>
          <a:xfrm>
            <a:off x="4572000" y="876953"/>
            <a:ext cx="4223208" cy="120028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git commit</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Perintah git commit digunakan untuk melakukan commit pada perubahan ke head.</a:t>
            </a:r>
            <a:endParaRPr b="0" i="0" sz="1800" u="none" cap="none" strike="noStrike">
              <a:solidFill>
                <a:srgbClr val="000000"/>
              </a:solidFill>
              <a:latin typeface="Cambria"/>
              <a:ea typeface="Cambria"/>
              <a:cs typeface="Cambria"/>
              <a:sym typeface="Cambria"/>
            </a:endParaRPr>
          </a:p>
        </p:txBody>
      </p:sp>
      <p:pic>
        <p:nvPicPr>
          <p:cNvPr id="574" name="Google Shape;574;p57"/>
          <p:cNvPicPr preferRelativeResize="0"/>
          <p:nvPr/>
        </p:nvPicPr>
        <p:blipFill rotWithShape="1">
          <a:blip r:embed="rId6">
            <a:alphaModFix/>
          </a:blip>
          <a:srcRect b="0" l="0" r="0" t="0"/>
          <a:stretch/>
        </p:blipFill>
        <p:spPr>
          <a:xfrm>
            <a:off x="403189" y="961082"/>
            <a:ext cx="3548204" cy="1871706"/>
          </a:xfrm>
          <a:prstGeom prst="rect">
            <a:avLst/>
          </a:prstGeom>
          <a:noFill/>
          <a:ln>
            <a:noFill/>
          </a:ln>
        </p:spPr>
      </p:pic>
      <p:pic>
        <p:nvPicPr>
          <p:cNvPr id="575" name="Google Shape;575;p57"/>
          <p:cNvPicPr preferRelativeResize="0"/>
          <p:nvPr/>
        </p:nvPicPr>
        <p:blipFill rotWithShape="1">
          <a:blip r:embed="rId7">
            <a:alphaModFix/>
          </a:blip>
          <a:srcRect b="0" l="0" r="0" t="0"/>
          <a:stretch/>
        </p:blipFill>
        <p:spPr>
          <a:xfrm>
            <a:off x="342075" y="3447522"/>
            <a:ext cx="8470745" cy="839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id="580" name="Google Shape;580;p5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81" name="Google Shape;581;p5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82" name="Google Shape;582;p58"/>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83" name="Google Shape;583;p58"/>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84" name="Google Shape;584;p58"/>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Perintah Dasar Git</a:t>
            </a:r>
            <a:endParaRPr b="0" i="0" sz="2400" u="none" cap="none" strike="noStrike">
              <a:solidFill>
                <a:srgbClr val="002060"/>
              </a:solidFill>
              <a:latin typeface="Cambria"/>
              <a:ea typeface="Cambria"/>
              <a:cs typeface="Cambria"/>
              <a:sym typeface="Cambria"/>
            </a:endParaRPr>
          </a:p>
        </p:txBody>
      </p:sp>
      <p:sp>
        <p:nvSpPr>
          <p:cNvPr id="585" name="Google Shape;585;p58"/>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6" name="Google Shape;586;p58"/>
          <p:cNvSpPr/>
          <p:nvPr/>
        </p:nvSpPr>
        <p:spPr>
          <a:xfrm>
            <a:off x="4572000" y="876953"/>
            <a:ext cx="4223208" cy="14772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git status</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Perintah git status menampilkan daftar file yang berubah bersama dengan file yang ingin di tambahkan atau di-commit.</a:t>
            </a:r>
            <a:endParaRPr b="0" i="0" sz="1800" u="none" cap="none" strike="noStrike">
              <a:solidFill>
                <a:srgbClr val="000000"/>
              </a:solidFill>
              <a:latin typeface="Cambria"/>
              <a:ea typeface="Cambria"/>
              <a:cs typeface="Cambria"/>
              <a:sym typeface="Cambria"/>
            </a:endParaRPr>
          </a:p>
        </p:txBody>
      </p:sp>
      <p:pic>
        <p:nvPicPr>
          <p:cNvPr id="587" name="Google Shape;587;p58"/>
          <p:cNvPicPr preferRelativeResize="0"/>
          <p:nvPr/>
        </p:nvPicPr>
        <p:blipFill rotWithShape="1">
          <a:blip r:embed="rId6">
            <a:alphaModFix/>
          </a:blip>
          <a:srcRect b="0" l="0" r="0" t="0"/>
          <a:stretch/>
        </p:blipFill>
        <p:spPr>
          <a:xfrm>
            <a:off x="403189" y="961082"/>
            <a:ext cx="3548204" cy="1871706"/>
          </a:xfrm>
          <a:prstGeom prst="rect">
            <a:avLst/>
          </a:prstGeom>
          <a:noFill/>
          <a:ln>
            <a:noFill/>
          </a:ln>
        </p:spPr>
      </p:pic>
      <p:pic>
        <p:nvPicPr>
          <p:cNvPr id="588" name="Google Shape;588;p58"/>
          <p:cNvPicPr preferRelativeResize="0"/>
          <p:nvPr/>
        </p:nvPicPr>
        <p:blipFill rotWithShape="1">
          <a:blip r:embed="rId7">
            <a:alphaModFix/>
          </a:blip>
          <a:srcRect b="0" l="0" r="0" t="0"/>
          <a:stretch/>
        </p:blipFill>
        <p:spPr>
          <a:xfrm>
            <a:off x="403188" y="3436064"/>
            <a:ext cx="8409631" cy="74635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pic>
        <p:nvPicPr>
          <p:cNvPr id="593" name="Google Shape;593;p5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94" name="Google Shape;594;p5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95" name="Google Shape;595;p59"/>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96" name="Google Shape;596;p59"/>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97" name="Google Shape;597;p59"/>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Perintah Dasar Git</a:t>
            </a:r>
            <a:endParaRPr b="0" i="0" sz="2400" u="none" cap="none" strike="noStrike">
              <a:solidFill>
                <a:srgbClr val="002060"/>
              </a:solidFill>
              <a:latin typeface="Cambria"/>
              <a:ea typeface="Cambria"/>
              <a:cs typeface="Cambria"/>
              <a:sym typeface="Cambria"/>
            </a:endParaRPr>
          </a:p>
        </p:txBody>
      </p:sp>
      <p:sp>
        <p:nvSpPr>
          <p:cNvPr id="598" name="Google Shape;598;p59"/>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9" name="Google Shape;599;p59"/>
          <p:cNvSpPr/>
          <p:nvPr/>
        </p:nvSpPr>
        <p:spPr>
          <a:xfrm>
            <a:off x="4572000" y="876953"/>
            <a:ext cx="4223208" cy="14772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git push</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Perintah ini akan mengirimkan perubahan ke master branch dari remote repository yang berhubungan dengan direktori kerja Anda.</a:t>
            </a:r>
            <a:endParaRPr b="0" i="0" sz="1800" u="none" cap="none" strike="noStrike">
              <a:solidFill>
                <a:srgbClr val="000000"/>
              </a:solidFill>
              <a:latin typeface="Cambria"/>
              <a:ea typeface="Cambria"/>
              <a:cs typeface="Cambria"/>
              <a:sym typeface="Cambria"/>
            </a:endParaRPr>
          </a:p>
        </p:txBody>
      </p:sp>
      <p:pic>
        <p:nvPicPr>
          <p:cNvPr id="600" name="Google Shape;600;p59"/>
          <p:cNvPicPr preferRelativeResize="0"/>
          <p:nvPr/>
        </p:nvPicPr>
        <p:blipFill rotWithShape="1">
          <a:blip r:embed="rId6">
            <a:alphaModFix/>
          </a:blip>
          <a:srcRect b="0" l="0" r="0" t="0"/>
          <a:stretch/>
        </p:blipFill>
        <p:spPr>
          <a:xfrm>
            <a:off x="403189" y="961082"/>
            <a:ext cx="3548204" cy="1871706"/>
          </a:xfrm>
          <a:prstGeom prst="rect">
            <a:avLst/>
          </a:prstGeom>
          <a:noFill/>
          <a:ln>
            <a:noFill/>
          </a:ln>
        </p:spPr>
      </p:pic>
      <p:pic>
        <p:nvPicPr>
          <p:cNvPr id="601" name="Google Shape;601;p59"/>
          <p:cNvPicPr preferRelativeResize="0"/>
          <p:nvPr/>
        </p:nvPicPr>
        <p:blipFill rotWithShape="1">
          <a:blip r:embed="rId7">
            <a:alphaModFix/>
          </a:blip>
          <a:srcRect b="0" l="0" r="0" t="0"/>
          <a:stretch/>
        </p:blipFill>
        <p:spPr>
          <a:xfrm>
            <a:off x="331180" y="3445513"/>
            <a:ext cx="8464028" cy="78903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pic>
        <p:nvPicPr>
          <p:cNvPr id="606" name="Google Shape;606;p6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607" name="Google Shape;607;p6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08" name="Google Shape;608;p60"/>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609" name="Google Shape;609;p60"/>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610" name="Google Shape;610;p60"/>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Perintah Dasar Git</a:t>
            </a:r>
            <a:endParaRPr b="0" i="0" sz="2400" u="none" cap="none" strike="noStrike">
              <a:solidFill>
                <a:srgbClr val="002060"/>
              </a:solidFill>
              <a:latin typeface="Cambria"/>
              <a:ea typeface="Cambria"/>
              <a:cs typeface="Cambria"/>
              <a:sym typeface="Cambria"/>
            </a:endParaRPr>
          </a:p>
        </p:txBody>
      </p:sp>
      <p:sp>
        <p:nvSpPr>
          <p:cNvPr id="611" name="Google Shape;611;p60"/>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2" name="Google Shape;612;p60"/>
          <p:cNvSpPr/>
          <p:nvPr/>
        </p:nvSpPr>
        <p:spPr>
          <a:xfrm>
            <a:off x="4572000" y="876953"/>
            <a:ext cx="4223208" cy="120028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git pull</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Untuk menggabungkan semua perubahan yang ada di remote repository ke direktori lokal.</a:t>
            </a:r>
            <a:endParaRPr b="0" i="0" sz="1800" u="none" cap="none" strike="noStrike">
              <a:solidFill>
                <a:srgbClr val="000000"/>
              </a:solidFill>
              <a:latin typeface="Cambria"/>
              <a:ea typeface="Cambria"/>
              <a:cs typeface="Cambria"/>
              <a:sym typeface="Cambria"/>
            </a:endParaRPr>
          </a:p>
        </p:txBody>
      </p:sp>
      <p:pic>
        <p:nvPicPr>
          <p:cNvPr id="613" name="Google Shape;613;p60"/>
          <p:cNvPicPr preferRelativeResize="0"/>
          <p:nvPr/>
        </p:nvPicPr>
        <p:blipFill rotWithShape="1">
          <a:blip r:embed="rId6">
            <a:alphaModFix/>
          </a:blip>
          <a:srcRect b="0" l="0" r="0" t="0"/>
          <a:stretch/>
        </p:blipFill>
        <p:spPr>
          <a:xfrm>
            <a:off x="403189" y="961082"/>
            <a:ext cx="3548204" cy="1871706"/>
          </a:xfrm>
          <a:prstGeom prst="rect">
            <a:avLst/>
          </a:prstGeom>
          <a:noFill/>
          <a:ln>
            <a:noFill/>
          </a:ln>
        </p:spPr>
      </p:pic>
      <p:pic>
        <p:nvPicPr>
          <p:cNvPr id="614" name="Google Shape;614;p60"/>
          <p:cNvPicPr preferRelativeResize="0"/>
          <p:nvPr/>
        </p:nvPicPr>
        <p:blipFill rotWithShape="1">
          <a:blip r:embed="rId7">
            <a:alphaModFix/>
          </a:blip>
          <a:srcRect b="0" l="0" r="0" t="0"/>
          <a:stretch/>
        </p:blipFill>
        <p:spPr>
          <a:xfrm>
            <a:off x="339986" y="3583057"/>
            <a:ext cx="8464028" cy="80602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pic>
        <p:nvPicPr>
          <p:cNvPr id="619" name="Google Shape;619;p6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620" name="Google Shape;620;p6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21" name="Google Shape;621;p61"/>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622" name="Google Shape;622;p61"/>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623" name="Google Shape;623;p61"/>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Sublime Text 3</a:t>
            </a:r>
            <a:endParaRPr b="0" i="0" sz="2400" u="none" cap="none" strike="noStrike">
              <a:solidFill>
                <a:srgbClr val="002060"/>
              </a:solidFill>
              <a:latin typeface="Cambria"/>
              <a:ea typeface="Cambria"/>
              <a:cs typeface="Cambria"/>
              <a:sym typeface="Cambria"/>
            </a:endParaRPr>
          </a:p>
        </p:txBody>
      </p:sp>
      <p:sp>
        <p:nvSpPr>
          <p:cNvPr id="624" name="Google Shape;624;p61"/>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5" name="Google Shape;625;p61"/>
          <p:cNvSpPr/>
          <p:nvPr/>
        </p:nvSpPr>
        <p:spPr>
          <a:xfrm>
            <a:off x="4572000" y="876953"/>
            <a:ext cx="4223208" cy="424727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Sublime Text adalah aplikasi editor untuk kode dan teks  yang dapat berjalan diberbagai platform operating system dengan menggunakan teknologi Phyton API.</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Sublime  Text  mendukung  berbagai  bahasa  pemrograman  dan  mampu menyajikan fitur  syntax  highlight  hampir di semua bahasa pemrogramman yang didukung  ataupun  dikembangkan  oleh  komunitas  seperti;  C,  C++,  C#,  CSS,  D, Dylan,  Erlang,  HTML, Perl, PHP, Python, R,  Ruby, SQL, dan lain-lain.</a:t>
            </a:r>
            <a:endParaRPr b="0" i="0" sz="1400" u="none" cap="none" strike="noStrike">
              <a:solidFill>
                <a:srgbClr val="000000"/>
              </a:solidFill>
              <a:latin typeface="Cambria"/>
              <a:ea typeface="Cambria"/>
              <a:cs typeface="Cambria"/>
              <a:sym typeface="Cambria"/>
            </a:endParaRPr>
          </a:p>
        </p:txBody>
      </p:sp>
      <p:pic>
        <p:nvPicPr>
          <p:cNvPr id="626" name="Google Shape;626;p61"/>
          <p:cNvPicPr preferRelativeResize="0"/>
          <p:nvPr/>
        </p:nvPicPr>
        <p:blipFill rotWithShape="1">
          <a:blip r:embed="rId6">
            <a:alphaModFix/>
          </a:blip>
          <a:srcRect b="0" l="0" r="0" t="0"/>
          <a:stretch/>
        </p:blipFill>
        <p:spPr>
          <a:xfrm>
            <a:off x="348792" y="1556923"/>
            <a:ext cx="4059305" cy="202965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pic>
        <p:nvPicPr>
          <p:cNvPr id="631" name="Google Shape;631;p6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632" name="Google Shape;632;p6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33" name="Google Shape;633;p6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634" name="Google Shape;634;p6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635" name="Google Shape;635;p62"/>
          <p:cNvSpPr/>
          <p:nvPr/>
        </p:nvSpPr>
        <p:spPr>
          <a:xfrm>
            <a:off x="1746891" y="2385078"/>
            <a:ext cx="5650217" cy="9540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PENGANTAR ALGORITMA DAN FLOWCHART</a:t>
            </a:r>
            <a:endParaRPr b="0" i="0" sz="1400" u="none" cap="none" strike="noStrike">
              <a:solidFill>
                <a:srgbClr val="000000"/>
              </a:solidFill>
              <a:latin typeface="Arial"/>
              <a:ea typeface="Arial"/>
              <a:cs typeface="Arial"/>
              <a:sym typeface="Arial"/>
            </a:endParaRPr>
          </a:p>
        </p:txBody>
      </p:sp>
      <p:sp>
        <p:nvSpPr>
          <p:cNvPr id="636" name="Google Shape;636;p62"/>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pic>
        <p:nvPicPr>
          <p:cNvPr id="641" name="Google Shape;641;p6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642" name="Google Shape;642;p6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43" name="Google Shape;643;p6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644" name="Google Shape;644;p6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645" name="Google Shape;645;p6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Definisi Algoritma</a:t>
            </a:r>
            <a:endParaRPr b="1" i="0" sz="2800" u="none" cap="none" strike="noStrike">
              <a:solidFill>
                <a:srgbClr val="002060"/>
              </a:solidFill>
              <a:latin typeface="Arial"/>
              <a:ea typeface="Arial"/>
              <a:cs typeface="Arial"/>
              <a:sym typeface="Arial"/>
            </a:endParaRPr>
          </a:p>
        </p:txBody>
      </p:sp>
      <p:sp>
        <p:nvSpPr>
          <p:cNvPr id="646" name="Google Shape;646;p63"/>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7" name="Google Shape;647;p63"/>
          <p:cNvSpPr/>
          <p:nvPr/>
        </p:nvSpPr>
        <p:spPr>
          <a:xfrm>
            <a:off x="331180" y="876953"/>
            <a:ext cx="8464028" cy="660176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Algoritma adalah urutan langkah-langkah logis penyelesaian masalah yang disusun secara sistematis dan logis.</a:t>
            </a:r>
            <a:endParaRPr b="0" i="0" sz="1400" u="none" cap="none" strike="noStrike">
              <a:solidFill>
                <a:srgbClr val="000000"/>
              </a:solidFill>
              <a:latin typeface="Arial"/>
              <a:ea typeface="Arial"/>
              <a:cs typeface="Arial"/>
              <a:sym typeface="Arial"/>
            </a:endParaRPr>
          </a:p>
          <a:p>
            <a:pPr indent="-171450" lvl="0" marL="285750" marR="0" rtl="0" algn="just">
              <a:lnSpc>
                <a:spcPct val="15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Kata logis ( logika ) merupakan kata kunci dalam algoritma.</a:t>
            </a:r>
            <a:endParaRPr b="0" i="0" sz="1400" u="none" cap="none" strike="noStrike">
              <a:solidFill>
                <a:srgbClr val="000000"/>
              </a:solidFill>
              <a:latin typeface="Arial"/>
              <a:ea typeface="Arial"/>
              <a:cs typeface="Arial"/>
              <a:sym typeface="Arial"/>
            </a:endParaRPr>
          </a:p>
          <a:p>
            <a:pPr indent="-171450" lvl="0" marL="285750" marR="0" rtl="0" algn="just">
              <a:lnSpc>
                <a:spcPct val="15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Langkah-langkah dalam algoritma harus dapat ditentukan bernilai benar atau salah.</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pic>
        <p:nvPicPr>
          <p:cNvPr id="652" name="Google Shape;652;p6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653" name="Google Shape;653;p6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54" name="Google Shape;654;p6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655" name="Google Shape;655;p6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656" name="Google Shape;656;p64"/>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Konsep Dasar Algoritma</a:t>
            </a:r>
            <a:endParaRPr b="1" i="0" sz="2800" u="none" cap="none" strike="noStrike">
              <a:solidFill>
                <a:srgbClr val="002060"/>
              </a:solidFill>
              <a:latin typeface="Arial"/>
              <a:ea typeface="Arial"/>
              <a:cs typeface="Arial"/>
              <a:sym typeface="Arial"/>
            </a:endParaRPr>
          </a:p>
        </p:txBody>
      </p:sp>
      <p:sp>
        <p:nvSpPr>
          <p:cNvPr id="657" name="Google Shape;657;p64"/>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8" name="Google Shape;658;p64"/>
          <p:cNvSpPr/>
          <p:nvPr/>
        </p:nvSpPr>
        <p:spPr>
          <a:xfrm>
            <a:off x="331180" y="876953"/>
            <a:ext cx="8464028" cy="701726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Agoritma adalah kumpulan intruksi/perintah yang dibuat secara jelas dan sistematis berdasarkan urutan yang logis (logika) untuk penyelesaian suatu masalah.</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French, c.s. (1984) menyatakan sejumlah konsep yang mempunyai relevansi dengan masalah rancangan program yaitu kemampuan computer, kesulitan dan ketepatan.</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Penerapan dari konsep tersebut biasanya digunakan dalam rancangan algoritma.</a:t>
            </a:r>
            <a:endParaRPr b="0" i="0" sz="1400" u="none" cap="none" strike="noStrike">
              <a:solidFill>
                <a:srgbClr val="000000"/>
              </a:solidFill>
              <a:latin typeface="Cambria"/>
              <a:ea typeface="Cambria"/>
              <a:cs typeface="Cambria"/>
              <a:sym typeface="Cambria"/>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pic>
        <p:nvPicPr>
          <p:cNvPr id="663" name="Google Shape;663;p6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664" name="Google Shape;664;p6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65" name="Google Shape;665;p6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666" name="Google Shape;666;p6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667" name="Google Shape;667;p65"/>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Konsep Dasar Algoritma</a:t>
            </a:r>
            <a:endParaRPr b="1" i="0" sz="2800" u="none" cap="none" strike="noStrike">
              <a:solidFill>
                <a:srgbClr val="002060"/>
              </a:solidFill>
              <a:latin typeface="Arial"/>
              <a:ea typeface="Arial"/>
              <a:cs typeface="Arial"/>
              <a:sym typeface="Arial"/>
            </a:endParaRPr>
          </a:p>
        </p:txBody>
      </p:sp>
      <p:sp>
        <p:nvSpPr>
          <p:cNvPr id="668" name="Google Shape;668;p65"/>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9" name="Google Shape;669;p65"/>
          <p:cNvSpPr/>
          <p:nvPr/>
        </p:nvSpPr>
        <p:spPr>
          <a:xfrm>
            <a:off x="331180" y="876953"/>
            <a:ext cx="8464028" cy="701726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Dalam merancang sebuah algoritma, Fletcher (1991) memberikan beberapa cara atau metode yaitu kumpulan perintah, ekspresi, tabel intruksi, program computer, kode semu, dan flow chart, sedangkan Knuth (1973) menyarankan algoritma fundamental untuk keperluan matematika dan program computer, metode yang sering digunakan yaitu:</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Diagram Alir (Flow chart)</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Kode Semu (Pseudo Code)</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Algoritma Fundamental</a:t>
            </a:r>
            <a:endParaRPr b="0" i="0" sz="1400" u="none" cap="none" strike="noStrike">
              <a:solidFill>
                <a:srgbClr val="000000"/>
              </a:solidFill>
              <a:latin typeface="Cambria"/>
              <a:ea typeface="Cambria"/>
              <a:cs typeface="Cambria"/>
              <a:sym typeface="Cambria"/>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28" name="Google Shape;128;p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29" name="Google Shape;129;p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30" name="Google Shape;130;p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31" name="Google Shape;131;p4"/>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Cambria"/>
                <a:ea typeface="Cambria"/>
                <a:cs typeface="Cambria"/>
                <a:sym typeface="Cambria"/>
              </a:rPr>
              <a:t>Install XAMPP</a:t>
            </a:r>
            <a:endParaRPr b="0" i="0" sz="2800" u="none" cap="none" strike="noStrike">
              <a:solidFill>
                <a:srgbClr val="243A62"/>
              </a:solidFill>
              <a:latin typeface="Cambria"/>
              <a:ea typeface="Cambria"/>
              <a:cs typeface="Cambria"/>
              <a:sym typeface="Cambria"/>
            </a:endParaRPr>
          </a:p>
        </p:txBody>
      </p:sp>
      <p:sp>
        <p:nvSpPr>
          <p:cNvPr id="132" name="Google Shape;132;p4"/>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 name="Google Shape;133;p4"/>
          <p:cNvSpPr/>
          <p:nvPr/>
        </p:nvSpPr>
        <p:spPr>
          <a:xfrm>
            <a:off x="4572000" y="785017"/>
            <a:ext cx="4223208" cy="557071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Download aplikasi XAMPP terbaru di link </a:t>
            </a:r>
            <a:r>
              <a:rPr b="0" i="0" lang="en-US" sz="1600" u="sng" cap="none" strike="noStrike">
                <a:solidFill>
                  <a:srgbClr val="000000"/>
                </a:solidFill>
                <a:latin typeface="Cambria"/>
                <a:ea typeface="Cambria"/>
                <a:cs typeface="Cambria"/>
                <a:sym typeface="Cambria"/>
                <a:hlinkClick r:id="rId6">
                  <a:extLst>
                    <a:ext uri="{A12FA001-AC4F-418D-AE19-62706E023703}">
                      <ahyp:hlinkClr val="tx"/>
                    </a:ext>
                  </a:extLst>
                </a:hlinkClick>
              </a:rPr>
              <a:t>https://www.apachefriends.org/download.html</a:t>
            </a:r>
            <a:r>
              <a:rPr b="0" i="0" lang="en-US" sz="1600" u="none" cap="none" strike="noStrike">
                <a:solidFill>
                  <a:srgbClr val="000000"/>
                </a:solidFill>
                <a:latin typeface="Cambria"/>
                <a:ea typeface="Cambria"/>
                <a:cs typeface="Cambria"/>
                <a:sym typeface="Cambria"/>
              </a:rPr>
              <a:t> </a:t>
            </a:r>
            <a:endParaRPr b="0" i="0" sz="16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Pilih salah satu sesuai dengan sistem operasi dan versi yang diinginkan.</a:t>
            </a:r>
            <a:endParaRPr b="1"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pic>
        <p:nvPicPr>
          <p:cNvPr id="134" name="Google Shape;134;p4"/>
          <p:cNvPicPr preferRelativeResize="0"/>
          <p:nvPr/>
        </p:nvPicPr>
        <p:blipFill rotWithShape="1">
          <a:blip r:embed="rId7">
            <a:alphaModFix/>
          </a:blip>
          <a:srcRect b="0" l="0" r="0" t="0"/>
          <a:stretch/>
        </p:blipFill>
        <p:spPr>
          <a:xfrm>
            <a:off x="331180" y="876953"/>
            <a:ext cx="4102279" cy="316150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pic>
        <p:nvPicPr>
          <p:cNvPr id="674" name="Google Shape;674;p6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675" name="Google Shape;675;p6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76" name="Google Shape;676;p6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677" name="Google Shape;677;p6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678" name="Google Shape;678;p66"/>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Diagram Alir (Flow chart)</a:t>
            </a:r>
            <a:endParaRPr b="1" i="0" sz="2800" u="none" cap="none" strike="noStrike">
              <a:solidFill>
                <a:srgbClr val="002060"/>
              </a:solidFill>
              <a:latin typeface="Arial"/>
              <a:ea typeface="Arial"/>
              <a:cs typeface="Arial"/>
              <a:sym typeface="Arial"/>
            </a:endParaRPr>
          </a:p>
        </p:txBody>
      </p:sp>
      <p:sp>
        <p:nvSpPr>
          <p:cNvPr id="679" name="Google Shape;679;p66"/>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0" name="Google Shape;680;p66"/>
          <p:cNvSpPr/>
          <p:nvPr/>
        </p:nvSpPr>
        <p:spPr>
          <a:xfrm>
            <a:off x="331180" y="876953"/>
            <a:ext cx="8464028" cy="549377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Flow chart adalah suatu representasi secara diagram yang mengiluatrasikan urutan dari operasi yang dilakukan untuk mendapatkan suatu hasil.</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Dengan kata lain, flow chart membantu kita untuk mengerti dan melihat bentuk algoritma dengan menampilkn algoritma dalam symbol-simbol gambar.</a:t>
            </a:r>
            <a:endParaRPr b="0" i="0" sz="1400" u="none" cap="none" strike="noStrike">
              <a:solidFill>
                <a:srgbClr val="000000"/>
              </a:solidFill>
              <a:latin typeface="Arial"/>
              <a:ea typeface="Arial"/>
              <a:cs typeface="Arial"/>
              <a:sym typeface="Arial"/>
            </a:endParaRPr>
          </a:p>
          <a:p>
            <a:pPr indent="-171450" lvl="0" marL="285750" marR="0" rtl="0" algn="just">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pic>
        <p:nvPicPr>
          <p:cNvPr id="685" name="Google Shape;685;p6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686" name="Google Shape;686;p6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87" name="Google Shape;687;p6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688" name="Google Shape;688;p6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689" name="Google Shape;689;p67"/>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Kode Semu (Pseudo Code)</a:t>
            </a:r>
            <a:endParaRPr b="1" i="0" sz="2800" u="none" cap="none" strike="noStrike">
              <a:solidFill>
                <a:srgbClr val="002060"/>
              </a:solidFill>
              <a:latin typeface="Arial"/>
              <a:ea typeface="Arial"/>
              <a:cs typeface="Arial"/>
              <a:sym typeface="Arial"/>
            </a:endParaRPr>
          </a:p>
        </p:txBody>
      </p:sp>
      <p:sp>
        <p:nvSpPr>
          <p:cNvPr id="690" name="Google Shape;690;p67"/>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1" name="Google Shape;691;p67"/>
          <p:cNvSpPr/>
          <p:nvPr/>
        </p:nvSpPr>
        <p:spPr>
          <a:xfrm>
            <a:off x="331180" y="876953"/>
            <a:ext cx="8464028" cy="757126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Pseudo code adalah urutan baris algoritma seperti code pemrograman dan tidak memiliki sintak yang baku.</a:t>
            </a:r>
            <a:endParaRPr b="0" i="0" sz="1400" u="none" cap="none" strike="noStrike">
              <a:solidFill>
                <a:srgbClr val="000000"/>
              </a:solidFill>
              <a:latin typeface="Cambria"/>
              <a:ea typeface="Cambria"/>
              <a:cs typeface="Cambria"/>
              <a:sym typeface="Cambria"/>
            </a:endParaRPr>
          </a:p>
          <a:p>
            <a:pPr indent="-171450" lvl="0" marL="285750" marR="0" rtl="0" algn="just">
              <a:lnSpc>
                <a:spcPct val="15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Contoh:</a:t>
            </a:r>
            <a:endParaRPr b="0" i="0" sz="1400" u="none" cap="none" strike="noStrike">
              <a:solidFill>
                <a:srgbClr val="000000"/>
              </a:solidFill>
              <a:latin typeface="Cambria"/>
              <a:ea typeface="Cambria"/>
              <a:cs typeface="Cambria"/>
              <a:sym typeface="Cambria"/>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START</a:t>
            </a:r>
            <a:endParaRPr b="0" i="0" sz="1400" u="none" cap="none" strike="noStrike">
              <a:solidFill>
                <a:srgbClr val="000000"/>
              </a:solidFill>
              <a:latin typeface="Cambria"/>
              <a:ea typeface="Cambria"/>
              <a:cs typeface="Cambria"/>
              <a:sym typeface="Cambria"/>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Masukkan A</a:t>
            </a:r>
            <a:endParaRPr b="0" i="0" sz="1400" u="none" cap="none" strike="noStrike">
              <a:solidFill>
                <a:srgbClr val="000000"/>
              </a:solidFill>
              <a:latin typeface="Cambria"/>
              <a:ea typeface="Cambria"/>
              <a:cs typeface="Cambria"/>
              <a:sym typeface="Cambria"/>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Masukkan B, Tampilkan B</a:t>
            </a:r>
            <a:endParaRPr b="0" i="0" sz="1400" u="none" cap="none" strike="noStrike">
              <a:solidFill>
                <a:srgbClr val="000000"/>
              </a:solidFill>
              <a:latin typeface="Cambria"/>
              <a:ea typeface="Cambria"/>
              <a:cs typeface="Cambria"/>
              <a:sym typeface="Cambria"/>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Tampilkan A</a:t>
            </a:r>
            <a:endParaRPr b="0" i="0" sz="1400" u="none" cap="none" strike="noStrike">
              <a:solidFill>
                <a:srgbClr val="000000"/>
              </a:solidFill>
              <a:latin typeface="Cambria"/>
              <a:ea typeface="Cambria"/>
              <a:cs typeface="Cambria"/>
              <a:sym typeface="Cambria"/>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End.</a:t>
            </a:r>
            <a:endParaRPr b="0" i="0" sz="1400" u="none" cap="none" strike="noStrike">
              <a:solidFill>
                <a:srgbClr val="000000"/>
              </a:solidFill>
              <a:latin typeface="Cambria"/>
              <a:ea typeface="Cambria"/>
              <a:cs typeface="Cambria"/>
              <a:sym typeface="Cambria"/>
            </a:endParaRPr>
          </a:p>
          <a:p>
            <a:pPr indent="-171450" lvl="0" marL="285750" marR="0" rtl="0" algn="just">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pic>
        <p:nvPicPr>
          <p:cNvPr id="696" name="Google Shape;696;p6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697" name="Google Shape;697;p6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98" name="Google Shape;698;p68"/>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699" name="Google Shape;699;p68"/>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700" name="Google Shape;700;p68"/>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Algoritma Fundamental</a:t>
            </a:r>
            <a:endParaRPr b="1" i="0" sz="2800" u="none" cap="none" strike="noStrike">
              <a:solidFill>
                <a:srgbClr val="002060"/>
              </a:solidFill>
              <a:latin typeface="Arial"/>
              <a:ea typeface="Arial"/>
              <a:cs typeface="Arial"/>
              <a:sym typeface="Arial"/>
            </a:endParaRPr>
          </a:p>
        </p:txBody>
      </p:sp>
      <p:sp>
        <p:nvSpPr>
          <p:cNvPr id="701" name="Google Shape;701;p68"/>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2" name="Google Shape;702;p68"/>
          <p:cNvSpPr/>
          <p:nvPr/>
        </p:nvSpPr>
        <p:spPr>
          <a:xfrm>
            <a:off x="331180" y="876953"/>
            <a:ext cx="8464028"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Aturan Algoritma Fundamental</a:t>
            </a:r>
            <a:endParaRPr b="0" i="0" sz="14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1. Nama/judul algoritma harus ditulis dengan huruf kapital</a:t>
            </a:r>
            <a:endParaRPr b="0" i="0" sz="18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2. Berikan komentar dan penjelasan pendahuluan.</a:t>
            </a:r>
            <a:endParaRPr b="0" i="0" sz="14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3. Pernyataan dan struktur Kontrol</a:t>
            </a:r>
            <a:endParaRPr b="0" i="0" sz="18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4. Nama-nama variabel harus ditulis dengan huruf besar</a:t>
            </a:r>
            <a:endParaRPr b="0" i="0" sz="18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5. Input dan output</a:t>
            </a:r>
            <a:endParaRPr b="0" i="0" sz="14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6. Prosedur</a:t>
            </a:r>
            <a:endParaRPr b="0" i="0" sz="18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7. Fungsi</a:t>
            </a:r>
            <a:endParaRPr b="0" i="0" sz="1800" u="none" cap="none" strike="noStrike">
              <a:solidFill>
                <a:srgbClr val="000000"/>
              </a:solidFill>
              <a:latin typeface="Cambria"/>
              <a:ea typeface="Cambria"/>
              <a:cs typeface="Cambria"/>
              <a:sym typeface="Cambria"/>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pic>
        <p:nvPicPr>
          <p:cNvPr id="707" name="Google Shape;707;p6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708" name="Google Shape;708;p6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709" name="Google Shape;709;p69"/>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710" name="Google Shape;710;p69"/>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711" name="Google Shape;711;p69"/>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Komponen Algoritma</a:t>
            </a:r>
            <a:endParaRPr b="1" i="0" sz="2800" u="none" cap="none" strike="noStrike">
              <a:solidFill>
                <a:srgbClr val="002060"/>
              </a:solidFill>
              <a:latin typeface="Cambria"/>
              <a:ea typeface="Cambria"/>
              <a:cs typeface="Cambria"/>
              <a:sym typeface="Cambria"/>
            </a:endParaRPr>
          </a:p>
        </p:txBody>
      </p:sp>
      <p:sp>
        <p:nvSpPr>
          <p:cNvPr id="712" name="Google Shape;712;p69"/>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3" name="Google Shape;713;p69"/>
          <p:cNvSpPr/>
          <p:nvPr/>
        </p:nvSpPr>
        <p:spPr>
          <a:xfrm>
            <a:off x="331180" y="876953"/>
            <a:ext cx="8464028" cy="798676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Knuth (1973) menyatakan 5 komponen utama dalam algoritma yaitu finiteness, defineteness, input, output dan effectivities. Sehingga dalam merancang sebuah algoritma ada 3 komponen yang harus ada yaitu :</a:t>
            </a:r>
            <a:endParaRPr b="0" i="0" sz="1400" u="none" cap="none" strike="noStrike">
              <a:solidFill>
                <a:srgbClr val="000000"/>
              </a:solidFill>
              <a:latin typeface="Cambria"/>
              <a:ea typeface="Cambria"/>
              <a:cs typeface="Cambria"/>
              <a:sym typeface="Cambria"/>
            </a:endParaRPr>
          </a:p>
          <a:p>
            <a:pPr indent="-342900" lvl="0" marL="34290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Komponen Masukan (Input)</a:t>
            </a:r>
            <a:endParaRPr b="0" i="0" sz="1400" u="none" cap="none" strike="noStrike">
              <a:solidFill>
                <a:srgbClr val="000000"/>
              </a:solidFill>
              <a:latin typeface="Cambria"/>
              <a:ea typeface="Cambria"/>
              <a:cs typeface="Cambria"/>
              <a:sym typeface="Cambria"/>
            </a:endParaRPr>
          </a:p>
          <a:p>
            <a:pPr indent="-342900" lvl="0" marL="34290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Komponen Keluaran (Output)</a:t>
            </a:r>
            <a:endParaRPr b="0" i="0" sz="1400" u="none" cap="none" strike="noStrike">
              <a:solidFill>
                <a:srgbClr val="000000"/>
              </a:solidFill>
              <a:latin typeface="Cambria"/>
              <a:ea typeface="Cambria"/>
              <a:cs typeface="Cambria"/>
              <a:sym typeface="Cambria"/>
            </a:endParaRPr>
          </a:p>
          <a:p>
            <a:pPr indent="-342900" lvl="0" marL="34290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Komponen Proses (Processing)</a:t>
            </a:r>
            <a:endParaRPr b="0" i="0" sz="1400" u="none" cap="none" strike="noStrike">
              <a:solidFill>
                <a:srgbClr val="000000"/>
              </a:solidFill>
              <a:latin typeface="Cambria"/>
              <a:ea typeface="Cambria"/>
              <a:cs typeface="Cambria"/>
              <a:sym typeface="Cambria"/>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pic>
        <p:nvPicPr>
          <p:cNvPr id="718" name="Google Shape;718;p7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719" name="Google Shape;719;p7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720" name="Google Shape;720;p70"/>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721" name="Google Shape;721;p70"/>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722" name="Google Shape;722;p70"/>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Komponen Masukan (Input)</a:t>
            </a:r>
            <a:endParaRPr b="1" i="0" sz="2800" u="none" cap="none" strike="noStrike">
              <a:solidFill>
                <a:srgbClr val="002060"/>
              </a:solidFill>
              <a:latin typeface="Cambria"/>
              <a:ea typeface="Cambria"/>
              <a:cs typeface="Cambria"/>
              <a:sym typeface="Cambria"/>
            </a:endParaRPr>
          </a:p>
        </p:txBody>
      </p:sp>
      <p:sp>
        <p:nvSpPr>
          <p:cNvPr id="723" name="Google Shape;723;p70"/>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4" name="Google Shape;724;p70"/>
          <p:cNvSpPr/>
          <p:nvPr/>
        </p:nvSpPr>
        <p:spPr>
          <a:xfrm>
            <a:off x="331180" y="876953"/>
            <a:ext cx="8464028" cy="632476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Komponen ini biasanya terdiri dari pemilihan variabel, jenis variabel, tipe variabel, konstanta, dan parameter (dalam fungsi)</a:t>
            </a:r>
            <a:endParaRPr b="0" i="0" sz="1400" u="none" cap="none" strike="noStrike">
              <a:solidFill>
                <a:srgbClr val="000000"/>
              </a:solidFill>
              <a:latin typeface="Cambria"/>
              <a:ea typeface="Cambria"/>
              <a:cs typeface="Cambria"/>
              <a:sym typeface="Cambria"/>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pic>
        <p:nvPicPr>
          <p:cNvPr id="729" name="Google Shape;729;p7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730" name="Google Shape;730;p7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731" name="Google Shape;731;p71"/>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732" name="Google Shape;732;p71"/>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733" name="Google Shape;733;p71"/>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Komponen Keluaran (Output)</a:t>
            </a:r>
            <a:endParaRPr b="1" i="0" sz="2800" u="none" cap="none" strike="noStrike">
              <a:solidFill>
                <a:srgbClr val="002060"/>
              </a:solidFill>
              <a:latin typeface="Cambria"/>
              <a:ea typeface="Cambria"/>
              <a:cs typeface="Cambria"/>
              <a:sym typeface="Cambria"/>
            </a:endParaRPr>
          </a:p>
        </p:txBody>
      </p:sp>
      <p:sp>
        <p:nvSpPr>
          <p:cNvPr id="734" name="Google Shape;734;p71"/>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5" name="Google Shape;735;p71"/>
          <p:cNvSpPr/>
          <p:nvPr/>
        </p:nvSpPr>
        <p:spPr>
          <a:xfrm>
            <a:off x="331180" y="876953"/>
            <a:ext cx="8464028" cy="632476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Komponen ini merupakan tujuan dari perancangan algoritma dan program.</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Permasalahan yang diselesaikan dalam algoritma dan program harus ditampilkan dalam komponen keluaran.</a:t>
            </a:r>
            <a:endParaRPr b="0" i="0" sz="1400" u="none" cap="none" strike="noStrike">
              <a:solidFill>
                <a:srgbClr val="000000"/>
              </a:solidFill>
              <a:latin typeface="Cambria"/>
              <a:ea typeface="Cambria"/>
              <a:cs typeface="Cambria"/>
              <a:sym typeface="Cambria"/>
            </a:endParaRPr>
          </a:p>
          <a:p>
            <a:pPr indent="-285750" lvl="0" marL="285750" marR="0" rtl="0" algn="just">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Karakteristik yang baik adalah benar (menjawab) permasalahan dan tampilan yang ramah (friendly).</a:t>
            </a:r>
            <a:endParaRPr b="0" i="0" sz="14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pic>
        <p:nvPicPr>
          <p:cNvPr id="740" name="Google Shape;740;p7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741" name="Google Shape;741;p7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742" name="Google Shape;742;p7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743" name="Google Shape;743;p7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744" name="Google Shape;744;p72"/>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Komponen Proses (Processing)</a:t>
            </a:r>
            <a:endParaRPr b="1" i="0" sz="2800" u="none" cap="none" strike="noStrike">
              <a:solidFill>
                <a:srgbClr val="002060"/>
              </a:solidFill>
              <a:latin typeface="Cambria"/>
              <a:ea typeface="Cambria"/>
              <a:cs typeface="Cambria"/>
              <a:sym typeface="Cambria"/>
            </a:endParaRPr>
          </a:p>
        </p:txBody>
      </p:sp>
      <p:sp>
        <p:nvSpPr>
          <p:cNvPr id="745" name="Google Shape;745;p72"/>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6" name="Google Shape;746;p72"/>
          <p:cNvSpPr/>
          <p:nvPr/>
        </p:nvSpPr>
        <p:spPr>
          <a:xfrm>
            <a:off x="331180" y="876953"/>
            <a:ext cx="8464028" cy="397027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Komponen ini merupakan bagian utama dan terpenting dalam merancang sebuah algoritma.</a:t>
            </a:r>
            <a:endParaRPr b="0" i="0" sz="1400" u="none" cap="none" strike="noStrike">
              <a:solidFill>
                <a:srgbClr val="000000"/>
              </a:solidFill>
              <a:latin typeface="Cambria"/>
              <a:ea typeface="Cambria"/>
              <a:cs typeface="Cambria"/>
              <a:sym typeface="Cambria"/>
            </a:endParaRPr>
          </a:p>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Dalam bagian ini terdapat logika masalah, logika algoritma (sintaksis dan semantic), rumusan, metode (rekursi, perbandingan, penggabungan, pengurangan, dan lain-lain).</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pic>
        <p:nvPicPr>
          <p:cNvPr id="751" name="Google Shape;751;p7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752" name="Google Shape;752;p7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753" name="Google Shape;753;p7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754" name="Google Shape;754;p7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755" name="Google Shape;755;p7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Pemrograman Dasar</a:t>
            </a:r>
            <a:endParaRPr b="1" i="0" sz="2800" u="none" cap="none" strike="noStrike">
              <a:solidFill>
                <a:srgbClr val="002060"/>
              </a:solidFill>
              <a:latin typeface="Cambria"/>
              <a:ea typeface="Cambria"/>
              <a:cs typeface="Cambria"/>
              <a:sym typeface="Cambria"/>
            </a:endParaRPr>
          </a:p>
        </p:txBody>
      </p:sp>
      <p:sp>
        <p:nvSpPr>
          <p:cNvPr id="756" name="Google Shape;756;p73"/>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7" name="Google Shape;757;p73"/>
          <p:cNvSpPr/>
          <p:nvPr/>
        </p:nvSpPr>
        <p:spPr>
          <a:xfrm>
            <a:off x="331180" y="876953"/>
            <a:ext cx="8464028" cy="341627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Pemrograman merupakan suatu proses yang meliputi menulis, testing,  memperbaiki, dan memaintenace (memelihara) perintah-perintah (kode/ script) sebuah program komputer.</a:t>
            </a:r>
            <a:endParaRPr b="0" i="0" sz="1400" u="none" cap="none" strike="noStrike">
              <a:solidFill>
                <a:srgbClr val="000000"/>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pic>
        <p:nvPicPr>
          <p:cNvPr id="762" name="Google Shape;762;p7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763" name="Google Shape;763;p7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764" name="Google Shape;764;p7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765" name="Google Shape;765;p7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766" name="Google Shape;766;p74"/>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Pemrograman Dasar</a:t>
            </a:r>
            <a:endParaRPr b="1" i="0" sz="2800" u="none" cap="none" strike="noStrike">
              <a:solidFill>
                <a:srgbClr val="002060"/>
              </a:solidFill>
              <a:latin typeface="Cambria"/>
              <a:ea typeface="Cambria"/>
              <a:cs typeface="Cambria"/>
              <a:sym typeface="Cambria"/>
            </a:endParaRPr>
          </a:p>
        </p:txBody>
      </p:sp>
      <p:sp>
        <p:nvSpPr>
          <p:cNvPr id="767" name="Google Shape;767;p74"/>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8" name="Google Shape;768;p74"/>
          <p:cNvSpPr/>
          <p:nvPr/>
        </p:nvSpPr>
        <p:spPr>
          <a:xfrm>
            <a:off x="331180" y="876953"/>
            <a:ext cx="8464028" cy="590927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Sesuai dengan pengertian diatas maka proses pemrograman yang akan dilalui yaitu :</a:t>
            </a:r>
            <a:endParaRPr b="0" i="0" sz="1400" u="none" cap="none" strike="noStrike">
              <a:solidFill>
                <a:srgbClr val="000000"/>
              </a:solidFill>
              <a:latin typeface="Cambria"/>
              <a:ea typeface="Cambria"/>
              <a:cs typeface="Cambria"/>
              <a:sym typeface="Cambria"/>
            </a:endParaRPr>
          </a:p>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Programmer menulis kode-kode program menggunakan bahasa pemrograman tertentu</a:t>
            </a:r>
            <a:endParaRPr b="0" i="0" sz="1800" u="none" cap="none" strike="noStrike">
              <a:solidFill>
                <a:srgbClr val="000000"/>
              </a:solidFill>
              <a:latin typeface="Cambria"/>
              <a:ea typeface="Cambria"/>
              <a:cs typeface="Cambria"/>
              <a:sym typeface="Cambria"/>
            </a:endParaRPr>
          </a:p>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 Setelah kode-kode selesai ditulis, programmer akan melakukan rilis (biasanya ada versi program alfa, beta, dan stable) dan testing.</a:t>
            </a:r>
            <a:endParaRPr b="0" i="0" sz="1400" u="none" cap="none" strike="noStrike">
              <a:solidFill>
                <a:srgbClr val="000000"/>
              </a:solidFill>
              <a:latin typeface="Cambria"/>
              <a:ea typeface="Cambria"/>
              <a:cs typeface="Cambria"/>
              <a:sym typeface="Cambria"/>
            </a:endParaRPr>
          </a:p>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Lalu programmer akan mencari apakah ada kesalahan (debug) pada program yang sudah dirisil</a:t>
            </a:r>
            <a:endParaRPr b="0" i="0" sz="1800" u="none" cap="none" strike="noStrike">
              <a:solidFill>
                <a:srgbClr val="000000"/>
              </a:solidFill>
              <a:latin typeface="Cambria"/>
              <a:ea typeface="Cambria"/>
              <a:cs typeface="Cambria"/>
              <a:sym typeface="Cambria"/>
            </a:endParaRPr>
          </a:p>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Jika ditemukan debug, programmer akan mencari dimana letak kesalahan kemudian memperbaikinya</a:t>
            </a:r>
            <a:endParaRPr b="0" i="0" sz="1800" u="none" cap="none" strike="noStrike">
              <a:solidFill>
                <a:srgbClr val="000000"/>
              </a:solidFill>
              <a:latin typeface="Cambria"/>
              <a:ea typeface="Cambria"/>
              <a:cs typeface="Cambria"/>
              <a:sym typeface="Cambria"/>
            </a:endParaRPr>
          </a:p>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Tahap selanjutnya programmer akan merilis program  dengan versi yang lebih baru. Lalu akan dilakukan pemeliharaan secara berkala.</a:t>
            </a:r>
            <a:endParaRPr b="0" i="0" sz="1400" u="none" cap="none" strike="noStrike">
              <a:solidFill>
                <a:srgbClr val="000000"/>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pic>
        <p:nvPicPr>
          <p:cNvPr id="773" name="Google Shape;773;p7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774" name="Google Shape;774;p7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775" name="Google Shape;775;p7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776" name="Google Shape;776;p7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777" name="Google Shape;777;p75"/>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Konsep Dasar Pemrograman</a:t>
            </a:r>
            <a:endParaRPr b="1" i="0" sz="2800" u="none" cap="none" strike="noStrike">
              <a:solidFill>
                <a:srgbClr val="002060"/>
              </a:solidFill>
              <a:latin typeface="Cambria"/>
              <a:ea typeface="Cambria"/>
              <a:cs typeface="Cambria"/>
              <a:sym typeface="Cambria"/>
            </a:endParaRPr>
          </a:p>
        </p:txBody>
      </p:sp>
      <p:sp>
        <p:nvSpPr>
          <p:cNvPr id="778" name="Google Shape;778;p75"/>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9" name="Google Shape;779;p75"/>
          <p:cNvSpPr/>
          <p:nvPr/>
        </p:nvSpPr>
        <p:spPr>
          <a:xfrm>
            <a:off x="331180" y="876953"/>
            <a:ext cx="8464028" cy="507827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Konsep dasar pemrograman komputer yaitu:</a:t>
            </a:r>
            <a:endParaRPr b="0" i="0" sz="1400" u="none" cap="none" strike="noStrike">
              <a:solidFill>
                <a:srgbClr val="000000"/>
              </a:solidFill>
              <a:latin typeface="Cambria"/>
              <a:ea typeface="Cambria"/>
              <a:cs typeface="Cambria"/>
              <a:sym typeface="Cambria"/>
            </a:endParaRPr>
          </a:p>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Input merupakan proses memasukan data ke dalam komputer menggunakan perangkat input (mouse, keyboard atau lainnya)</a:t>
            </a:r>
            <a:endParaRPr b="0" i="0" sz="1400" u="none" cap="none" strike="noStrike">
              <a:solidFill>
                <a:srgbClr val="000000"/>
              </a:solidFill>
              <a:latin typeface="Cambria"/>
              <a:ea typeface="Cambria"/>
              <a:cs typeface="Cambria"/>
              <a:sym typeface="Cambria"/>
            </a:endParaRPr>
          </a:p>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Setelah data di inputkan maka akan diproses menggunakan perangkat procesing yang biasanya terdiri dari : menghitung, membandingkan, mengurutkan, mengkelompokkan, dan mencari perangkat penyimpanan (storage).</a:t>
            </a:r>
            <a:endParaRPr b="0" i="0" sz="1400" u="none" cap="none" strike="noStrike">
              <a:solidFill>
                <a:srgbClr val="000000"/>
              </a:solidFill>
              <a:latin typeface="Cambria"/>
              <a:ea typeface="Cambria"/>
              <a:cs typeface="Cambria"/>
              <a:sym typeface="Cambria"/>
            </a:endParaRPr>
          </a:p>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Data yang sudah diproses akan ditampilkan berupa informasi melalui perangkat output (speaker, monitor, atau lainnya).</a:t>
            </a:r>
            <a:endParaRPr b="0" i="0" sz="1400" u="none" cap="none" strike="noStrike">
              <a:solidFill>
                <a:srgbClr val="000000"/>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40" name="Google Shape;140;p2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41" name="Google Shape;141;p2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42" name="Google Shape;142;p2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43" name="Google Shape;143;p22"/>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XAMPP</a:t>
            </a:r>
            <a:endParaRPr b="0" i="0" sz="2400" u="none" cap="none" strike="noStrike">
              <a:solidFill>
                <a:srgbClr val="002060"/>
              </a:solidFill>
              <a:latin typeface="Cambria"/>
              <a:ea typeface="Cambria"/>
              <a:cs typeface="Cambria"/>
              <a:sym typeface="Cambria"/>
            </a:endParaRPr>
          </a:p>
        </p:txBody>
      </p:sp>
      <p:sp>
        <p:nvSpPr>
          <p:cNvPr id="144" name="Google Shape;144;p22"/>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 name="Google Shape;145;p22"/>
          <p:cNvSpPr/>
          <p:nvPr/>
        </p:nvSpPr>
        <p:spPr>
          <a:xfrm>
            <a:off x="4572000" y="876953"/>
            <a:ext cx="4223208" cy="563227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Dobel klik file XAMPP yang baru di download, selanjutnya akan muncul jendela ”Installer Language” seperti di samping.</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Pilih bahasa yang akan digunakan. Pada bagian ini pilih </a:t>
            </a:r>
            <a:r>
              <a:rPr b="1" i="0" lang="en-US" sz="1800" u="none" cap="none" strike="noStrike">
                <a:solidFill>
                  <a:srgbClr val="000000"/>
                </a:solidFill>
                <a:latin typeface="Cambria"/>
                <a:ea typeface="Cambria"/>
                <a:cs typeface="Cambria"/>
                <a:sym typeface="Cambria"/>
              </a:rPr>
              <a:t>English</a:t>
            </a:r>
            <a:r>
              <a:rPr b="0" i="0" lang="en-US" sz="1800" u="none" cap="none" strike="noStrike">
                <a:solidFill>
                  <a:srgbClr val="000000"/>
                </a:solidFill>
                <a:latin typeface="Cambria"/>
                <a:ea typeface="Cambria"/>
                <a:cs typeface="Cambria"/>
                <a:sym typeface="Cambria"/>
              </a:rPr>
              <a:t> dan klik Ok.</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pic>
        <p:nvPicPr>
          <p:cNvPr id="146" name="Google Shape;146;p22"/>
          <p:cNvPicPr preferRelativeResize="0"/>
          <p:nvPr/>
        </p:nvPicPr>
        <p:blipFill rotWithShape="1">
          <a:blip r:embed="rId6">
            <a:alphaModFix/>
          </a:blip>
          <a:srcRect b="0" l="0" r="0" t="0"/>
          <a:stretch/>
        </p:blipFill>
        <p:spPr>
          <a:xfrm>
            <a:off x="331180" y="915623"/>
            <a:ext cx="4223208" cy="229976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pic>
        <p:nvPicPr>
          <p:cNvPr id="784" name="Google Shape;784;p7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785" name="Google Shape;785;p7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786" name="Google Shape;786;p7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787" name="Google Shape;787;p7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788" name="Google Shape;788;p76"/>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Konsep Dasar Pemrograman</a:t>
            </a:r>
            <a:endParaRPr b="1" i="0" sz="2800" u="none" cap="none" strike="noStrike">
              <a:solidFill>
                <a:srgbClr val="002060"/>
              </a:solidFill>
              <a:latin typeface="Cambria"/>
              <a:ea typeface="Cambria"/>
              <a:cs typeface="Cambria"/>
              <a:sym typeface="Cambria"/>
            </a:endParaRPr>
          </a:p>
        </p:txBody>
      </p:sp>
      <p:sp>
        <p:nvSpPr>
          <p:cNvPr id="789" name="Google Shape;789;p76"/>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0" name="Google Shape;790;p76"/>
          <p:cNvSpPr/>
          <p:nvPr/>
        </p:nvSpPr>
        <p:spPr>
          <a:xfrm>
            <a:off x="331180" y="876953"/>
            <a:ext cx="8464028" cy="369327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Namun kini konsep tersebut dikembangkan lagi menjadi Oiginating 🡪 Input 🡪 Proses 🡪 Output 🡪 Distribution.</a:t>
            </a:r>
            <a:endParaRPr b="0" i="0" sz="1400" u="none" cap="none" strike="noStrike">
              <a:solidFill>
                <a:srgbClr val="000000"/>
              </a:solidFill>
              <a:latin typeface="Cambria"/>
              <a:ea typeface="Cambria"/>
              <a:cs typeface="Cambria"/>
              <a:sym typeface="Cambria"/>
            </a:endParaRPr>
          </a:p>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Originating yaitu pengumpulan data yang biasanya berupa pencatatan data sebelum proses input.</a:t>
            </a:r>
            <a:endParaRPr b="0" i="0" sz="1400" u="none" cap="none" strike="noStrike">
              <a:solidFill>
                <a:srgbClr val="000000"/>
              </a:solidFill>
              <a:latin typeface="Cambria"/>
              <a:ea typeface="Cambria"/>
              <a:cs typeface="Cambria"/>
              <a:sym typeface="Cambria"/>
            </a:endParaRPr>
          </a:p>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Sedangkan distribution adalah proses menyebarkan informasi kepada pihak-pihak tertentu.</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Ada satu lagi komponen penting yaitu Storage.</a:t>
            </a:r>
            <a:endParaRPr b="0" i="0" sz="1400" u="none" cap="none" strike="noStrike">
              <a:solidFill>
                <a:srgbClr val="000000"/>
              </a:solidFill>
              <a:latin typeface="Cambria"/>
              <a:ea typeface="Cambria"/>
              <a:cs typeface="Cambria"/>
              <a:sym typeface="Cambria"/>
            </a:endParaRPr>
          </a:p>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Storage adalah tahapan yang merekam hasil pengolahan data. Dan nantinya digunakan untuk proses input selanjutnya.</a:t>
            </a:r>
            <a:endParaRPr b="0" i="0" sz="1400" u="none" cap="none" strike="noStrike">
              <a:solidFill>
                <a:srgbClr val="000000"/>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pic>
        <p:nvPicPr>
          <p:cNvPr id="795" name="Google Shape;795;p7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796" name="Google Shape;796;p7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797" name="Google Shape;797;p7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798" name="Google Shape;798;p7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799" name="Google Shape;799;p77"/>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Konsep Dasar Pemrograman</a:t>
            </a:r>
            <a:endParaRPr b="1" i="0" sz="2800" u="none" cap="none" strike="noStrike">
              <a:solidFill>
                <a:srgbClr val="002060"/>
              </a:solidFill>
              <a:latin typeface="Cambria"/>
              <a:ea typeface="Cambria"/>
              <a:cs typeface="Cambria"/>
              <a:sym typeface="Cambria"/>
            </a:endParaRPr>
          </a:p>
        </p:txBody>
      </p:sp>
      <p:sp>
        <p:nvSpPr>
          <p:cNvPr id="800" name="Google Shape;800;p77"/>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1" name="Google Shape;801;p77"/>
          <p:cNvSpPr/>
          <p:nvPr/>
        </p:nvSpPr>
        <p:spPr>
          <a:xfrm>
            <a:off x="331180" y="876953"/>
            <a:ext cx="8464028" cy="92328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pic>
        <p:nvPicPr>
          <p:cNvPr id="802" name="Google Shape;802;p77"/>
          <p:cNvPicPr preferRelativeResize="0"/>
          <p:nvPr/>
        </p:nvPicPr>
        <p:blipFill rotWithShape="1">
          <a:blip r:embed="rId6">
            <a:alphaModFix/>
          </a:blip>
          <a:srcRect b="0" l="0" r="0" t="0"/>
          <a:stretch/>
        </p:blipFill>
        <p:spPr>
          <a:xfrm>
            <a:off x="1001463" y="1034471"/>
            <a:ext cx="7120679" cy="365528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pic>
        <p:nvPicPr>
          <p:cNvPr id="807" name="Google Shape;807;p7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808" name="Google Shape;808;p7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809" name="Google Shape;809;p78"/>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810" name="Google Shape;810;p78"/>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811" name="Google Shape;811;p78"/>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ambria"/>
                <a:ea typeface="Cambria"/>
                <a:cs typeface="Cambria"/>
                <a:sym typeface="Cambria"/>
              </a:rPr>
              <a:t>Bahasa Pemrograman</a:t>
            </a:r>
            <a:endParaRPr b="1" i="0" sz="2800" u="none" cap="none" strike="noStrike">
              <a:solidFill>
                <a:srgbClr val="002060"/>
              </a:solidFill>
              <a:latin typeface="Cambria"/>
              <a:ea typeface="Cambria"/>
              <a:cs typeface="Cambria"/>
              <a:sym typeface="Cambria"/>
            </a:endParaRPr>
          </a:p>
        </p:txBody>
      </p:sp>
      <p:sp>
        <p:nvSpPr>
          <p:cNvPr id="812" name="Google Shape;812;p78"/>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3" name="Google Shape;813;p78"/>
          <p:cNvSpPr/>
          <p:nvPr/>
        </p:nvSpPr>
        <p:spPr>
          <a:xfrm>
            <a:off x="331180" y="876953"/>
            <a:ext cx="8464028" cy="92328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814" name="Google Shape;814;p78"/>
          <p:cNvSpPr/>
          <p:nvPr/>
        </p:nvSpPr>
        <p:spPr>
          <a:xfrm>
            <a:off x="331180" y="876953"/>
            <a:ext cx="8464028" cy="258528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Bahasa pemrograman digunakan untuk membuat sebuah program komputer yang terdiri dari kumpulan kode-kode (sintaks) yang digunakan untuk mengerjakan proses tertentu pada komputer.</a:t>
            </a:r>
            <a:endParaRPr b="0" i="0" sz="1400" u="none" cap="none" strike="noStrike">
              <a:solidFill>
                <a:srgbClr val="000000"/>
              </a:solidFill>
              <a:latin typeface="Cambria"/>
              <a:ea typeface="Cambria"/>
              <a:cs typeface="Cambria"/>
              <a:sym typeface="Cambria"/>
            </a:endParaRPr>
          </a:p>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Bahasa pemrograman memiliki tugas untuk menghubungkan pengguna dengan mesin komputer karena dia bisa menerjemahkan perintah yang dimengerti oleh komputer.</a:t>
            </a:r>
            <a:endParaRPr b="0" i="0" sz="1400" u="none" cap="none" strike="noStrike">
              <a:solidFill>
                <a:srgbClr val="000000"/>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pic>
        <p:nvPicPr>
          <p:cNvPr id="819" name="Google Shape;819;p7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820" name="Google Shape;820;p7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821" name="Google Shape;821;p79"/>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822" name="Google Shape;822;p79"/>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823" name="Google Shape;823;p79"/>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Bahasa Pemrograman</a:t>
            </a:r>
            <a:endParaRPr b="1" i="0" sz="2800" u="none" cap="none" strike="noStrike">
              <a:solidFill>
                <a:srgbClr val="002060"/>
              </a:solidFill>
              <a:latin typeface="Arial"/>
              <a:ea typeface="Arial"/>
              <a:cs typeface="Arial"/>
              <a:sym typeface="Arial"/>
            </a:endParaRPr>
          </a:p>
        </p:txBody>
      </p:sp>
      <p:sp>
        <p:nvSpPr>
          <p:cNvPr id="824" name="Google Shape;824;p79"/>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5" name="Google Shape;825;p79"/>
          <p:cNvSpPr/>
          <p:nvPr/>
        </p:nvSpPr>
        <p:spPr>
          <a:xfrm>
            <a:off x="331180" y="876953"/>
            <a:ext cx="8464028" cy="92328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826" name="Google Shape;826;p79"/>
          <p:cNvSpPr/>
          <p:nvPr/>
        </p:nvSpPr>
        <p:spPr>
          <a:xfrm>
            <a:off x="331180" y="876953"/>
            <a:ext cx="8464028" cy="36929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Gambaran sederhana komputer dan intruksi program</a:t>
            </a:r>
            <a:endParaRPr b="0" i="0" sz="1800" u="none" cap="none" strike="noStrike">
              <a:solidFill>
                <a:srgbClr val="000000"/>
              </a:solidFill>
              <a:latin typeface="Cambria"/>
              <a:ea typeface="Cambria"/>
              <a:cs typeface="Cambria"/>
              <a:sym typeface="Cambria"/>
            </a:endParaRPr>
          </a:p>
        </p:txBody>
      </p:sp>
      <p:pic>
        <p:nvPicPr>
          <p:cNvPr id="827" name="Google Shape;827;p79"/>
          <p:cNvPicPr preferRelativeResize="0"/>
          <p:nvPr/>
        </p:nvPicPr>
        <p:blipFill rotWithShape="1">
          <a:blip r:embed="rId6">
            <a:alphaModFix/>
          </a:blip>
          <a:srcRect b="0" l="0" r="0" t="0"/>
          <a:stretch/>
        </p:blipFill>
        <p:spPr>
          <a:xfrm>
            <a:off x="1892480" y="1519897"/>
            <a:ext cx="5359040" cy="2929608"/>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pic>
        <p:nvPicPr>
          <p:cNvPr id="832" name="Google Shape;832;p8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833" name="Google Shape;833;p8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834" name="Google Shape;834;p80"/>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835" name="Google Shape;835;p80"/>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836" name="Google Shape;836;p80"/>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Kategori Bahasa pemrograman</a:t>
            </a:r>
            <a:endParaRPr b="1" i="0" sz="2800" u="none" cap="none" strike="noStrike">
              <a:solidFill>
                <a:srgbClr val="002060"/>
              </a:solidFill>
              <a:latin typeface="Arial"/>
              <a:ea typeface="Arial"/>
              <a:cs typeface="Arial"/>
              <a:sym typeface="Arial"/>
            </a:endParaRPr>
          </a:p>
        </p:txBody>
      </p:sp>
      <p:sp>
        <p:nvSpPr>
          <p:cNvPr id="837" name="Google Shape;837;p80"/>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8" name="Google Shape;838;p80"/>
          <p:cNvSpPr/>
          <p:nvPr/>
        </p:nvSpPr>
        <p:spPr>
          <a:xfrm>
            <a:off x="434696" y="940741"/>
            <a:ext cx="8464028" cy="92328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839" name="Google Shape;839;p80"/>
          <p:cNvSpPr/>
          <p:nvPr/>
        </p:nvSpPr>
        <p:spPr>
          <a:xfrm>
            <a:off x="331180" y="876953"/>
            <a:ext cx="8464028" cy="258528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Berdasarkan tingkatannya bahasa pemrograman komputer dibedakan menjadi 2 yaitu:</a:t>
            </a:r>
            <a:endParaRPr b="0" i="0" sz="1400" u="none" cap="none" strike="noStrike">
              <a:solidFill>
                <a:srgbClr val="000000"/>
              </a:solidFill>
              <a:latin typeface="Cambria"/>
              <a:ea typeface="Cambria"/>
              <a:cs typeface="Cambria"/>
              <a:sym typeface="Cambria"/>
            </a:endParaRPr>
          </a:p>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Bahasa Tingkat Rendah : yaitu bahasa pemrograman yang hanya dimengerti oleh mesin. Bahasa ini dikerjakan langsung oleh mesin. Contohnya yaitu bahasa standar rakitan atau biasa kita kenal dengan assembler.</a:t>
            </a:r>
            <a:endParaRPr b="0" i="0" sz="1400" u="none" cap="none" strike="noStrike">
              <a:solidFill>
                <a:srgbClr val="000000"/>
              </a:solidFill>
              <a:latin typeface="Cambria"/>
              <a:ea typeface="Cambria"/>
              <a:cs typeface="Cambria"/>
              <a:sym typeface="Cambria"/>
            </a:endParaRPr>
          </a:p>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Bahasa tingkat tinggi : Bahasa ini sudah mendekati bahasa manusia. Artinya pengguna sudah dapat memahami bahasa ini. Mesin membutuhkan compiler untuk mengerjakan perintah. PHP, java, C++, Pascal dan masih banyak lainnya merupakan contoh dari bahasa tingkat tinggi.</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pic>
        <p:nvPicPr>
          <p:cNvPr id="844" name="Google Shape;844;p8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845" name="Google Shape;845;p8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846" name="Google Shape;846;p81"/>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847" name="Google Shape;847;p81"/>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848" name="Google Shape;848;p81"/>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Flowchart</a:t>
            </a:r>
            <a:endParaRPr b="1" i="0" sz="2800" u="none" cap="none" strike="noStrike">
              <a:solidFill>
                <a:srgbClr val="002060"/>
              </a:solidFill>
              <a:latin typeface="Arial"/>
              <a:ea typeface="Arial"/>
              <a:cs typeface="Arial"/>
              <a:sym typeface="Arial"/>
            </a:endParaRPr>
          </a:p>
        </p:txBody>
      </p:sp>
      <p:sp>
        <p:nvSpPr>
          <p:cNvPr id="849" name="Google Shape;849;p81"/>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0" name="Google Shape;850;p81"/>
          <p:cNvSpPr/>
          <p:nvPr/>
        </p:nvSpPr>
        <p:spPr>
          <a:xfrm>
            <a:off x="434696" y="940741"/>
            <a:ext cx="8464028" cy="92328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851" name="Google Shape;851;p81"/>
          <p:cNvSpPr/>
          <p:nvPr/>
        </p:nvSpPr>
        <p:spPr>
          <a:xfrm>
            <a:off x="331180" y="876953"/>
            <a:ext cx="8464028" cy="161578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Bagan-bagan yang mempunyai arus</a:t>
            </a:r>
            <a:endParaRPr b="0" i="0" sz="1800" u="none" cap="none" strike="noStrike">
              <a:solidFill>
                <a:srgbClr val="000000"/>
              </a:solidFill>
              <a:latin typeface="Cambria"/>
              <a:ea typeface="Cambria"/>
              <a:cs typeface="Cambria"/>
              <a:sym typeface="Cambria"/>
            </a:endParaRPr>
          </a:p>
          <a:p>
            <a:pPr indent="-342900" lvl="0" marL="342900" marR="0" rtl="0" algn="l">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Menggambarkan langkah-langkah penyelesaian suatu masalah</a:t>
            </a:r>
            <a:endParaRPr b="0" i="0" sz="1800" u="none" cap="none" strike="noStrike">
              <a:solidFill>
                <a:srgbClr val="000000"/>
              </a:solidFill>
              <a:latin typeface="Cambria"/>
              <a:ea typeface="Cambria"/>
              <a:cs typeface="Cambria"/>
              <a:sym typeface="Cambria"/>
            </a:endParaRPr>
          </a:p>
          <a:p>
            <a:pPr indent="-342900" lvl="0" marL="342900" marR="0" rtl="0" algn="l">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Merupakan salah satu cara penyajian algoritma</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pic>
        <p:nvPicPr>
          <p:cNvPr id="856" name="Google Shape;856;p8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857" name="Google Shape;857;p8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858" name="Google Shape;858;p8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859" name="Google Shape;859;p8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860" name="Google Shape;860;p82"/>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Mengapa Flowchart</a:t>
            </a:r>
            <a:endParaRPr b="0" i="0" sz="1400" u="none" cap="none" strike="noStrike">
              <a:solidFill>
                <a:srgbClr val="000000"/>
              </a:solidFill>
              <a:latin typeface="Arial"/>
              <a:ea typeface="Arial"/>
              <a:cs typeface="Arial"/>
              <a:sym typeface="Arial"/>
            </a:endParaRPr>
          </a:p>
        </p:txBody>
      </p:sp>
      <p:sp>
        <p:nvSpPr>
          <p:cNvPr id="861" name="Google Shape;861;p82"/>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2" name="Google Shape;862;p82"/>
          <p:cNvSpPr/>
          <p:nvPr/>
        </p:nvSpPr>
        <p:spPr>
          <a:xfrm>
            <a:off x="434696" y="940741"/>
            <a:ext cx="8464028" cy="92328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863" name="Google Shape;863;p82"/>
          <p:cNvSpPr/>
          <p:nvPr/>
        </p:nvSpPr>
        <p:spPr>
          <a:xfrm>
            <a:off x="331180" y="876953"/>
            <a:ext cx="8464028" cy="18650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360"/>
              </a:spcBef>
              <a:spcAft>
                <a:spcPts val="0"/>
              </a:spcAft>
              <a:buClr>
                <a:schemeClr val="accent1"/>
              </a:buClr>
              <a:buSzPts val="1800"/>
              <a:buFont typeface="Noto Sans Symbols"/>
              <a:buNone/>
            </a:pPr>
            <a:r>
              <a:rPr b="1" i="0" lang="en-US" sz="1800" u="none" cap="none" strike="noStrike">
                <a:solidFill>
                  <a:srgbClr val="000000"/>
                </a:solidFill>
                <a:latin typeface="Cambria"/>
                <a:ea typeface="Cambria"/>
                <a:cs typeface="Cambria"/>
                <a:sym typeface="Cambria"/>
              </a:rPr>
              <a:t>a. Relationship</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360"/>
              </a:spcBef>
              <a:spcAft>
                <a:spcPts val="0"/>
              </a:spcAft>
              <a:buClr>
                <a:schemeClr val="accent1"/>
              </a:buClr>
              <a:buSzPts val="1800"/>
              <a:buFont typeface="Noto Sans Symbols"/>
              <a:buNone/>
            </a:pPr>
            <a:r>
              <a:rPr b="0" i="0" lang="en-US" sz="1800" u="none" cap="none" strike="noStrike">
                <a:solidFill>
                  <a:srgbClr val="000000"/>
                </a:solidFill>
                <a:latin typeface="Cambria"/>
                <a:ea typeface="Cambria"/>
                <a:cs typeface="Cambria"/>
                <a:sym typeface="Cambria"/>
              </a:rPr>
              <a:t>Flowchart dapat memberikan gambaran yang efektif, jelas, dan ringkas tentang prosedur </a:t>
            </a:r>
            <a:r>
              <a:rPr b="0" i="1" lang="en-US" sz="1800" u="none" cap="none" strike="noStrike">
                <a:solidFill>
                  <a:srgbClr val="000000"/>
                </a:solidFill>
                <a:latin typeface="Cambria"/>
                <a:ea typeface="Cambria"/>
                <a:cs typeface="Cambria"/>
                <a:sym typeface="Cambria"/>
              </a:rPr>
              <a:t>logic. Teknik penyajian yang </a:t>
            </a:r>
            <a:r>
              <a:rPr b="0" i="0" lang="en-US" sz="1800" u="none" cap="none" strike="noStrike">
                <a:solidFill>
                  <a:srgbClr val="000000"/>
                </a:solidFill>
                <a:latin typeface="Cambria"/>
                <a:ea typeface="Cambria"/>
                <a:cs typeface="Cambria"/>
                <a:sym typeface="Cambria"/>
              </a:rPr>
              <a:t>bersifat grafis jelas akan lebih baik daripada uraian-uraian yang bersifat teks khususnya dalam menyajikan logika-logika yang bersifat kompleks.</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pic>
        <p:nvPicPr>
          <p:cNvPr id="868" name="Google Shape;868;p8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869" name="Google Shape;869;p8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870" name="Google Shape;870;p8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871" name="Google Shape;871;p8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872" name="Google Shape;872;p8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Mengapa Flowchart</a:t>
            </a:r>
            <a:endParaRPr b="0" i="0" sz="1400" u="none" cap="none" strike="noStrike">
              <a:solidFill>
                <a:srgbClr val="000000"/>
              </a:solidFill>
              <a:latin typeface="Arial"/>
              <a:ea typeface="Arial"/>
              <a:cs typeface="Arial"/>
              <a:sym typeface="Arial"/>
            </a:endParaRPr>
          </a:p>
        </p:txBody>
      </p:sp>
      <p:sp>
        <p:nvSpPr>
          <p:cNvPr id="873" name="Google Shape;873;p83"/>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4" name="Google Shape;874;p83"/>
          <p:cNvSpPr/>
          <p:nvPr/>
        </p:nvSpPr>
        <p:spPr>
          <a:xfrm>
            <a:off x="434696" y="940741"/>
            <a:ext cx="8464028" cy="92328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875" name="Google Shape;875;p83"/>
          <p:cNvSpPr/>
          <p:nvPr/>
        </p:nvSpPr>
        <p:spPr>
          <a:xfrm>
            <a:off x="331180" y="876953"/>
            <a:ext cx="8464028" cy="15880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360"/>
              </a:spcBef>
              <a:spcAft>
                <a:spcPts val="0"/>
              </a:spcAft>
              <a:buClr>
                <a:schemeClr val="accent1"/>
              </a:buClr>
              <a:buSzPts val="1800"/>
              <a:buFont typeface="Noto Sans Symbols"/>
              <a:buNone/>
            </a:pPr>
            <a:r>
              <a:rPr b="1" i="0" lang="en-US" sz="1800" u="none" cap="none" strike="noStrike">
                <a:solidFill>
                  <a:srgbClr val="000000"/>
                </a:solidFill>
                <a:latin typeface="Cambria"/>
                <a:ea typeface="Cambria"/>
                <a:cs typeface="Cambria"/>
                <a:sym typeface="Cambria"/>
              </a:rPr>
              <a:t>b. Analysis</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360"/>
              </a:spcBef>
              <a:spcAft>
                <a:spcPts val="0"/>
              </a:spcAft>
              <a:buClr>
                <a:schemeClr val="accent1"/>
              </a:buClr>
              <a:buSzPts val="1800"/>
              <a:buFont typeface="Noto Sans Symbols"/>
              <a:buNone/>
            </a:pPr>
            <a:r>
              <a:rPr b="0" i="0" lang="en-US" sz="1800" u="none" cap="none" strike="noStrike">
                <a:solidFill>
                  <a:srgbClr val="000000"/>
                </a:solidFill>
                <a:latin typeface="Cambria"/>
                <a:ea typeface="Cambria"/>
                <a:cs typeface="Cambria"/>
                <a:sym typeface="Cambria"/>
              </a:rPr>
              <a:t>Dengan adanya pengungkapan yang jelas dalam model atau chart, maka para pembaca dapat dengan mudah melihat permasalahan atau memfokuskan perhatian pada area-area tertentu pada sistem informasi.</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pic>
        <p:nvPicPr>
          <p:cNvPr id="880" name="Google Shape;880;p8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881" name="Google Shape;881;p8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882" name="Google Shape;882;p8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883" name="Google Shape;883;p8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884" name="Google Shape;884;p84"/>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Mengapa Flowchart</a:t>
            </a:r>
            <a:endParaRPr b="0" i="0" sz="1400" u="none" cap="none" strike="noStrike">
              <a:solidFill>
                <a:srgbClr val="000000"/>
              </a:solidFill>
              <a:latin typeface="Arial"/>
              <a:ea typeface="Arial"/>
              <a:cs typeface="Arial"/>
              <a:sym typeface="Arial"/>
            </a:endParaRPr>
          </a:p>
        </p:txBody>
      </p:sp>
      <p:sp>
        <p:nvSpPr>
          <p:cNvPr id="885" name="Google Shape;885;p84"/>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6" name="Google Shape;886;p84"/>
          <p:cNvSpPr/>
          <p:nvPr/>
        </p:nvSpPr>
        <p:spPr>
          <a:xfrm>
            <a:off x="434696" y="940741"/>
            <a:ext cx="8464028" cy="92328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887" name="Google Shape;887;p84"/>
          <p:cNvSpPr/>
          <p:nvPr/>
        </p:nvSpPr>
        <p:spPr>
          <a:xfrm>
            <a:off x="331180" y="876953"/>
            <a:ext cx="8464028" cy="18650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360"/>
              </a:spcBef>
              <a:spcAft>
                <a:spcPts val="0"/>
              </a:spcAft>
              <a:buClr>
                <a:schemeClr val="accent1"/>
              </a:buClr>
              <a:buSzPts val="1800"/>
              <a:buFont typeface="Noto Sans Symbols"/>
              <a:buNone/>
            </a:pPr>
            <a:r>
              <a:rPr b="1" i="0" lang="en-US" sz="1800" u="none" cap="none" strike="noStrike">
                <a:solidFill>
                  <a:srgbClr val="000000"/>
                </a:solidFill>
                <a:latin typeface="Cambria"/>
                <a:ea typeface="Cambria"/>
                <a:cs typeface="Cambria"/>
                <a:sym typeface="Cambria"/>
              </a:rPr>
              <a:t>c. Communication</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360"/>
              </a:spcBef>
              <a:spcAft>
                <a:spcPts val="0"/>
              </a:spcAft>
              <a:buClr>
                <a:schemeClr val="accent1"/>
              </a:buClr>
              <a:buSzPts val="1800"/>
              <a:buFont typeface="Noto Sans Symbols"/>
              <a:buNone/>
            </a:pPr>
            <a:r>
              <a:rPr b="0" i="0" lang="en-US" sz="1800" u="none" cap="none" strike="noStrike">
                <a:solidFill>
                  <a:srgbClr val="000000"/>
                </a:solidFill>
                <a:latin typeface="Cambria"/>
                <a:ea typeface="Cambria"/>
                <a:cs typeface="Cambria"/>
                <a:sym typeface="Cambria"/>
              </a:rPr>
              <a:t>Karena simbol-simbol yang digunakan mengikuti suatu standar tertentu yang sudah diakui secara umum, maka flowchart merupakan alat bantu yang sangat efektif dalam mengkomunikasikan logika suatu masalah atau dalam mendokumentasikan logika tersebut.</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pic>
        <p:nvPicPr>
          <p:cNvPr id="892" name="Google Shape;892;p8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893" name="Google Shape;893;p8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894" name="Google Shape;894;p8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895" name="Google Shape;895;p8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896" name="Google Shape;896;p85"/>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Tujuan</a:t>
            </a:r>
            <a:endParaRPr b="1" i="0" sz="2800" u="none" cap="none" strike="noStrike">
              <a:solidFill>
                <a:srgbClr val="002060"/>
              </a:solidFill>
              <a:latin typeface="Arial"/>
              <a:ea typeface="Arial"/>
              <a:cs typeface="Arial"/>
              <a:sym typeface="Arial"/>
            </a:endParaRPr>
          </a:p>
        </p:txBody>
      </p:sp>
      <p:sp>
        <p:nvSpPr>
          <p:cNvPr id="897" name="Google Shape;897;p85"/>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8" name="Google Shape;898;p85"/>
          <p:cNvSpPr/>
          <p:nvPr/>
        </p:nvSpPr>
        <p:spPr>
          <a:xfrm>
            <a:off x="434696" y="940741"/>
            <a:ext cx="8464028" cy="92328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899" name="Google Shape;899;p85"/>
          <p:cNvSpPr/>
          <p:nvPr/>
        </p:nvSpPr>
        <p:spPr>
          <a:xfrm>
            <a:off x="331180" y="876953"/>
            <a:ext cx="8464028" cy="133878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Menggambarkan suatu tahapan penyelesaian masalah</a:t>
            </a:r>
            <a:endParaRPr b="0" i="0" sz="1800" u="none" cap="none" strike="noStrike">
              <a:solidFill>
                <a:srgbClr val="000000"/>
              </a:solidFill>
              <a:latin typeface="Cambria"/>
              <a:ea typeface="Cambria"/>
              <a:cs typeface="Cambria"/>
              <a:sym typeface="Cambria"/>
            </a:endParaRPr>
          </a:p>
          <a:p>
            <a:pPr indent="-285750" lvl="0" marL="285750" marR="0" rtl="0" algn="l">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Secara sederhana, terurai, rapi dan jelas</a:t>
            </a:r>
            <a:endParaRPr b="0" i="0" sz="1800" u="none" cap="none" strike="noStrike">
              <a:solidFill>
                <a:srgbClr val="000000"/>
              </a:solidFill>
              <a:latin typeface="Cambria"/>
              <a:ea typeface="Cambria"/>
              <a:cs typeface="Cambria"/>
              <a:sym typeface="Cambria"/>
            </a:endParaRPr>
          </a:p>
          <a:p>
            <a:pPr indent="-285750" lvl="0" marL="285750" marR="0" rtl="0" algn="l">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Menggunakan simbol-simbol standar</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52" name="Google Shape;152;p2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53" name="Google Shape;153;p2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54" name="Google Shape;154;p2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55" name="Google Shape;155;p23"/>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Install XAMPP</a:t>
            </a:r>
            <a:endParaRPr b="0" i="0" sz="2400" u="none" cap="none" strike="noStrike">
              <a:solidFill>
                <a:srgbClr val="002060"/>
              </a:solidFill>
              <a:latin typeface="Arial"/>
              <a:ea typeface="Arial"/>
              <a:cs typeface="Arial"/>
              <a:sym typeface="Arial"/>
            </a:endParaRPr>
          </a:p>
        </p:txBody>
      </p:sp>
      <p:sp>
        <p:nvSpPr>
          <p:cNvPr id="156" name="Google Shape;156;p23"/>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 name="Google Shape;157;p23"/>
          <p:cNvSpPr/>
          <p:nvPr/>
        </p:nvSpPr>
        <p:spPr>
          <a:xfrm>
            <a:off x="4572000" y="876953"/>
            <a:ext cx="4223208" cy="480127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Kadang pada proses ini muncul pesan error. Jika ada, abaikan saja dan lanjutkan dengan klik OK dan YES.</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pic>
        <p:nvPicPr>
          <p:cNvPr id="158" name="Google Shape;158;p23"/>
          <p:cNvPicPr preferRelativeResize="0"/>
          <p:nvPr/>
        </p:nvPicPr>
        <p:blipFill rotWithShape="1">
          <a:blip r:embed="rId6">
            <a:alphaModFix/>
          </a:blip>
          <a:srcRect b="0" l="0" r="0" t="0"/>
          <a:stretch/>
        </p:blipFill>
        <p:spPr>
          <a:xfrm>
            <a:off x="443456" y="876953"/>
            <a:ext cx="4091119" cy="1666384"/>
          </a:xfrm>
          <a:prstGeom prst="rect">
            <a:avLst/>
          </a:prstGeom>
          <a:noFill/>
          <a:ln>
            <a:noFill/>
          </a:ln>
        </p:spPr>
      </p:pic>
      <p:pic>
        <p:nvPicPr>
          <p:cNvPr id="159" name="Google Shape;159;p23"/>
          <p:cNvPicPr preferRelativeResize="0"/>
          <p:nvPr/>
        </p:nvPicPr>
        <p:blipFill rotWithShape="1">
          <a:blip r:embed="rId7">
            <a:alphaModFix/>
          </a:blip>
          <a:srcRect b="0" l="0" r="0" t="0"/>
          <a:stretch/>
        </p:blipFill>
        <p:spPr>
          <a:xfrm>
            <a:off x="406030" y="2935900"/>
            <a:ext cx="4091120" cy="148359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pic>
        <p:nvPicPr>
          <p:cNvPr id="904" name="Google Shape;904;p8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905" name="Google Shape;905;p8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906" name="Google Shape;906;p8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907" name="Google Shape;907;p8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908" name="Google Shape;908;p86"/>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Model / Jenis Flowchart</a:t>
            </a:r>
            <a:endParaRPr b="1" i="0" sz="2800" u="none" cap="none" strike="noStrike">
              <a:solidFill>
                <a:srgbClr val="002060"/>
              </a:solidFill>
              <a:latin typeface="Arial"/>
              <a:ea typeface="Arial"/>
              <a:cs typeface="Arial"/>
              <a:sym typeface="Arial"/>
            </a:endParaRPr>
          </a:p>
        </p:txBody>
      </p:sp>
      <p:sp>
        <p:nvSpPr>
          <p:cNvPr id="909" name="Google Shape;909;p86"/>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0" name="Google Shape;910;p86"/>
          <p:cNvSpPr/>
          <p:nvPr/>
        </p:nvSpPr>
        <p:spPr>
          <a:xfrm>
            <a:off x="434696" y="940741"/>
            <a:ext cx="8464028" cy="92328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911" name="Google Shape;911;p86"/>
          <p:cNvSpPr/>
          <p:nvPr/>
        </p:nvSpPr>
        <p:spPr>
          <a:xfrm>
            <a:off x="331180" y="876953"/>
            <a:ext cx="8464028" cy="92328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System Flowchart</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Program Flowchart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pic>
        <p:nvPicPr>
          <p:cNvPr id="916" name="Google Shape;916;p8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917" name="Google Shape;917;p8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918" name="Google Shape;918;p8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919" name="Google Shape;919;p8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920" name="Google Shape;920;p87"/>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System Flowchart</a:t>
            </a:r>
            <a:endParaRPr b="1" i="0" sz="2800" u="none" cap="none" strike="noStrike">
              <a:solidFill>
                <a:srgbClr val="002060"/>
              </a:solidFill>
              <a:latin typeface="Arial"/>
              <a:ea typeface="Arial"/>
              <a:cs typeface="Arial"/>
              <a:sym typeface="Arial"/>
            </a:endParaRPr>
          </a:p>
        </p:txBody>
      </p:sp>
      <p:sp>
        <p:nvSpPr>
          <p:cNvPr id="921" name="Google Shape;921;p87"/>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2" name="Google Shape;922;p87"/>
          <p:cNvSpPr/>
          <p:nvPr/>
        </p:nvSpPr>
        <p:spPr>
          <a:xfrm>
            <a:off x="434696" y="940741"/>
            <a:ext cx="8464028" cy="92328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923" name="Google Shape;923;p87"/>
          <p:cNvSpPr/>
          <p:nvPr/>
        </p:nvSpPr>
        <p:spPr>
          <a:xfrm>
            <a:off x="331180" y="876953"/>
            <a:ext cx="8464028" cy="1338788"/>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Menggambarkan suatu sistem peralatan komputer yang digunakan dalam proses pengolahan data serta hubungan antar peralatan tersebut</a:t>
            </a:r>
            <a:endParaRPr b="0" i="0" sz="1800" u="none" cap="none" strike="noStrike">
              <a:solidFill>
                <a:srgbClr val="000000"/>
              </a:solidFill>
              <a:latin typeface="Cambria"/>
              <a:ea typeface="Cambria"/>
              <a:cs typeface="Cambria"/>
              <a:sym typeface="Cambria"/>
            </a:endParaRPr>
          </a:p>
          <a:p>
            <a:pPr indent="-285750" lvl="0" marL="285750" marR="0" rtl="0" algn="l">
              <a:lnSpc>
                <a:spcPct val="9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Tidak digunakan untuk menggambarkan urutan langkah untuk memecahkan masalah</a:t>
            </a:r>
            <a:endParaRPr b="0" i="0" sz="1800" u="none" cap="none" strike="noStrike">
              <a:solidFill>
                <a:srgbClr val="000000"/>
              </a:solidFill>
              <a:latin typeface="Cambria"/>
              <a:ea typeface="Cambria"/>
              <a:cs typeface="Cambria"/>
              <a:sym typeface="Cambria"/>
            </a:endParaRPr>
          </a:p>
          <a:p>
            <a:pPr indent="-285750" lvl="0" marL="285750" marR="0" rtl="0" algn="l">
              <a:lnSpc>
                <a:spcPct val="9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Hanya untuk menggambarkan prosedur dalam sistem yang dibentuk</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pic>
        <p:nvPicPr>
          <p:cNvPr id="928" name="Google Shape;928;p8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929" name="Google Shape;929;p8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930" name="Google Shape;930;p88"/>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931" name="Google Shape;931;p88"/>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932" name="Google Shape;932;p88"/>
          <p:cNvSpPr/>
          <p:nvPr/>
        </p:nvSpPr>
        <p:spPr>
          <a:xfrm>
            <a:off x="331181" y="118750"/>
            <a:ext cx="5650217"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Arial"/>
                <a:ea typeface="Arial"/>
                <a:cs typeface="Arial"/>
                <a:sym typeface="Arial"/>
              </a:rPr>
              <a:t>Contoh Penggunaan System Flowchart</a:t>
            </a:r>
            <a:endParaRPr b="0" i="0" sz="1400" u="none" cap="none" strike="noStrike">
              <a:solidFill>
                <a:srgbClr val="000000"/>
              </a:solidFill>
              <a:latin typeface="Arial"/>
              <a:ea typeface="Arial"/>
              <a:cs typeface="Arial"/>
              <a:sym typeface="Arial"/>
            </a:endParaRPr>
          </a:p>
        </p:txBody>
      </p:sp>
      <p:sp>
        <p:nvSpPr>
          <p:cNvPr id="933" name="Google Shape;933;p88"/>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4" name="Google Shape;934;p88"/>
          <p:cNvSpPr/>
          <p:nvPr/>
        </p:nvSpPr>
        <p:spPr>
          <a:xfrm>
            <a:off x="434696" y="940741"/>
            <a:ext cx="8464028" cy="92328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grpSp>
        <p:nvGrpSpPr>
          <p:cNvPr id="935" name="Google Shape;935;p88"/>
          <p:cNvGrpSpPr/>
          <p:nvPr/>
        </p:nvGrpSpPr>
        <p:grpSpPr>
          <a:xfrm>
            <a:off x="2864483" y="1042249"/>
            <a:ext cx="3604454" cy="3743140"/>
            <a:chOff x="2988" y="2842"/>
            <a:chExt cx="3640" cy="3060"/>
          </a:xfrm>
        </p:grpSpPr>
        <p:sp>
          <p:nvSpPr>
            <p:cNvPr id="936" name="Google Shape;936;p88"/>
            <p:cNvSpPr/>
            <p:nvPr/>
          </p:nvSpPr>
          <p:spPr>
            <a:xfrm>
              <a:off x="3168" y="2842"/>
              <a:ext cx="1260" cy="540"/>
            </a:xfrm>
            <a:prstGeom prst="flowChartManualIn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Keyboard</a:t>
              </a:r>
              <a:endParaRPr b="0" i="0" sz="1400" u="none" cap="none" strike="noStrike">
                <a:solidFill>
                  <a:srgbClr val="000000"/>
                </a:solidFill>
                <a:latin typeface="Arial"/>
                <a:ea typeface="Arial"/>
                <a:cs typeface="Arial"/>
                <a:sym typeface="Arial"/>
              </a:endParaRPr>
            </a:p>
          </p:txBody>
        </p:sp>
        <p:sp>
          <p:nvSpPr>
            <p:cNvPr id="937" name="Google Shape;937;p88"/>
            <p:cNvSpPr/>
            <p:nvPr/>
          </p:nvSpPr>
          <p:spPr>
            <a:xfrm>
              <a:off x="3168" y="4102"/>
              <a:ext cx="1260" cy="54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CPU</a:t>
              </a:r>
              <a:endParaRPr b="0" i="0" sz="1400" u="none" cap="none" strike="noStrike">
                <a:solidFill>
                  <a:srgbClr val="000000"/>
                </a:solidFill>
                <a:latin typeface="Arial"/>
                <a:ea typeface="Arial"/>
                <a:cs typeface="Arial"/>
                <a:sym typeface="Arial"/>
              </a:endParaRPr>
            </a:p>
          </p:txBody>
        </p:sp>
        <p:sp>
          <p:nvSpPr>
            <p:cNvPr id="938" name="Google Shape;938;p88"/>
            <p:cNvSpPr/>
            <p:nvPr/>
          </p:nvSpPr>
          <p:spPr>
            <a:xfrm>
              <a:off x="5368" y="4102"/>
              <a:ext cx="1260" cy="540"/>
            </a:xfrm>
            <a:prstGeom prst="flowChartOnlineStorage">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Disket</a:t>
              </a:r>
              <a:endParaRPr b="0" i="0" sz="1400" u="none" cap="none" strike="noStrike">
                <a:solidFill>
                  <a:schemeClr val="dk1"/>
                </a:solidFill>
                <a:latin typeface="Comic Sans MS"/>
                <a:ea typeface="Comic Sans MS"/>
                <a:cs typeface="Comic Sans MS"/>
                <a:sym typeface="Comic Sans MS"/>
              </a:endParaRPr>
            </a:p>
          </p:txBody>
        </p:sp>
        <p:sp>
          <p:nvSpPr>
            <p:cNvPr id="939" name="Google Shape;939;p88"/>
            <p:cNvSpPr/>
            <p:nvPr/>
          </p:nvSpPr>
          <p:spPr>
            <a:xfrm>
              <a:off x="2988" y="5362"/>
              <a:ext cx="1440" cy="540"/>
            </a:xfrm>
            <a:prstGeom prst="flowChartDisplay">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VDU</a:t>
              </a:r>
              <a:endParaRPr b="0" i="0" sz="1400" u="none" cap="none" strike="noStrike">
                <a:solidFill>
                  <a:srgbClr val="000000"/>
                </a:solidFill>
                <a:latin typeface="Arial"/>
                <a:ea typeface="Arial"/>
                <a:cs typeface="Arial"/>
                <a:sym typeface="Arial"/>
              </a:endParaRPr>
            </a:p>
          </p:txBody>
        </p:sp>
        <p:cxnSp>
          <p:nvCxnSpPr>
            <p:cNvPr id="940" name="Google Shape;940;p88"/>
            <p:cNvCxnSpPr/>
            <p:nvPr/>
          </p:nvCxnSpPr>
          <p:spPr>
            <a:xfrm>
              <a:off x="4428" y="4282"/>
              <a:ext cx="900" cy="0"/>
            </a:xfrm>
            <a:prstGeom prst="straightConnector1">
              <a:avLst/>
            </a:prstGeom>
            <a:noFill/>
            <a:ln cap="flat" cmpd="sng" w="9525">
              <a:solidFill>
                <a:srgbClr val="000000"/>
              </a:solidFill>
              <a:prstDash val="solid"/>
              <a:round/>
              <a:headEnd len="sm" w="sm" type="none"/>
              <a:tailEnd len="med" w="med" type="triangle"/>
            </a:ln>
          </p:spPr>
        </p:cxnSp>
        <p:cxnSp>
          <p:nvCxnSpPr>
            <p:cNvPr id="941" name="Google Shape;941;p88"/>
            <p:cNvCxnSpPr/>
            <p:nvPr/>
          </p:nvCxnSpPr>
          <p:spPr>
            <a:xfrm rot="10800000">
              <a:off x="4428" y="4462"/>
              <a:ext cx="900" cy="0"/>
            </a:xfrm>
            <a:prstGeom prst="straightConnector1">
              <a:avLst/>
            </a:prstGeom>
            <a:noFill/>
            <a:ln cap="flat" cmpd="sng" w="9525">
              <a:solidFill>
                <a:srgbClr val="000000"/>
              </a:solidFill>
              <a:prstDash val="solid"/>
              <a:round/>
              <a:headEnd len="sm" w="sm" type="none"/>
              <a:tailEnd len="med" w="med" type="triangle"/>
            </a:ln>
          </p:spPr>
        </p:cxnSp>
        <p:cxnSp>
          <p:nvCxnSpPr>
            <p:cNvPr id="942" name="Google Shape;942;p88"/>
            <p:cNvCxnSpPr/>
            <p:nvPr/>
          </p:nvCxnSpPr>
          <p:spPr>
            <a:xfrm>
              <a:off x="3708" y="3382"/>
              <a:ext cx="0" cy="700"/>
            </a:xfrm>
            <a:prstGeom prst="straightConnector1">
              <a:avLst/>
            </a:prstGeom>
            <a:noFill/>
            <a:ln cap="flat" cmpd="sng" w="9525">
              <a:solidFill>
                <a:srgbClr val="000000"/>
              </a:solidFill>
              <a:prstDash val="solid"/>
              <a:round/>
              <a:headEnd len="sm" w="sm" type="none"/>
              <a:tailEnd len="med" w="med" type="triangle"/>
            </a:ln>
          </p:spPr>
        </p:cxnSp>
        <p:cxnSp>
          <p:nvCxnSpPr>
            <p:cNvPr id="943" name="Google Shape;943;p88"/>
            <p:cNvCxnSpPr/>
            <p:nvPr/>
          </p:nvCxnSpPr>
          <p:spPr>
            <a:xfrm>
              <a:off x="3728" y="4642"/>
              <a:ext cx="0" cy="700"/>
            </a:xfrm>
            <a:prstGeom prst="straightConnector1">
              <a:avLst/>
            </a:prstGeom>
            <a:noFill/>
            <a:ln cap="flat" cmpd="sng" w="9525">
              <a:solidFill>
                <a:srgbClr val="000000"/>
              </a:solidFill>
              <a:prstDash val="solid"/>
              <a:round/>
              <a:headEnd len="sm" w="sm" type="none"/>
              <a:tailEnd len="med" w="med" type="triangle"/>
            </a:ln>
          </p:spPr>
        </p:cxnSp>
      </p:gr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pic>
        <p:nvPicPr>
          <p:cNvPr id="948" name="Google Shape;948;p8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949" name="Google Shape;949;p8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950" name="Google Shape;950;p89"/>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951" name="Google Shape;951;p89"/>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952" name="Google Shape;952;p89"/>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Program Flowchart</a:t>
            </a:r>
            <a:endParaRPr b="1" i="0" sz="2800" u="none" cap="none" strike="noStrike">
              <a:solidFill>
                <a:srgbClr val="002060"/>
              </a:solidFill>
              <a:latin typeface="Arial"/>
              <a:ea typeface="Arial"/>
              <a:cs typeface="Arial"/>
              <a:sym typeface="Arial"/>
            </a:endParaRPr>
          </a:p>
        </p:txBody>
      </p:sp>
      <p:sp>
        <p:nvSpPr>
          <p:cNvPr id="953" name="Google Shape;953;p89"/>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4" name="Google Shape;954;p89"/>
          <p:cNvSpPr/>
          <p:nvPr/>
        </p:nvSpPr>
        <p:spPr>
          <a:xfrm>
            <a:off x="434696" y="940741"/>
            <a:ext cx="8464028" cy="92328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955" name="Google Shape;955;p89"/>
          <p:cNvSpPr/>
          <p:nvPr/>
        </p:nvSpPr>
        <p:spPr>
          <a:xfrm>
            <a:off x="331180" y="876953"/>
            <a:ext cx="8464028" cy="120028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Menggambarkan urutan logika dari suatu prosedur pemecahan masalah</a:t>
            </a:r>
            <a:endParaRPr b="0" i="0" sz="1800" u="none" cap="none" strike="noStrike">
              <a:solidFill>
                <a:srgbClr val="000000"/>
              </a:solidFill>
              <a:latin typeface="Cambria"/>
              <a:ea typeface="Cambria"/>
              <a:cs typeface="Cambria"/>
              <a:sym typeface="Cambria"/>
            </a:endParaRPr>
          </a:p>
          <a:p>
            <a:pPr indent="-285750" lvl="0" marL="285750" marR="0" rtl="0" algn="l">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Dua jenis metode penggambaran program flowchart :</a:t>
            </a:r>
            <a:endParaRPr b="0" i="0" sz="1400" u="none" cap="none" strike="noStrike">
              <a:solidFill>
                <a:srgbClr val="000000"/>
              </a:solidFill>
              <a:latin typeface="Cambria"/>
              <a:ea typeface="Cambria"/>
              <a:cs typeface="Cambria"/>
              <a:sym typeface="Cambria"/>
            </a:endParaRPr>
          </a:p>
          <a:p>
            <a:pPr indent="0" lvl="7"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Cambria"/>
                <a:ea typeface="Cambria"/>
                <a:cs typeface="Cambria"/>
                <a:sym typeface="Cambria"/>
              </a:rPr>
              <a:t>	</a:t>
            </a:r>
            <a:endParaRPr b="0" i="0" sz="1800" u="none" cap="none" strike="noStrike">
              <a:solidFill>
                <a:srgbClr val="000000"/>
              </a:solidFill>
              <a:latin typeface="Cambria"/>
              <a:ea typeface="Cambria"/>
              <a:cs typeface="Cambria"/>
              <a:sym typeface="Cambria"/>
            </a:endParaRPr>
          </a:p>
        </p:txBody>
      </p:sp>
      <p:sp>
        <p:nvSpPr>
          <p:cNvPr id="956" name="Google Shape;956;p89"/>
          <p:cNvSpPr/>
          <p:nvPr/>
        </p:nvSpPr>
        <p:spPr>
          <a:xfrm>
            <a:off x="695982" y="1719590"/>
            <a:ext cx="6423300" cy="2031300"/>
          </a:xfrm>
          <a:prstGeom prst="rect">
            <a:avLst/>
          </a:prstGeom>
          <a:noFill/>
          <a:ln>
            <a:noFill/>
          </a:ln>
        </p:spPr>
        <p:txBody>
          <a:bodyPr anchorCtr="0" anchor="t" bIns="45700" lIns="91425" spcFirstLastPara="1" rIns="91425" wrap="square" tIns="45700">
            <a:spAutoFit/>
          </a:bodyPr>
          <a:lstStyle/>
          <a:p>
            <a:pPr indent="-285750" lvl="7" marL="285750" marR="0" rtl="0" algn="l">
              <a:lnSpc>
                <a:spcPct val="150000"/>
              </a:lnSpc>
              <a:spcBef>
                <a:spcPts val="0"/>
              </a:spcBef>
              <a:spcAft>
                <a:spcPts val="0"/>
              </a:spcAft>
              <a:buClr>
                <a:srgbClr val="000000"/>
              </a:buClr>
              <a:buSzPts val="1800"/>
              <a:buFont typeface="Cambria"/>
              <a:buChar char="❑"/>
            </a:pPr>
            <a:r>
              <a:rPr b="0" i="1" lang="en-US" sz="1800" u="none" cap="none" strike="noStrike">
                <a:solidFill>
                  <a:srgbClr val="000000"/>
                </a:solidFill>
                <a:latin typeface="Cambria"/>
                <a:ea typeface="Cambria"/>
                <a:cs typeface="Cambria"/>
                <a:sym typeface="Cambria"/>
              </a:rPr>
              <a:t>Conceptual flowchart</a:t>
            </a:r>
            <a:r>
              <a:rPr b="0" i="0" lang="en-US" sz="1800" u="none" cap="none" strike="noStrike">
                <a:solidFill>
                  <a:srgbClr val="000000"/>
                </a:solidFill>
                <a:latin typeface="Cambria"/>
                <a:ea typeface="Cambria"/>
                <a:cs typeface="Cambria"/>
                <a:sym typeface="Cambria"/>
              </a:rPr>
              <a:t>, menggambarkan alur pemecahan masalah secara global.</a:t>
            </a:r>
            <a:endParaRPr b="0" i="0" sz="1400" u="none" cap="none" strike="noStrike">
              <a:solidFill>
                <a:srgbClr val="000000"/>
              </a:solidFill>
              <a:latin typeface="Cambria"/>
              <a:ea typeface="Cambria"/>
              <a:cs typeface="Cambria"/>
              <a:sym typeface="Cambria"/>
            </a:endParaRPr>
          </a:p>
          <a:p>
            <a:pPr indent="-285750" lvl="7" marL="285750" marR="0" rtl="0" algn="l">
              <a:lnSpc>
                <a:spcPct val="150000"/>
              </a:lnSpc>
              <a:spcBef>
                <a:spcPts val="0"/>
              </a:spcBef>
              <a:spcAft>
                <a:spcPts val="0"/>
              </a:spcAft>
              <a:buClr>
                <a:srgbClr val="000000"/>
              </a:buClr>
              <a:buSzPts val="1800"/>
              <a:buFont typeface="Cambria"/>
              <a:buChar char="❑"/>
            </a:pPr>
            <a:r>
              <a:rPr b="0" i="1" lang="en-US" sz="1800" u="none" cap="none" strike="noStrike">
                <a:solidFill>
                  <a:srgbClr val="000000"/>
                </a:solidFill>
                <a:latin typeface="Cambria"/>
                <a:ea typeface="Cambria"/>
                <a:cs typeface="Cambria"/>
                <a:sym typeface="Cambria"/>
              </a:rPr>
              <a:t>Detail flowchart</a:t>
            </a:r>
            <a:r>
              <a:rPr b="0" i="0" lang="en-US" sz="1800" u="none" cap="none" strike="noStrike">
                <a:solidFill>
                  <a:srgbClr val="000000"/>
                </a:solidFill>
                <a:latin typeface="Cambria"/>
                <a:ea typeface="Cambria"/>
                <a:cs typeface="Cambria"/>
                <a:sym typeface="Cambria"/>
              </a:rPr>
              <a:t>, menggambarkan alur pemecahan masalah secara rinci</a:t>
            </a:r>
            <a:endParaRPr b="0" i="0" sz="1800" u="none" cap="none" strike="noStrike">
              <a:solidFill>
                <a:srgbClr val="000000"/>
              </a:solidFill>
              <a:latin typeface="Cambria"/>
              <a:ea typeface="Cambria"/>
              <a:cs typeface="Cambria"/>
              <a:sym typeface="Cambria"/>
            </a:endParaRPr>
          </a:p>
          <a:p>
            <a:pPr indent="0" lvl="6"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pic>
        <p:nvPicPr>
          <p:cNvPr id="961" name="Google Shape;961;p9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962" name="Google Shape;962;p9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963" name="Google Shape;963;p90"/>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964" name="Google Shape;964;p90"/>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965" name="Google Shape;965;p90"/>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Contoh Flowchart</a:t>
            </a:r>
            <a:endParaRPr b="1" i="0" sz="2800" u="none" cap="none" strike="noStrike">
              <a:solidFill>
                <a:srgbClr val="002060"/>
              </a:solidFill>
              <a:latin typeface="Arial"/>
              <a:ea typeface="Arial"/>
              <a:cs typeface="Arial"/>
              <a:sym typeface="Arial"/>
            </a:endParaRPr>
          </a:p>
        </p:txBody>
      </p:sp>
      <p:sp>
        <p:nvSpPr>
          <p:cNvPr id="966" name="Google Shape;966;p90"/>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7" name="Google Shape;967;p90"/>
          <p:cNvSpPr/>
          <p:nvPr/>
        </p:nvSpPr>
        <p:spPr>
          <a:xfrm>
            <a:off x="434696" y="940741"/>
            <a:ext cx="8464028" cy="92328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grpSp>
        <p:nvGrpSpPr>
          <p:cNvPr id="968" name="Google Shape;968;p90"/>
          <p:cNvGrpSpPr/>
          <p:nvPr/>
        </p:nvGrpSpPr>
        <p:grpSpPr>
          <a:xfrm>
            <a:off x="1540814" y="793751"/>
            <a:ext cx="1166902" cy="4136724"/>
            <a:chOff x="3428" y="10141"/>
            <a:chExt cx="1460" cy="4980"/>
          </a:xfrm>
        </p:grpSpPr>
        <p:sp>
          <p:nvSpPr>
            <p:cNvPr id="969" name="Google Shape;969;p90"/>
            <p:cNvSpPr/>
            <p:nvPr/>
          </p:nvSpPr>
          <p:spPr>
            <a:xfrm>
              <a:off x="3528" y="10141"/>
              <a:ext cx="1260" cy="540"/>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Start</a:t>
              </a:r>
              <a:endParaRPr b="0" i="0" sz="1400" u="none" cap="none" strike="noStrike">
                <a:solidFill>
                  <a:srgbClr val="000000"/>
                </a:solidFill>
                <a:latin typeface="Arial"/>
                <a:ea typeface="Arial"/>
                <a:cs typeface="Arial"/>
                <a:sym typeface="Arial"/>
              </a:endParaRPr>
            </a:p>
          </p:txBody>
        </p:sp>
        <p:sp>
          <p:nvSpPr>
            <p:cNvPr id="970" name="Google Shape;970;p90"/>
            <p:cNvSpPr/>
            <p:nvPr/>
          </p:nvSpPr>
          <p:spPr>
            <a:xfrm>
              <a:off x="3428" y="11241"/>
              <a:ext cx="1440" cy="540"/>
            </a:xfrm>
            <a:prstGeom prst="flowChartPredefined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Input</a:t>
              </a:r>
              <a:endParaRPr b="0" i="0" sz="1400" u="none" cap="none" strike="noStrike">
                <a:solidFill>
                  <a:srgbClr val="000000"/>
                </a:solidFill>
                <a:latin typeface="Arial"/>
                <a:ea typeface="Arial"/>
                <a:cs typeface="Arial"/>
                <a:sym typeface="Arial"/>
              </a:endParaRPr>
            </a:p>
          </p:txBody>
        </p:sp>
        <p:sp>
          <p:nvSpPr>
            <p:cNvPr id="971" name="Google Shape;971;p90"/>
            <p:cNvSpPr/>
            <p:nvPr/>
          </p:nvSpPr>
          <p:spPr>
            <a:xfrm>
              <a:off x="3448" y="12361"/>
              <a:ext cx="1440" cy="540"/>
            </a:xfrm>
            <a:prstGeom prst="flowChartPredefined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Proses</a:t>
              </a:r>
              <a:endParaRPr b="0" i="0" sz="1400" u="none" cap="none" strike="noStrike">
                <a:solidFill>
                  <a:srgbClr val="000000"/>
                </a:solidFill>
                <a:latin typeface="Arial"/>
                <a:ea typeface="Arial"/>
                <a:cs typeface="Arial"/>
                <a:sym typeface="Arial"/>
              </a:endParaRPr>
            </a:p>
          </p:txBody>
        </p:sp>
        <p:sp>
          <p:nvSpPr>
            <p:cNvPr id="972" name="Google Shape;972;p90"/>
            <p:cNvSpPr/>
            <p:nvPr/>
          </p:nvSpPr>
          <p:spPr>
            <a:xfrm>
              <a:off x="3448" y="13461"/>
              <a:ext cx="1440" cy="540"/>
            </a:xfrm>
            <a:prstGeom prst="flowChartPredefined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Output</a:t>
              </a:r>
              <a:endParaRPr b="0" i="0" sz="1400" u="none" cap="none" strike="noStrike">
                <a:solidFill>
                  <a:srgbClr val="000000"/>
                </a:solidFill>
                <a:latin typeface="Arial"/>
                <a:ea typeface="Arial"/>
                <a:cs typeface="Arial"/>
                <a:sym typeface="Arial"/>
              </a:endParaRPr>
            </a:p>
          </p:txBody>
        </p:sp>
        <p:sp>
          <p:nvSpPr>
            <p:cNvPr id="973" name="Google Shape;973;p90"/>
            <p:cNvSpPr/>
            <p:nvPr/>
          </p:nvSpPr>
          <p:spPr>
            <a:xfrm>
              <a:off x="3548" y="14581"/>
              <a:ext cx="1260" cy="540"/>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End</a:t>
              </a:r>
              <a:endParaRPr b="0" i="0" sz="1400" u="none" cap="none" strike="noStrike">
                <a:solidFill>
                  <a:srgbClr val="000000"/>
                </a:solidFill>
                <a:latin typeface="Arial"/>
                <a:ea typeface="Arial"/>
                <a:cs typeface="Arial"/>
                <a:sym typeface="Arial"/>
              </a:endParaRPr>
            </a:p>
          </p:txBody>
        </p:sp>
        <p:cxnSp>
          <p:nvCxnSpPr>
            <p:cNvPr id="974" name="Google Shape;974;p90"/>
            <p:cNvCxnSpPr/>
            <p:nvPr/>
          </p:nvCxnSpPr>
          <p:spPr>
            <a:xfrm>
              <a:off x="4148" y="10681"/>
              <a:ext cx="0" cy="540"/>
            </a:xfrm>
            <a:prstGeom prst="straightConnector1">
              <a:avLst/>
            </a:prstGeom>
            <a:noFill/>
            <a:ln cap="flat" cmpd="sng" w="9525">
              <a:solidFill>
                <a:srgbClr val="000000"/>
              </a:solidFill>
              <a:prstDash val="solid"/>
              <a:round/>
              <a:headEnd len="sm" w="sm" type="none"/>
              <a:tailEnd len="med" w="med" type="triangle"/>
            </a:ln>
          </p:spPr>
        </p:cxnSp>
        <p:cxnSp>
          <p:nvCxnSpPr>
            <p:cNvPr id="975" name="Google Shape;975;p90"/>
            <p:cNvCxnSpPr/>
            <p:nvPr/>
          </p:nvCxnSpPr>
          <p:spPr>
            <a:xfrm>
              <a:off x="4148" y="11801"/>
              <a:ext cx="0" cy="540"/>
            </a:xfrm>
            <a:prstGeom prst="straightConnector1">
              <a:avLst/>
            </a:prstGeom>
            <a:noFill/>
            <a:ln cap="flat" cmpd="sng" w="9525">
              <a:solidFill>
                <a:srgbClr val="000000"/>
              </a:solidFill>
              <a:prstDash val="solid"/>
              <a:round/>
              <a:headEnd len="sm" w="sm" type="none"/>
              <a:tailEnd len="med" w="med" type="triangle"/>
            </a:ln>
          </p:spPr>
        </p:cxnSp>
        <p:cxnSp>
          <p:nvCxnSpPr>
            <p:cNvPr id="976" name="Google Shape;976;p90"/>
            <p:cNvCxnSpPr/>
            <p:nvPr/>
          </p:nvCxnSpPr>
          <p:spPr>
            <a:xfrm>
              <a:off x="4168" y="12901"/>
              <a:ext cx="0" cy="540"/>
            </a:xfrm>
            <a:prstGeom prst="straightConnector1">
              <a:avLst/>
            </a:prstGeom>
            <a:noFill/>
            <a:ln cap="flat" cmpd="sng" w="9525">
              <a:solidFill>
                <a:srgbClr val="000000"/>
              </a:solidFill>
              <a:prstDash val="solid"/>
              <a:round/>
              <a:headEnd len="sm" w="sm" type="none"/>
              <a:tailEnd len="med" w="med" type="triangle"/>
            </a:ln>
          </p:spPr>
        </p:cxnSp>
        <p:cxnSp>
          <p:nvCxnSpPr>
            <p:cNvPr id="977" name="Google Shape;977;p90"/>
            <p:cNvCxnSpPr/>
            <p:nvPr/>
          </p:nvCxnSpPr>
          <p:spPr>
            <a:xfrm>
              <a:off x="4188" y="14021"/>
              <a:ext cx="0" cy="540"/>
            </a:xfrm>
            <a:prstGeom prst="straightConnector1">
              <a:avLst/>
            </a:prstGeom>
            <a:noFill/>
            <a:ln cap="flat" cmpd="sng" w="9525">
              <a:solidFill>
                <a:srgbClr val="000000"/>
              </a:solidFill>
              <a:prstDash val="solid"/>
              <a:round/>
              <a:headEnd len="sm" w="sm" type="none"/>
              <a:tailEnd len="med" w="med" type="triangle"/>
            </a:ln>
          </p:spPr>
        </p:cxnSp>
      </p:grpSp>
      <p:grpSp>
        <p:nvGrpSpPr>
          <p:cNvPr id="978" name="Google Shape;978;p90"/>
          <p:cNvGrpSpPr/>
          <p:nvPr/>
        </p:nvGrpSpPr>
        <p:grpSpPr>
          <a:xfrm>
            <a:off x="4236774" y="793749"/>
            <a:ext cx="2997406" cy="4095741"/>
            <a:chOff x="2480" y="96"/>
            <a:chExt cx="2368" cy="4150"/>
          </a:xfrm>
        </p:grpSpPr>
        <p:sp>
          <p:nvSpPr>
            <p:cNvPr id="979" name="Google Shape;979;p90"/>
            <p:cNvSpPr/>
            <p:nvPr/>
          </p:nvSpPr>
          <p:spPr>
            <a:xfrm>
              <a:off x="3313" y="96"/>
              <a:ext cx="691" cy="238"/>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Start</a:t>
              </a:r>
              <a:endParaRPr b="0" i="0" sz="1400" u="none" cap="none" strike="noStrike">
                <a:solidFill>
                  <a:srgbClr val="000000"/>
                </a:solidFill>
                <a:latin typeface="Arial"/>
                <a:ea typeface="Arial"/>
                <a:cs typeface="Arial"/>
                <a:sym typeface="Arial"/>
              </a:endParaRPr>
            </a:p>
          </p:txBody>
        </p:sp>
        <p:sp>
          <p:nvSpPr>
            <p:cNvPr id="980" name="Google Shape;980;p90"/>
            <p:cNvSpPr/>
            <p:nvPr/>
          </p:nvSpPr>
          <p:spPr>
            <a:xfrm>
              <a:off x="3313" y="4008"/>
              <a:ext cx="691" cy="238"/>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End</a:t>
              </a:r>
              <a:endParaRPr b="0" i="0" sz="1400" u="none" cap="none" strike="noStrike">
                <a:solidFill>
                  <a:srgbClr val="000000"/>
                </a:solidFill>
                <a:latin typeface="Arial"/>
                <a:ea typeface="Arial"/>
                <a:cs typeface="Arial"/>
                <a:sym typeface="Arial"/>
              </a:endParaRPr>
            </a:p>
          </p:txBody>
        </p:sp>
        <p:sp>
          <p:nvSpPr>
            <p:cNvPr id="981" name="Google Shape;981;p90"/>
            <p:cNvSpPr/>
            <p:nvPr/>
          </p:nvSpPr>
          <p:spPr>
            <a:xfrm>
              <a:off x="2480" y="590"/>
              <a:ext cx="2368" cy="238"/>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Input “Berapa data” ; N</a:t>
              </a:r>
              <a:endParaRPr b="0" i="0" sz="1400" u="none" cap="none" strike="noStrike">
                <a:solidFill>
                  <a:srgbClr val="000000"/>
                </a:solidFill>
                <a:latin typeface="Arial"/>
                <a:ea typeface="Arial"/>
                <a:cs typeface="Arial"/>
                <a:sym typeface="Arial"/>
              </a:endParaRPr>
            </a:p>
          </p:txBody>
        </p:sp>
        <p:sp>
          <p:nvSpPr>
            <p:cNvPr id="982" name="Google Shape;982;p90"/>
            <p:cNvSpPr/>
            <p:nvPr/>
          </p:nvSpPr>
          <p:spPr>
            <a:xfrm>
              <a:off x="3302" y="1089"/>
              <a:ext cx="691" cy="238"/>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Jml = 0</a:t>
              </a:r>
              <a:endParaRPr b="0" i="0" sz="1400" u="none" cap="none" strike="noStrike">
                <a:solidFill>
                  <a:srgbClr val="000000"/>
                </a:solidFill>
                <a:latin typeface="Arial"/>
                <a:ea typeface="Arial"/>
                <a:cs typeface="Arial"/>
                <a:sym typeface="Arial"/>
              </a:endParaRPr>
            </a:p>
          </p:txBody>
        </p:sp>
        <p:sp>
          <p:nvSpPr>
            <p:cNvPr id="983" name="Google Shape;983;p90"/>
            <p:cNvSpPr/>
            <p:nvPr/>
          </p:nvSpPr>
          <p:spPr>
            <a:xfrm>
              <a:off x="3006" y="2077"/>
              <a:ext cx="1283" cy="238"/>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Input Bil</a:t>
              </a:r>
              <a:endParaRPr b="0" i="0" sz="1400" u="none" cap="none" strike="noStrike">
                <a:solidFill>
                  <a:srgbClr val="000000"/>
                </a:solidFill>
                <a:latin typeface="Arial"/>
                <a:ea typeface="Arial"/>
                <a:cs typeface="Arial"/>
                <a:sym typeface="Arial"/>
              </a:endParaRPr>
            </a:p>
          </p:txBody>
        </p:sp>
        <p:sp>
          <p:nvSpPr>
            <p:cNvPr id="984" name="Google Shape;984;p90"/>
            <p:cNvSpPr/>
            <p:nvPr/>
          </p:nvSpPr>
          <p:spPr>
            <a:xfrm>
              <a:off x="3050" y="3064"/>
              <a:ext cx="1184" cy="239"/>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Next K</a:t>
              </a:r>
              <a:endParaRPr b="0" i="0" sz="1400" u="none" cap="none" strike="noStrike">
                <a:solidFill>
                  <a:srgbClr val="000000"/>
                </a:solidFill>
                <a:latin typeface="Arial"/>
                <a:ea typeface="Arial"/>
                <a:cs typeface="Arial"/>
                <a:sym typeface="Arial"/>
              </a:endParaRPr>
            </a:p>
          </p:txBody>
        </p:sp>
        <p:sp>
          <p:nvSpPr>
            <p:cNvPr id="985" name="Google Shape;985;p90"/>
            <p:cNvSpPr/>
            <p:nvPr/>
          </p:nvSpPr>
          <p:spPr>
            <a:xfrm>
              <a:off x="2864" y="1583"/>
              <a:ext cx="1578" cy="238"/>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For K = 1 to N</a:t>
              </a:r>
              <a:endParaRPr b="0" i="0" sz="1400" u="none" cap="none" strike="noStrike">
                <a:solidFill>
                  <a:srgbClr val="000000"/>
                </a:solidFill>
                <a:latin typeface="Arial"/>
                <a:ea typeface="Arial"/>
                <a:cs typeface="Arial"/>
                <a:sym typeface="Arial"/>
              </a:endParaRPr>
            </a:p>
          </p:txBody>
        </p:sp>
        <p:sp>
          <p:nvSpPr>
            <p:cNvPr id="986" name="Google Shape;986;p90"/>
            <p:cNvSpPr/>
            <p:nvPr/>
          </p:nvSpPr>
          <p:spPr>
            <a:xfrm>
              <a:off x="2513" y="3549"/>
              <a:ext cx="2269" cy="238"/>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Print “Jumlah = “; Jml</a:t>
              </a:r>
              <a:endParaRPr b="0" i="0" sz="1400" u="none" cap="none" strike="noStrike">
                <a:solidFill>
                  <a:srgbClr val="000000"/>
                </a:solidFill>
                <a:latin typeface="Arial"/>
                <a:ea typeface="Arial"/>
                <a:cs typeface="Arial"/>
                <a:sym typeface="Arial"/>
              </a:endParaRPr>
            </a:p>
          </p:txBody>
        </p:sp>
        <p:cxnSp>
          <p:nvCxnSpPr>
            <p:cNvPr id="987" name="Google Shape;987;p90"/>
            <p:cNvCxnSpPr/>
            <p:nvPr/>
          </p:nvCxnSpPr>
          <p:spPr>
            <a:xfrm>
              <a:off x="3664" y="334"/>
              <a:ext cx="0" cy="238"/>
            </a:xfrm>
            <a:prstGeom prst="straightConnector1">
              <a:avLst/>
            </a:prstGeom>
            <a:noFill/>
            <a:ln cap="flat" cmpd="sng" w="9525">
              <a:solidFill>
                <a:srgbClr val="000000"/>
              </a:solidFill>
              <a:prstDash val="solid"/>
              <a:round/>
              <a:headEnd len="sm" w="sm" type="none"/>
              <a:tailEnd len="med" w="med" type="triangle"/>
            </a:ln>
          </p:spPr>
        </p:cxnSp>
        <p:cxnSp>
          <p:nvCxnSpPr>
            <p:cNvPr id="988" name="Google Shape;988;p90"/>
            <p:cNvCxnSpPr/>
            <p:nvPr/>
          </p:nvCxnSpPr>
          <p:spPr>
            <a:xfrm>
              <a:off x="3653" y="1336"/>
              <a:ext cx="0" cy="238"/>
            </a:xfrm>
            <a:prstGeom prst="straightConnector1">
              <a:avLst/>
            </a:prstGeom>
            <a:noFill/>
            <a:ln cap="flat" cmpd="sng" w="9525">
              <a:solidFill>
                <a:srgbClr val="000000"/>
              </a:solidFill>
              <a:prstDash val="solid"/>
              <a:round/>
              <a:headEnd len="sm" w="sm" type="none"/>
              <a:tailEnd len="med" w="med" type="triangle"/>
            </a:ln>
          </p:spPr>
        </p:cxnSp>
        <p:cxnSp>
          <p:nvCxnSpPr>
            <p:cNvPr id="989" name="Google Shape;989;p90"/>
            <p:cNvCxnSpPr/>
            <p:nvPr/>
          </p:nvCxnSpPr>
          <p:spPr>
            <a:xfrm>
              <a:off x="3653" y="1821"/>
              <a:ext cx="0" cy="238"/>
            </a:xfrm>
            <a:prstGeom prst="straightConnector1">
              <a:avLst/>
            </a:prstGeom>
            <a:noFill/>
            <a:ln cap="flat" cmpd="sng" w="9525">
              <a:solidFill>
                <a:srgbClr val="000000"/>
              </a:solidFill>
              <a:prstDash val="solid"/>
              <a:round/>
              <a:headEnd len="sm" w="sm" type="none"/>
              <a:tailEnd len="med" w="med" type="triangle"/>
            </a:ln>
          </p:spPr>
        </p:cxnSp>
        <p:cxnSp>
          <p:nvCxnSpPr>
            <p:cNvPr id="990" name="Google Shape;990;p90"/>
            <p:cNvCxnSpPr/>
            <p:nvPr/>
          </p:nvCxnSpPr>
          <p:spPr>
            <a:xfrm>
              <a:off x="3642" y="2324"/>
              <a:ext cx="0" cy="238"/>
            </a:xfrm>
            <a:prstGeom prst="straightConnector1">
              <a:avLst/>
            </a:prstGeom>
            <a:noFill/>
            <a:ln cap="flat" cmpd="sng" w="9525">
              <a:solidFill>
                <a:srgbClr val="000000"/>
              </a:solidFill>
              <a:prstDash val="solid"/>
              <a:round/>
              <a:headEnd len="sm" w="sm" type="none"/>
              <a:tailEnd len="med" w="med" type="triangle"/>
            </a:ln>
          </p:spPr>
        </p:cxnSp>
        <p:cxnSp>
          <p:nvCxnSpPr>
            <p:cNvPr id="991" name="Google Shape;991;p90"/>
            <p:cNvCxnSpPr/>
            <p:nvPr/>
          </p:nvCxnSpPr>
          <p:spPr>
            <a:xfrm>
              <a:off x="3642" y="2818"/>
              <a:ext cx="0" cy="238"/>
            </a:xfrm>
            <a:prstGeom prst="straightConnector1">
              <a:avLst/>
            </a:prstGeom>
            <a:noFill/>
            <a:ln cap="flat" cmpd="sng" w="9525">
              <a:solidFill>
                <a:srgbClr val="000000"/>
              </a:solidFill>
              <a:prstDash val="solid"/>
              <a:round/>
              <a:headEnd len="sm" w="sm" type="none"/>
              <a:tailEnd len="med" w="med" type="triangle"/>
            </a:ln>
          </p:spPr>
        </p:cxnSp>
        <p:cxnSp>
          <p:nvCxnSpPr>
            <p:cNvPr id="992" name="Google Shape;992;p90"/>
            <p:cNvCxnSpPr/>
            <p:nvPr/>
          </p:nvCxnSpPr>
          <p:spPr>
            <a:xfrm>
              <a:off x="3653" y="3311"/>
              <a:ext cx="0" cy="238"/>
            </a:xfrm>
            <a:prstGeom prst="straightConnector1">
              <a:avLst/>
            </a:prstGeom>
            <a:noFill/>
            <a:ln cap="flat" cmpd="sng" w="9525">
              <a:solidFill>
                <a:srgbClr val="000000"/>
              </a:solidFill>
              <a:prstDash val="solid"/>
              <a:round/>
              <a:headEnd len="sm" w="sm" type="none"/>
              <a:tailEnd len="med" w="med" type="triangle"/>
            </a:ln>
          </p:spPr>
        </p:cxnSp>
        <p:cxnSp>
          <p:nvCxnSpPr>
            <p:cNvPr id="993" name="Google Shape;993;p90"/>
            <p:cNvCxnSpPr/>
            <p:nvPr/>
          </p:nvCxnSpPr>
          <p:spPr>
            <a:xfrm>
              <a:off x="3653" y="828"/>
              <a:ext cx="0" cy="238"/>
            </a:xfrm>
            <a:prstGeom prst="straightConnector1">
              <a:avLst/>
            </a:prstGeom>
            <a:noFill/>
            <a:ln cap="flat" cmpd="sng" w="9525">
              <a:solidFill>
                <a:srgbClr val="000000"/>
              </a:solidFill>
              <a:prstDash val="solid"/>
              <a:round/>
              <a:headEnd len="sm" w="sm" type="none"/>
              <a:tailEnd len="med" w="med" type="triangle"/>
            </a:ln>
          </p:spPr>
        </p:cxnSp>
        <p:sp>
          <p:nvSpPr>
            <p:cNvPr id="994" name="Google Shape;994;p90"/>
            <p:cNvSpPr/>
            <p:nvPr/>
          </p:nvSpPr>
          <p:spPr>
            <a:xfrm>
              <a:off x="3050" y="2571"/>
              <a:ext cx="1184" cy="238"/>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Jml = Jml + Bil</a:t>
              </a:r>
              <a:endParaRPr b="0" i="0" sz="1400" u="none" cap="none" strike="noStrike">
                <a:solidFill>
                  <a:srgbClr val="000000"/>
                </a:solidFill>
                <a:latin typeface="Arial"/>
                <a:ea typeface="Arial"/>
                <a:cs typeface="Arial"/>
                <a:sym typeface="Arial"/>
              </a:endParaRPr>
            </a:p>
          </p:txBody>
        </p:sp>
        <p:cxnSp>
          <p:nvCxnSpPr>
            <p:cNvPr id="995" name="Google Shape;995;p90"/>
            <p:cNvCxnSpPr/>
            <p:nvPr/>
          </p:nvCxnSpPr>
          <p:spPr>
            <a:xfrm>
              <a:off x="3653" y="3787"/>
              <a:ext cx="0" cy="239"/>
            </a:xfrm>
            <a:prstGeom prst="straightConnector1">
              <a:avLst/>
            </a:prstGeom>
            <a:noFill/>
            <a:ln cap="flat" cmpd="sng" w="9525">
              <a:solidFill>
                <a:srgbClr val="000000"/>
              </a:solidFill>
              <a:prstDash val="solid"/>
              <a:round/>
              <a:headEnd len="sm" w="sm" type="none"/>
              <a:tailEnd len="med" w="med" type="triangle"/>
            </a:ln>
          </p:spPr>
        </p:cxnSp>
        <p:sp>
          <p:nvSpPr>
            <p:cNvPr id="996" name="Google Shape;996;p90"/>
            <p:cNvSpPr/>
            <p:nvPr/>
          </p:nvSpPr>
          <p:spPr>
            <a:xfrm>
              <a:off x="2544" y="1680"/>
              <a:ext cx="480" cy="1488"/>
            </a:xfrm>
            <a:custGeom>
              <a:rect b="b" l="l" r="r" t="t"/>
              <a:pathLst>
                <a:path extrusionOk="0" h="1488" w="480">
                  <a:moveTo>
                    <a:pt x="480" y="1488"/>
                  </a:moveTo>
                  <a:lnTo>
                    <a:pt x="0" y="1488"/>
                  </a:lnTo>
                  <a:lnTo>
                    <a:pt x="0" y="0"/>
                  </a:lnTo>
                  <a:lnTo>
                    <a:pt x="336" y="0"/>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pic>
        <p:nvPicPr>
          <p:cNvPr id="1001" name="Google Shape;1001;p9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002" name="Google Shape;1002;p9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003" name="Google Shape;1003;p91"/>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004" name="Google Shape;1004;p91"/>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005" name="Google Shape;1005;p91"/>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Simbol-simbol Flowchart</a:t>
            </a:r>
            <a:endParaRPr b="1" i="0" sz="2800" u="none" cap="none" strike="noStrike">
              <a:solidFill>
                <a:srgbClr val="002060"/>
              </a:solidFill>
              <a:latin typeface="Arial"/>
              <a:ea typeface="Arial"/>
              <a:cs typeface="Arial"/>
              <a:sym typeface="Arial"/>
            </a:endParaRPr>
          </a:p>
        </p:txBody>
      </p:sp>
      <p:sp>
        <p:nvSpPr>
          <p:cNvPr id="1006" name="Google Shape;1006;p91"/>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7" name="Google Shape;1007;p91"/>
          <p:cNvSpPr/>
          <p:nvPr/>
        </p:nvSpPr>
        <p:spPr>
          <a:xfrm>
            <a:off x="434696" y="940741"/>
            <a:ext cx="8464028" cy="923289"/>
          </a:xfrm>
          <a:prstGeom prst="rect">
            <a:avLst/>
          </a:prstGeom>
          <a:noFill/>
          <a:ln>
            <a:noFill/>
          </a:ln>
        </p:spPr>
        <p:txBody>
          <a:bodyPr anchorCtr="0" anchor="t" bIns="45700" lIns="91425" spcFirstLastPara="1" rIns="91425" wrap="square" tIns="45700">
            <a:spAutoFit/>
          </a:bodyPr>
          <a:lstStyle/>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1008" name="Google Shape;1008;p91"/>
          <p:cNvSpPr/>
          <p:nvPr/>
        </p:nvSpPr>
        <p:spPr>
          <a:xfrm>
            <a:off x="331180" y="876953"/>
            <a:ext cx="8464028" cy="3970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 Flow direction symbols</a:t>
            </a:r>
            <a:endParaRPr b="0" i="0" sz="14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 Processing symbols</a:t>
            </a:r>
            <a:endParaRPr b="0" i="0" sz="14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 Input / Output symbols</a:t>
            </a:r>
            <a:endParaRPr b="0" i="0" sz="14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09" name="Google Shape;1009;p91"/>
          <p:cNvSpPr/>
          <p:nvPr/>
        </p:nvSpPr>
        <p:spPr>
          <a:xfrm>
            <a:off x="695982" y="1596743"/>
            <a:ext cx="8013322" cy="872034"/>
          </a:xfrm>
          <a:prstGeom prst="rect">
            <a:avLst/>
          </a:prstGeom>
          <a:noFill/>
          <a:ln>
            <a:noFill/>
          </a:ln>
        </p:spPr>
        <p:txBody>
          <a:bodyPr anchorCtr="0" anchor="t" bIns="45700" lIns="91425" spcFirstLastPara="1" rIns="91425" wrap="square" tIns="45700">
            <a:spAutoFit/>
          </a:bodyPr>
          <a:lstStyle/>
          <a:p>
            <a:pPr indent="-285750" lvl="1" marL="285750" marR="0" rtl="0" algn="l">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Digunakan untuk menghubungkan simbol satu dengan yang lain</a:t>
            </a:r>
            <a:endParaRPr b="0" i="0" sz="1400" u="none" cap="none" strike="noStrike">
              <a:solidFill>
                <a:srgbClr val="000000"/>
              </a:solidFill>
              <a:latin typeface="Cambria"/>
              <a:ea typeface="Cambria"/>
              <a:cs typeface="Cambria"/>
              <a:sym typeface="Cambria"/>
            </a:endParaRPr>
          </a:p>
          <a:p>
            <a:pPr indent="-285750" lvl="1" marL="285750" marR="0" rtl="0" algn="l">
              <a:lnSpc>
                <a:spcPct val="15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Disebut juga connecting line</a:t>
            </a:r>
            <a:endParaRPr b="0" i="0" sz="1400" u="none" cap="none" strike="noStrike">
              <a:solidFill>
                <a:srgbClr val="000000"/>
              </a:solidFill>
              <a:latin typeface="Cambria"/>
              <a:ea typeface="Cambria"/>
              <a:cs typeface="Cambria"/>
              <a:sym typeface="Cambria"/>
            </a:endParaRPr>
          </a:p>
        </p:txBody>
      </p:sp>
      <p:sp>
        <p:nvSpPr>
          <p:cNvPr id="1010" name="Google Shape;1010;p91"/>
          <p:cNvSpPr/>
          <p:nvPr/>
        </p:nvSpPr>
        <p:spPr>
          <a:xfrm>
            <a:off x="695982" y="3113680"/>
            <a:ext cx="8013322" cy="341632"/>
          </a:xfrm>
          <a:prstGeom prst="rect">
            <a:avLst/>
          </a:prstGeom>
          <a:noFill/>
          <a:ln>
            <a:noFill/>
          </a:ln>
        </p:spPr>
        <p:txBody>
          <a:bodyPr anchorCtr="0" anchor="t" bIns="45700" lIns="91425" spcFirstLastPara="1" rIns="91425" wrap="square" tIns="45700">
            <a:spAutoFit/>
          </a:bodyPr>
          <a:lstStyle/>
          <a:p>
            <a:pPr indent="-285750" lvl="1" marL="285750" marR="0" rtl="0" algn="l">
              <a:lnSpc>
                <a:spcPct val="9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Menunjukan jenis operasi pengolahan dalam suatu proses / prosedur</a:t>
            </a:r>
            <a:endParaRPr b="0" i="0" sz="1800" u="none" cap="none" strike="noStrike">
              <a:solidFill>
                <a:srgbClr val="000000"/>
              </a:solidFill>
              <a:latin typeface="Cambria"/>
              <a:ea typeface="Cambria"/>
              <a:cs typeface="Cambria"/>
              <a:sym typeface="Cambria"/>
            </a:endParaRPr>
          </a:p>
        </p:txBody>
      </p:sp>
      <p:sp>
        <p:nvSpPr>
          <p:cNvPr id="1011" name="Google Shape;1011;p91"/>
          <p:cNvSpPr/>
          <p:nvPr/>
        </p:nvSpPr>
        <p:spPr>
          <a:xfrm>
            <a:off x="695982" y="4187354"/>
            <a:ext cx="8099226" cy="590931"/>
          </a:xfrm>
          <a:prstGeom prst="rect">
            <a:avLst/>
          </a:prstGeom>
          <a:noFill/>
          <a:ln>
            <a:noFill/>
          </a:ln>
        </p:spPr>
        <p:txBody>
          <a:bodyPr anchorCtr="0" anchor="t" bIns="45700" lIns="91425" spcFirstLastPara="1" rIns="91425" wrap="square" tIns="45700">
            <a:spAutoFit/>
          </a:bodyPr>
          <a:lstStyle/>
          <a:p>
            <a:pPr indent="-285750" lvl="1" marL="285750" marR="0" rtl="0" algn="l">
              <a:lnSpc>
                <a:spcPct val="9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Menunjukkan jenis peralatan yang digunakan sebagai media input atau output</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pic>
        <p:nvPicPr>
          <p:cNvPr id="1016" name="Google Shape;1016;p92"/>
          <p:cNvPicPr preferRelativeResize="0"/>
          <p:nvPr/>
        </p:nvPicPr>
        <p:blipFill rotWithShape="1">
          <a:blip r:embed="rId4">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017" name="Google Shape;1017;p9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018" name="Google Shape;1018;p92"/>
          <p:cNvPicPr preferRelativeResize="0"/>
          <p:nvPr/>
        </p:nvPicPr>
        <p:blipFill rotWithShape="1">
          <a:blip r:embed="rId5">
            <a:alphaModFix/>
          </a:blip>
          <a:srcRect b="0" l="0" r="0" t="0"/>
          <a:stretch/>
        </p:blipFill>
        <p:spPr>
          <a:xfrm>
            <a:off x="-33618" y="-24297"/>
            <a:ext cx="729600" cy="462301"/>
          </a:xfrm>
          <a:prstGeom prst="rect">
            <a:avLst/>
          </a:prstGeom>
          <a:noFill/>
          <a:ln>
            <a:noFill/>
          </a:ln>
        </p:spPr>
      </p:pic>
      <p:pic>
        <p:nvPicPr>
          <p:cNvPr id="1019" name="Google Shape;1019;p92"/>
          <p:cNvPicPr preferRelativeResize="0"/>
          <p:nvPr/>
        </p:nvPicPr>
        <p:blipFill rotWithShape="1">
          <a:blip r:embed="rId6">
            <a:alphaModFix/>
          </a:blip>
          <a:srcRect b="0" l="0" r="0" t="0"/>
          <a:stretch/>
        </p:blipFill>
        <p:spPr>
          <a:xfrm>
            <a:off x="8145433" y="4506596"/>
            <a:ext cx="1019991" cy="646331"/>
          </a:xfrm>
          <a:prstGeom prst="rect">
            <a:avLst/>
          </a:prstGeom>
          <a:noFill/>
          <a:ln>
            <a:noFill/>
          </a:ln>
        </p:spPr>
      </p:pic>
      <p:sp>
        <p:nvSpPr>
          <p:cNvPr id="1020" name="Google Shape;1020;p92"/>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Flow Direction Symbols</a:t>
            </a:r>
            <a:endParaRPr b="1" i="0" sz="2800" u="none" cap="none" strike="noStrike">
              <a:solidFill>
                <a:srgbClr val="002060"/>
              </a:solidFill>
              <a:latin typeface="Arial"/>
              <a:ea typeface="Arial"/>
              <a:cs typeface="Arial"/>
              <a:sym typeface="Arial"/>
            </a:endParaRPr>
          </a:p>
        </p:txBody>
      </p:sp>
      <p:sp>
        <p:nvSpPr>
          <p:cNvPr id="1021" name="Google Shape;1021;p92"/>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2" name="Google Shape;1022;p92"/>
          <p:cNvSpPr/>
          <p:nvPr/>
        </p:nvSpPr>
        <p:spPr>
          <a:xfrm>
            <a:off x="2674188" y="876953"/>
            <a:ext cx="6121019" cy="332394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Simbol arus / </a:t>
            </a:r>
            <a:r>
              <a:rPr b="0" i="1" lang="en-US" sz="2000" u="none" cap="none" strike="noStrike">
                <a:solidFill>
                  <a:srgbClr val="000000"/>
                </a:solidFill>
                <a:latin typeface="Cambria"/>
                <a:ea typeface="Cambria"/>
                <a:cs typeface="Cambria"/>
                <a:sym typeface="Cambria"/>
              </a:rPr>
              <a:t>flow</a:t>
            </a:r>
            <a:endParaRPr b="0" i="0" sz="1400" u="none" cap="none" strike="noStrike">
              <a:solidFill>
                <a:srgbClr val="000000"/>
              </a:solidFill>
              <a:latin typeface="Cambria"/>
              <a:ea typeface="Cambria"/>
              <a:cs typeface="Cambria"/>
              <a:sym typeface="Cambria"/>
            </a:endParaRPr>
          </a:p>
          <a:p>
            <a:pPr indent="-215900" lvl="0" marL="342900" marR="0" rtl="0" algn="l">
              <a:lnSpc>
                <a:spcPct val="150000"/>
              </a:lnSpc>
              <a:spcBef>
                <a:spcPts val="0"/>
              </a:spcBef>
              <a:spcAft>
                <a:spcPts val="0"/>
              </a:spcAft>
              <a:buClr>
                <a:srgbClr val="000000"/>
              </a:buClr>
              <a:buSzPts val="2000"/>
              <a:buFont typeface="Arial"/>
              <a:buNone/>
            </a:pPr>
            <a:r>
              <a:t/>
            </a:r>
            <a:endParaRPr b="0" i="1" sz="20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Simbol </a:t>
            </a:r>
            <a:r>
              <a:rPr b="0" i="1" lang="en-US" sz="2000" u="none" cap="none" strike="noStrike">
                <a:solidFill>
                  <a:srgbClr val="000000"/>
                </a:solidFill>
                <a:latin typeface="Cambria"/>
                <a:ea typeface="Cambria"/>
                <a:cs typeface="Cambria"/>
                <a:sym typeface="Cambria"/>
              </a:rPr>
              <a:t>communication link</a:t>
            </a:r>
            <a:endParaRPr b="0" i="0" sz="1400" u="none" cap="none" strike="noStrike">
              <a:solidFill>
                <a:srgbClr val="000000"/>
              </a:solidFill>
              <a:latin typeface="Cambria"/>
              <a:ea typeface="Cambria"/>
              <a:cs typeface="Cambria"/>
              <a:sym typeface="Cambria"/>
            </a:endParaRPr>
          </a:p>
          <a:p>
            <a:pPr indent="-215900" lvl="0" marL="342900" marR="0" rtl="0" algn="l">
              <a:lnSpc>
                <a:spcPct val="150000"/>
              </a:lnSpc>
              <a:spcBef>
                <a:spcPts val="0"/>
              </a:spcBef>
              <a:spcAft>
                <a:spcPts val="0"/>
              </a:spcAft>
              <a:buClr>
                <a:srgbClr val="000000"/>
              </a:buClr>
              <a:buSzPts val="2000"/>
              <a:buFont typeface="Arial"/>
              <a:buNone/>
            </a:pPr>
            <a:r>
              <a:t/>
            </a:r>
            <a:endParaRPr b="0" i="1" sz="20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Simbol </a:t>
            </a:r>
            <a:r>
              <a:rPr b="0" i="1" lang="en-US" sz="2000" u="none" cap="none" strike="noStrike">
                <a:solidFill>
                  <a:srgbClr val="000000"/>
                </a:solidFill>
                <a:latin typeface="Cambria"/>
                <a:ea typeface="Cambria"/>
                <a:cs typeface="Cambria"/>
                <a:sym typeface="Cambria"/>
              </a:rPr>
              <a:t>connector</a:t>
            </a:r>
            <a:endParaRPr b="0" i="0" sz="1400" u="none" cap="none" strike="noStrike">
              <a:solidFill>
                <a:srgbClr val="000000"/>
              </a:solidFill>
              <a:latin typeface="Cambria"/>
              <a:ea typeface="Cambria"/>
              <a:cs typeface="Cambria"/>
              <a:sym typeface="Cambria"/>
            </a:endParaRPr>
          </a:p>
          <a:p>
            <a:pPr indent="-215900" lvl="0" marL="342900" marR="0" rtl="0" algn="l">
              <a:lnSpc>
                <a:spcPct val="150000"/>
              </a:lnSpc>
              <a:spcBef>
                <a:spcPts val="0"/>
              </a:spcBef>
              <a:spcAft>
                <a:spcPts val="0"/>
              </a:spcAft>
              <a:buClr>
                <a:srgbClr val="000000"/>
              </a:buClr>
              <a:buSzPts val="2000"/>
              <a:buFont typeface="Arial"/>
              <a:buNone/>
            </a:pPr>
            <a:r>
              <a:t/>
            </a:r>
            <a:endParaRPr b="0" i="1" sz="20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Simbol </a:t>
            </a:r>
            <a:r>
              <a:rPr b="0" i="1" lang="en-US" sz="2000" u="none" cap="none" strike="noStrike">
                <a:solidFill>
                  <a:srgbClr val="000000"/>
                </a:solidFill>
                <a:latin typeface="Cambria"/>
                <a:ea typeface="Cambria"/>
                <a:cs typeface="Cambria"/>
                <a:sym typeface="Cambria"/>
              </a:rPr>
              <a:t>offline connector</a:t>
            </a:r>
            <a:r>
              <a:rPr b="0" i="1" lang="en-US" sz="1800" u="none" cap="none" strike="noStrike">
                <a:solidFill>
                  <a:srgbClr val="000000"/>
                </a:solidFill>
                <a:latin typeface="Cambria"/>
                <a:ea typeface="Cambria"/>
                <a:cs typeface="Cambria"/>
                <a:sym typeface="Cambria"/>
              </a:rPr>
              <a:t>	</a:t>
            </a:r>
            <a:endParaRPr b="0" i="0" sz="1800" u="none" cap="none" strike="noStrike">
              <a:solidFill>
                <a:srgbClr val="000000"/>
              </a:solidFill>
              <a:latin typeface="Cambria"/>
              <a:ea typeface="Cambria"/>
              <a:cs typeface="Cambria"/>
              <a:sym typeface="Cambria"/>
            </a:endParaRPr>
          </a:p>
        </p:txBody>
      </p:sp>
      <p:sp>
        <p:nvSpPr>
          <p:cNvPr id="1023" name="Google Shape;1023;p92"/>
          <p:cNvSpPr/>
          <p:nvPr/>
        </p:nvSpPr>
        <p:spPr>
          <a:xfrm>
            <a:off x="2987816" y="1419343"/>
            <a:ext cx="3635932" cy="286232"/>
          </a:xfrm>
          <a:prstGeom prst="rect">
            <a:avLst/>
          </a:prstGeom>
          <a:noFill/>
          <a:ln>
            <a:noFill/>
          </a:ln>
        </p:spPr>
        <p:txBody>
          <a:bodyPr anchorCtr="0" anchor="t" bIns="45700" lIns="91425" spcFirstLastPara="1" rIns="91425" wrap="square" tIns="45700">
            <a:spAutoFit/>
          </a:bodyPr>
          <a:lstStyle/>
          <a:p>
            <a:pPr indent="-285750" lvl="1" marL="285750" marR="0" rtl="0" algn="l">
              <a:lnSpc>
                <a:spcPct val="90000"/>
              </a:lnSpc>
              <a:spcBef>
                <a:spcPts val="0"/>
              </a:spcBef>
              <a:spcAft>
                <a:spcPts val="0"/>
              </a:spcAft>
              <a:buClr>
                <a:srgbClr val="000000"/>
              </a:buClr>
              <a:buSzPts val="1400"/>
              <a:buFont typeface="Cambria"/>
              <a:buChar char="•"/>
            </a:pPr>
            <a:r>
              <a:rPr b="0" i="0" lang="en-US" sz="1400" u="none" cap="none" strike="noStrike">
                <a:solidFill>
                  <a:srgbClr val="000000"/>
                </a:solidFill>
                <a:latin typeface="Cambria"/>
                <a:ea typeface="Cambria"/>
                <a:cs typeface="Cambria"/>
                <a:sym typeface="Cambria"/>
              </a:rPr>
              <a:t>Menyatakan jalannya arus suatu proses</a:t>
            </a:r>
            <a:endParaRPr b="0" i="0" sz="1400" u="none" cap="none" strike="noStrike">
              <a:solidFill>
                <a:srgbClr val="000000"/>
              </a:solidFill>
              <a:latin typeface="Cambria"/>
              <a:ea typeface="Cambria"/>
              <a:cs typeface="Cambria"/>
              <a:sym typeface="Cambria"/>
            </a:endParaRPr>
          </a:p>
        </p:txBody>
      </p:sp>
      <p:sp>
        <p:nvSpPr>
          <p:cNvPr id="1024" name="Google Shape;1024;p92"/>
          <p:cNvSpPr/>
          <p:nvPr/>
        </p:nvSpPr>
        <p:spPr>
          <a:xfrm>
            <a:off x="3005126" y="2354962"/>
            <a:ext cx="5650302" cy="286232"/>
          </a:xfrm>
          <a:prstGeom prst="rect">
            <a:avLst/>
          </a:prstGeom>
          <a:noFill/>
          <a:ln>
            <a:noFill/>
          </a:ln>
        </p:spPr>
        <p:txBody>
          <a:bodyPr anchorCtr="0" anchor="t" bIns="45700" lIns="91425" spcFirstLastPara="1" rIns="91425" wrap="square" tIns="45700">
            <a:spAutoFit/>
          </a:bodyPr>
          <a:lstStyle/>
          <a:p>
            <a:pPr indent="-285750" lvl="1" marL="285750" marR="0" rtl="0" algn="l">
              <a:lnSpc>
                <a:spcPct val="90000"/>
              </a:lnSpc>
              <a:spcBef>
                <a:spcPts val="0"/>
              </a:spcBef>
              <a:spcAft>
                <a:spcPts val="0"/>
              </a:spcAft>
              <a:buClr>
                <a:srgbClr val="000000"/>
              </a:buClr>
              <a:buSzPts val="1400"/>
              <a:buFont typeface="Cambria"/>
              <a:buChar char="•"/>
            </a:pPr>
            <a:r>
              <a:rPr b="0" i="0" lang="en-US" sz="1400" u="none" cap="none" strike="noStrike">
                <a:solidFill>
                  <a:srgbClr val="000000"/>
                </a:solidFill>
                <a:latin typeface="Cambria"/>
                <a:ea typeface="Cambria"/>
                <a:cs typeface="Cambria"/>
                <a:sym typeface="Cambria"/>
              </a:rPr>
              <a:t>Menyatakan transmisi data dari satu lokasi ke lokasi lain</a:t>
            </a:r>
            <a:endParaRPr b="0" i="0" sz="1400" u="none" cap="none" strike="noStrike">
              <a:solidFill>
                <a:srgbClr val="000000"/>
              </a:solidFill>
              <a:latin typeface="Cambria"/>
              <a:ea typeface="Cambria"/>
              <a:cs typeface="Cambria"/>
              <a:sym typeface="Cambria"/>
            </a:endParaRPr>
          </a:p>
        </p:txBody>
      </p:sp>
      <p:sp>
        <p:nvSpPr>
          <p:cNvPr id="1025" name="Google Shape;1025;p92"/>
          <p:cNvSpPr/>
          <p:nvPr/>
        </p:nvSpPr>
        <p:spPr>
          <a:xfrm>
            <a:off x="3005126" y="3262881"/>
            <a:ext cx="5790081" cy="480131"/>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chemeClr val="dk1"/>
              </a:buClr>
              <a:buSzPts val="1400"/>
              <a:buFont typeface="Cambria"/>
              <a:buChar char="•"/>
            </a:pPr>
            <a:r>
              <a:rPr b="0" i="0" lang="en-US" sz="1400" u="none" cap="none" strike="noStrike">
                <a:solidFill>
                  <a:schemeClr val="dk1"/>
                </a:solidFill>
                <a:latin typeface="Cambria"/>
                <a:ea typeface="Cambria"/>
                <a:cs typeface="Cambria"/>
                <a:sym typeface="Cambria"/>
              </a:rPr>
              <a:t>Menyatakan sambungan dari proses ke proses lainnya dalam halaman yang sama</a:t>
            </a:r>
            <a:endParaRPr b="0" i="0" sz="1400" u="none" cap="none" strike="noStrike">
              <a:solidFill>
                <a:schemeClr val="dk1"/>
              </a:solidFill>
              <a:latin typeface="Cambria"/>
              <a:ea typeface="Cambria"/>
              <a:cs typeface="Cambria"/>
              <a:sym typeface="Cambria"/>
            </a:endParaRPr>
          </a:p>
        </p:txBody>
      </p:sp>
      <p:sp>
        <p:nvSpPr>
          <p:cNvPr id="1026" name="Google Shape;1026;p92"/>
          <p:cNvSpPr/>
          <p:nvPr/>
        </p:nvSpPr>
        <p:spPr>
          <a:xfrm>
            <a:off x="3016510" y="4168156"/>
            <a:ext cx="5638918" cy="698717"/>
          </a:xfrm>
          <a:prstGeom prst="rect">
            <a:avLst/>
          </a:prstGeom>
          <a:noFill/>
          <a:ln>
            <a:noFill/>
          </a:ln>
        </p:spPr>
        <p:txBody>
          <a:bodyPr anchorCtr="0" anchor="t" bIns="45700" lIns="91425" spcFirstLastPara="1" rIns="91425" wrap="square" tIns="45700">
            <a:spAutoFit/>
          </a:bodyPr>
          <a:lstStyle/>
          <a:p>
            <a:pPr indent="-285750" lvl="1" marL="285750" marR="0" rtl="0" algn="l">
              <a:lnSpc>
                <a:spcPct val="150000"/>
              </a:lnSpc>
              <a:spcBef>
                <a:spcPts val="0"/>
              </a:spcBef>
              <a:spcAft>
                <a:spcPts val="0"/>
              </a:spcAft>
              <a:buClr>
                <a:schemeClr val="dk1"/>
              </a:buClr>
              <a:buSzPts val="1400"/>
              <a:buFont typeface="Cambria"/>
              <a:buChar char="•"/>
            </a:pPr>
            <a:r>
              <a:rPr b="0" i="0" lang="en-US" sz="1400" u="none" cap="none" strike="noStrike">
                <a:solidFill>
                  <a:schemeClr val="dk1"/>
                </a:solidFill>
                <a:latin typeface="Cambria"/>
                <a:ea typeface="Cambria"/>
                <a:cs typeface="Cambria"/>
                <a:sym typeface="Cambria"/>
              </a:rPr>
              <a:t>Menyatakan sambungan dari proses ke proses lainnya dalam halaman yang berbeda</a:t>
            </a:r>
            <a:endParaRPr b="0" i="0" sz="1400" u="none" cap="none" strike="noStrike">
              <a:solidFill>
                <a:schemeClr val="dk1"/>
              </a:solidFill>
              <a:latin typeface="Cambria"/>
              <a:ea typeface="Cambria"/>
              <a:cs typeface="Cambria"/>
              <a:sym typeface="Cambria"/>
            </a:endParaRPr>
          </a:p>
        </p:txBody>
      </p:sp>
      <p:cxnSp>
        <p:nvCxnSpPr>
          <p:cNvPr id="1027" name="Google Shape;1027;p92"/>
          <p:cNvCxnSpPr/>
          <p:nvPr/>
        </p:nvCxnSpPr>
        <p:spPr>
          <a:xfrm>
            <a:off x="1940828" y="1077938"/>
            <a:ext cx="477328" cy="0"/>
          </a:xfrm>
          <a:prstGeom prst="straightConnector1">
            <a:avLst/>
          </a:prstGeom>
          <a:noFill/>
          <a:ln cap="flat" cmpd="sng" w="9525">
            <a:solidFill>
              <a:srgbClr val="000000"/>
            </a:solidFill>
            <a:prstDash val="solid"/>
            <a:round/>
            <a:headEnd len="sm" w="sm" type="none"/>
            <a:tailEnd len="med" w="med" type="triangle"/>
          </a:ln>
        </p:spPr>
      </p:cxnSp>
      <p:cxnSp>
        <p:nvCxnSpPr>
          <p:cNvPr id="1028" name="Google Shape;1028;p92"/>
          <p:cNvCxnSpPr/>
          <p:nvPr/>
        </p:nvCxnSpPr>
        <p:spPr>
          <a:xfrm rot="10800000">
            <a:off x="1942415" y="1230338"/>
            <a:ext cx="484367" cy="0"/>
          </a:xfrm>
          <a:prstGeom prst="straightConnector1">
            <a:avLst/>
          </a:prstGeom>
          <a:noFill/>
          <a:ln cap="flat" cmpd="sng" w="9525">
            <a:solidFill>
              <a:srgbClr val="000000"/>
            </a:solidFill>
            <a:prstDash val="solid"/>
            <a:round/>
            <a:headEnd len="sm" w="sm" type="none"/>
            <a:tailEnd len="med" w="med" type="triangle"/>
          </a:ln>
        </p:spPr>
      </p:cxnSp>
      <p:cxnSp>
        <p:nvCxnSpPr>
          <p:cNvPr id="1029" name="Google Shape;1029;p92"/>
          <p:cNvCxnSpPr/>
          <p:nvPr/>
        </p:nvCxnSpPr>
        <p:spPr>
          <a:xfrm rot="-5400000">
            <a:off x="1928200" y="1643017"/>
            <a:ext cx="428482" cy="0"/>
          </a:xfrm>
          <a:prstGeom prst="straightConnector1">
            <a:avLst/>
          </a:prstGeom>
          <a:noFill/>
          <a:ln cap="flat" cmpd="sng" w="9525">
            <a:solidFill>
              <a:srgbClr val="000000"/>
            </a:solidFill>
            <a:prstDash val="solid"/>
            <a:round/>
            <a:headEnd len="sm" w="sm" type="none"/>
            <a:tailEnd len="med" w="med" type="triangle"/>
          </a:ln>
        </p:spPr>
      </p:cxnSp>
      <p:cxnSp>
        <p:nvCxnSpPr>
          <p:cNvPr id="1030" name="Google Shape;1030;p92"/>
          <p:cNvCxnSpPr/>
          <p:nvPr/>
        </p:nvCxnSpPr>
        <p:spPr>
          <a:xfrm rot="5400000">
            <a:off x="2126637" y="1643017"/>
            <a:ext cx="428481" cy="0"/>
          </a:xfrm>
          <a:prstGeom prst="straightConnector1">
            <a:avLst/>
          </a:prstGeom>
          <a:noFill/>
          <a:ln cap="flat" cmpd="sng" w="9525">
            <a:solidFill>
              <a:srgbClr val="000000"/>
            </a:solidFill>
            <a:prstDash val="solid"/>
            <a:round/>
            <a:headEnd len="sm" w="sm" type="none"/>
            <a:tailEnd len="med" w="med" type="triangle"/>
          </a:ln>
        </p:spPr>
      </p:cxnSp>
      <p:graphicFrame>
        <p:nvGraphicFramePr>
          <p:cNvPr id="1031" name="Google Shape;1031;p92"/>
          <p:cNvGraphicFramePr/>
          <p:nvPr/>
        </p:nvGraphicFramePr>
        <p:xfrm>
          <a:off x="1580466" y="2238204"/>
          <a:ext cx="1123950" cy="304800"/>
        </p:xfrm>
        <a:graphic>
          <a:graphicData uri="http://schemas.openxmlformats.org/presentationml/2006/ole">
            <mc:AlternateContent>
              <mc:Choice Requires="v">
                <p:oleObj r:id="rId7" imgH="304800" imgW="1123950" progId="Visio.Drawing.6" spid="_x0000_s1">
                  <p:embed/>
                </p:oleObj>
              </mc:Choice>
              <mc:Fallback>
                <p:oleObj r:id="rId8" imgH="304800" imgW="1123950" progId="Visio.Drawing.6">
                  <p:embed/>
                  <p:pic>
                    <p:nvPicPr>
                      <p:cNvPr id="1031" name="Google Shape;1031;p92"/>
                      <p:cNvPicPr preferRelativeResize="0"/>
                      <p:nvPr/>
                    </p:nvPicPr>
                    <p:blipFill rotWithShape="1">
                      <a:blip r:embed="rId9">
                        <a:alphaModFix/>
                      </a:blip>
                      <a:srcRect b="0" l="0" r="0" t="0"/>
                      <a:stretch/>
                    </p:blipFill>
                    <p:spPr>
                      <a:xfrm>
                        <a:off x="1580466" y="2238204"/>
                        <a:ext cx="1123950" cy="304800"/>
                      </a:xfrm>
                      <a:prstGeom prst="rect">
                        <a:avLst/>
                      </a:prstGeom>
                      <a:noFill/>
                      <a:ln>
                        <a:noFill/>
                      </a:ln>
                    </p:spPr>
                  </p:pic>
                </p:oleObj>
              </mc:Fallback>
            </mc:AlternateContent>
          </a:graphicData>
        </a:graphic>
      </p:graphicFrame>
      <p:sp>
        <p:nvSpPr>
          <p:cNvPr id="1032" name="Google Shape;1032;p92"/>
          <p:cNvSpPr/>
          <p:nvPr/>
        </p:nvSpPr>
        <p:spPr>
          <a:xfrm>
            <a:off x="1940828" y="2920852"/>
            <a:ext cx="596900" cy="595313"/>
          </a:xfrm>
          <a:prstGeom prst="flowChartConnector">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033" name="Google Shape;1033;p92"/>
          <p:cNvSpPr/>
          <p:nvPr/>
        </p:nvSpPr>
        <p:spPr>
          <a:xfrm>
            <a:off x="2005522" y="4043045"/>
            <a:ext cx="596900" cy="595313"/>
          </a:xfrm>
          <a:prstGeom prst="flowChartOffpageConnec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pic>
        <p:nvPicPr>
          <p:cNvPr id="1038" name="Google Shape;1038;p9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039" name="Google Shape;1039;p9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040" name="Google Shape;1040;p9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041" name="Google Shape;1041;p9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042" name="Google Shape;1042;p9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Processing Symbols</a:t>
            </a:r>
            <a:endParaRPr b="1" i="0" sz="2800" u="none" cap="none" strike="noStrike">
              <a:solidFill>
                <a:srgbClr val="002060"/>
              </a:solidFill>
              <a:latin typeface="Cambria"/>
              <a:ea typeface="Cambria"/>
              <a:cs typeface="Cambria"/>
              <a:sym typeface="Cambria"/>
            </a:endParaRPr>
          </a:p>
        </p:txBody>
      </p:sp>
      <p:sp>
        <p:nvSpPr>
          <p:cNvPr id="1043" name="Google Shape;1043;p93"/>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4" name="Google Shape;1044;p93"/>
          <p:cNvSpPr/>
          <p:nvPr/>
        </p:nvSpPr>
        <p:spPr>
          <a:xfrm>
            <a:off x="3144992" y="876953"/>
            <a:ext cx="5650216" cy="4247276"/>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Simbol </a:t>
            </a:r>
            <a:r>
              <a:rPr b="0" i="1" lang="en-US" sz="2000" u="none" cap="none" strike="noStrike">
                <a:solidFill>
                  <a:srgbClr val="000000"/>
                </a:solidFill>
                <a:latin typeface="Cambria"/>
                <a:ea typeface="Cambria"/>
                <a:cs typeface="Cambria"/>
                <a:sym typeface="Cambria"/>
              </a:rPr>
              <a:t>process</a:t>
            </a:r>
            <a:endParaRPr b="0" i="0" sz="1400" u="none" cap="none" strike="noStrike">
              <a:solidFill>
                <a:srgbClr val="000000"/>
              </a:solidFill>
              <a:latin typeface="Cambria"/>
              <a:ea typeface="Cambria"/>
              <a:cs typeface="Cambria"/>
              <a:sym typeface="Cambria"/>
            </a:endParaRPr>
          </a:p>
          <a:p>
            <a:pPr indent="0" lvl="0" marL="0" marR="0" rtl="0" algn="l">
              <a:lnSpc>
                <a:spcPct val="90000"/>
              </a:lnSpc>
              <a:spcBef>
                <a:spcPts val="0"/>
              </a:spcBef>
              <a:spcAft>
                <a:spcPts val="0"/>
              </a:spcAft>
              <a:buClr>
                <a:srgbClr val="000000"/>
              </a:buClr>
              <a:buSzPts val="2000"/>
              <a:buFont typeface="Arial"/>
              <a:buNone/>
            </a:pPr>
            <a:r>
              <a:t/>
            </a:r>
            <a:endParaRPr b="0" i="1" sz="2000" u="none" cap="none" strike="noStrike">
              <a:solidFill>
                <a:srgbClr val="000000"/>
              </a:solidFill>
              <a:latin typeface="Arial"/>
              <a:ea typeface="Arial"/>
              <a:cs typeface="Arial"/>
              <a:sym typeface="Arial"/>
            </a:endParaRPr>
          </a:p>
          <a:p>
            <a:pPr indent="-158750" lvl="0" marL="285750" marR="0" rtl="0" algn="l">
              <a:lnSpc>
                <a:spcPct val="9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750" lvl="0" marL="285750" marR="0" rtl="0" algn="l">
              <a:lnSpc>
                <a:spcPct val="9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Simbol </a:t>
            </a:r>
            <a:r>
              <a:rPr b="0" i="1" lang="en-US" sz="2000" u="none" cap="none" strike="noStrike">
                <a:solidFill>
                  <a:srgbClr val="000000"/>
                </a:solidFill>
                <a:latin typeface="Cambria"/>
                <a:ea typeface="Cambria"/>
                <a:cs typeface="Cambria"/>
                <a:sym typeface="Cambria"/>
              </a:rPr>
              <a:t>manual</a:t>
            </a:r>
            <a:endParaRPr b="0" i="0" sz="1400" u="none" cap="none" strike="noStrike">
              <a:solidFill>
                <a:srgbClr val="000000"/>
              </a:solidFill>
              <a:latin typeface="Cambria"/>
              <a:ea typeface="Cambria"/>
              <a:cs typeface="Cambria"/>
              <a:sym typeface="Cambria"/>
            </a:endParaRPr>
          </a:p>
          <a:p>
            <a:pPr indent="0" lvl="0" marL="0" marR="0" rtl="0" algn="l">
              <a:lnSpc>
                <a:spcPct val="90000"/>
              </a:lnSpc>
              <a:spcBef>
                <a:spcPts val="0"/>
              </a:spcBef>
              <a:spcAft>
                <a:spcPts val="0"/>
              </a:spcAft>
              <a:buClr>
                <a:srgbClr val="000000"/>
              </a:buClr>
              <a:buSzPts val="2000"/>
              <a:buFont typeface="Arial"/>
              <a:buNone/>
            </a:pPr>
            <a:r>
              <a:t/>
            </a:r>
            <a:endParaRPr b="0" i="1" sz="20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000"/>
              <a:buFont typeface="Arial"/>
              <a:buNone/>
            </a:pPr>
            <a:r>
              <a:t/>
            </a:r>
            <a:endParaRPr b="0" i="1" sz="2000" u="none" cap="none" strike="noStrike">
              <a:solidFill>
                <a:srgbClr val="000000"/>
              </a:solidFill>
              <a:latin typeface="Arial"/>
              <a:ea typeface="Arial"/>
              <a:cs typeface="Arial"/>
              <a:sym typeface="Arial"/>
            </a:endParaRPr>
          </a:p>
          <a:p>
            <a:pPr indent="-285750" lvl="0" marL="285750" marR="0" rtl="0" algn="l">
              <a:lnSpc>
                <a:spcPct val="9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Simbol </a:t>
            </a:r>
            <a:r>
              <a:rPr b="0" i="1" lang="en-US" sz="2000" u="none" cap="none" strike="noStrike">
                <a:solidFill>
                  <a:srgbClr val="000000"/>
                </a:solidFill>
                <a:latin typeface="Cambria"/>
                <a:ea typeface="Cambria"/>
                <a:cs typeface="Cambria"/>
                <a:sym typeface="Cambria"/>
              </a:rPr>
              <a:t>decision</a:t>
            </a:r>
            <a:endParaRPr b="0" i="0" sz="1400" u="none" cap="none" strike="noStrike">
              <a:solidFill>
                <a:srgbClr val="000000"/>
              </a:solidFill>
              <a:latin typeface="Cambria"/>
              <a:ea typeface="Cambria"/>
              <a:cs typeface="Cambria"/>
              <a:sym typeface="Cambria"/>
            </a:endParaRPr>
          </a:p>
          <a:p>
            <a:pPr indent="0" lvl="0" marL="0" marR="0" rtl="0" algn="l">
              <a:lnSpc>
                <a:spcPct val="90000"/>
              </a:lnSpc>
              <a:spcBef>
                <a:spcPts val="0"/>
              </a:spcBef>
              <a:spcAft>
                <a:spcPts val="0"/>
              </a:spcAft>
              <a:buClr>
                <a:srgbClr val="000000"/>
              </a:buClr>
              <a:buSzPts val="2000"/>
              <a:buFont typeface="Arial"/>
              <a:buNone/>
            </a:pPr>
            <a:r>
              <a:t/>
            </a:r>
            <a:endParaRPr b="0" i="1" sz="20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000"/>
              <a:buFont typeface="Arial"/>
              <a:buNone/>
            </a:pPr>
            <a:r>
              <a:t/>
            </a:r>
            <a:endParaRPr b="0" i="1" sz="2000" u="none" cap="none" strike="noStrike">
              <a:solidFill>
                <a:srgbClr val="000000"/>
              </a:solidFill>
              <a:latin typeface="Arial"/>
              <a:ea typeface="Arial"/>
              <a:cs typeface="Arial"/>
              <a:sym typeface="Arial"/>
            </a:endParaRPr>
          </a:p>
          <a:p>
            <a:pPr indent="-285750" lvl="0" marL="285750" marR="0" rtl="0" algn="l">
              <a:lnSpc>
                <a:spcPct val="9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Simbol </a:t>
            </a:r>
            <a:r>
              <a:rPr b="0" i="1" lang="en-US" sz="2000" u="none" cap="none" strike="noStrike">
                <a:solidFill>
                  <a:srgbClr val="000000"/>
                </a:solidFill>
                <a:latin typeface="Cambria"/>
                <a:ea typeface="Cambria"/>
                <a:cs typeface="Cambria"/>
                <a:sym typeface="Cambria"/>
              </a:rPr>
              <a:t>predefined process</a:t>
            </a:r>
            <a:endParaRPr b="0" i="0" sz="1400" u="none" cap="none" strike="noStrike">
              <a:solidFill>
                <a:srgbClr val="000000"/>
              </a:solidFill>
              <a:latin typeface="Cambria"/>
              <a:ea typeface="Cambria"/>
              <a:cs typeface="Cambria"/>
              <a:sym typeface="Cambria"/>
            </a:endParaRPr>
          </a:p>
          <a:p>
            <a:pPr indent="0" lvl="0" marL="0" marR="0" rtl="0" algn="l">
              <a:lnSpc>
                <a:spcPct val="90000"/>
              </a:lnSpc>
              <a:spcBef>
                <a:spcPts val="0"/>
              </a:spcBef>
              <a:spcAft>
                <a:spcPts val="0"/>
              </a:spcAft>
              <a:buClr>
                <a:srgbClr val="000000"/>
              </a:buClr>
              <a:buSzPts val="2000"/>
              <a:buFont typeface="Arial"/>
              <a:buNone/>
            </a:pPr>
            <a:r>
              <a:t/>
            </a:r>
            <a:endParaRPr b="0" i="1" sz="20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000"/>
              <a:buFont typeface="Arial"/>
              <a:buNone/>
            </a:pPr>
            <a:r>
              <a:t/>
            </a:r>
            <a:endParaRPr b="0" i="1" sz="2000" u="none" cap="none" strike="noStrike">
              <a:solidFill>
                <a:srgbClr val="000000"/>
              </a:solidFill>
              <a:latin typeface="Arial"/>
              <a:ea typeface="Arial"/>
              <a:cs typeface="Arial"/>
              <a:sym typeface="Arial"/>
            </a:endParaRPr>
          </a:p>
          <a:p>
            <a:pPr indent="-285750" lvl="0" marL="285750" marR="0" rtl="0" algn="l">
              <a:lnSpc>
                <a:spcPct val="9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Simbol </a:t>
            </a:r>
            <a:r>
              <a:rPr b="0" i="1" lang="en-US" sz="2000" u="none" cap="none" strike="noStrike">
                <a:solidFill>
                  <a:srgbClr val="000000"/>
                </a:solidFill>
                <a:latin typeface="Cambria"/>
                <a:ea typeface="Cambria"/>
                <a:cs typeface="Cambria"/>
                <a:sym typeface="Cambria"/>
              </a:rPr>
              <a:t>terminal</a:t>
            </a:r>
            <a:endParaRPr b="0" i="0" sz="14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45" name="Google Shape;1045;p93"/>
          <p:cNvSpPr/>
          <p:nvPr/>
        </p:nvSpPr>
        <p:spPr>
          <a:xfrm>
            <a:off x="3399166" y="1201649"/>
            <a:ext cx="5413654" cy="480131"/>
          </a:xfrm>
          <a:prstGeom prst="rect">
            <a:avLst/>
          </a:prstGeom>
          <a:noFill/>
          <a:ln>
            <a:noFill/>
          </a:ln>
        </p:spPr>
        <p:txBody>
          <a:bodyPr anchorCtr="0" anchor="t" bIns="45700" lIns="91425" spcFirstLastPara="1" rIns="91425" wrap="square" tIns="45700">
            <a:spAutoFit/>
          </a:bodyPr>
          <a:lstStyle/>
          <a:p>
            <a:pPr indent="-285750" lvl="1" marL="285750" marR="0" rtl="0" algn="l">
              <a:lnSpc>
                <a:spcPct val="90000"/>
              </a:lnSpc>
              <a:spcBef>
                <a:spcPts val="0"/>
              </a:spcBef>
              <a:spcAft>
                <a:spcPts val="0"/>
              </a:spcAft>
              <a:buClr>
                <a:srgbClr val="000000"/>
              </a:buClr>
              <a:buSzPts val="1400"/>
              <a:buFont typeface="Cambria"/>
              <a:buChar char="•"/>
            </a:pPr>
            <a:r>
              <a:rPr b="0" i="0" lang="en-US" sz="1400" u="none" cap="none" strike="noStrike">
                <a:solidFill>
                  <a:srgbClr val="000000"/>
                </a:solidFill>
                <a:latin typeface="Cambria"/>
                <a:ea typeface="Cambria"/>
                <a:cs typeface="Cambria"/>
                <a:sym typeface="Cambria"/>
              </a:rPr>
              <a:t>Menyatakan suatu tindakan (proses) yang dilakukan oleh komputer</a:t>
            </a:r>
            <a:endParaRPr b="0" i="0" sz="1400" u="none" cap="none" strike="noStrike">
              <a:solidFill>
                <a:srgbClr val="000000"/>
              </a:solidFill>
              <a:latin typeface="Cambria"/>
              <a:ea typeface="Cambria"/>
              <a:cs typeface="Cambria"/>
              <a:sym typeface="Cambria"/>
            </a:endParaRPr>
          </a:p>
        </p:txBody>
      </p:sp>
      <p:sp>
        <p:nvSpPr>
          <p:cNvPr id="1046" name="Google Shape;1046;p93"/>
          <p:cNvSpPr/>
          <p:nvPr/>
        </p:nvSpPr>
        <p:spPr>
          <a:xfrm>
            <a:off x="3399166" y="2006476"/>
            <a:ext cx="5327389" cy="480131"/>
          </a:xfrm>
          <a:prstGeom prst="rect">
            <a:avLst/>
          </a:prstGeom>
          <a:noFill/>
          <a:ln>
            <a:noFill/>
          </a:ln>
        </p:spPr>
        <p:txBody>
          <a:bodyPr anchorCtr="0" anchor="t" bIns="45700" lIns="91425" spcFirstLastPara="1" rIns="91425" wrap="square" tIns="45700">
            <a:spAutoFit/>
          </a:bodyPr>
          <a:lstStyle/>
          <a:p>
            <a:pPr indent="-285750" lvl="1" marL="285750" marR="0" rtl="0" algn="l">
              <a:lnSpc>
                <a:spcPct val="90000"/>
              </a:lnSpc>
              <a:spcBef>
                <a:spcPts val="0"/>
              </a:spcBef>
              <a:spcAft>
                <a:spcPts val="0"/>
              </a:spcAft>
              <a:buClr>
                <a:srgbClr val="000000"/>
              </a:buClr>
              <a:buSzPts val="1400"/>
              <a:buFont typeface="Cambria"/>
              <a:buChar char="•"/>
            </a:pPr>
            <a:r>
              <a:rPr b="0" i="0" lang="en-US" sz="1400" u="none" cap="none" strike="noStrike">
                <a:solidFill>
                  <a:srgbClr val="000000"/>
                </a:solidFill>
                <a:latin typeface="Cambria"/>
                <a:ea typeface="Cambria"/>
                <a:cs typeface="Cambria"/>
                <a:sym typeface="Cambria"/>
              </a:rPr>
              <a:t>Menyatakan suatu tindakan (proses) yang tidak dilakukan oleh komputer</a:t>
            </a:r>
            <a:endParaRPr b="0" i="0" sz="1400" u="none" cap="none" strike="noStrike">
              <a:solidFill>
                <a:srgbClr val="000000"/>
              </a:solidFill>
              <a:latin typeface="Cambria"/>
              <a:ea typeface="Cambria"/>
              <a:cs typeface="Cambria"/>
              <a:sym typeface="Cambria"/>
            </a:endParaRPr>
          </a:p>
        </p:txBody>
      </p:sp>
      <p:sp>
        <p:nvSpPr>
          <p:cNvPr id="1047" name="Google Shape;1047;p93"/>
          <p:cNvSpPr/>
          <p:nvPr/>
        </p:nvSpPr>
        <p:spPr>
          <a:xfrm>
            <a:off x="3467998" y="2871940"/>
            <a:ext cx="5413653" cy="480131"/>
          </a:xfrm>
          <a:prstGeom prst="rect">
            <a:avLst/>
          </a:prstGeom>
          <a:noFill/>
          <a:ln>
            <a:noFill/>
          </a:ln>
        </p:spPr>
        <p:txBody>
          <a:bodyPr anchorCtr="0" anchor="t" bIns="45700" lIns="91425" spcFirstLastPara="1" rIns="91425" wrap="square" tIns="45700">
            <a:spAutoFit/>
          </a:bodyPr>
          <a:lstStyle/>
          <a:p>
            <a:pPr indent="-342900" lvl="1" marL="342900" marR="0" rtl="0" algn="l">
              <a:lnSpc>
                <a:spcPct val="90000"/>
              </a:lnSpc>
              <a:spcBef>
                <a:spcPts val="0"/>
              </a:spcBef>
              <a:spcAft>
                <a:spcPts val="0"/>
              </a:spcAft>
              <a:buClr>
                <a:schemeClr val="dk1"/>
              </a:buClr>
              <a:buSzPts val="1400"/>
              <a:buFont typeface="Cambria"/>
              <a:buChar char="•"/>
            </a:pPr>
            <a:r>
              <a:rPr b="0" i="0" lang="en-US" sz="1400" u="none" cap="none" strike="noStrike">
                <a:solidFill>
                  <a:schemeClr val="dk1"/>
                </a:solidFill>
                <a:latin typeface="Cambria"/>
                <a:ea typeface="Cambria"/>
                <a:cs typeface="Cambria"/>
                <a:sym typeface="Cambria"/>
              </a:rPr>
              <a:t>Menujukkan suatu kondisi tertentu yang akan menghasilkan dua kemungkinan jawaban : ya / tidak </a:t>
            </a:r>
            <a:endParaRPr b="0" i="0" sz="1400" u="none" cap="none" strike="noStrike">
              <a:solidFill>
                <a:srgbClr val="000000"/>
              </a:solidFill>
              <a:latin typeface="Cambria"/>
              <a:ea typeface="Cambria"/>
              <a:cs typeface="Cambria"/>
              <a:sym typeface="Cambria"/>
            </a:endParaRPr>
          </a:p>
        </p:txBody>
      </p:sp>
      <p:sp>
        <p:nvSpPr>
          <p:cNvPr id="1048" name="Google Shape;1048;p93"/>
          <p:cNvSpPr/>
          <p:nvPr/>
        </p:nvSpPr>
        <p:spPr>
          <a:xfrm>
            <a:off x="3513226" y="3737404"/>
            <a:ext cx="5299593" cy="480131"/>
          </a:xfrm>
          <a:prstGeom prst="rect">
            <a:avLst/>
          </a:prstGeom>
          <a:noFill/>
          <a:ln>
            <a:noFill/>
          </a:ln>
        </p:spPr>
        <p:txBody>
          <a:bodyPr anchorCtr="0" anchor="t" bIns="45700" lIns="91425" spcFirstLastPara="1" rIns="91425" wrap="square" tIns="45700">
            <a:spAutoFit/>
          </a:bodyPr>
          <a:lstStyle/>
          <a:p>
            <a:pPr indent="-285750" lvl="1" marL="285750" marR="0" rtl="0" algn="l">
              <a:lnSpc>
                <a:spcPct val="90000"/>
              </a:lnSpc>
              <a:spcBef>
                <a:spcPts val="0"/>
              </a:spcBef>
              <a:spcAft>
                <a:spcPts val="0"/>
              </a:spcAft>
              <a:buClr>
                <a:srgbClr val="000000"/>
              </a:buClr>
              <a:buSzPts val="1400"/>
              <a:buFont typeface="Cambria"/>
              <a:buChar char="•"/>
            </a:pPr>
            <a:r>
              <a:rPr b="0" i="0" lang="en-US" sz="1400" u="none" cap="none" strike="noStrike">
                <a:solidFill>
                  <a:srgbClr val="000000"/>
                </a:solidFill>
                <a:latin typeface="Cambria"/>
                <a:ea typeface="Cambria"/>
                <a:cs typeface="Cambria"/>
                <a:sym typeface="Cambria"/>
              </a:rPr>
              <a:t>Menyatakan penyediaan tempat penyimpanan suatu pengolahan untuk memberi harga awal</a:t>
            </a:r>
            <a:endParaRPr b="0" i="0" sz="1400" u="none" cap="none" strike="noStrike">
              <a:solidFill>
                <a:srgbClr val="000000"/>
              </a:solidFill>
              <a:latin typeface="Cambria"/>
              <a:ea typeface="Cambria"/>
              <a:cs typeface="Cambria"/>
              <a:sym typeface="Cambria"/>
            </a:endParaRPr>
          </a:p>
        </p:txBody>
      </p:sp>
      <p:sp>
        <p:nvSpPr>
          <p:cNvPr id="1049" name="Google Shape;1049;p93"/>
          <p:cNvSpPr/>
          <p:nvPr/>
        </p:nvSpPr>
        <p:spPr>
          <a:xfrm>
            <a:off x="3568362" y="4556402"/>
            <a:ext cx="4379725" cy="286232"/>
          </a:xfrm>
          <a:prstGeom prst="rect">
            <a:avLst/>
          </a:prstGeom>
          <a:noFill/>
          <a:ln>
            <a:noFill/>
          </a:ln>
        </p:spPr>
        <p:txBody>
          <a:bodyPr anchorCtr="0" anchor="t" bIns="45700" lIns="91425" spcFirstLastPara="1" rIns="91425" wrap="square" tIns="45700">
            <a:spAutoFit/>
          </a:bodyPr>
          <a:lstStyle/>
          <a:p>
            <a:pPr indent="-285750" lvl="1" marL="285750" marR="0" rtl="0" algn="l">
              <a:lnSpc>
                <a:spcPct val="90000"/>
              </a:lnSpc>
              <a:spcBef>
                <a:spcPts val="0"/>
              </a:spcBef>
              <a:spcAft>
                <a:spcPts val="0"/>
              </a:spcAft>
              <a:buClr>
                <a:srgbClr val="000000"/>
              </a:buClr>
              <a:buSzPts val="1400"/>
              <a:buFont typeface="Cambria"/>
              <a:buChar char="•"/>
            </a:pPr>
            <a:r>
              <a:rPr b="0" i="0" lang="en-US" sz="1400" u="none" cap="none" strike="noStrike">
                <a:solidFill>
                  <a:srgbClr val="000000"/>
                </a:solidFill>
                <a:latin typeface="Cambria"/>
                <a:ea typeface="Cambria"/>
                <a:cs typeface="Cambria"/>
                <a:sym typeface="Cambria"/>
              </a:rPr>
              <a:t>Menyatakan permulaan atau akhir suatu program</a:t>
            </a:r>
            <a:endParaRPr b="0" i="0" sz="1400" u="none" cap="none" strike="noStrike">
              <a:solidFill>
                <a:srgbClr val="000000"/>
              </a:solidFill>
              <a:latin typeface="Cambria"/>
              <a:ea typeface="Cambria"/>
              <a:cs typeface="Cambria"/>
              <a:sym typeface="Cambria"/>
            </a:endParaRPr>
          </a:p>
        </p:txBody>
      </p:sp>
      <p:grpSp>
        <p:nvGrpSpPr>
          <p:cNvPr id="1050" name="Google Shape;1050;p93"/>
          <p:cNvGrpSpPr/>
          <p:nvPr/>
        </p:nvGrpSpPr>
        <p:grpSpPr>
          <a:xfrm>
            <a:off x="1873681" y="1080878"/>
            <a:ext cx="965887" cy="3776725"/>
            <a:chOff x="384" y="1440"/>
            <a:chExt cx="582" cy="2274"/>
          </a:xfrm>
        </p:grpSpPr>
        <p:sp>
          <p:nvSpPr>
            <p:cNvPr id="1051" name="Google Shape;1051;p93"/>
            <p:cNvSpPr/>
            <p:nvPr/>
          </p:nvSpPr>
          <p:spPr>
            <a:xfrm>
              <a:off x="384" y="1440"/>
              <a:ext cx="576" cy="21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052" name="Google Shape;1052;p93"/>
            <p:cNvSpPr/>
            <p:nvPr/>
          </p:nvSpPr>
          <p:spPr>
            <a:xfrm>
              <a:off x="384" y="1944"/>
              <a:ext cx="576" cy="288"/>
            </a:xfrm>
            <a:prstGeom prst="flowChartManualOperation">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053" name="Google Shape;1053;p93"/>
            <p:cNvSpPr/>
            <p:nvPr/>
          </p:nvSpPr>
          <p:spPr>
            <a:xfrm>
              <a:off x="390" y="2415"/>
              <a:ext cx="576" cy="360"/>
            </a:xfrm>
            <a:prstGeom prst="flowChartDecision">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054" name="Google Shape;1054;p93"/>
            <p:cNvSpPr/>
            <p:nvPr/>
          </p:nvSpPr>
          <p:spPr>
            <a:xfrm>
              <a:off x="384" y="2937"/>
              <a:ext cx="576" cy="216"/>
            </a:xfrm>
            <a:prstGeom prst="flowChartPreparation">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055" name="Google Shape;1055;p93"/>
            <p:cNvSpPr/>
            <p:nvPr/>
          </p:nvSpPr>
          <p:spPr>
            <a:xfrm>
              <a:off x="384" y="3498"/>
              <a:ext cx="576" cy="216"/>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pic>
        <p:nvPicPr>
          <p:cNvPr id="1060" name="Google Shape;1060;p9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061" name="Google Shape;1061;p9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062" name="Google Shape;1062;p9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063" name="Google Shape;1063;p9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064" name="Google Shape;1064;p94"/>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Processing Symbols</a:t>
            </a:r>
            <a:endParaRPr b="1" i="0" sz="2800" u="none" cap="none" strike="noStrike">
              <a:solidFill>
                <a:srgbClr val="002060"/>
              </a:solidFill>
              <a:latin typeface="Arial"/>
              <a:ea typeface="Arial"/>
              <a:cs typeface="Arial"/>
              <a:sym typeface="Arial"/>
            </a:endParaRPr>
          </a:p>
        </p:txBody>
      </p:sp>
      <p:sp>
        <p:nvSpPr>
          <p:cNvPr id="1065" name="Google Shape;1065;p94"/>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6" name="Google Shape;1066;p94"/>
          <p:cNvSpPr/>
          <p:nvPr/>
        </p:nvSpPr>
        <p:spPr>
          <a:xfrm>
            <a:off x="3144992" y="876953"/>
            <a:ext cx="5650216" cy="267761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Simbol keying operation</a:t>
            </a:r>
            <a:endParaRPr b="0" i="0" sz="1400" u="none" cap="none" strike="noStrike">
              <a:solidFill>
                <a:srgbClr val="000000"/>
              </a:solidFill>
              <a:latin typeface="Cambria"/>
              <a:ea typeface="Cambria"/>
              <a:cs typeface="Cambria"/>
              <a:sym typeface="Cambria"/>
            </a:endParaRPr>
          </a:p>
          <a:p>
            <a:pPr indent="-133350" lvl="0" marL="28575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Simbol offline-storage</a:t>
            </a:r>
            <a:endParaRPr b="0" i="0" sz="1400" u="none" cap="none" strike="noStrike">
              <a:solidFill>
                <a:srgbClr val="000000"/>
              </a:solidFill>
              <a:latin typeface="Cambria"/>
              <a:ea typeface="Cambria"/>
              <a:cs typeface="Cambria"/>
              <a:sym typeface="Cambria"/>
            </a:endParaRPr>
          </a:p>
          <a:p>
            <a:pPr indent="-133350" lvl="0" marL="28575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Simbol manual input</a:t>
            </a:r>
            <a:endParaRPr b="0" i="0" sz="1400" u="none" cap="none" strike="noStrike">
              <a:solidFill>
                <a:srgbClr val="000000"/>
              </a:solidFill>
              <a:latin typeface="Cambria"/>
              <a:ea typeface="Cambria"/>
              <a:cs typeface="Cambria"/>
              <a:sym typeface="Cambria"/>
            </a:endParaRPr>
          </a:p>
        </p:txBody>
      </p:sp>
      <p:sp>
        <p:nvSpPr>
          <p:cNvPr id="1067" name="Google Shape;1067;p94"/>
          <p:cNvSpPr/>
          <p:nvPr/>
        </p:nvSpPr>
        <p:spPr>
          <a:xfrm>
            <a:off x="3695398" y="1395740"/>
            <a:ext cx="5099810" cy="523220"/>
          </a:xfrm>
          <a:prstGeom prst="rect">
            <a:avLst/>
          </a:prstGeom>
          <a:noFill/>
          <a:ln>
            <a:noFill/>
          </a:ln>
        </p:spPr>
        <p:txBody>
          <a:bodyPr anchorCtr="0" anchor="t" bIns="45700" lIns="91425" spcFirstLastPara="1" rIns="91425" wrap="square" tIns="45700">
            <a:spAutoFit/>
          </a:bodyPr>
          <a:lstStyle/>
          <a:p>
            <a:pPr indent="-285750" lvl="1" marL="285750" marR="0" rtl="0" algn="l">
              <a:lnSpc>
                <a:spcPct val="100000"/>
              </a:lnSpc>
              <a:spcBef>
                <a:spcPts val="0"/>
              </a:spcBef>
              <a:spcAft>
                <a:spcPts val="0"/>
              </a:spcAft>
              <a:buClr>
                <a:srgbClr val="000000"/>
              </a:buClr>
              <a:buSzPts val="1400"/>
              <a:buFont typeface="Cambria"/>
              <a:buChar char="•"/>
            </a:pPr>
            <a:r>
              <a:rPr b="0" i="0" lang="en-US" sz="1400" u="none" cap="none" strike="noStrike">
                <a:solidFill>
                  <a:srgbClr val="000000"/>
                </a:solidFill>
                <a:latin typeface="Cambria"/>
                <a:ea typeface="Cambria"/>
                <a:cs typeface="Cambria"/>
                <a:sym typeface="Cambria"/>
              </a:rPr>
              <a:t>Menyatakan segal jenis operasi yang diproses dengan menggunakan suatu mesin yang mempunyai keyboard</a:t>
            </a:r>
            <a:endParaRPr b="0" i="0" sz="1400" u="none" cap="none" strike="noStrike">
              <a:solidFill>
                <a:srgbClr val="000000"/>
              </a:solidFill>
              <a:latin typeface="Cambria"/>
              <a:ea typeface="Cambria"/>
              <a:cs typeface="Cambria"/>
              <a:sym typeface="Cambria"/>
            </a:endParaRPr>
          </a:p>
        </p:txBody>
      </p:sp>
      <p:sp>
        <p:nvSpPr>
          <p:cNvPr id="1068" name="Google Shape;1068;p94"/>
          <p:cNvSpPr/>
          <p:nvPr/>
        </p:nvSpPr>
        <p:spPr>
          <a:xfrm>
            <a:off x="3684099" y="2475154"/>
            <a:ext cx="4985447" cy="523220"/>
          </a:xfrm>
          <a:prstGeom prst="rect">
            <a:avLst/>
          </a:prstGeom>
          <a:noFill/>
          <a:ln>
            <a:noFill/>
          </a:ln>
        </p:spPr>
        <p:txBody>
          <a:bodyPr anchorCtr="0" anchor="t" bIns="45700" lIns="91425" spcFirstLastPara="1" rIns="91425" wrap="square" tIns="45700">
            <a:spAutoFit/>
          </a:bodyPr>
          <a:lstStyle/>
          <a:p>
            <a:pPr indent="-285750" lvl="1" marL="285750" marR="0" rtl="0" algn="l">
              <a:lnSpc>
                <a:spcPct val="100000"/>
              </a:lnSpc>
              <a:spcBef>
                <a:spcPts val="0"/>
              </a:spcBef>
              <a:spcAft>
                <a:spcPts val="0"/>
              </a:spcAft>
              <a:buClr>
                <a:schemeClr val="dk1"/>
              </a:buClr>
              <a:buSzPts val="1400"/>
              <a:buFont typeface="Cambria"/>
              <a:buChar char="•"/>
            </a:pPr>
            <a:r>
              <a:rPr b="0" i="0" lang="en-US" sz="1400" u="none" cap="none" strike="noStrike">
                <a:solidFill>
                  <a:schemeClr val="dk1"/>
                </a:solidFill>
                <a:latin typeface="Cambria"/>
                <a:ea typeface="Cambria"/>
                <a:cs typeface="Cambria"/>
                <a:sym typeface="Cambria"/>
              </a:rPr>
              <a:t>Menunjukkan bahwa data dalam simbol ini akan disimpan ke suatu media tertentu</a:t>
            </a:r>
            <a:endParaRPr b="0" i="0" sz="1400" u="none" cap="none" strike="noStrike">
              <a:solidFill>
                <a:schemeClr val="dk1"/>
              </a:solidFill>
              <a:latin typeface="Cambria"/>
              <a:ea typeface="Cambria"/>
              <a:cs typeface="Cambria"/>
              <a:sym typeface="Cambria"/>
            </a:endParaRPr>
          </a:p>
        </p:txBody>
      </p:sp>
      <p:sp>
        <p:nvSpPr>
          <p:cNvPr id="1069" name="Google Shape;1069;p94"/>
          <p:cNvSpPr/>
          <p:nvPr/>
        </p:nvSpPr>
        <p:spPr>
          <a:xfrm>
            <a:off x="3684099" y="3611521"/>
            <a:ext cx="5099810" cy="523220"/>
          </a:xfrm>
          <a:prstGeom prst="rect">
            <a:avLst/>
          </a:prstGeom>
          <a:noFill/>
          <a:ln>
            <a:noFill/>
          </a:ln>
        </p:spPr>
        <p:txBody>
          <a:bodyPr anchorCtr="0" anchor="t" bIns="45700" lIns="91425" spcFirstLastPara="1" rIns="91425" wrap="square" tIns="45700">
            <a:spAutoFit/>
          </a:bodyPr>
          <a:lstStyle/>
          <a:p>
            <a:pPr indent="-285750" lvl="1" marL="285750" marR="0" rtl="0" algn="l">
              <a:lnSpc>
                <a:spcPct val="100000"/>
              </a:lnSpc>
              <a:spcBef>
                <a:spcPts val="0"/>
              </a:spcBef>
              <a:spcAft>
                <a:spcPts val="0"/>
              </a:spcAft>
              <a:buClr>
                <a:srgbClr val="000000"/>
              </a:buClr>
              <a:buSzPts val="1400"/>
              <a:buFont typeface="Cambria"/>
              <a:buChar char="•"/>
            </a:pPr>
            <a:r>
              <a:rPr b="0" i="0" lang="en-US" sz="1400" u="none" cap="none" strike="noStrike">
                <a:solidFill>
                  <a:srgbClr val="000000"/>
                </a:solidFill>
                <a:latin typeface="Cambria"/>
                <a:ea typeface="Cambria"/>
                <a:cs typeface="Cambria"/>
                <a:sym typeface="Cambria"/>
              </a:rPr>
              <a:t>Memasukkan data secara manual dengan menggunakan online keyboard </a:t>
            </a:r>
            <a:endParaRPr b="0" i="0" sz="1400" u="none" cap="none" strike="noStrike">
              <a:solidFill>
                <a:srgbClr val="000000"/>
              </a:solidFill>
              <a:latin typeface="Cambria"/>
              <a:ea typeface="Cambria"/>
              <a:cs typeface="Cambria"/>
              <a:sym typeface="Cambria"/>
            </a:endParaRPr>
          </a:p>
        </p:txBody>
      </p:sp>
      <p:sp>
        <p:nvSpPr>
          <p:cNvPr id="1070" name="Google Shape;1070;p94"/>
          <p:cNvSpPr/>
          <p:nvPr/>
        </p:nvSpPr>
        <p:spPr>
          <a:xfrm>
            <a:off x="1859263" y="1058447"/>
            <a:ext cx="1122266" cy="561687"/>
          </a:xfrm>
          <a:prstGeom prst="flowChartAlternate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071" name="Google Shape;1071;p94"/>
          <p:cNvSpPr/>
          <p:nvPr/>
        </p:nvSpPr>
        <p:spPr>
          <a:xfrm>
            <a:off x="2040122" y="2070367"/>
            <a:ext cx="701278" cy="701277"/>
          </a:xfrm>
          <a:prstGeom prst="flowChartMerge">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072" name="Google Shape;1072;p94"/>
          <p:cNvSpPr/>
          <p:nvPr/>
        </p:nvSpPr>
        <p:spPr>
          <a:xfrm>
            <a:off x="1859263" y="3221877"/>
            <a:ext cx="1122266" cy="561687"/>
          </a:xfrm>
          <a:prstGeom prst="flowChartManualIn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pic>
        <p:nvPicPr>
          <p:cNvPr id="1077" name="Google Shape;1077;p9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078" name="Google Shape;1078;p9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079" name="Google Shape;1079;p9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080" name="Google Shape;1080;p9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081" name="Google Shape;1081;p95"/>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Input / Output Symbols</a:t>
            </a:r>
            <a:endParaRPr b="1" i="0" sz="2800" u="none" cap="none" strike="noStrike">
              <a:solidFill>
                <a:srgbClr val="002060"/>
              </a:solidFill>
              <a:latin typeface="Cambria"/>
              <a:ea typeface="Cambria"/>
              <a:cs typeface="Cambria"/>
              <a:sym typeface="Cambria"/>
            </a:endParaRPr>
          </a:p>
        </p:txBody>
      </p:sp>
      <p:sp>
        <p:nvSpPr>
          <p:cNvPr id="1082" name="Google Shape;1082;p95"/>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3" name="Google Shape;1083;p95"/>
          <p:cNvSpPr/>
          <p:nvPr/>
        </p:nvSpPr>
        <p:spPr>
          <a:xfrm>
            <a:off x="3144992" y="876953"/>
            <a:ext cx="5650216" cy="3416279"/>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Simbol </a:t>
            </a:r>
            <a:r>
              <a:rPr b="0" i="1" lang="en-US" sz="2400" u="none" cap="none" strike="noStrike">
                <a:solidFill>
                  <a:schemeClr val="dk1"/>
                </a:solidFill>
                <a:latin typeface="Cambria"/>
                <a:ea typeface="Cambria"/>
                <a:cs typeface="Cambria"/>
                <a:sym typeface="Cambria"/>
              </a:rPr>
              <a:t>input/output</a:t>
            </a:r>
            <a:endParaRPr b="0" i="0" sz="1400" u="none" cap="none" strike="noStrike">
              <a:solidFill>
                <a:srgbClr val="000000"/>
              </a:solidFill>
              <a:latin typeface="Cambria"/>
              <a:ea typeface="Cambria"/>
              <a:cs typeface="Cambria"/>
              <a:sym typeface="Cambria"/>
            </a:endParaRPr>
          </a:p>
          <a:p>
            <a:pPr indent="0" lvl="0" marL="0" marR="0" rtl="0" algn="l">
              <a:lnSpc>
                <a:spcPct val="90000"/>
              </a:lnSpc>
              <a:spcBef>
                <a:spcPts val="0"/>
              </a:spcBef>
              <a:spcAft>
                <a:spcPts val="0"/>
              </a:spcAft>
              <a:buClr>
                <a:srgbClr val="000000"/>
              </a:buClr>
              <a:buSzPts val="2400"/>
              <a:buFont typeface="Arial"/>
              <a:buNone/>
            </a:pPr>
            <a:r>
              <a:t/>
            </a:r>
            <a:endParaRPr b="0" i="1" sz="2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400"/>
              <a:buFont typeface="Arial"/>
              <a:buNone/>
            </a:pPr>
            <a:r>
              <a:t/>
            </a:r>
            <a:endParaRPr b="0" i="1" sz="2400" u="none" cap="none" strike="noStrike">
              <a:solidFill>
                <a:schemeClr val="dk1"/>
              </a:solidFill>
              <a:latin typeface="Arial"/>
              <a:ea typeface="Arial"/>
              <a:cs typeface="Arial"/>
              <a:sym typeface="Arial"/>
            </a:endParaRPr>
          </a:p>
          <a:p>
            <a:pPr indent="-285750" lvl="0" marL="285750" marR="0" rtl="0" algn="l">
              <a:lnSpc>
                <a:spcPct val="9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Simbol </a:t>
            </a:r>
            <a:r>
              <a:rPr b="0" i="1" lang="en-US" sz="2400" u="none" cap="none" strike="noStrike">
                <a:solidFill>
                  <a:schemeClr val="dk1"/>
                </a:solidFill>
                <a:latin typeface="Cambria"/>
                <a:ea typeface="Cambria"/>
                <a:cs typeface="Cambria"/>
                <a:sym typeface="Cambria"/>
              </a:rPr>
              <a:t>punched card</a:t>
            </a:r>
            <a:endParaRPr b="0" i="0" sz="1400" u="none" cap="none" strike="noStrike">
              <a:solidFill>
                <a:srgbClr val="000000"/>
              </a:solidFill>
              <a:latin typeface="Cambria"/>
              <a:ea typeface="Cambria"/>
              <a:cs typeface="Cambria"/>
              <a:sym typeface="Cambria"/>
            </a:endParaRPr>
          </a:p>
          <a:p>
            <a:pPr indent="-133350" lvl="0" marL="285750" marR="0" rtl="0" algn="l">
              <a:lnSpc>
                <a:spcPct val="90000"/>
              </a:lnSpc>
              <a:spcBef>
                <a:spcPts val="0"/>
              </a:spcBef>
              <a:spcAft>
                <a:spcPts val="0"/>
              </a:spcAft>
              <a:buClr>
                <a:srgbClr val="000000"/>
              </a:buClr>
              <a:buSzPts val="2400"/>
              <a:buFont typeface="Arial"/>
              <a:buNone/>
            </a:pPr>
            <a:r>
              <a:t/>
            </a:r>
            <a:endParaRPr b="0" i="1" sz="2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285750" lvl="0" marL="285750" marR="0" rtl="0" algn="l">
              <a:lnSpc>
                <a:spcPct val="9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Simbol </a:t>
            </a:r>
            <a:r>
              <a:rPr b="0" i="1" lang="en-US" sz="2400" u="none" cap="none" strike="noStrike">
                <a:solidFill>
                  <a:schemeClr val="dk1"/>
                </a:solidFill>
                <a:latin typeface="Cambria"/>
                <a:ea typeface="Cambria"/>
                <a:cs typeface="Cambria"/>
                <a:sym typeface="Cambria"/>
              </a:rPr>
              <a:t>magnetic tape</a:t>
            </a:r>
            <a:endParaRPr b="0" i="0" sz="1400" u="none" cap="none" strike="noStrike">
              <a:solidFill>
                <a:srgbClr val="000000"/>
              </a:solidFill>
              <a:latin typeface="Cambria"/>
              <a:ea typeface="Cambria"/>
              <a:cs typeface="Cambria"/>
              <a:sym typeface="Cambria"/>
            </a:endParaRPr>
          </a:p>
          <a:p>
            <a:pPr indent="-133350" lvl="0" marL="285750" marR="0" rtl="0" algn="l">
              <a:lnSpc>
                <a:spcPct val="90000"/>
              </a:lnSpc>
              <a:spcBef>
                <a:spcPts val="0"/>
              </a:spcBef>
              <a:spcAft>
                <a:spcPts val="0"/>
              </a:spcAft>
              <a:buClr>
                <a:srgbClr val="000000"/>
              </a:buClr>
              <a:buSzPts val="2400"/>
              <a:buFont typeface="Arial"/>
              <a:buNone/>
            </a:pPr>
            <a:r>
              <a:t/>
            </a:r>
            <a:endParaRPr b="0" i="1" sz="2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400"/>
              <a:buFont typeface="Arial"/>
              <a:buNone/>
            </a:pPr>
            <a:r>
              <a:t/>
            </a:r>
            <a:endParaRPr b="0" i="1" sz="2400" u="none" cap="none" strike="noStrike">
              <a:solidFill>
                <a:schemeClr val="dk1"/>
              </a:solidFill>
              <a:latin typeface="Arial"/>
              <a:ea typeface="Arial"/>
              <a:cs typeface="Arial"/>
              <a:sym typeface="Arial"/>
            </a:endParaRPr>
          </a:p>
          <a:p>
            <a:pPr indent="-285750" lvl="0" marL="285750" marR="0" rtl="0" algn="l">
              <a:lnSpc>
                <a:spcPct val="9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Simbol </a:t>
            </a:r>
            <a:r>
              <a:rPr b="0" i="1" lang="en-US" sz="2400" u="none" cap="none" strike="noStrike">
                <a:solidFill>
                  <a:schemeClr val="dk1"/>
                </a:solidFill>
                <a:latin typeface="Cambria"/>
                <a:ea typeface="Cambria"/>
                <a:cs typeface="Cambria"/>
                <a:sym typeface="Cambria"/>
              </a:rPr>
              <a:t>disk storage</a:t>
            </a:r>
            <a:endParaRPr b="0" i="0" sz="1400" u="none" cap="none" strike="noStrike">
              <a:solidFill>
                <a:srgbClr val="000000"/>
              </a:solidFill>
              <a:latin typeface="Cambria"/>
              <a:ea typeface="Cambria"/>
              <a:cs typeface="Cambria"/>
              <a:sym typeface="Cambria"/>
            </a:endParaRPr>
          </a:p>
        </p:txBody>
      </p:sp>
      <p:sp>
        <p:nvSpPr>
          <p:cNvPr id="1084" name="Google Shape;1084;p95"/>
          <p:cNvSpPr/>
          <p:nvPr/>
        </p:nvSpPr>
        <p:spPr>
          <a:xfrm>
            <a:off x="3684100" y="1404903"/>
            <a:ext cx="5111108" cy="480131"/>
          </a:xfrm>
          <a:prstGeom prst="rect">
            <a:avLst/>
          </a:prstGeom>
          <a:noFill/>
          <a:ln>
            <a:noFill/>
          </a:ln>
        </p:spPr>
        <p:txBody>
          <a:bodyPr anchorCtr="0" anchor="t" bIns="45700" lIns="91425" spcFirstLastPara="1" rIns="91425" wrap="square" tIns="45700">
            <a:spAutoFit/>
          </a:bodyPr>
          <a:lstStyle/>
          <a:p>
            <a:pPr indent="-285750" lvl="1" marL="285750" marR="0" rtl="0" algn="l">
              <a:lnSpc>
                <a:spcPct val="90000"/>
              </a:lnSpc>
              <a:spcBef>
                <a:spcPts val="0"/>
              </a:spcBef>
              <a:spcAft>
                <a:spcPts val="0"/>
              </a:spcAft>
              <a:buClr>
                <a:srgbClr val="000000"/>
              </a:buClr>
              <a:buSzPts val="1400"/>
              <a:buFont typeface="Cambria"/>
              <a:buChar char="•"/>
            </a:pPr>
            <a:r>
              <a:rPr b="0" i="0" lang="en-US" sz="1400" u="none" cap="none" strike="noStrike">
                <a:solidFill>
                  <a:srgbClr val="000000"/>
                </a:solidFill>
                <a:latin typeface="Cambria"/>
                <a:ea typeface="Cambria"/>
                <a:cs typeface="Cambria"/>
                <a:sym typeface="Cambria"/>
              </a:rPr>
              <a:t>Menyatakan proses input atau output tanpa tergantung jenis peralatannya</a:t>
            </a:r>
            <a:endParaRPr b="0" i="0" sz="1400" u="none" cap="none" strike="noStrike">
              <a:solidFill>
                <a:srgbClr val="000000"/>
              </a:solidFill>
              <a:latin typeface="Cambria"/>
              <a:ea typeface="Cambria"/>
              <a:cs typeface="Cambria"/>
              <a:sym typeface="Cambria"/>
            </a:endParaRPr>
          </a:p>
        </p:txBody>
      </p:sp>
      <p:sp>
        <p:nvSpPr>
          <p:cNvPr id="1085" name="Google Shape;1085;p95"/>
          <p:cNvSpPr/>
          <p:nvPr/>
        </p:nvSpPr>
        <p:spPr>
          <a:xfrm>
            <a:off x="3695398" y="2345026"/>
            <a:ext cx="4939644" cy="480131"/>
          </a:xfrm>
          <a:prstGeom prst="rect">
            <a:avLst/>
          </a:prstGeom>
          <a:noFill/>
          <a:ln>
            <a:noFill/>
          </a:ln>
        </p:spPr>
        <p:txBody>
          <a:bodyPr anchorCtr="0" anchor="t" bIns="45700" lIns="91425" spcFirstLastPara="1" rIns="91425" wrap="square" tIns="45700">
            <a:spAutoFit/>
          </a:bodyPr>
          <a:lstStyle/>
          <a:p>
            <a:pPr indent="-285750" lvl="1" marL="285750" marR="0" rtl="0" algn="l">
              <a:lnSpc>
                <a:spcPct val="90000"/>
              </a:lnSpc>
              <a:spcBef>
                <a:spcPts val="0"/>
              </a:spcBef>
              <a:spcAft>
                <a:spcPts val="0"/>
              </a:spcAft>
              <a:buClr>
                <a:srgbClr val="000000"/>
              </a:buClr>
              <a:buSzPts val="1400"/>
              <a:buFont typeface="Cambria"/>
              <a:buChar char="•"/>
            </a:pPr>
            <a:r>
              <a:rPr b="0" i="0" lang="en-US" sz="1400" u="none" cap="none" strike="noStrike">
                <a:solidFill>
                  <a:srgbClr val="000000"/>
                </a:solidFill>
                <a:latin typeface="Cambria"/>
                <a:ea typeface="Cambria"/>
                <a:cs typeface="Cambria"/>
                <a:sym typeface="Cambria"/>
              </a:rPr>
              <a:t>Menyatakan input berasal dari kartu atau output ditulis ke kartu</a:t>
            </a:r>
            <a:endParaRPr b="0" i="0" sz="1400" u="none" cap="none" strike="noStrike">
              <a:solidFill>
                <a:srgbClr val="000000"/>
              </a:solidFill>
              <a:latin typeface="Cambria"/>
              <a:ea typeface="Cambria"/>
              <a:cs typeface="Cambria"/>
              <a:sym typeface="Cambria"/>
            </a:endParaRPr>
          </a:p>
        </p:txBody>
      </p:sp>
      <p:sp>
        <p:nvSpPr>
          <p:cNvPr id="1086" name="Google Shape;1086;p95"/>
          <p:cNvSpPr/>
          <p:nvPr/>
        </p:nvSpPr>
        <p:spPr>
          <a:xfrm>
            <a:off x="3684100" y="3340492"/>
            <a:ext cx="4950942" cy="480131"/>
          </a:xfrm>
          <a:prstGeom prst="rect">
            <a:avLst/>
          </a:prstGeom>
          <a:noFill/>
          <a:ln>
            <a:noFill/>
          </a:ln>
        </p:spPr>
        <p:txBody>
          <a:bodyPr anchorCtr="0" anchor="t" bIns="45700" lIns="91425" spcFirstLastPara="1" rIns="91425" wrap="square" tIns="45700">
            <a:spAutoFit/>
          </a:bodyPr>
          <a:lstStyle/>
          <a:p>
            <a:pPr indent="-285750" lvl="1" marL="285750" marR="0" rtl="0" algn="l">
              <a:lnSpc>
                <a:spcPct val="90000"/>
              </a:lnSpc>
              <a:spcBef>
                <a:spcPts val="0"/>
              </a:spcBef>
              <a:spcAft>
                <a:spcPts val="0"/>
              </a:spcAft>
              <a:buClr>
                <a:srgbClr val="000000"/>
              </a:buClr>
              <a:buSzPts val="1400"/>
              <a:buFont typeface="Cambria"/>
              <a:buChar char="•"/>
            </a:pPr>
            <a:r>
              <a:rPr b="0" i="0" lang="en-US" sz="1400" u="none" cap="none" strike="noStrike">
                <a:solidFill>
                  <a:srgbClr val="000000"/>
                </a:solidFill>
                <a:latin typeface="Cambria"/>
                <a:ea typeface="Cambria"/>
                <a:cs typeface="Cambria"/>
                <a:sym typeface="Cambria"/>
              </a:rPr>
              <a:t>Menyatakan input berasal dari pita magnetis atau output disimpan ke pita magnetis</a:t>
            </a:r>
            <a:endParaRPr b="0" i="0" sz="1400" u="none" cap="none" strike="noStrike">
              <a:solidFill>
                <a:srgbClr val="000000"/>
              </a:solidFill>
              <a:latin typeface="Cambria"/>
              <a:ea typeface="Cambria"/>
              <a:cs typeface="Cambria"/>
              <a:sym typeface="Cambria"/>
            </a:endParaRPr>
          </a:p>
        </p:txBody>
      </p:sp>
      <p:sp>
        <p:nvSpPr>
          <p:cNvPr id="1087" name="Google Shape;1087;p95"/>
          <p:cNvSpPr/>
          <p:nvPr/>
        </p:nvSpPr>
        <p:spPr>
          <a:xfrm>
            <a:off x="3695397" y="4326819"/>
            <a:ext cx="5008655" cy="480131"/>
          </a:xfrm>
          <a:prstGeom prst="rect">
            <a:avLst/>
          </a:prstGeom>
          <a:noFill/>
          <a:ln>
            <a:noFill/>
          </a:ln>
        </p:spPr>
        <p:txBody>
          <a:bodyPr anchorCtr="0" anchor="t" bIns="45700" lIns="91425" spcFirstLastPara="1" rIns="91425" wrap="square" tIns="45700">
            <a:spAutoFit/>
          </a:bodyPr>
          <a:lstStyle/>
          <a:p>
            <a:pPr indent="-285750" lvl="1" marL="285750" marR="0" rtl="0" algn="l">
              <a:lnSpc>
                <a:spcPct val="90000"/>
              </a:lnSpc>
              <a:spcBef>
                <a:spcPts val="0"/>
              </a:spcBef>
              <a:spcAft>
                <a:spcPts val="0"/>
              </a:spcAft>
              <a:buClr>
                <a:srgbClr val="000000"/>
              </a:buClr>
              <a:buSzPts val="1400"/>
              <a:buFont typeface="Cambria"/>
              <a:buChar char="•"/>
            </a:pPr>
            <a:r>
              <a:rPr b="0" i="0" lang="en-US" sz="1400" u="none" cap="none" strike="noStrike">
                <a:solidFill>
                  <a:srgbClr val="000000"/>
                </a:solidFill>
                <a:latin typeface="Cambria"/>
                <a:ea typeface="Cambria"/>
                <a:cs typeface="Cambria"/>
                <a:sym typeface="Cambria"/>
              </a:rPr>
              <a:t>Menyatakan input berasal dari dari disk atau output disimpan ke disk</a:t>
            </a:r>
            <a:endParaRPr b="0" i="0" sz="1400" u="none" cap="none" strike="noStrike">
              <a:solidFill>
                <a:srgbClr val="000000"/>
              </a:solidFill>
              <a:latin typeface="Cambria"/>
              <a:ea typeface="Cambria"/>
              <a:cs typeface="Cambria"/>
              <a:sym typeface="Cambria"/>
            </a:endParaRPr>
          </a:p>
        </p:txBody>
      </p:sp>
      <p:grpSp>
        <p:nvGrpSpPr>
          <p:cNvPr id="1088" name="Google Shape;1088;p95"/>
          <p:cNvGrpSpPr/>
          <p:nvPr/>
        </p:nvGrpSpPr>
        <p:grpSpPr>
          <a:xfrm>
            <a:off x="2102152" y="1033920"/>
            <a:ext cx="951684" cy="3768996"/>
            <a:chOff x="528" y="1205"/>
            <a:chExt cx="864" cy="2582"/>
          </a:xfrm>
        </p:grpSpPr>
        <p:sp>
          <p:nvSpPr>
            <p:cNvPr id="1089" name="Google Shape;1089;p95"/>
            <p:cNvSpPr/>
            <p:nvPr/>
          </p:nvSpPr>
          <p:spPr>
            <a:xfrm>
              <a:off x="591" y="1205"/>
              <a:ext cx="801" cy="448"/>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090" name="Google Shape;1090;p95"/>
            <p:cNvSpPr/>
            <p:nvPr/>
          </p:nvSpPr>
          <p:spPr>
            <a:xfrm>
              <a:off x="528" y="1872"/>
              <a:ext cx="801" cy="457"/>
            </a:xfrm>
            <a:prstGeom prst="flowChartPunchedCard">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091" name="Google Shape;1091;p95"/>
            <p:cNvSpPr/>
            <p:nvPr/>
          </p:nvSpPr>
          <p:spPr>
            <a:xfrm>
              <a:off x="642" y="2496"/>
              <a:ext cx="573" cy="572"/>
            </a:xfrm>
            <a:prstGeom prst="flowChartMagneticTape">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092" name="Google Shape;1092;p95"/>
            <p:cNvSpPr/>
            <p:nvPr/>
          </p:nvSpPr>
          <p:spPr>
            <a:xfrm>
              <a:off x="528" y="3216"/>
              <a:ext cx="801" cy="571"/>
            </a:xfrm>
            <a:prstGeom prst="flowChartOnlineStorage">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65" name="Google Shape;165;p2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66" name="Google Shape;166;p2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67" name="Google Shape;167;p2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68" name="Google Shape;168;p24"/>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XAMPP</a:t>
            </a:r>
            <a:endParaRPr b="0" i="0" sz="2400" u="none" cap="none" strike="noStrike">
              <a:solidFill>
                <a:srgbClr val="002060"/>
              </a:solidFill>
              <a:latin typeface="Cambria"/>
              <a:ea typeface="Cambria"/>
              <a:cs typeface="Cambria"/>
              <a:sym typeface="Cambria"/>
            </a:endParaRPr>
          </a:p>
        </p:txBody>
      </p:sp>
      <p:sp>
        <p:nvSpPr>
          <p:cNvPr id="169" name="Google Shape;169;p24"/>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24"/>
          <p:cNvSpPr/>
          <p:nvPr/>
        </p:nvSpPr>
        <p:spPr>
          <a:xfrm>
            <a:off x="4563194" y="1080919"/>
            <a:ext cx="4223208" cy="535527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Berikutnya akan muncul jendela yang isinya meminta Anda untuk menutup semua aplikasi yang sedang berjalan.</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Jika semua aplikasi sudah ditutup, maka klik tombol Next.</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pic>
        <p:nvPicPr>
          <p:cNvPr id="171" name="Google Shape;171;p24"/>
          <p:cNvPicPr preferRelativeResize="0"/>
          <p:nvPr/>
        </p:nvPicPr>
        <p:blipFill rotWithShape="1">
          <a:blip r:embed="rId6">
            <a:alphaModFix/>
          </a:blip>
          <a:srcRect b="0" l="0" r="0" t="0"/>
          <a:stretch/>
        </p:blipFill>
        <p:spPr>
          <a:xfrm>
            <a:off x="244916" y="1080919"/>
            <a:ext cx="4240820" cy="3304534"/>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pic>
        <p:nvPicPr>
          <p:cNvPr id="1097" name="Google Shape;1097;p9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098" name="Google Shape;1098;p9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099" name="Google Shape;1099;p9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100" name="Google Shape;1100;p9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101" name="Google Shape;1101;p96"/>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2" name="Google Shape;1102;p96"/>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Input / Output Symbols</a:t>
            </a:r>
            <a:endParaRPr b="1" i="0" sz="2800" u="none" cap="none" strike="noStrike">
              <a:solidFill>
                <a:srgbClr val="002060"/>
              </a:solidFill>
              <a:latin typeface="Arial"/>
              <a:ea typeface="Arial"/>
              <a:cs typeface="Arial"/>
              <a:sym typeface="Arial"/>
            </a:endParaRPr>
          </a:p>
        </p:txBody>
      </p:sp>
      <p:sp>
        <p:nvSpPr>
          <p:cNvPr id="1103" name="Google Shape;1103;p96"/>
          <p:cNvSpPr/>
          <p:nvPr/>
        </p:nvSpPr>
        <p:spPr>
          <a:xfrm>
            <a:off x="3144992" y="876953"/>
            <a:ext cx="5650216" cy="208668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Simbol </a:t>
            </a:r>
            <a:r>
              <a:rPr b="0" i="1" lang="en-US" sz="2400" u="none" cap="none" strike="noStrike">
                <a:solidFill>
                  <a:srgbClr val="000000"/>
                </a:solidFill>
                <a:latin typeface="Cambria"/>
                <a:ea typeface="Cambria"/>
                <a:cs typeface="Cambria"/>
                <a:sym typeface="Cambria"/>
              </a:rPr>
              <a:t>document</a:t>
            </a:r>
            <a:endParaRPr b="0" i="0" sz="14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2400"/>
              <a:buFont typeface="Arial"/>
              <a:buNone/>
            </a:pPr>
            <a:r>
              <a:t/>
            </a:r>
            <a:endParaRPr b="0" i="1" sz="2400" u="none" cap="none" strike="noStrike">
              <a:solidFill>
                <a:srgbClr val="000000"/>
              </a:solidFill>
              <a:latin typeface="Cambria"/>
              <a:ea typeface="Cambria"/>
              <a:cs typeface="Cambria"/>
              <a:sym typeface="Cambria"/>
            </a:endParaRPr>
          </a:p>
          <a:p>
            <a:pPr indent="-285750" lvl="0" marL="285750" marR="0" rtl="0" algn="l">
              <a:lnSpc>
                <a:spcPct val="15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Simbol </a:t>
            </a:r>
            <a:r>
              <a:rPr b="0" i="1" lang="en-US" sz="2400" u="none" cap="none" strike="noStrike">
                <a:solidFill>
                  <a:srgbClr val="000000"/>
                </a:solidFill>
                <a:latin typeface="Cambria"/>
                <a:ea typeface="Cambria"/>
                <a:cs typeface="Cambria"/>
                <a:sym typeface="Cambria"/>
              </a:rPr>
              <a:t>display</a:t>
            </a:r>
            <a:endParaRPr b="0" i="0" sz="1400" u="none" cap="none" strike="noStrike">
              <a:solidFill>
                <a:srgbClr val="000000"/>
              </a:solidFill>
              <a:latin typeface="Cambria"/>
              <a:ea typeface="Cambria"/>
              <a:cs typeface="Cambria"/>
              <a:sym typeface="Cambria"/>
            </a:endParaRPr>
          </a:p>
          <a:p>
            <a:pPr indent="-133350" lvl="0" marL="285750" marR="0" rtl="0" algn="l">
              <a:lnSpc>
                <a:spcPct val="90000"/>
              </a:lnSpc>
              <a:spcBef>
                <a:spcPts val="0"/>
              </a:spcBef>
              <a:spcAft>
                <a:spcPts val="0"/>
              </a:spcAft>
              <a:buClr>
                <a:srgbClr val="000000"/>
              </a:buClr>
              <a:buSzPts val="2400"/>
              <a:buFont typeface="Arial"/>
              <a:buNone/>
            </a:pPr>
            <a:r>
              <a:t/>
            </a:r>
            <a:endParaRPr b="0" i="1" sz="2400" u="none" cap="none" strike="noStrike">
              <a:solidFill>
                <a:schemeClr val="dk1"/>
              </a:solidFill>
              <a:latin typeface="Cambria"/>
              <a:ea typeface="Cambria"/>
              <a:cs typeface="Cambria"/>
              <a:sym typeface="Cambria"/>
            </a:endParaRPr>
          </a:p>
        </p:txBody>
      </p:sp>
      <p:sp>
        <p:nvSpPr>
          <p:cNvPr id="1104" name="Google Shape;1104;p96"/>
          <p:cNvSpPr/>
          <p:nvPr/>
        </p:nvSpPr>
        <p:spPr>
          <a:xfrm>
            <a:off x="3441938" y="1551015"/>
            <a:ext cx="5353269" cy="307777"/>
          </a:xfrm>
          <a:prstGeom prst="rect">
            <a:avLst/>
          </a:prstGeom>
          <a:noFill/>
          <a:ln>
            <a:noFill/>
          </a:ln>
        </p:spPr>
        <p:txBody>
          <a:bodyPr anchorCtr="0" anchor="t" bIns="45700" lIns="91425" spcFirstLastPara="1" rIns="91425" wrap="square" tIns="45700">
            <a:spAutoFit/>
          </a:bodyPr>
          <a:lstStyle/>
          <a:p>
            <a:pPr indent="-285750" lvl="1"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Mencetak keluaran dalam bentuk dokumen (melalui printer)</a:t>
            </a:r>
            <a:endParaRPr b="0" i="0" sz="1400" u="none" cap="none" strike="noStrike">
              <a:solidFill>
                <a:srgbClr val="000000"/>
              </a:solidFill>
              <a:latin typeface="Arial"/>
              <a:ea typeface="Arial"/>
              <a:cs typeface="Arial"/>
              <a:sym typeface="Arial"/>
            </a:endParaRPr>
          </a:p>
        </p:txBody>
      </p:sp>
      <p:sp>
        <p:nvSpPr>
          <p:cNvPr id="1105" name="Google Shape;1105;p96"/>
          <p:cNvSpPr/>
          <p:nvPr/>
        </p:nvSpPr>
        <p:spPr>
          <a:xfrm>
            <a:off x="3508755" y="2708223"/>
            <a:ext cx="3605474" cy="307777"/>
          </a:xfrm>
          <a:prstGeom prst="rect">
            <a:avLst/>
          </a:prstGeom>
          <a:noFill/>
          <a:ln>
            <a:noFill/>
          </a:ln>
        </p:spPr>
        <p:txBody>
          <a:bodyPr anchorCtr="0" anchor="t" bIns="45700" lIns="91425" spcFirstLastPara="1" rIns="91425" wrap="square" tIns="45700">
            <a:spAutoFit/>
          </a:bodyPr>
          <a:lstStyle/>
          <a:p>
            <a:pPr indent="-285750" lvl="1"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Mencetak keluaran dalam layar monitor</a:t>
            </a:r>
            <a:endParaRPr b="0" i="0" sz="1400" u="none" cap="none" strike="noStrike">
              <a:solidFill>
                <a:srgbClr val="000000"/>
              </a:solidFill>
              <a:latin typeface="Arial"/>
              <a:ea typeface="Arial"/>
              <a:cs typeface="Arial"/>
              <a:sym typeface="Arial"/>
            </a:endParaRPr>
          </a:p>
        </p:txBody>
      </p:sp>
      <p:grpSp>
        <p:nvGrpSpPr>
          <p:cNvPr id="1106" name="Google Shape;1106;p96"/>
          <p:cNvGrpSpPr/>
          <p:nvPr/>
        </p:nvGrpSpPr>
        <p:grpSpPr>
          <a:xfrm>
            <a:off x="1388853" y="1080879"/>
            <a:ext cx="1447800" cy="2057402"/>
            <a:chOff x="1598" y="13118"/>
            <a:chExt cx="1260" cy="1980"/>
          </a:xfrm>
        </p:grpSpPr>
        <p:sp>
          <p:nvSpPr>
            <p:cNvPr id="1107" name="Google Shape;1107;p96"/>
            <p:cNvSpPr/>
            <p:nvPr/>
          </p:nvSpPr>
          <p:spPr>
            <a:xfrm>
              <a:off x="1598" y="13118"/>
              <a:ext cx="1260" cy="900"/>
            </a:xfrm>
            <a:prstGeom prst="flowChartDocumen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108" name="Google Shape;1108;p96"/>
            <p:cNvSpPr/>
            <p:nvPr/>
          </p:nvSpPr>
          <p:spPr>
            <a:xfrm>
              <a:off x="1598" y="14378"/>
              <a:ext cx="1260" cy="720"/>
            </a:xfrm>
            <a:prstGeom prst="flowChartDisplay">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pic>
        <p:nvPicPr>
          <p:cNvPr id="1113" name="Google Shape;1113;p9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114" name="Google Shape;1114;p9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115" name="Google Shape;1115;p9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116" name="Google Shape;1116;p9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117" name="Google Shape;1117;p97"/>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Contoh System Flowchart</a:t>
            </a:r>
            <a:endParaRPr b="1" i="0" sz="2800" u="none" cap="none" strike="noStrike">
              <a:solidFill>
                <a:srgbClr val="002060"/>
              </a:solidFill>
              <a:latin typeface="Cambria"/>
              <a:ea typeface="Cambria"/>
              <a:cs typeface="Cambria"/>
              <a:sym typeface="Cambria"/>
            </a:endParaRPr>
          </a:p>
        </p:txBody>
      </p:sp>
      <p:sp>
        <p:nvSpPr>
          <p:cNvPr id="1118" name="Google Shape;1118;p97"/>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119" name="Google Shape;1119;p97"/>
          <p:cNvGrpSpPr/>
          <p:nvPr/>
        </p:nvGrpSpPr>
        <p:grpSpPr>
          <a:xfrm>
            <a:off x="2077175" y="915583"/>
            <a:ext cx="4972037" cy="3970318"/>
            <a:chOff x="2498" y="2138"/>
            <a:chExt cx="7740" cy="7020"/>
          </a:xfrm>
        </p:grpSpPr>
        <p:sp>
          <p:nvSpPr>
            <p:cNvPr id="1120" name="Google Shape;1120;p97"/>
            <p:cNvSpPr/>
            <p:nvPr/>
          </p:nvSpPr>
          <p:spPr>
            <a:xfrm>
              <a:off x="4118" y="2138"/>
              <a:ext cx="1440" cy="1080"/>
            </a:xfrm>
            <a:prstGeom prst="flowChartPunchedCard">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Data jawaban ujian</a:t>
              </a:r>
              <a:endParaRPr b="0" i="0" sz="1400" u="none" cap="none" strike="noStrike">
                <a:solidFill>
                  <a:srgbClr val="000000"/>
                </a:solidFill>
                <a:latin typeface="Arial"/>
                <a:ea typeface="Arial"/>
                <a:cs typeface="Arial"/>
                <a:sym typeface="Arial"/>
              </a:endParaRPr>
            </a:p>
          </p:txBody>
        </p:sp>
        <p:sp>
          <p:nvSpPr>
            <p:cNvPr id="1121" name="Google Shape;1121;p97"/>
            <p:cNvSpPr/>
            <p:nvPr/>
          </p:nvSpPr>
          <p:spPr>
            <a:xfrm>
              <a:off x="4118" y="3578"/>
              <a:ext cx="1440" cy="90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Koreksi</a:t>
              </a:r>
              <a:endParaRPr b="0" i="0" sz="1400" u="none" cap="none" strike="noStrike">
                <a:solidFill>
                  <a:srgbClr val="000000"/>
                </a:solidFill>
                <a:latin typeface="Arial"/>
                <a:ea typeface="Arial"/>
                <a:cs typeface="Arial"/>
                <a:sym typeface="Arial"/>
              </a:endParaRPr>
            </a:p>
          </p:txBody>
        </p:sp>
        <p:sp>
          <p:nvSpPr>
            <p:cNvPr id="1122" name="Google Shape;1122;p97"/>
            <p:cNvSpPr/>
            <p:nvPr/>
          </p:nvSpPr>
          <p:spPr>
            <a:xfrm>
              <a:off x="2498" y="5018"/>
              <a:ext cx="1440" cy="1080"/>
            </a:xfrm>
            <a:prstGeom prst="flowChartDocumen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Daftar Koreksi Data</a:t>
              </a:r>
              <a:endParaRPr b="0" i="0" sz="1400" u="none" cap="none" strike="noStrike">
                <a:solidFill>
                  <a:srgbClr val="000000"/>
                </a:solidFill>
                <a:latin typeface="Arial"/>
                <a:ea typeface="Arial"/>
                <a:cs typeface="Arial"/>
                <a:sym typeface="Arial"/>
              </a:endParaRPr>
            </a:p>
          </p:txBody>
        </p:sp>
        <p:sp>
          <p:nvSpPr>
            <p:cNvPr id="1123" name="Google Shape;1123;p97"/>
            <p:cNvSpPr/>
            <p:nvPr/>
          </p:nvSpPr>
          <p:spPr>
            <a:xfrm>
              <a:off x="5738" y="5018"/>
              <a:ext cx="1260" cy="1260"/>
            </a:xfrm>
            <a:prstGeom prst="flowChartMagneticTape">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File utama ujian</a:t>
              </a:r>
              <a:endParaRPr b="0" i="0" sz="900" u="none" cap="none" strike="noStrike">
                <a:solidFill>
                  <a:schemeClr val="dk1"/>
                </a:solidFill>
                <a:latin typeface="Arial"/>
                <a:ea typeface="Arial"/>
                <a:cs typeface="Arial"/>
                <a:sym typeface="Arial"/>
              </a:endParaRPr>
            </a:p>
          </p:txBody>
        </p:sp>
        <p:sp>
          <p:nvSpPr>
            <p:cNvPr id="1124" name="Google Shape;1124;p97"/>
            <p:cNvSpPr/>
            <p:nvPr/>
          </p:nvSpPr>
          <p:spPr>
            <a:xfrm>
              <a:off x="7178" y="6638"/>
              <a:ext cx="1440" cy="72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Periksa Ujian</a:t>
              </a:r>
              <a:endParaRPr b="0" i="0" sz="1000" u="none" cap="none" strike="noStrike">
                <a:solidFill>
                  <a:schemeClr val="dk1"/>
                </a:solidFill>
                <a:latin typeface="Arial"/>
                <a:ea typeface="Arial"/>
                <a:cs typeface="Arial"/>
                <a:sym typeface="Arial"/>
              </a:endParaRPr>
            </a:p>
          </p:txBody>
        </p:sp>
        <p:sp>
          <p:nvSpPr>
            <p:cNvPr id="1125" name="Google Shape;1125;p97"/>
            <p:cNvSpPr/>
            <p:nvPr/>
          </p:nvSpPr>
          <p:spPr>
            <a:xfrm>
              <a:off x="8798" y="5018"/>
              <a:ext cx="1440" cy="900"/>
            </a:xfrm>
            <a:prstGeom prst="flowChartPunchedCard">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Tabel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Siswa</a:t>
              </a:r>
              <a:endParaRPr b="0" i="0" sz="1400" u="none" cap="none" strike="noStrike">
                <a:solidFill>
                  <a:srgbClr val="000000"/>
                </a:solidFill>
                <a:latin typeface="Arial"/>
                <a:ea typeface="Arial"/>
                <a:cs typeface="Arial"/>
                <a:sym typeface="Arial"/>
              </a:endParaRPr>
            </a:p>
          </p:txBody>
        </p:sp>
        <p:sp>
          <p:nvSpPr>
            <p:cNvPr id="1126" name="Google Shape;1126;p97"/>
            <p:cNvSpPr/>
            <p:nvPr/>
          </p:nvSpPr>
          <p:spPr>
            <a:xfrm>
              <a:off x="5738" y="7898"/>
              <a:ext cx="1260" cy="1260"/>
            </a:xfrm>
            <a:prstGeom prst="flowChartMagneticTape">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File siswa lulus</a:t>
              </a:r>
              <a:endParaRPr b="0" i="0" sz="1400" u="none" cap="none" strike="noStrike">
                <a:solidFill>
                  <a:srgbClr val="000000"/>
                </a:solidFill>
                <a:latin typeface="Arial"/>
                <a:ea typeface="Arial"/>
                <a:cs typeface="Arial"/>
                <a:sym typeface="Arial"/>
              </a:endParaRPr>
            </a:p>
          </p:txBody>
        </p:sp>
        <p:sp>
          <p:nvSpPr>
            <p:cNvPr id="1127" name="Google Shape;1127;p97"/>
            <p:cNvSpPr/>
            <p:nvPr/>
          </p:nvSpPr>
          <p:spPr>
            <a:xfrm>
              <a:off x="8798" y="7898"/>
              <a:ext cx="1440" cy="1080"/>
            </a:xfrm>
            <a:prstGeom prst="flowChartDocumen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Laporan Hasil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Ujian</a:t>
              </a:r>
              <a:endParaRPr b="0" i="0" sz="1400" u="none" cap="none" strike="noStrike">
                <a:solidFill>
                  <a:srgbClr val="000000"/>
                </a:solidFill>
                <a:latin typeface="Arial"/>
                <a:ea typeface="Arial"/>
                <a:cs typeface="Arial"/>
                <a:sym typeface="Arial"/>
              </a:endParaRPr>
            </a:p>
          </p:txBody>
        </p:sp>
        <p:cxnSp>
          <p:nvCxnSpPr>
            <p:cNvPr id="1128" name="Google Shape;1128;p97"/>
            <p:cNvCxnSpPr/>
            <p:nvPr/>
          </p:nvCxnSpPr>
          <p:spPr>
            <a:xfrm>
              <a:off x="4838" y="3218"/>
              <a:ext cx="0" cy="360"/>
            </a:xfrm>
            <a:prstGeom prst="straightConnector1">
              <a:avLst/>
            </a:prstGeom>
            <a:noFill/>
            <a:ln cap="flat" cmpd="sng" w="9525">
              <a:solidFill>
                <a:srgbClr val="000000"/>
              </a:solidFill>
              <a:prstDash val="solid"/>
              <a:round/>
              <a:headEnd len="sm" w="sm" type="none"/>
              <a:tailEnd len="sm" w="sm" type="triangle"/>
            </a:ln>
          </p:spPr>
        </p:cxnSp>
        <p:sp>
          <p:nvSpPr>
            <p:cNvPr id="1129" name="Google Shape;1129;p97"/>
            <p:cNvSpPr/>
            <p:nvPr/>
          </p:nvSpPr>
          <p:spPr>
            <a:xfrm>
              <a:off x="3215" y="4481"/>
              <a:ext cx="1620" cy="540"/>
            </a:xfrm>
            <a:custGeom>
              <a:rect b="b" l="l" r="r" t="t"/>
              <a:pathLst>
                <a:path extrusionOk="0" h="540" w="1620">
                  <a:moveTo>
                    <a:pt x="1620" y="0"/>
                  </a:moveTo>
                  <a:lnTo>
                    <a:pt x="1620" y="360"/>
                  </a:lnTo>
                  <a:lnTo>
                    <a:pt x="0" y="360"/>
                  </a:lnTo>
                  <a:lnTo>
                    <a:pt x="0" y="540"/>
                  </a:lnTo>
                </a:path>
              </a:pathLst>
            </a:custGeom>
            <a:noFill/>
            <a:ln cap="flat" cmpd="sng" w="9525">
              <a:solidFill>
                <a:srgbClr val="000000"/>
              </a:solidFill>
              <a:prstDash val="solid"/>
              <a:round/>
              <a:headEnd len="sm" w="sm" type="none"/>
              <a:tailEnd len="sm" w="sm"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130" name="Google Shape;1130;p97"/>
            <p:cNvSpPr/>
            <p:nvPr/>
          </p:nvSpPr>
          <p:spPr>
            <a:xfrm flipH="1">
              <a:off x="4823" y="4478"/>
              <a:ext cx="1620" cy="540"/>
            </a:xfrm>
            <a:custGeom>
              <a:rect b="b" l="l" r="r" t="t"/>
              <a:pathLst>
                <a:path extrusionOk="0" h="540" w="1620">
                  <a:moveTo>
                    <a:pt x="1620" y="0"/>
                  </a:moveTo>
                  <a:lnTo>
                    <a:pt x="1620" y="360"/>
                  </a:lnTo>
                  <a:lnTo>
                    <a:pt x="0" y="360"/>
                  </a:lnTo>
                  <a:lnTo>
                    <a:pt x="0" y="540"/>
                  </a:lnTo>
                </a:path>
              </a:pathLst>
            </a:custGeom>
            <a:noFill/>
            <a:ln cap="flat" cmpd="sng" w="9525">
              <a:solidFill>
                <a:srgbClr val="000000"/>
              </a:solidFill>
              <a:prstDash val="solid"/>
              <a:round/>
              <a:headEnd len="sm" w="sm" type="none"/>
              <a:tailEnd len="sm" w="sm"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131" name="Google Shape;1131;p97"/>
            <p:cNvSpPr/>
            <p:nvPr/>
          </p:nvSpPr>
          <p:spPr>
            <a:xfrm>
              <a:off x="6998" y="5558"/>
              <a:ext cx="540" cy="1080"/>
            </a:xfrm>
            <a:custGeom>
              <a:rect b="b" l="l" r="r" t="t"/>
              <a:pathLst>
                <a:path extrusionOk="0" h="1080" w="540">
                  <a:moveTo>
                    <a:pt x="0" y="0"/>
                  </a:moveTo>
                  <a:lnTo>
                    <a:pt x="540" y="0"/>
                  </a:lnTo>
                  <a:lnTo>
                    <a:pt x="540" y="1080"/>
                  </a:lnTo>
                </a:path>
              </a:pathLst>
            </a:custGeom>
            <a:noFill/>
            <a:ln cap="flat" cmpd="sng" w="9525">
              <a:solidFill>
                <a:srgbClr val="000000"/>
              </a:solidFill>
              <a:prstDash val="solid"/>
              <a:round/>
              <a:headEnd len="sm" w="sm" type="none"/>
              <a:tailEnd len="sm" w="sm"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132" name="Google Shape;1132;p97"/>
            <p:cNvSpPr/>
            <p:nvPr/>
          </p:nvSpPr>
          <p:spPr>
            <a:xfrm flipH="1">
              <a:off x="8258" y="5558"/>
              <a:ext cx="540" cy="1080"/>
            </a:xfrm>
            <a:custGeom>
              <a:rect b="b" l="l" r="r" t="t"/>
              <a:pathLst>
                <a:path extrusionOk="0" h="1080" w="540">
                  <a:moveTo>
                    <a:pt x="0" y="0"/>
                  </a:moveTo>
                  <a:lnTo>
                    <a:pt x="540" y="0"/>
                  </a:lnTo>
                  <a:lnTo>
                    <a:pt x="540" y="1080"/>
                  </a:lnTo>
                </a:path>
              </a:pathLst>
            </a:custGeom>
            <a:noFill/>
            <a:ln cap="flat" cmpd="sng" w="9525">
              <a:solidFill>
                <a:srgbClr val="000000"/>
              </a:solidFill>
              <a:prstDash val="solid"/>
              <a:round/>
              <a:headEnd len="sm" w="sm" type="none"/>
              <a:tailEnd len="sm" w="sm"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133" name="Google Shape;1133;p97"/>
            <p:cNvSpPr/>
            <p:nvPr/>
          </p:nvSpPr>
          <p:spPr>
            <a:xfrm>
              <a:off x="6290" y="7361"/>
              <a:ext cx="1620" cy="540"/>
            </a:xfrm>
            <a:custGeom>
              <a:rect b="b" l="l" r="r" t="t"/>
              <a:pathLst>
                <a:path extrusionOk="0" h="540" w="1620">
                  <a:moveTo>
                    <a:pt x="1620" y="0"/>
                  </a:moveTo>
                  <a:lnTo>
                    <a:pt x="1620" y="360"/>
                  </a:lnTo>
                  <a:lnTo>
                    <a:pt x="0" y="360"/>
                  </a:lnTo>
                  <a:lnTo>
                    <a:pt x="0" y="540"/>
                  </a:lnTo>
                </a:path>
              </a:pathLst>
            </a:custGeom>
            <a:noFill/>
            <a:ln cap="flat" cmpd="sng" w="9525">
              <a:solidFill>
                <a:srgbClr val="000000"/>
              </a:solidFill>
              <a:prstDash val="solid"/>
              <a:round/>
              <a:headEnd len="sm" w="sm" type="none"/>
              <a:tailEnd len="sm" w="sm"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134" name="Google Shape;1134;p97"/>
            <p:cNvSpPr/>
            <p:nvPr/>
          </p:nvSpPr>
          <p:spPr>
            <a:xfrm flipH="1">
              <a:off x="7898" y="7358"/>
              <a:ext cx="1620" cy="540"/>
            </a:xfrm>
            <a:custGeom>
              <a:rect b="b" l="l" r="r" t="t"/>
              <a:pathLst>
                <a:path extrusionOk="0" h="540" w="1620">
                  <a:moveTo>
                    <a:pt x="1620" y="0"/>
                  </a:moveTo>
                  <a:lnTo>
                    <a:pt x="1620" y="360"/>
                  </a:lnTo>
                  <a:lnTo>
                    <a:pt x="0" y="360"/>
                  </a:lnTo>
                  <a:lnTo>
                    <a:pt x="0" y="540"/>
                  </a:lnTo>
                </a:path>
              </a:pathLst>
            </a:custGeom>
            <a:noFill/>
            <a:ln cap="flat" cmpd="sng" w="9525">
              <a:solidFill>
                <a:srgbClr val="000000"/>
              </a:solidFill>
              <a:prstDash val="solid"/>
              <a:round/>
              <a:headEnd len="sm" w="sm" type="none"/>
              <a:tailEnd len="sm" w="sm"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pic>
        <p:nvPicPr>
          <p:cNvPr id="1139" name="Google Shape;1139;p9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140" name="Google Shape;1140;p9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141" name="Google Shape;1141;p98"/>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142" name="Google Shape;1142;p98"/>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143" name="Google Shape;1143;p98"/>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Kaidah Pembuatan Flowchart</a:t>
            </a:r>
            <a:endParaRPr b="1" i="0" sz="2800" u="none" cap="none" strike="noStrike">
              <a:solidFill>
                <a:srgbClr val="002060"/>
              </a:solidFill>
              <a:latin typeface="Cambria"/>
              <a:ea typeface="Cambria"/>
              <a:cs typeface="Cambria"/>
              <a:sym typeface="Cambria"/>
            </a:endParaRPr>
          </a:p>
        </p:txBody>
      </p:sp>
      <p:sp>
        <p:nvSpPr>
          <p:cNvPr id="1144" name="Google Shape;1144;p98"/>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145" name="Google Shape;1145;p98"/>
          <p:cNvGrpSpPr/>
          <p:nvPr/>
        </p:nvGrpSpPr>
        <p:grpSpPr>
          <a:xfrm>
            <a:off x="4053198" y="985214"/>
            <a:ext cx="1019991" cy="3862057"/>
            <a:chOff x="2496" y="912"/>
            <a:chExt cx="856" cy="3168"/>
          </a:xfrm>
        </p:grpSpPr>
        <p:sp>
          <p:nvSpPr>
            <p:cNvPr id="1146" name="Google Shape;1146;p98"/>
            <p:cNvSpPr/>
            <p:nvPr/>
          </p:nvSpPr>
          <p:spPr>
            <a:xfrm>
              <a:off x="2555" y="912"/>
              <a:ext cx="738" cy="344"/>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Start</a:t>
              </a:r>
              <a:endParaRPr b="0" i="0" sz="1400" u="none" cap="none" strike="noStrike">
                <a:solidFill>
                  <a:srgbClr val="000000"/>
                </a:solidFill>
                <a:latin typeface="Arial"/>
                <a:ea typeface="Arial"/>
                <a:cs typeface="Arial"/>
                <a:sym typeface="Arial"/>
              </a:endParaRPr>
            </a:p>
          </p:txBody>
        </p:sp>
        <p:sp>
          <p:nvSpPr>
            <p:cNvPr id="1147" name="Google Shape;1147;p98"/>
            <p:cNvSpPr/>
            <p:nvPr/>
          </p:nvSpPr>
          <p:spPr>
            <a:xfrm>
              <a:off x="2496" y="1612"/>
              <a:ext cx="844" cy="343"/>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Input</a:t>
              </a:r>
              <a:endParaRPr b="0" i="0" sz="1400" u="none" cap="none" strike="noStrike">
                <a:solidFill>
                  <a:srgbClr val="000000"/>
                </a:solidFill>
                <a:latin typeface="Arial"/>
                <a:ea typeface="Arial"/>
                <a:cs typeface="Arial"/>
                <a:sym typeface="Arial"/>
              </a:endParaRPr>
            </a:p>
          </p:txBody>
        </p:sp>
        <p:sp>
          <p:nvSpPr>
            <p:cNvPr id="1148" name="Google Shape;1148;p98"/>
            <p:cNvSpPr/>
            <p:nvPr/>
          </p:nvSpPr>
          <p:spPr>
            <a:xfrm>
              <a:off x="2508" y="2324"/>
              <a:ext cx="844" cy="344"/>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Proses</a:t>
              </a:r>
              <a:endParaRPr b="0" i="0" sz="1400" u="none" cap="none" strike="noStrike">
                <a:solidFill>
                  <a:srgbClr val="000000"/>
                </a:solidFill>
                <a:latin typeface="Arial"/>
                <a:ea typeface="Arial"/>
                <a:cs typeface="Arial"/>
                <a:sym typeface="Arial"/>
              </a:endParaRPr>
            </a:p>
          </p:txBody>
        </p:sp>
        <p:sp>
          <p:nvSpPr>
            <p:cNvPr id="1149" name="Google Shape;1149;p98"/>
            <p:cNvSpPr/>
            <p:nvPr/>
          </p:nvSpPr>
          <p:spPr>
            <a:xfrm>
              <a:off x="2508" y="3024"/>
              <a:ext cx="844" cy="344"/>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Output</a:t>
              </a:r>
              <a:endParaRPr b="0" i="0" sz="1400" u="none" cap="none" strike="noStrike">
                <a:solidFill>
                  <a:srgbClr val="000000"/>
                </a:solidFill>
                <a:latin typeface="Arial"/>
                <a:ea typeface="Arial"/>
                <a:cs typeface="Arial"/>
                <a:sym typeface="Arial"/>
              </a:endParaRPr>
            </a:p>
          </p:txBody>
        </p:sp>
        <p:sp>
          <p:nvSpPr>
            <p:cNvPr id="1150" name="Google Shape;1150;p98"/>
            <p:cNvSpPr/>
            <p:nvPr/>
          </p:nvSpPr>
          <p:spPr>
            <a:xfrm>
              <a:off x="2566" y="3736"/>
              <a:ext cx="739" cy="344"/>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End</a:t>
              </a:r>
              <a:endParaRPr b="0" i="0" sz="1400" u="none" cap="none" strike="noStrike">
                <a:solidFill>
                  <a:srgbClr val="000000"/>
                </a:solidFill>
                <a:latin typeface="Arial"/>
                <a:ea typeface="Arial"/>
                <a:cs typeface="Arial"/>
                <a:sym typeface="Arial"/>
              </a:endParaRPr>
            </a:p>
          </p:txBody>
        </p:sp>
        <p:cxnSp>
          <p:nvCxnSpPr>
            <p:cNvPr id="1151" name="Google Shape;1151;p98"/>
            <p:cNvCxnSpPr/>
            <p:nvPr/>
          </p:nvCxnSpPr>
          <p:spPr>
            <a:xfrm>
              <a:off x="2918" y="1256"/>
              <a:ext cx="0" cy="343"/>
            </a:xfrm>
            <a:prstGeom prst="straightConnector1">
              <a:avLst/>
            </a:prstGeom>
            <a:noFill/>
            <a:ln cap="flat" cmpd="sng" w="9525">
              <a:solidFill>
                <a:srgbClr val="000000"/>
              </a:solidFill>
              <a:prstDash val="solid"/>
              <a:round/>
              <a:headEnd len="sm" w="sm" type="none"/>
              <a:tailEnd len="med" w="med" type="triangle"/>
            </a:ln>
          </p:spPr>
        </p:cxnSp>
        <p:cxnSp>
          <p:nvCxnSpPr>
            <p:cNvPr id="1152" name="Google Shape;1152;p98"/>
            <p:cNvCxnSpPr/>
            <p:nvPr/>
          </p:nvCxnSpPr>
          <p:spPr>
            <a:xfrm>
              <a:off x="2918" y="1968"/>
              <a:ext cx="0" cy="344"/>
            </a:xfrm>
            <a:prstGeom prst="straightConnector1">
              <a:avLst/>
            </a:prstGeom>
            <a:noFill/>
            <a:ln cap="flat" cmpd="sng" w="9525">
              <a:solidFill>
                <a:srgbClr val="000000"/>
              </a:solidFill>
              <a:prstDash val="solid"/>
              <a:round/>
              <a:headEnd len="sm" w="sm" type="none"/>
              <a:tailEnd len="med" w="med" type="triangle"/>
            </a:ln>
          </p:spPr>
        </p:cxnSp>
        <p:cxnSp>
          <p:nvCxnSpPr>
            <p:cNvPr id="1153" name="Google Shape;1153;p98"/>
            <p:cNvCxnSpPr/>
            <p:nvPr/>
          </p:nvCxnSpPr>
          <p:spPr>
            <a:xfrm>
              <a:off x="2930" y="2668"/>
              <a:ext cx="0" cy="343"/>
            </a:xfrm>
            <a:prstGeom prst="straightConnector1">
              <a:avLst/>
            </a:prstGeom>
            <a:noFill/>
            <a:ln cap="flat" cmpd="sng" w="9525">
              <a:solidFill>
                <a:srgbClr val="000000"/>
              </a:solidFill>
              <a:prstDash val="solid"/>
              <a:round/>
              <a:headEnd len="sm" w="sm" type="none"/>
              <a:tailEnd len="med" w="med" type="triangle"/>
            </a:ln>
          </p:spPr>
        </p:cxnSp>
        <p:cxnSp>
          <p:nvCxnSpPr>
            <p:cNvPr id="1154" name="Google Shape;1154;p98"/>
            <p:cNvCxnSpPr/>
            <p:nvPr/>
          </p:nvCxnSpPr>
          <p:spPr>
            <a:xfrm>
              <a:off x="2942" y="3380"/>
              <a:ext cx="0" cy="344"/>
            </a:xfrm>
            <a:prstGeom prst="straightConnector1">
              <a:avLst/>
            </a:prstGeom>
            <a:noFill/>
            <a:ln cap="flat" cmpd="sng" w="9525">
              <a:solidFill>
                <a:srgbClr val="000000"/>
              </a:solidFill>
              <a:prstDash val="solid"/>
              <a:round/>
              <a:headEnd len="sm" w="sm" type="none"/>
              <a:tailEnd len="med" w="med" type="triangle"/>
            </a:ln>
          </p:spPr>
        </p:cxnSp>
      </p:gr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pic>
        <p:nvPicPr>
          <p:cNvPr id="1159" name="Google Shape;1159;p9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160" name="Google Shape;1160;p9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161" name="Google Shape;1161;p99"/>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162" name="Google Shape;1162;p99"/>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163" name="Google Shape;1163;p99"/>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Pengolahan data</a:t>
            </a:r>
            <a:endParaRPr b="1" i="0" sz="2800" u="none" cap="none" strike="noStrike">
              <a:solidFill>
                <a:srgbClr val="002060"/>
              </a:solidFill>
              <a:latin typeface="Cambria"/>
              <a:ea typeface="Cambria"/>
              <a:cs typeface="Cambria"/>
              <a:sym typeface="Cambria"/>
            </a:endParaRPr>
          </a:p>
        </p:txBody>
      </p:sp>
      <p:sp>
        <p:nvSpPr>
          <p:cNvPr id="1164" name="Google Shape;1164;p99"/>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165" name="Google Shape;1165;p99"/>
          <p:cNvGrpSpPr/>
          <p:nvPr/>
        </p:nvGrpSpPr>
        <p:grpSpPr>
          <a:xfrm>
            <a:off x="3505617" y="804308"/>
            <a:ext cx="2682815" cy="4042963"/>
            <a:chOff x="4298" y="11972"/>
            <a:chExt cx="3780" cy="5826"/>
          </a:xfrm>
        </p:grpSpPr>
        <p:sp>
          <p:nvSpPr>
            <p:cNvPr id="1166" name="Google Shape;1166;p99"/>
            <p:cNvSpPr/>
            <p:nvPr/>
          </p:nvSpPr>
          <p:spPr>
            <a:xfrm>
              <a:off x="5018" y="11972"/>
              <a:ext cx="1440" cy="540"/>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Arial"/>
                  <a:ea typeface="Arial"/>
                  <a:cs typeface="Arial"/>
                  <a:sym typeface="Arial"/>
                </a:rPr>
                <a:t>START</a:t>
              </a:r>
              <a:endParaRPr b="0" i="0" sz="1400" u="none" cap="none" strike="noStrike">
                <a:solidFill>
                  <a:srgbClr val="000000"/>
                </a:solidFill>
                <a:latin typeface="Arial"/>
                <a:ea typeface="Arial"/>
                <a:cs typeface="Arial"/>
                <a:sym typeface="Arial"/>
              </a:endParaRPr>
            </a:p>
          </p:txBody>
        </p:sp>
        <p:sp>
          <p:nvSpPr>
            <p:cNvPr id="1167" name="Google Shape;1167;p99"/>
            <p:cNvSpPr/>
            <p:nvPr/>
          </p:nvSpPr>
          <p:spPr>
            <a:xfrm>
              <a:off x="4838" y="12938"/>
              <a:ext cx="1800" cy="540"/>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Arial"/>
                  <a:ea typeface="Arial"/>
                  <a:cs typeface="Arial"/>
                  <a:sym typeface="Arial"/>
                </a:rPr>
                <a:t>READ</a:t>
              </a:r>
              <a:endParaRPr b="0" i="0" sz="1400" u="none" cap="none" strike="noStrike">
                <a:solidFill>
                  <a:srgbClr val="000000"/>
                </a:solidFill>
                <a:latin typeface="Arial"/>
                <a:ea typeface="Arial"/>
                <a:cs typeface="Arial"/>
                <a:sym typeface="Arial"/>
              </a:endParaRPr>
            </a:p>
          </p:txBody>
        </p:sp>
        <p:sp>
          <p:nvSpPr>
            <p:cNvPr id="1168" name="Google Shape;1168;p99"/>
            <p:cNvSpPr/>
            <p:nvPr/>
          </p:nvSpPr>
          <p:spPr>
            <a:xfrm>
              <a:off x="4478" y="13839"/>
              <a:ext cx="2520" cy="1079"/>
            </a:xfrm>
            <a:prstGeom prst="flowChartDecision">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Arial"/>
                  <a:ea typeface="Arial"/>
                  <a:cs typeface="Arial"/>
                  <a:sym typeface="Arial"/>
                </a:rPr>
                <a:t>HABIS ?</a:t>
              </a:r>
              <a:endParaRPr b="0" i="0" sz="1400" u="none" cap="none" strike="noStrike">
                <a:solidFill>
                  <a:srgbClr val="000000"/>
                </a:solidFill>
                <a:latin typeface="Arial"/>
                <a:ea typeface="Arial"/>
                <a:cs typeface="Arial"/>
                <a:sym typeface="Arial"/>
              </a:endParaRPr>
            </a:p>
          </p:txBody>
        </p:sp>
        <p:sp>
          <p:nvSpPr>
            <p:cNvPr id="1169" name="Google Shape;1169;p99"/>
            <p:cNvSpPr/>
            <p:nvPr/>
          </p:nvSpPr>
          <p:spPr>
            <a:xfrm>
              <a:off x="4838" y="15458"/>
              <a:ext cx="1800" cy="54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Arial"/>
                  <a:ea typeface="Arial"/>
                  <a:cs typeface="Arial"/>
                  <a:sym typeface="Arial"/>
                </a:rPr>
                <a:t>PROCESS</a:t>
              </a:r>
              <a:endParaRPr b="0" i="0" sz="1400" u="none" cap="none" strike="noStrike">
                <a:solidFill>
                  <a:srgbClr val="000000"/>
                </a:solidFill>
                <a:latin typeface="Arial"/>
                <a:ea typeface="Arial"/>
                <a:cs typeface="Arial"/>
                <a:sym typeface="Arial"/>
              </a:endParaRPr>
            </a:p>
          </p:txBody>
        </p:sp>
        <p:sp>
          <p:nvSpPr>
            <p:cNvPr id="1170" name="Google Shape;1170;p99"/>
            <p:cNvSpPr/>
            <p:nvPr/>
          </p:nvSpPr>
          <p:spPr>
            <a:xfrm>
              <a:off x="4838" y="16358"/>
              <a:ext cx="1800" cy="540"/>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Arial"/>
                  <a:ea typeface="Arial"/>
                  <a:cs typeface="Arial"/>
                  <a:sym typeface="Arial"/>
                </a:rPr>
                <a:t>WRITE</a:t>
              </a:r>
              <a:endParaRPr b="0" i="0" sz="1400" u="none" cap="none" strike="noStrike">
                <a:solidFill>
                  <a:srgbClr val="000000"/>
                </a:solidFill>
                <a:latin typeface="Arial"/>
                <a:ea typeface="Arial"/>
                <a:cs typeface="Arial"/>
                <a:sym typeface="Arial"/>
              </a:endParaRPr>
            </a:p>
          </p:txBody>
        </p:sp>
        <p:cxnSp>
          <p:nvCxnSpPr>
            <p:cNvPr id="1171" name="Google Shape;1171;p99"/>
            <p:cNvCxnSpPr/>
            <p:nvPr/>
          </p:nvCxnSpPr>
          <p:spPr>
            <a:xfrm>
              <a:off x="5738" y="12518"/>
              <a:ext cx="0" cy="420"/>
            </a:xfrm>
            <a:prstGeom prst="straightConnector1">
              <a:avLst/>
            </a:prstGeom>
            <a:noFill/>
            <a:ln cap="flat" cmpd="sng" w="9525">
              <a:solidFill>
                <a:srgbClr val="000000"/>
              </a:solidFill>
              <a:prstDash val="solid"/>
              <a:round/>
              <a:headEnd len="sm" w="sm" type="none"/>
              <a:tailEnd len="sm" w="sm" type="triangle"/>
            </a:ln>
          </p:spPr>
        </p:cxnSp>
        <p:cxnSp>
          <p:nvCxnSpPr>
            <p:cNvPr id="1172" name="Google Shape;1172;p99"/>
            <p:cNvCxnSpPr/>
            <p:nvPr/>
          </p:nvCxnSpPr>
          <p:spPr>
            <a:xfrm>
              <a:off x="5738" y="13478"/>
              <a:ext cx="0" cy="360"/>
            </a:xfrm>
            <a:prstGeom prst="straightConnector1">
              <a:avLst/>
            </a:prstGeom>
            <a:noFill/>
            <a:ln cap="flat" cmpd="sng" w="9525">
              <a:solidFill>
                <a:srgbClr val="000000"/>
              </a:solidFill>
              <a:prstDash val="solid"/>
              <a:round/>
              <a:headEnd len="sm" w="sm" type="none"/>
              <a:tailEnd len="sm" w="sm" type="triangle"/>
            </a:ln>
          </p:spPr>
        </p:cxnSp>
        <p:cxnSp>
          <p:nvCxnSpPr>
            <p:cNvPr id="1173" name="Google Shape;1173;p99"/>
            <p:cNvCxnSpPr/>
            <p:nvPr/>
          </p:nvCxnSpPr>
          <p:spPr>
            <a:xfrm>
              <a:off x="5738" y="14918"/>
              <a:ext cx="0" cy="540"/>
            </a:xfrm>
            <a:prstGeom prst="straightConnector1">
              <a:avLst/>
            </a:prstGeom>
            <a:noFill/>
            <a:ln cap="flat" cmpd="sng" w="9525">
              <a:solidFill>
                <a:srgbClr val="000000"/>
              </a:solidFill>
              <a:prstDash val="solid"/>
              <a:round/>
              <a:headEnd len="sm" w="sm" type="none"/>
              <a:tailEnd len="sm" w="sm" type="triangle"/>
            </a:ln>
          </p:spPr>
        </p:cxnSp>
        <p:cxnSp>
          <p:nvCxnSpPr>
            <p:cNvPr id="1174" name="Google Shape;1174;p99"/>
            <p:cNvCxnSpPr/>
            <p:nvPr/>
          </p:nvCxnSpPr>
          <p:spPr>
            <a:xfrm>
              <a:off x="5738" y="15998"/>
              <a:ext cx="0" cy="360"/>
            </a:xfrm>
            <a:prstGeom prst="straightConnector1">
              <a:avLst/>
            </a:prstGeom>
            <a:noFill/>
            <a:ln cap="flat" cmpd="sng" w="9525">
              <a:solidFill>
                <a:srgbClr val="000000"/>
              </a:solidFill>
              <a:prstDash val="solid"/>
              <a:round/>
              <a:headEnd len="sm" w="sm" type="none"/>
              <a:tailEnd len="sm" w="sm" type="triangle"/>
            </a:ln>
          </p:spPr>
        </p:cxnSp>
        <p:sp>
          <p:nvSpPr>
            <p:cNvPr id="1175" name="Google Shape;1175;p99"/>
            <p:cNvSpPr/>
            <p:nvPr/>
          </p:nvSpPr>
          <p:spPr>
            <a:xfrm>
              <a:off x="6638" y="17258"/>
              <a:ext cx="1440" cy="540"/>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Arial"/>
                  <a:ea typeface="Arial"/>
                  <a:cs typeface="Arial"/>
                  <a:sym typeface="Arial"/>
                </a:rPr>
                <a:t>END</a:t>
              </a:r>
              <a:endParaRPr b="0" i="0" sz="1400" u="none" cap="none" strike="noStrike">
                <a:solidFill>
                  <a:srgbClr val="000000"/>
                </a:solidFill>
                <a:latin typeface="Arial"/>
                <a:ea typeface="Arial"/>
                <a:cs typeface="Arial"/>
                <a:sym typeface="Arial"/>
              </a:endParaRPr>
            </a:p>
          </p:txBody>
        </p:sp>
        <p:sp>
          <p:nvSpPr>
            <p:cNvPr id="1176" name="Google Shape;1176;p99"/>
            <p:cNvSpPr/>
            <p:nvPr/>
          </p:nvSpPr>
          <p:spPr>
            <a:xfrm>
              <a:off x="4298" y="12755"/>
              <a:ext cx="1440" cy="4320"/>
            </a:xfrm>
            <a:custGeom>
              <a:rect b="b" l="l" r="r" t="t"/>
              <a:pathLst>
                <a:path extrusionOk="0" h="4320" w="1440">
                  <a:moveTo>
                    <a:pt x="1440" y="4140"/>
                  </a:moveTo>
                  <a:lnTo>
                    <a:pt x="1440" y="4320"/>
                  </a:lnTo>
                  <a:lnTo>
                    <a:pt x="0" y="4320"/>
                  </a:lnTo>
                  <a:lnTo>
                    <a:pt x="0" y="0"/>
                  </a:lnTo>
                  <a:lnTo>
                    <a:pt x="1440" y="0"/>
                  </a:lnTo>
                </a:path>
              </a:pathLst>
            </a:custGeom>
            <a:noFill/>
            <a:ln cap="flat" cmpd="sng" w="9525">
              <a:solidFill>
                <a:srgbClr val="000000"/>
              </a:solidFill>
              <a:prstDash val="solid"/>
              <a:round/>
              <a:headEnd len="sm" w="sm" type="none"/>
              <a:tailEnd len="sm" w="sm"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177" name="Google Shape;1177;p99"/>
            <p:cNvSpPr/>
            <p:nvPr/>
          </p:nvSpPr>
          <p:spPr>
            <a:xfrm>
              <a:off x="6998" y="14378"/>
              <a:ext cx="360" cy="2880"/>
            </a:xfrm>
            <a:custGeom>
              <a:rect b="b" l="l" r="r" t="t"/>
              <a:pathLst>
                <a:path extrusionOk="0" h="2700" w="720">
                  <a:moveTo>
                    <a:pt x="0" y="0"/>
                  </a:moveTo>
                  <a:lnTo>
                    <a:pt x="720" y="0"/>
                  </a:lnTo>
                  <a:lnTo>
                    <a:pt x="720" y="2700"/>
                  </a:lnTo>
                </a:path>
              </a:pathLst>
            </a:custGeom>
            <a:noFill/>
            <a:ln cap="flat" cmpd="sng" w="9525">
              <a:solidFill>
                <a:srgbClr val="000000"/>
              </a:solidFill>
              <a:prstDash val="solid"/>
              <a:round/>
              <a:headEnd len="sm" w="sm" type="none"/>
              <a:tailEnd len="sm" w="sm"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178" name="Google Shape;1178;p99"/>
            <p:cNvSpPr txBox="1"/>
            <p:nvPr/>
          </p:nvSpPr>
          <p:spPr>
            <a:xfrm>
              <a:off x="5738" y="14918"/>
              <a:ext cx="1080" cy="5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Arial"/>
                  <a:ea typeface="Arial"/>
                  <a:cs typeface="Arial"/>
                  <a:sym typeface="Arial"/>
                </a:rPr>
                <a:t>Tidak</a:t>
              </a:r>
              <a:endParaRPr b="0" i="0" sz="1400" u="none" cap="none" strike="noStrike">
                <a:solidFill>
                  <a:srgbClr val="000000"/>
                </a:solidFill>
                <a:latin typeface="Arial"/>
                <a:ea typeface="Arial"/>
                <a:cs typeface="Arial"/>
                <a:sym typeface="Arial"/>
              </a:endParaRPr>
            </a:p>
          </p:txBody>
        </p:sp>
        <p:sp>
          <p:nvSpPr>
            <p:cNvPr id="1179" name="Google Shape;1179;p99"/>
            <p:cNvSpPr txBox="1"/>
            <p:nvPr/>
          </p:nvSpPr>
          <p:spPr>
            <a:xfrm>
              <a:off x="6998" y="13838"/>
              <a:ext cx="720" cy="5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Arial"/>
                  <a:ea typeface="Arial"/>
                  <a:cs typeface="Arial"/>
                  <a:sym typeface="Arial"/>
                </a:rPr>
                <a:t>Ya</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pic>
        <p:nvPicPr>
          <p:cNvPr id="1184" name="Google Shape;1184;p10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185" name="Google Shape;1185;p10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186" name="Google Shape;1186;p100"/>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187" name="Google Shape;1187;p100"/>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188" name="Google Shape;1188;p100"/>
          <p:cNvSpPr/>
          <p:nvPr/>
        </p:nvSpPr>
        <p:spPr>
          <a:xfrm>
            <a:off x="331181" y="118750"/>
            <a:ext cx="565021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2060"/>
                </a:solidFill>
                <a:latin typeface="Arial"/>
                <a:ea typeface="Arial"/>
                <a:cs typeface="Arial"/>
                <a:sym typeface="Arial"/>
              </a:rPr>
              <a:t>Menghitung luas persegi panjang</a:t>
            </a:r>
            <a:endParaRPr b="1" i="0" sz="2400" u="none" cap="none" strike="noStrike">
              <a:solidFill>
                <a:srgbClr val="002060"/>
              </a:solidFill>
              <a:latin typeface="Arial"/>
              <a:ea typeface="Arial"/>
              <a:cs typeface="Arial"/>
              <a:sym typeface="Arial"/>
            </a:endParaRPr>
          </a:p>
        </p:txBody>
      </p:sp>
      <p:sp>
        <p:nvSpPr>
          <p:cNvPr id="1189" name="Google Shape;1189;p100"/>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0" name="Google Shape;1190;p100"/>
          <p:cNvSpPr/>
          <p:nvPr/>
        </p:nvSpPr>
        <p:spPr>
          <a:xfrm>
            <a:off x="3547389" y="2032200"/>
            <a:ext cx="1835491" cy="411488"/>
          </a:xfrm>
          <a:prstGeom prst="flowChartInputOutpu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Input lebar</a:t>
            </a:r>
            <a:endParaRPr b="0" i="0" sz="1200" u="none" cap="none" strike="noStrike">
              <a:solidFill>
                <a:schemeClr val="dk1"/>
              </a:solidFill>
              <a:latin typeface="Times New Roman"/>
              <a:ea typeface="Times New Roman"/>
              <a:cs typeface="Times New Roman"/>
              <a:sym typeface="Times New Roman"/>
            </a:endParaRPr>
          </a:p>
        </p:txBody>
      </p:sp>
      <p:sp>
        <p:nvSpPr>
          <p:cNvPr id="1191" name="Google Shape;1191;p100"/>
          <p:cNvSpPr/>
          <p:nvPr/>
        </p:nvSpPr>
        <p:spPr>
          <a:xfrm>
            <a:off x="3981564" y="713976"/>
            <a:ext cx="811867" cy="337412"/>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Start</a:t>
            </a:r>
            <a:endParaRPr b="0" i="0" sz="1400" u="none" cap="none" strike="noStrike">
              <a:solidFill>
                <a:srgbClr val="000000"/>
              </a:solidFill>
              <a:latin typeface="Arial"/>
              <a:ea typeface="Arial"/>
              <a:cs typeface="Arial"/>
              <a:sym typeface="Arial"/>
            </a:endParaRPr>
          </a:p>
        </p:txBody>
      </p:sp>
      <p:sp>
        <p:nvSpPr>
          <p:cNvPr id="1192" name="Google Shape;1192;p100"/>
          <p:cNvSpPr/>
          <p:nvPr/>
        </p:nvSpPr>
        <p:spPr>
          <a:xfrm>
            <a:off x="3932669" y="4266813"/>
            <a:ext cx="1019987" cy="408704"/>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End</a:t>
            </a:r>
            <a:endParaRPr b="0" i="0" sz="1400" u="none" cap="none" strike="noStrike">
              <a:solidFill>
                <a:srgbClr val="000000"/>
              </a:solidFill>
              <a:latin typeface="Arial"/>
              <a:ea typeface="Arial"/>
              <a:cs typeface="Arial"/>
              <a:sym typeface="Arial"/>
            </a:endParaRPr>
          </a:p>
        </p:txBody>
      </p:sp>
      <p:sp>
        <p:nvSpPr>
          <p:cNvPr id="1193" name="Google Shape;1193;p100"/>
          <p:cNvSpPr/>
          <p:nvPr/>
        </p:nvSpPr>
        <p:spPr>
          <a:xfrm>
            <a:off x="3640404" y="1329927"/>
            <a:ext cx="1742475" cy="337412"/>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Input panjang</a:t>
            </a:r>
            <a:endParaRPr b="0" i="0" sz="1200" u="none" cap="none" strike="noStrike">
              <a:solidFill>
                <a:schemeClr val="dk1"/>
              </a:solidFill>
              <a:latin typeface="Times New Roman"/>
              <a:ea typeface="Times New Roman"/>
              <a:cs typeface="Times New Roman"/>
              <a:sym typeface="Times New Roman"/>
            </a:endParaRPr>
          </a:p>
        </p:txBody>
      </p:sp>
      <p:sp>
        <p:nvSpPr>
          <p:cNvPr id="1194" name="Google Shape;1194;p100"/>
          <p:cNvSpPr/>
          <p:nvPr/>
        </p:nvSpPr>
        <p:spPr>
          <a:xfrm>
            <a:off x="3574458" y="2832181"/>
            <a:ext cx="1699405" cy="337412"/>
          </a:xfrm>
          <a:prstGeom prst="flowChartProcess">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Luas = panjang * lebar</a:t>
            </a:r>
            <a:endParaRPr b="0" i="0" sz="1200" u="none" cap="none" strike="noStrike">
              <a:solidFill>
                <a:schemeClr val="dk1"/>
              </a:solidFill>
              <a:latin typeface="Times New Roman"/>
              <a:ea typeface="Times New Roman"/>
              <a:cs typeface="Times New Roman"/>
              <a:sym typeface="Times New Roman"/>
            </a:endParaRPr>
          </a:p>
        </p:txBody>
      </p:sp>
      <p:sp>
        <p:nvSpPr>
          <p:cNvPr id="1195" name="Google Shape;1195;p100"/>
          <p:cNvSpPr/>
          <p:nvPr/>
        </p:nvSpPr>
        <p:spPr>
          <a:xfrm>
            <a:off x="3792012" y="3552854"/>
            <a:ext cx="1367814" cy="337412"/>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Print Luas</a:t>
            </a:r>
            <a:endParaRPr b="0" i="0" sz="1400" u="none" cap="none" strike="noStrike">
              <a:solidFill>
                <a:srgbClr val="000000"/>
              </a:solidFill>
              <a:latin typeface="Arial"/>
              <a:ea typeface="Arial"/>
              <a:cs typeface="Arial"/>
              <a:sym typeface="Arial"/>
            </a:endParaRPr>
          </a:p>
        </p:txBody>
      </p:sp>
      <p:cxnSp>
        <p:nvCxnSpPr>
          <p:cNvPr id="1196" name="Google Shape;1196;p100"/>
          <p:cNvCxnSpPr/>
          <p:nvPr/>
        </p:nvCxnSpPr>
        <p:spPr>
          <a:xfrm flipH="1">
            <a:off x="4401405" y="1051388"/>
            <a:ext cx="6690" cy="278540"/>
          </a:xfrm>
          <a:prstGeom prst="straightConnector1">
            <a:avLst/>
          </a:prstGeom>
          <a:noFill/>
          <a:ln cap="flat" cmpd="sng" w="9525">
            <a:solidFill>
              <a:srgbClr val="000000"/>
            </a:solidFill>
            <a:prstDash val="solid"/>
            <a:round/>
            <a:headEnd len="sm" w="sm" type="none"/>
            <a:tailEnd len="med" w="med" type="triangle"/>
          </a:ln>
        </p:spPr>
      </p:cxnSp>
      <p:cxnSp>
        <p:nvCxnSpPr>
          <p:cNvPr id="1197" name="Google Shape;1197;p100"/>
          <p:cNvCxnSpPr/>
          <p:nvPr/>
        </p:nvCxnSpPr>
        <p:spPr>
          <a:xfrm flipH="1">
            <a:off x="4381029" y="2441776"/>
            <a:ext cx="1190" cy="390406"/>
          </a:xfrm>
          <a:prstGeom prst="straightConnector1">
            <a:avLst/>
          </a:prstGeom>
          <a:noFill/>
          <a:ln cap="flat" cmpd="sng" w="9525">
            <a:solidFill>
              <a:srgbClr val="000000"/>
            </a:solidFill>
            <a:prstDash val="solid"/>
            <a:round/>
            <a:headEnd len="sm" w="sm" type="none"/>
            <a:tailEnd len="med" w="med" type="triangle"/>
          </a:ln>
        </p:spPr>
      </p:cxnSp>
      <p:cxnSp>
        <p:nvCxnSpPr>
          <p:cNvPr id="1198" name="Google Shape;1198;p100"/>
          <p:cNvCxnSpPr/>
          <p:nvPr/>
        </p:nvCxnSpPr>
        <p:spPr>
          <a:xfrm>
            <a:off x="4382219" y="3174521"/>
            <a:ext cx="0" cy="378333"/>
          </a:xfrm>
          <a:prstGeom prst="straightConnector1">
            <a:avLst/>
          </a:prstGeom>
          <a:noFill/>
          <a:ln cap="flat" cmpd="sng" w="9525">
            <a:solidFill>
              <a:srgbClr val="000000"/>
            </a:solidFill>
            <a:prstDash val="solid"/>
            <a:round/>
            <a:headEnd len="sm" w="sm" type="none"/>
            <a:tailEnd len="med" w="med" type="triangle"/>
          </a:ln>
        </p:spPr>
      </p:cxnSp>
      <p:cxnSp>
        <p:nvCxnSpPr>
          <p:cNvPr id="1199" name="Google Shape;1199;p100"/>
          <p:cNvCxnSpPr/>
          <p:nvPr/>
        </p:nvCxnSpPr>
        <p:spPr>
          <a:xfrm>
            <a:off x="4382219" y="3857630"/>
            <a:ext cx="12939" cy="409183"/>
          </a:xfrm>
          <a:prstGeom prst="straightConnector1">
            <a:avLst/>
          </a:prstGeom>
          <a:noFill/>
          <a:ln cap="flat" cmpd="sng" w="9525">
            <a:solidFill>
              <a:srgbClr val="000000"/>
            </a:solidFill>
            <a:prstDash val="solid"/>
            <a:round/>
            <a:headEnd len="sm" w="sm" type="none"/>
            <a:tailEnd len="med" w="med" type="triangle"/>
          </a:ln>
        </p:spPr>
      </p:cxnSp>
      <p:cxnSp>
        <p:nvCxnSpPr>
          <p:cNvPr id="1200" name="Google Shape;1200;p100"/>
          <p:cNvCxnSpPr/>
          <p:nvPr/>
        </p:nvCxnSpPr>
        <p:spPr>
          <a:xfrm flipH="1">
            <a:off x="4381029" y="1655653"/>
            <a:ext cx="12938" cy="376547"/>
          </a:xfrm>
          <a:prstGeom prst="straightConnector1">
            <a:avLst/>
          </a:prstGeom>
          <a:noFill/>
          <a:ln cap="flat" cmpd="sng" w="9525">
            <a:solidFill>
              <a:srgbClr val="000000"/>
            </a:solidFill>
            <a:prstDash val="solid"/>
            <a:round/>
            <a:headEnd len="sm" w="sm"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pic>
        <p:nvPicPr>
          <p:cNvPr id="1205" name="Google Shape;1205;p10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206" name="Google Shape;1206;p10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207" name="Google Shape;1207;p101"/>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208" name="Google Shape;1208;p101"/>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209" name="Google Shape;1209;p101"/>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Flowchart</a:t>
            </a:r>
            <a:endParaRPr b="1" i="0" sz="2800" u="none" cap="none" strike="noStrike">
              <a:solidFill>
                <a:srgbClr val="002060"/>
              </a:solidFill>
              <a:latin typeface="Cambria"/>
              <a:ea typeface="Cambria"/>
              <a:cs typeface="Cambria"/>
              <a:sym typeface="Cambria"/>
            </a:endParaRPr>
          </a:p>
        </p:txBody>
      </p:sp>
      <p:sp>
        <p:nvSpPr>
          <p:cNvPr id="1210" name="Google Shape;1210;p101"/>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1" name="Google Shape;1211;p101"/>
          <p:cNvSpPr/>
          <p:nvPr/>
        </p:nvSpPr>
        <p:spPr>
          <a:xfrm>
            <a:off x="331180" y="876953"/>
            <a:ext cx="8464028" cy="175428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Flowchart untuk menentukan bilangan genap/ganjil</a:t>
            </a:r>
            <a:endParaRPr b="0" i="0" sz="24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212" name="Google Shape;1212;p101"/>
          <p:cNvGrpSpPr/>
          <p:nvPr/>
        </p:nvGrpSpPr>
        <p:grpSpPr>
          <a:xfrm>
            <a:off x="2430676" y="1621581"/>
            <a:ext cx="4444577" cy="3304102"/>
            <a:chOff x="2333" y="2592"/>
            <a:chExt cx="8035" cy="4896"/>
          </a:xfrm>
        </p:grpSpPr>
        <p:sp>
          <p:nvSpPr>
            <p:cNvPr id="1213" name="Google Shape;1213;p101"/>
            <p:cNvSpPr txBox="1"/>
            <p:nvPr/>
          </p:nvSpPr>
          <p:spPr>
            <a:xfrm>
              <a:off x="6624" y="4896"/>
              <a:ext cx="864" cy="4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entury Gothic"/>
                  <a:ea typeface="Century Gothic"/>
                  <a:cs typeface="Century Gothic"/>
                  <a:sym typeface="Century Gothic"/>
                </a:rPr>
                <a:t>Y</a:t>
              </a:r>
              <a:endParaRPr b="0" i="0" sz="1200" u="none" cap="none" strike="noStrike">
                <a:solidFill>
                  <a:schemeClr val="dk1"/>
                </a:solidFill>
                <a:latin typeface="Times New Roman"/>
                <a:ea typeface="Times New Roman"/>
                <a:cs typeface="Times New Roman"/>
                <a:sym typeface="Times New Roman"/>
              </a:endParaRPr>
            </a:p>
          </p:txBody>
        </p:sp>
        <p:sp>
          <p:nvSpPr>
            <p:cNvPr id="1214" name="Google Shape;1214;p101"/>
            <p:cNvSpPr txBox="1"/>
            <p:nvPr/>
          </p:nvSpPr>
          <p:spPr>
            <a:xfrm>
              <a:off x="8208" y="3888"/>
              <a:ext cx="576" cy="4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entury Gothic"/>
                  <a:ea typeface="Century Gothic"/>
                  <a:cs typeface="Century Gothic"/>
                  <a:sym typeface="Century Gothic"/>
                </a:rPr>
                <a:t>T</a:t>
              </a:r>
              <a:endParaRPr b="0" i="0" sz="1200" u="none" cap="none" strike="noStrike">
                <a:solidFill>
                  <a:schemeClr val="dk1"/>
                </a:solidFill>
                <a:latin typeface="Times New Roman"/>
                <a:ea typeface="Times New Roman"/>
                <a:cs typeface="Times New Roman"/>
                <a:sym typeface="Times New Roman"/>
              </a:endParaRPr>
            </a:p>
          </p:txBody>
        </p:sp>
        <p:sp>
          <p:nvSpPr>
            <p:cNvPr id="1215" name="Google Shape;1215;p101"/>
            <p:cNvSpPr/>
            <p:nvPr/>
          </p:nvSpPr>
          <p:spPr>
            <a:xfrm>
              <a:off x="2880" y="2592"/>
              <a:ext cx="1152" cy="576"/>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entury Gothic"/>
                  <a:ea typeface="Century Gothic"/>
                  <a:cs typeface="Century Gothic"/>
                  <a:sym typeface="Century Gothic"/>
                </a:rPr>
                <a:t>Start</a:t>
              </a:r>
              <a:endParaRPr b="0" i="0" sz="1200" u="none" cap="none" strike="noStrike">
                <a:solidFill>
                  <a:schemeClr val="dk1"/>
                </a:solidFill>
                <a:latin typeface="Times New Roman"/>
                <a:ea typeface="Times New Roman"/>
                <a:cs typeface="Times New Roman"/>
                <a:sym typeface="Times New Roman"/>
              </a:endParaRPr>
            </a:p>
          </p:txBody>
        </p:sp>
        <p:sp>
          <p:nvSpPr>
            <p:cNvPr id="1216" name="Google Shape;1216;p101"/>
            <p:cNvSpPr/>
            <p:nvPr/>
          </p:nvSpPr>
          <p:spPr>
            <a:xfrm>
              <a:off x="2333" y="3600"/>
              <a:ext cx="2131" cy="720"/>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entury Gothic"/>
                  <a:ea typeface="Century Gothic"/>
                  <a:cs typeface="Century Gothic"/>
                  <a:sym typeface="Century Gothic"/>
                </a:rPr>
                <a:t>Input Bilangan</a:t>
              </a:r>
              <a:endParaRPr b="0" i="0" sz="1200" u="none" cap="none" strike="noStrike">
                <a:solidFill>
                  <a:schemeClr val="dk1"/>
                </a:solidFill>
                <a:latin typeface="Times New Roman"/>
                <a:ea typeface="Times New Roman"/>
                <a:cs typeface="Times New Roman"/>
                <a:sym typeface="Times New Roman"/>
              </a:endParaRPr>
            </a:p>
          </p:txBody>
        </p:sp>
        <p:sp>
          <p:nvSpPr>
            <p:cNvPr id="1217" name="Google Shape;1217;p101"/>
            <p:cNvSpPr/>
            <p:nvPr/>
          </p:nvSpPr>
          <p:spPr>
            <a:xfrm>
              <a:off x="2592" y="4896"/>
              <a:ext cx="1728" cy="144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entury Gothic"/>
                  <a:ea typeface="Century Gothic"/>
                  <a:cs typeface="Century Gothic"/>
                  <a:sym typeface="Century Gothic"/>
                </a:rPr>
                <a:t>Hitung sisa bagi antara bilangan dengan 2</a:t>
              </a:r>
              <a:endParaRPr b="0" i="0" sz="1200" u="none" cap="none" strike="noStrike">
                <a:solidFill>
                  <a:schemeClr val="dk1"/>
                </a:solidFill>
                <a:latin typeface="Times New Roman"/>
                <a:ea typeface="Times New Roman"/>
                <a:cs typeface="Times New Roman"/>
                <a:sym typeface="Times New Roman"/>
              </a:endParaRPr>
            </a:p>
          </p:txBody>
        </p:sp>
        <p:sp>
          <p:nvSpPr>
            <p:cNvPr id="1218" name="Google Shape;1218;p101"/>
            <p:cNvSpPr/>
            <p:nvPr/>
          </p:nvSpPr>
          <p:spPr>
            <a:xfrm>
              <a:off x="3168" y="6912"/>
              <a:ext cx="576" cy="576"/>
            </a:xfrm>
            <a:prstGeom prst="flowChartConnector">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entury Gothic"/>
                  <a:ea typeface="Century Gothic"/>
                  <a:cs typeface="Century Gothic"/>
                  <a:sym typeface="Century Gothic"/>
                </a:rPr>
                <a:t>A</a:t>
              </a:r>
              <a:endParaRPr b="0" i="0" sz="1200" u="none" cap="none" strike="noStrike">
                <a:solidFill>
                  <a:schemeClr val="dk1"/>
                </a:solidFill>
                <a:latin typeface="Times New Roman"/>
                <a:ea typeface="Times New Roman"/>
                <a:cs typeface="Times New Roman"/>
                <a:sym typeface="Times New Roman"/>
              </a:endParaRPr>
            </a:p>
          </p:txBody>
        </p:sp>
        <p:cxnSp>
          <p:nvCxnSpPr>
            <p:cNvPr id="1219" name="Google Shape;1219;p101"/>
            <p:cNvCxnSpPr/>
            <p:nvPr/>
          </p:nvCxnSpPr>
          <p:spPr>
            <a:xfrm>
              <a:off x="3456" y="3168"/>
              <a:ext cx="0" cy="432"/>
            </a:xfrm>
            <a:prstGeom prst="straightConnector1">
              <a:avLst/>
            </a:prstGeom>
            <a:noFill/>
            <a:ln cap="flat" cmpd="sng" w="9525">
              <a:solidFill>
                <a:srgbClr val="000000"/>
              </a:solidFill>
              <a:prstDash val="solid"/>
              <a:round/>
              <a:headEnd len="sm" w="sm" type="none"/>
              <a:tailEnd len="med" w="med" type="triangle"/>
            </a:ln>
          </p:spPr>
        </p:cxnSp>
        <p:cxnSp>
          <p:nvCxnSpPr>
            <p:cNvPr id="1220" name="Google Shape;1220;p101"/>
            <p:cNvCxnSpPr/>
            <p:nvPr/>
          </p:nvCxnSpPr>
          <p:spPr>
            <a:xfrm>
              <a:off x="3456" y="4320"/>
              <a:ext cx="0" cy="576"/>
            </a:xfrm>
            <a:prstGeom prst="straightConnector1">
              <a:avLst/>
            </a:prstGeom>
            <a:noFill/>
            <a:ln cap="flat" cmpd="sng" w="9525">
              <a:solidFill>
                <a:srgbClr val="000000"/>
              </a:solidFill>
              <a:prstDash val="solid"/>
              <a:round/>
              <a:headEnd len="sm" w="sm" type="none"/>
              <a:tailEnd len="med" w="med" type="triangle"/>
            </a:ln>
          </p:spPr>
        </p:cxnSp>
        <p:cxnSp>
          <p:nvCxnSpPr>
            <p:cNvPr id="1221" name="Google Shape;1221;p101"/>
            <p:cNvCxnSpPr/>
            <p:nvPr/>
          </p:nvCxnSpPr>
          <p:spPr>
            <a:xfrm>
              <a:off x="3456" y="6336"/>
              <a:ext cx="0" cy="576"/>
            </a:xfrm>
            <a:prstGeom prst="straightConnector1">
              <a:avLst/>
            </a:prstGeom>
            <a:noFill/>
            <a:ln cap="flat" cmpd="sng" w="9525">
              <a:solidFill>
                <a:srgbClr val="000000"/>
              </a:solidFill>
              <a:prstDash val="solid"/>
              <a:round/>
              <a:headEnd len="sm" w="sm" type="none"/>
              <a:tailEnd len="med" w="med" type="triangle"/>
            </a:ln>
          </p:spPr>
        </p:cxnSp>
        <p:sp>
          <p:nvSpPr>
            <p:cNvPr id="1222" name="Google Shape;1222;p101"/>
            <p:cNvSpPr/>
            <p:nvPr/>
          </p:nvSpPr>
          <p:spPr>
            <a:xfrm>
              <a:off x="6480" y="2592"/>
              <a:ext cx="576" cy="576"/>
            </a:xfrm>
            <a:prstGeom prst="flowChartConnector">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entury Gothic"/>
                  <a:ea typeface="Century Gothic"/>
                  <a:cs typeface="Century Gothic"/>
                  <a:sym typeface="Century Gothic"/>
                </a:rPr>
                <a:t>A</a:t>
              </a:r>
              <a:endParaRPr b="0" i="0" sz="1200" u="none" cap="none" strike="noStrike">
                <a:solidFill>
                  <a:schemeClr val="dk1"/>
                </a:solidFill>
                <a:latin typeface="Times New Roman"/>
                <a:ea typeface="Times New Roman"/>
                <a:cs typeface="Times New Roman"/>
                <a:sym typeface="Times New Roman"/>
              </a:endParaRPr>
            </a:p>
          </p:txBody>
        </p:sp>
        <p:sp>
          <p:nvSpPr>
            <p:cNvPr id="1223" name="Google Shape;1223;p101"/>
            <p:cNvSpPr/>
            <p:nvPr/>
          </p:nvSpPr>
          <p:spPr>
            <a:xfrm>
              <a:off x="5472" y="3600"/>
              <a:ext cx="2592" cy="1296"/>
            </a:xfrm>
            <a:prstGeom prst="flowChartDecision">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entury Gothic"/>
                  <a:ea typeface="Century Gothic"/>
                  <a:cs typeface="Century Gothic"/>
                  <a:sym typeface="Century Gothic"/>
                </a:rPr>
                <a:t>Apakah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entury Gothic"/>
                  <a:ea typeface="Century Gothic"/>
                  <a:cs typeface="Century Gothic"/>
                  <a:sym typeface="Century Gothic"/>
                </a:rPr>
                <a:t>Sisa = 0</a:t>
              </a:r>
              <a:endParaRPr b="0" i="0" sz="1200" u="none" cap="none" strike="noStrike">
                <a:solidFill>
                  <a:schemeClr val="dk1"/>
                </a:solidFill>
                <a:latin typeface="Times New Roman"/>
                <a:ea typeface="Times New Roman"/>
                <a:cs typeface="Times New Roman"/>
                <a:sym typeface="Times New Roman"/>
              </a:endParaRPr>
            </a:p>
          </p:txBody>
        </p:sp>
        <p:cxnSp>
          <p:nvCxnSpPr>
            <p:cNvPr id="1224" name="Google Shape;1224;p101"/>
            <p:cNvCxnSpPr/>
            <p:nvPr/>
          </p:nvCxnSpPr>
          <p:spPr>
            <a:xfrm>
              <a:off x="6768" y="3168"/>
              <a:ext cx="0" cy="432"/>
            </a:xfrm>
            <a:prstGeom prst="straightConnector1">
              <a:avLst/>
            </a:prstGeom>
            <a:noFill/>
            <a:ln cap="flat" cmpd="sng" w="9525">
              <a:solidFill>
                <a:srgbClr val="000000"/>
              </a:solidFill>
              <a:prstDash val="solid"/>
              <a:round/>
              <a:headEnd len="sm" w="sm" type="none"/>
              <a:tailEnd len="med" w="med" type="triangle"/>
            </a:ln>
          </p:spPr>
        </p:cxnSp>
        <p:sp>
          <p:nvSpPr>
            <p:cNvPr id="1225" name="Google Shape;1225;p101"/>
            <p:cNvSpPr/>
            <p:nvPr/>
          </p:nvSpPr>
          <p:spPr>
            <a:xfrm>
              <a:off x="5760" y="5328"/>
              <a:ext cx="2160" cy="720"/>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Cetak Genap</a:t>
              </a:r>
              <a:endParaRPr b="0" i="0" sz="1200" u="none" cap="none" strike="noStrike">
                <a:solidFill>
                  <a:schemeClr val="dk1"/>
                </a:solidFill>
                <a:latin typeface="Times New Roman"/>
                <a:ea typeface="Times New Roman"/>
                <a:cs typeface="Times New Roman"/>
                <a:sym typeface="Times New Roman"/>
              </a:endParaRPr>
            </a:p>
          </p:txBody>
        </p:sp>
        <p:cxnSp>
          <p:nvCxnSpPr>
            <p:cNvPr id="1226" name="Google Shape;1226;p101"/>
            <p:cNvCxnSpPr/>
            <p:nvPr/>
          </p:nvCxnSpPr>
          <p:spPr>
            <a:xfrm>
              <a:off x="6768" y="4896"/>
              <a:ext cx="0" cy="432"/>
            </a:xfrm>
            <a:prstGeom prst="straightConnector1">
              <a:avLst/>
            </a:prstGeom>
            <a:noFill/>
            <a:ln cap="flat" cmpd="sng" w="9525">
              <a:solidFill>
                <a:srgbClr val="000000"/>
              </a:solidFill>
              <a:prstDash val="solid"/>
              <a:round/>
              <a:headEnd len="sm" w="sm" type="none"/>
              <a:tailEnd len="med" w="med" type="triangle"/>
            </a:ln>
          </p:spPr>
        </p:cxnSp>
        <p:sp>
          <p:nvSpPr>
            <p:cNvPr id="1227" name="Google Shape;1227;p101"/>
            <p:cNvSpPr/>
            <p:nvPr/>
          </p:nvSpPr>
          <p:spPr>
            <a:xfrm>
              <a:off x="8352" y="5328"/>
              <a:ext cx="2016" cy="720"/>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Cetak Ganjil</a:t>
              </a:r>
              <a:endParaRPr b="0" i="0" sz="1200" u="none" cap="none" strike="noStrike">
                <a:solidFill>
                  <a:schemeClr val="dk1"/>
                </a:solidFill>
                <a:latin typeface="Times New Roman"/>
                <a:ea typeface="Times New Roman"/>
                <a:cs typeface="Times New Roman"/>
                <a:sym typeface="Times New Roman"/>
              </a:endParaRPr>
            </a:p>
          </p:txBody>
        </p:sp>
        <p:sp>
          <p:nvSpPr>
            <p:cNvPr id="1228" name="Google Shape;1228;p101"/>
            <p:cNvSpPr/>
            <p:nvPr/>
          </p:nvSpPr>
          <p:spPr>
            <a:xfrm>
              <a:off x="6192" y="6624"/>
              <a:ext cx="1296" cy="576"/>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entury Gothic"/>
                  <a:ea typeface="Century Gothic"/>
                  <a:cs typeface="Century Gothic"/>
                  <a:sym typeface="Century Gothic"/>
                </a:rPr>
                <a:t>End</a:t>
              </a:r>
              <a:endParaRPr b="0" i="0" sz="1200" u="none" cap="none" strike="noStrike">
                <a:solidFill>
                  <a:schemeClr val="dk1"/>
                </a:solidFill>
                <a:latin typeface="Times New Roman"/>
                <a:ea typeface="Times New Roman"/>
                <a:cs typeface="Times New Roman"/>
                <a:sym typeface="Times New Roman"/>
              </a:endParaRPr>
            </a:p>
          </p:txBody>
        </p:sp>
        <p:cxnSp>
          <p:nvCxnSpPr>
            <p:cNvPr id="1229" name="Google Shape;1229;p101"/>
            <p:cNvCxnSpPr/>
            <p:nvPr/>
          </p:nvCxnSpPr>
          <p:spPr>
            <a:xfrm>
              <a:off x="6768" y="6048"/>
              <a:ext cx="0" cy="576"/>
            </a:xfrm>
            <a:prstGeom prst="straightConnector1">
              <a:avLst/>
            </a:prstGeom>
            <a:noFill/>
            <a:ln cap="flat" cmpd="sng" w="9525">
              <a:solidFill>
                <a:srgbClr val="000000"/>
              </a:solidFill>
              <a:prstDash val="solid"/>
              <a:round/>
              <a:headEnd len="sm" w="sm" type="none"/>
              <a:tailEnd len="med" w="med" type="triangle"/>
            </a:ln>
          </p:spPr>
        </p:cxnSp>
        <p:cxnSp>
          <p:nvCxnSpPr>
            <p:cNvPr id="1230" name="Google Shape;1230;p101"/>
            <p:cNvCxnSpPr/>
            <p:nvPr/>
          </p:nvCxnSpPr>
          <p:spPr>
            <a:xfrm>
              <a:off x="7920" y="4241"/>
              <a:ext cx="1584" cy="0"/>
            </a:xfrm>
            <a:prstGeom prst="straightConnector1">
              <a:avLst/>
            </a:prstGeom>
            <a:noFill/>
            <a:ln cap="flat" cmpd="sng" w="9525">
              <a:solidFill>
                <a:srgbClr val="000000"/>
              </a:solidFill>
              <a:prstDash val="solid"/>
              <a:round/>
              <a:headEnd len="sm" w="sm" type="none"/>
              <a:tailEnd len="sm" w="sm" type="none"/>
            </a:ln>
          </p:spPr>
        </p:cxnSp>
        <p:cxnSp>
          <p:nvCxnSpPr>
            <p:cNvPr id="1231" name="Google Shape;1231;p101"/>
            <p:cNvCxnSpPr/>
            <p:nvPr/>
          </p:nvCxnSpPr>
          <p:spPr>
            <a:xfrm>
              <a:off x="9504" y="4230"/>
              <a:ext cx="0" cy="1094"/>
            </a:xfrm>
            <a:prstGeom prst="straightConnector1">
              <a:avLst/>
            </a:prstGeom>
            <a:noFill/>
            <a:ln cap="flat" cmpd="sng" w="9525">
              <a:solidFill>
                <a:srgbClr val="000000"/>
              </a:solidFill>
              <a:prstDash val="solid"/>
              <a:round/>
              <a:headEnd len="sm" w="sm" type="none"/>
              <a:tailEnd len="med" w="med" type="triangle"/>
            </a:ln>
          </p:spPr>
        </p:cxnSp>
        <p:cxnSp>
          <p:nvCxnSpPr>
            <p:cNvPr id="1232" name="Google Shape;1232;p101"/>
            <p:cNvCxnSpPr/>
            <p:nvPr/>
          </p:nvCxnSpPr>
          <p:spPr>
            <a:xfrm>
              <a:off x="9504" y="6048"/>
              <a:ext cx="0" cy="288"/>
            </a:xfrm>
            <a:prstGeom prst="straightConnector1">
              <a:avLst/>
            </a:prstGeom>
            <a:noFill/>
            <a:ln cap="flat" cmpd="sng" w="9525">
              <a:solidFill>
                <a:srgbClr val="000000"/>
              </a:solidFill>
              <a:prstDash val="solid"/>
              <a:round/>
              <a:headEnd len="sm" w="sm" type="none"/>
              <a:tailEnd len="sm" w="sm" type="none"/>
            </a:ln>
          </p:spPr>
        </p:cxnSp>
        <p:cxnSp>
          <p:nvCxnSpPr>
            <p:cNvPr id="1233" name="Google Shape;1233;p101"/>
            <p:cNvCxnSpPr/>
            <p:nvPr/>
          </p:nvCxnSpPr>
          <p:spPr>
            <a:xfrm rot="10800000">
              <a:off x="6768" y="6336"/>
              <a:ext cx="2736" cy="0"/>
            </a:xfrm>
            <a:prstGeom prst="straightConnector1">
              <a:avLst/>
            </a:prstGeom>
            <a:noFill/>
            <a:ln cap="flat" cmpd="sng" w="9525">
              <a:solidFill>
                <a:srgbClr val="000000"/>
              </a:solidFill>
              <a:prstDash val="solid"/>
              <a:round/>
              <a:headEnd len="sm" w="sm" type="none"/>
              <a:tailEnd len="med" w="med" type="triangle"/>
            </a:ln>
          </p:spPr>
        </p:cxnSp>
      </p:gr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pic>
        <p:nvPicPr>
          <p:cNvPr id="1238" name="Google Shape;1238;p10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239" name="Google Shape;1239;p10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240" name="Google Shape;1240;p10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241" name="Google Shape;1241;p10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242" name="Google Shape;1242;p102"/>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Cambria"/>
                <a:ea typeface="Cambria"/>
                <a:cs typeface="Cambria"/>
                <a:sym typeface="Cambria"/>
              </a:rPr>
              <a:t>Tugas</a:t>
            </a:r>
            <a:endParaRPr b="0" i="0" sz="2800" u="none" cap="none" strike="noStrike">
              <a:solidFill>
                <a:srgbClr val="243A62"/>
              </a:solidFill>
              <a:latin typeface="Cambria"/>
              <a:ea typeface="Cambria"/>
              <a:cs typeface="Cambria"/>
              <a:sym typeface="Cambria"/>
            </a:endParaRPr>
          </a:p>
        </p:txBody>
      </p:sp>
      <p:sp>
        <p:nvSpPr>
          <p:cNvPr id="1243" name="Google Shape;1243;p102"/>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4" name="Google Shape;1244;p102"/>
          <p:cNvSpPr/>
          <p:nvPr/>
        </p:nvSpPr>
        <p:spPr>
          <a:xfrm>
            <a:off x="331180" y="876953"/>
            <a:ext cx="8464028" cy="18927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Buatlah algoritma dan flowchart:</a:t>
            </a:r>
            <a:endParaRPr b="0" i="0" sz="14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  Menghitung Luas Lingkaran dan menampilkan hasilnya</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457200" lvl="0" marL="457200" marR="0" rtl="0" algn="l">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Mengecek bilangan di antara 2 bilangan masukan, apakah sama ataukah lebih besar salah satunya, dan tampilkan hasilnya</a:t>
            </a:r>
            <a:endParaRPr b="0" i="0" sz="1800" u="none" cap="none" strike="noStrike">
              <a:solidFill>
                <a:srgbClr val="000000"/>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pic>
        <p:nvPicPr>
          <p:cNvPr id="1249" name="Google Shape;1249;p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250" name="Google Shape;1250;p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251" name="Google Shape;1251;p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252" name="Google Shape;1252;p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253" name="Google Shape;1253;p5"/>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&lt;Topik Silabus&gt;</a:t>
            </a:r>
            <a:endParaRPr b="0" i="0" sz="2800" u="none" cap="none" strike="noStrike">
              <a:solidFill>
                <a:srgbClr val="243A62"/>
              </a:solidFill>
              <a:latin typeface="Arial"/>
              <a:ea typeface="Arial"/>
              <a:cs typeface="Arial"/>
              <a:sym typeface="Arial"/>
            </a:endParaRPr>
          </a:p>
        </p:txBody>
      </p:sp>
      <p:sp>
        <p:nvSpPr>
          <p:cNvPr id="1254" name="Google Shape;1254;p5"/>
          <p:cNvSpPr/>
          <p:nvPr/>
        </p:nvSpPr>
        <p:spPr>
          <a:xfrm>
            <a:off x="331180" y="1422466"/>
            <a:ext cx="8464028" cy="341632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AutoNum type="arabicPeriod"/>
            </a:pPr>
            <a:r>
              <a:rPr b="0" i="0" lang="en-US" sz="1800" u="none" cap="none" strike="noStrike">
                <a:solidFill>
                  <a:srgbClr val="000000"/>
                </a:solidFill>
                <a:latin typeface="Cambria"/>
                <a:ea typeface="Cambria"/>
                <a:cs typeface="Cambria"/>
                <a:sym typeface="Cambria"/>
              </a:rPr>
              <a:t>&lt;Kesimpulan materi 1&gt;</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AutoNum type="arabicPeriod"/>
            </a:pPr>
            <a:r>
              <a:rPr b="0" i="0" lang="en-US" sz="1800" u="none" cap="none" strike="noStrike">
                <a:solidFill>
                  <a:srgbClr val="000000"/>
                </a:solidFill>
                <a:latin typeface="Cambria"/>
                <a:ea typeface="Cambria"/>
                <a:cs typeface="Cambria"/>
                <a:sym typeface="Cambria"/>
              </a:rPr>
              <a:t>&lt;Kesimpulan materi 2&gt;</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AutoNum type="arabicPeriod"/>
            </a:pPr>
            <a:r>
              <a:rPr b="0" i="0" lang="en-US" sz="1800" u="none" cap="none" strike="noStrike">
                <a:solidFill>
                  <a:srgbClr val="000000"/>
                </a:solidFill>
                <a:latin typeface="Cambria"/>
                <a:ea typeface="Cambria"/>
                <a:cs typeface="Cambria"/>
                <a:sym typeface="Cambria"/>
              </a:rPr>
              <a:t>&lt;Kesimpulan materi 3&gt;</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AutoNum type="arabicPeriod"/>
            </a:pPr>
            <a:r>
              <a:rPr b="0" i="0" lang="en-US" sz="1800" u="none" cap="none" strike="noStrike">
                <a:solidFill>
                  <a:srgbClr val="000000"/>
                </a:solidFill>
                <a:latin typeface="Cambria"/>
                <a:ea typeface="Cambria"/>
                <a:cs typeface="Cambria"/>
                <a:sym typeface="Cambria"/>
              </a:rPr>
              <a:t>&lt;dst&gt;</a:t>
            </a:r>
            <a:endParaRPr b="0" i="0" sz="1400" u="none" cap="none" strike="noStrike">
              <a:solidFill>
                <a:srgbClr val="000000"/>
              </a:solidFill>
              <a:latin typeface="Cambria"/>
              <a:ea typeface="Cambria"/>
              <a:cs typeface="Cambria"/>
              <a:sym typeface="Cambria"/>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p:txBody>
      </p:sp>
      <p:sp>
        <p:nvSpPr>
          <p:cNvPr id="1255" name="Google Shape;1255;p5"/>
          <p:cNvSpPr/>
          <p:nvPr/>
        </p:nvSpPr>
        <p:spPr>
          <a:xfrm>
            <a:off x="331180" y="960801"/>
            <a:ext cx="565021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mbria"/>
                <a:ea typeface="Cambria"/>
                <a:cs typeface="Cambria"/>
                <a:sym typeface="Cambria"/>
              </a:rPr>
              <a:t>Kesimpulan Pertemuan #</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pic>
        <p:nvPicPr>
          <p:cNvPr id="1260" name="Google Shape;1260;p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261" name="Google Shape;1261;p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262" name="Google Shape;1262;p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263" name="Google Shape;1263;p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264" name="Google Shape;1264;p6"/>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Referensi</a:t>
            </a:r>
            <a:endParaRPr b="0" i="0" sz="2800" u="none" cap="none" strike="noStrike">
              <a:solidFill>
                <a:srgbClr val="243A62"/>
              </a:solidFill>
              <a:latin typeface="Arial"/>
              <a:ea typeface="Arial"/>
              <a:cs typeface="Arial"/>
              <a:sym typeface="Arial"/>
            </a:endParaRPr>
          </a:p>
        </p:txBody>
      </p:sp>
      <p:sp>
        <p:nvSpPr>
          <p:cNvPr id="1265" name="Google Shape;1265;p6"/>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Cambria"/>
              <a:buAutoNum type="arabicPeriod"/>
            </a:pPr>
            <a:r>
              <a:rPr b="0" i="0" lang="en-US" sz="1800" u="none" cap="none" strike="noStrike">
                <a:solidFill>
                  <a:schemeClr val="dk1"/>
                </a:solidFill>
                <a:latin typeface="Cambria"/>
                <a:ea typeface="Cambria"/>
                <a:cs typeface="Cambria"/>
                <a:sym typeface="Cambria"/>
              </a:rPr>
              <a:t>&lt;Referensi 1&gt;</a:t>
            </a:r>
            <a:endParaRPr b="0" i="0" sz="14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Cambria"/>
              <a:buAutoNum type="arabicPeriod"/>
            </a:pPr>
            <a:r>
              <a:rPr b="0" i="0" lang="en-US" sz="1800" u="none" cap="none" strike="noStrike">
                <a:solidFill>
                  <a:schemeClr val="dk1"/>
                </a:solidFill>
                <a:latin typeface="Cambria"/>
                <a:ea typeface="Cambria"/>
                <a:cs typeface="Cambria"/>
                <a:sym typeface="Cambria"/>
              </a:rPr>
              <a:t>&lt;Referensi 2&gt;</a:t>
            </a:r>
            <a:endParaRPr b="0" i="0" sz="14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Cambria"/>
              <a:buAutoNum type="arabicPeriod"/>
            </a:pPr>
            <a:r>
              <a:rPr b="0" i="0" lang="en-US" sz="1800" u="none" cap="none" strike="noStrike">
                <a:solidFill>
                  <a:schemeClr val="dk1"/>
                </a:solidFill>
                <a:latin typeface="Cambria"/>
                <a:ea typeface="Cambria"/>
                <a:cs typeface="Cambria"/>
                <a:sym typeface="Cambria"/>
              </a:rPr>
              <a:t>&lt;Referensi 3&gt;</a:t>
            </a:r>
            <a:endParaRPr b="0" i="0" sz="14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Cambria"/>
              <a:buAutoNum type="arabicPeriod"/>
            </a:pPr>
            <a:r>
              <a:rPr b="0" i="0" lang="en-US" sz="1800" u="none" cap="none" strike="noStrike">
                <a:solidFill>
                  <a:schemeClr val="dk1"/>
                </a:solidFill>
                <a:latin typeface="Cambria"/>
                <a:ea typeface="Cambria"/>
                <a:cs typeface="Cambria"/>
                <a:sym typeface="Cambria"/>
              </a:rPr>
              <a:t>&lt;dst&gt;</a:t>
            </a:r>
            <a:endParaRPr b="0" i="0" sz="1400" u="none" cap="none" strike="noStrike">
              <a:solidFill>
                <a:srgbClr val="000000"/>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pic>
        <p:nvPicPr>
          <p:cNvPr id="1270" name="Google Shape;1270;p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271" name="Google Shape;1271;p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272" name="Google Shape;1272;p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273" name="Google Shape;1273;p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274" name="Google Shape;1274;p7"/>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Tim Pengajar</a:t>
            </a:r>
            <a:endParaRPr b="0" i="0" sz="2800" u="none" cap="none" strike="noStrike">
              <a:solidFill>
                <a:srgbClr val="243A62"/>
              </a:solidFill>
              <a:latin typeface="Arial"/>
              <a:ea typeface="Arial"/>
              <a:cs typeface="Arial"/>
              <a:sym typeface="Arial"/>
            </a:endParaRPr>
          </a:p>
        </p:txBody>
      </p:sp>
      <p:sp>
        <p:nvSpPr>
          <p:cNvPr id="1275" name="Google Shape;1275;p7"/>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Cambria"/>
              <a:buAutoNum type="arabicPeriod"/>
            </a:pPr>
            <a:r>
              <a:rPr b="0" i="0" lang="en-US" sz="1800" u="none" cap="none" strike="noStrike">
                <a:solidFill>
                  <a:schemeClr val="dk1"/>
                </a:solidFill>
                <a:latin typeface="Cambria"/>
                <a:ea typeface="Cambria"/>
                <a:cs typeface="Cambria"/>
                <a:sym typeface="Cambria"/>
              </a:rPr>
              <a:t>&lt;Nama 1&gt;</a:t>
            </a:r>
            <a:endParaRPr b="0" i="0" sz="14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Cambria"/>
              <a:buAutoNum type="arabicPeriod"/>
            </a:pPr>
            <a:r>
              <a:rPr b="0" i="0" lang="en-US" sz="1800" u="none" cap="none" strike="noStrike">
                <a:solidFill>
                  <a:schemeClr val="dk1"/>
                </a:solidFill>
                <a:latin typeface="Cambria"/>
                <a:ea typeface="Cambria"/>
                <a:cs typeface="Cambria"/>
                <a:sym typeface="Cambria"/>
              </a:rPr>
              <a:t>&lt;Nama 2&gt;</a:t>
            </a:r>
            <a:endParaRPr b="0" i="0" sz="14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Cambria"/>
              <a:buAutoNum type="arabicPeriod"/>
            </a:pPr>
            <a:r>
              <a:rPr b="0" i="0" lang="en-US" sz="1800" u="none" cap="none" strike="noStrike">
                <a:solidFill>
                  <a:schemeClr val="dk1"/>
                </a:solidFill>
                <a:latin typeface="Cambria"/>
                <a:ea typeface="Cambria"/>
                <a:cs typeface="Cambria"/>
                <a:sym typeface="Cambria"/>
              </a:rPr>
              <a:t>&lt;Nama 3&gt;</a:t>
            </a:r>
            <a:endParaRPr b="0" i="0" sz="1400" u="none" cap="none" strike="noStrike">
              <a:solidFill>
                <a:srgbClr val="000000"/>
              </a:solidFill>
              <a:latin typeface="Cambria"/>
              <a:ea typeface="Cambria"/>
              <a:cs typeface="Cambria"/>
              <a:sym typeface="Cambria"/>
            </a:endParaRPr>
          </a:p>
          <a:p>
            <a:pPr indent="-342900" lvl="0" marL="342900" marR="0" rtl="0" algn="l">
              <a:lnSpc>
                <a:spcPct val="100000"/>
              </a:lnSpc>
              <a:spcBef>
                <a:spcPts val="0"/>
              </a:spcBef>
              <a:spcAft>
                <a:spcPts val="0"/>
              </a:spcAft>
              <a:buClr>
                <a:srgbClr val="000000"/>
              </a:buClr>
              <a:buSzPts val="1800"/>
              <a:buFont typeface="Cambria"/>
              <a:buAutoNum type="arabicPeriod"/>
            </a:pPr>
            <a:r>
              <a:rPr b="0" i="0" lang="en-US" sz="1800" u="none" cap="none" strike="noStrike">
                <a:solidFill>
                  <a:schemeClr val="dk1"/>
                </a:solidFill>
                <a:latin typeface="Cambria"/>
                <a:ea typeface="Cambria"/>
                <a:cs typeface="Cambria"/>
                <a:sym typeface="Cambria"/>
              </a:rPr>
              <a:t>&lt;dst&gt;</a:t>
            </a:r>
            <a:endParaRPr b="0" i="0" sz="1400" u="none" cap="none" strike="noStrike">
              <a:solidFill>
                <a:srgbClr val="000000"/>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77" name="Google Shape;177;p2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78" name="Google Shape;178;p2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79" name="Google Shape;179;p2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80" name="Google Shape;180;p25"/>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Install XAMPP</a:t>
            </a:r>
            <a:endParaRPr b="0" i="0" sz="2400" u="none" cap="none" strike="noStrike">
              <a:solidFill>
                <a:srgbClr val="002060"/>
              </a:solidFill>
              <a:latin typeface="Cambria"/>
              <a:ea typeface="Cambria"/>
              <a:cs typeface="Cambria"/>
              <a:sym typeface="Cambria"/>
            </a:endParaRPr>
          </a:p>
        </p:txBody>
      </p:sp>
      <p:sp>
        <p:nvSpPr>
          <p:cNvPr id="181" name="Google Shape;181;p25"/>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 name="Google Shape;182;p25"/>
          <p:cNvSpPr/>
          <p:nvPr/>
        </p:nvSpPr>
        <p:spPr>
          <a:xfrm>
            <a:off x="4572000" y="1042249"/>
            <a:ext cx="4223208" cy="480127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Selanjutnya akan diminta untuk memilih aplikasi yang ingin diinstal.</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Centang saja semua pilihan dan klik tombol Next.</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p:txBody>
      </p:sp>
      <p:pic>
        <p:nvPicPr>
          <p:cNvPr id="183" name="Google Shape;183;p25"/>
          <p:cNvPicPr preferRelativeResize="0"/>
          <p:nvPr/>
        </p:nvPicPr>
        <p:blipFill rotWithShape="1">
          <a:blip r:embed="rId6">
            <a:alphaModFix/>
          </a:blip>
          <a:srcRect b="0" l="0" r="0" t="0"/>
          <a:stretch/>
        </p:blipFill>
        <p:spPr>
          <a:xfrm>
            <a:off x="331180" y="1042249"/>
            <a:ext cx="4206632" cy="3266852"/>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grpSp>
        <p:nvGrpSpPr>
          <p:cNvPr id="1280" name="Google Shape;1280;g93d5269751_0_3"/>
          <p:cNvGrpSpPr/>
          <p:nvPr/>
        </p:nvGrpSpPr>
        <p:grpSpPr>
          <a:xfrm>
            <a:off x="3094159" y="1213693"/>
            <a:ext cx="6049849" cy="2173893"/>
            <a:chOff x="-1526118" y="1468582"/>
            <a:chExt cx="13653462" cy="4906100"/>
          </a:xfrm>
        </p:grpSpPr>
        <p:pic>
          <p:nvPicPr>
            <p:cNvPr id="1281" name="Google Shape;1281;g93d5269751_0_3"/>
            <p:cNvPicPr preferRelativeResize="0"/>
            <p:nvPr/>
          </p:nvPicPr>
          <p:blipFill rotWithShape="1">
            <a:blip r:embed="rId3">
              <a:alphaModFix/>
            </a:blip>
            <a:srcRect b="9917" l="20689" r="20683" t="11366"/>
            <a:stretch/>
          </p:blipFill>
          <p:spPr>
            <a:xfrm>
              <a:off x="5833591" y="2022764"/>
              <a:ext cx="2133784" cy="2864863"/>
            </a:xfrm>
            <a:prstGeom prst="rect">
              <a:avLst/>
            </a:prstGeom>
            <a:noFill/>
            <a:ln>
              <a:noFill/>
            </a:ln>
          </p:spPr>
        </p:pic>
        <p:pic>
          <p:nvPicPr>
            <p:cNvPr id="1282" name="Google Shape;1282;g93d5269751_0_3"/>
            <p:cNvPicPr preferRelativeResize="0"/>
            <p:nvPr/>
          </p:nvPicPr>
          <p:blipFill rotWithShape="1">
            <a:blip r:embed="rId4">
              <a:alphaModFix/>
            </a:blip>
            <a:srcRect b="38298" l="6571" r="6501" t="38017"/>
            <a:stretch/>
          </p:blipFill>
          <p:spPr>
            <a:xfrm>
              <a:off x="1941532" y="4887627"/>
              <a:ext cx="5458691" cy="1487055"/>
            </a:xfrm>
            <a:prstGeom prst="rect">
              <a:avLst/>
            </a:prstGeom>
            <a:noFill/>
            <a:ln>
              <a:noFill/>
            </a:ln>
          </p:spPr>
        </p:pic>
        <p:pic>
          <p:nvPicPr>
            <p:cNvPr id="1283" name="Google Shape;1283;g93d5269751_0_3"/>
            <p:cNvPicPr preferRelativeResize="0"/>
            <p:nvPr/>
          </p:nvPicPr>
          <p:blipFill rotWithShape="1">
            <a:blip r:embed="rId5">
              <a:alphaModFix/>
            </a:blip>
            <a:srcRect b="16415" l="11820" r="12786" t="14813"/>
            <a:stretch/>
          </p:blipFill>
          <p:spPr>
            <a:xfrm>
              <a:off x="2508685" y="1678709"/>
              <a:ext cx="3125498" cy="2851009"/>
            </a:xfrm>
            <a:prstGeom prst="rect">
              <a:avLst/>
            </a:prstGeom>
            <a:noFill/>
            <a:ln>
              <a:noFill/>
            </a:ln>
          </p:spPr>
        </p:pic>
        <p:pic>
          <p:nvPicPr>
            <p:cNvPr id="1284" name="Google Shape;1284;g93d5269751_0_3"/>
            <p:cNvPicPr preferRelativeResize="0"/>
            <p:nvPr/>
          </p:nvPicPr>
          <p:blipFill rotWithShape="1">
            <a:blip r:embed="rId6">
              <a:alphaModFix/>
            </a:blip>
            <a:srcRect b="16073" l="13267" r="9457" t="16079"/>
            <a:stretch/>
          </p:blipFill>
          <p:spPr>
            <a:xfrm>
              <a:off x="-1526118" y="1468582"/>
              <a:ext cx="4145638" cy="3639627"/>
            </a:xfrm>
            <a:prstGeom prst="rect">
              <a:avLst/>
            </a:prstGeom>
            <a:noFill/>
            <a:ln>
              <a:noFill/>
            </a:ln>
          </p:spPr>
        </p:pic>
        <p:pic>
          <p:nvPicPr>
            <p:cNvPr id="1285" name="Google Shape;1285;g93d5269751_0_3"/>
            <p:cNvPicPr preferRelativeResize="0"/>
            <p:nvPr/>
          </p:nvPicPr>
          <p:blipFill rotWithShape="1">
            <a:blip r:embed="rId7">
              <a:alphaModFix/>
            </a:blip>
            <a:srcRect b="12511" l="7654" r="7469" t="13458"/>
            <a:stretch/>
          </p:blipFill>
          <p:spPr>
            <a:xfrm>
              <a:off x="7573817" y="1844169"/>
              <a:ext cx="4553527" cy="3971636"/>
            </a:xfrm>
            <a:prstGeom prst="rect">
              <a:avLst/>
            </a:prstGeom>
            <a:noFill/>
            <a:ln>
              <a:noFill/>
            </a:ln>
          </p:spPr>
        </p:pic>
      </p:grpSp>
      <p:pic>
        <p:nvPicPr>
          <p:cNvPr id="1286" name="Google Shape;1286;g93d5269751_0_3"/>
          <p:cNvPicPr preferRelativeResize="0"/>
          <p:nvPr/>
        </p:nvPicPr>
        <p:blipFill rotWithShape="1">
          <a:blip r:embed="rId8">
            <a:alphaModFix/>
          </a:blip>
          <a:srcRect b="82221" l="0" r="72915" t="0"/>
          <a:stretch/>
        </p:blipFill>
        <p:spPr>
          <a:xfrm>
            <a:off x="7931775" y="4038600"/>
            <a:ext cx="1212225" cy="596789"/>
          </a:xfrm>
          <a:prstGeom prst="rect">
            <a:avLst/>
          </a:prstGeom>
          <a:noFill/>
          <a:ln>
            <a:noFill/>
          </a:ln>
        </p:spPr>
      </p:pic>
      <p:pic>
        <p:nvPicPr>
          <p:cNvPr id="1287" name="Google Shape;1287;g93d5269751_0_3"/>
          <p:cNvPicPr preferRelativeResize="0"/>
          <p:nvPr/>
        </p:nvPicPr>
        <p:blipFill rotWithShape="1">
          <a:blip r:embed="rId8">
            <a:alphaModFix/>
          </a:blip>
          <a:srcRect b="82221" l="-630" r="629" t="0"/>
          <a:stretch/>
        </p:blipFill>
        <p:spPr>
          <a:xfrm>
            <a:off x="-85725" y="0"/>
            <a:ext cx="9229725" cy="1219200"/>
          </a:xfrm>
          <a:prstGeom prst="rect">
            <a:avLst/>
          </a:prstGeom>
          <a:noFill/>
          <a:ln>
            <a:noFill/>
          </a:ln>
        </p:spPr>
      </p:pic>
      <p:sp>
        <p:nvSpPr>
          <p:cNvPr id="1288" name="Google Shape;1288;g93d5269751_0_3"/>
          <p:cNvSpPr txBox="1"/>
          <p:nvPr/>
        </p:nvSpPr>
        <p:spPr>
          <a:xfrm>
            <a:off x="1171575" y="1959224"/>
            <a:ext cx="6677100" cy="86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1C4587"/>
                </a:solidFill>
                <a:latin typeface="Arial"/>
                <a:ea typeface="Arial"/>
                <a:cs typeface="Arial"/>
                <a:sym typeface="Arial"/>
              </a:rPr>
              <a:t>TERIMA KASIH</a:t>
            </a:r>
            <a:endParaRPr b="1" i="0" sz="4800" u="none" cap="none" strike="noStrike">
              <a:solidFill>
                <a:srgbClr val="1C4587"/>
              </a:solidFill>
              <a:latin typeface="Arial"/>
              <a:ea typeface="Arial"/>
              <a:cs typeface="Arial"/>
              <a:sym typeface="Arial"/>
            </a:endParaRPr>
          </a:p>
        </p:txBody>
      </p:sp>
      <p:grpSp>
        <p:nvGrpSpPr>
          <p:cNvPr id="1289" name="Google Shape;1289;g93d5269751_0_3"/>
          <p:cNvGrpSpPr/>
          <p:nvPr/>
        </p:nvGrpSpPr>
        <p:grpSpPr>
          <a:xfrm>
            <a:off x="0" y="4038598"/>
            <a:ext cx="9144000" cy="1219200"/>
            <a:chOff x="0" y="4038598"/>
            <a:chExt cx="9144000" cy="1219200"/>
          </a:xfrm>
        </p:grpSpPr>
        <p:pic>
          <p:nvPicPr>
            <p:cNvPr id="1290" name="Google Shape;1290;g93d5269751_0_3"/>
            <p:cNvPicPr preferRelativeResize="0"/>
            <p:nvPr/>
          </p:nvPicPr>
          <p:blipFill rotWithShape="1">
            <a:blip r:embed="rId8">
              <a:alphaModFix/>
            </a:blip>
            <a:srcRect b="0" l="0" r="0" t="82221"/>
            <a:stretch/>
          </p:blipFill>
          <p:spPr>
            <a:xfrm>
              <a:off x="0" y="4038598"/>
              <a:ext cx="9144000" cy="1219200"/>
            </a:xfrm>
            <a:prstGeom prst="rect">
              <a:avLst/>
            </a:prstGeom>
            <a:noFill/>
            <a:ln>
              <a:noFill/>
            </a:ln>
          </p:spPr>
        </p:pic>
        <p:pic>
          <p:nvPicPr>
            <p:cNvPr id="1291" name="Google Shape;1291;g93d5269751_0_3"/>
            <p:cNvPicPr preferRelativeResize="0"/>
            <p:nvPr/>
          </p:nvPicPr>
          <p:blipFill rotWithShape="1">
            <a:blip r:embed="rId8">
              <a:alphaModFix/>
            </a:blip>
            <a:srcRect b="84735" l="73536" r="-2" t="11767"/>
            <a:stretch/>
          </p:blipFill>
          <p:spPr>
            <a:xfrm>
              <a:off x="8690517" y="4826682"/>
              <a:ext cx="349406" cy="316819"/>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F77BE"/>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 Komang Sugiartha</dc:creator>
</cp:coreProperties>
</file>