
<file path=[Content_Types].xml><?xml version="1.0" encoding="utf-8"?>
<Types xmlns="http://schemas.openxmlformats.org/package/2006/content-types">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Lst>
  <p:sldSz cy="5143500" cx="9144000"/>
  <p:notesSz cx="6858000" cy="9144000"/>
  <p:embeddedFontLst>
    <p:embeddedFont>
      <p:font typeface="Lato"/>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7" roundtripDataSignature="AMtx7miq74FExhYiHP8NRYJMjaXFrzwh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font" Target="fonts/Lato-regular.fntdata"/><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font" Target="fonts/Lato-italic.fntdata"/><Relationship Id="rId10" Type="http://schemas.openxmlformats.org/officeDocument/2006/relationships/slide" Target="slides/slide6.xml"/><Relationship Id="rId54" Type="http://schemas.openxmlformats.org/officeDocument/2006/relationships/font" Target="fonts/Lato-bold.fntdata"/><Relationship Id="rId13" Type="http://schemas.openxmlformats.org/officeDocument/2006/relationships/slide" Target="slides/slide9.xml"/><Relationship Id="rId57" Type="http://customschemas.google.com/relationships/presentationmetadata" Target="metadata"/><Relationship Id="rId12" Type="http://schemas.openxmlformats.org/officeDocument/2006/relationships/slide" Target="slides/slide8.xml"/><Relationship Id="rId56" Type="http://schemas.openxmlformats.org/officeDocument/2006/relationships/font" Target="fonts/Lato-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ve.google.com/file/d/1jKnBDUesjTeEQ0fGjHWxVtKbRe2okeqs/view"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3decdab1a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g93decdab1a_0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Model kerja HTML diawali dengan permintaan suatu halaman web oleh browser. Berdasarkan URL (</a:t>
            </a:r>
            <a:r>
              <a:rPr b="0" i="1" lang="en-US" sz="1100" u="none" cap="none" strike="noStrike">
                <a:solidFill>
                  <a:schemeClr val="dk1"/>
                </a:solidFill>
                <a:latin typeface="Arial"/>
                <a:ea typeface="Arial"/>
                <a:cs typeface="Arial"/>
                <a:sym typeface="Arial"/>
              </a:rPr>
              <a:t>Uniform Resource Locator</a:t>
            </a:r>
            <a:r>
              <a:rPr b="0" i="0" lang="en-US" sz="1100" u="none" cap="none" strike="noStrike">
                <a:solidFill>
                  <a:schemeClr val="dk1"/>
                </a:solidFill>
                <a:latin typeface="Arial"/>
                <a:ea typeface="Arial"/>
                <a:cs typeface="Arial"/>
                <a:sym typeface="Arial"/>
              </a:rPr>
              <a:t>) atau dikenal dengan sebutan alamat Internet, browser mendapatkan alamat dari web server, mengindentifikasi halaman yang dikenhendaki, dan menyampaikan segala informasi yang dibutuhkan oleh web server. Selanjutnya, web server akan mencarikan berkas yang diminta dan memberikan isinya ke browser. Browser yang mendapatkan isinya segera melakukan proses penerjemahan kode HTML dan menampilkannya ke layer pemakai.</a:t>
            </a:r>
            <a:endParaRPr b="0" i="0" sz="1100" u="none" cap="none" strike="noStrike">
              <a:solidFill>
                <a:schemeClr val="dk1"/>
              </a:solidFill>
              <a:latin typeface="Arial"/>
              <a:ea typeface="Arial"/>
              <a:cs typeface="Arial"/>
              <a:sym typeface="Arial"/>
            </a:endParaRPr>
          </a:p>
        </p:txBody>
      </p:sp>
      <p:sp>
        <p:nvSpPr>
          <p:cNvPr id="182" name="Google Shape;18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sz="1100">
                <a:solidFill>
                  <a:schemeClr val="dk1"/>
                </a:solidFill>
                <a:latin typeface="Arial"/>
                <a:ea typeface="Arial"/>
                <a:cs typeface="Arial"/>
                <a:sym typeface="Arial"/>
              </a:rPr>
              <a:t>Jika yang diminta adalah sebuah halaman PHP, prinsipnya adalah ketika berkas PHP yang diminta didapatkan oleh web server, isinya segera dikirimkan ke mesin PHP yang memproses dan memberikan hasilnya (berupa kode HTML) ke web server. Selanjutnya, web server menyampaikan ke klien.</a:t>
            </a:r>
            <a:endParaRPr/>
          </a:p>
          <a:p>
            <a:pPr indent="-228600" lvl="0" marL="457200" marR="0" rtl="0" algn="l">
              <a:lnSpc>
                <a:spcPct val="100000"/>
              </a:lnSpc>
              <a:spcBef>
                <a:spcPts val="0"/>
              </a:spcBef>
              <a:spcAft>
                <a:spcPts val="0"/>
              </a:spcAft>
              <a:buClr>
                <a:srgbClr val="000000"/>
              </a:buClr>
              <a:buSzPts val="1100"/>
              <a:buFont typeface="Arial"/>
              <a:buNone/>
            </a:pPr>
            <a:r>
              <a:t/>
            </a:r>
            <a:endParaRPr sz="11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lang="en-US" sz="1100">
                <a:solidFill>
                  <a:schemeClr val="dk1"/>
                </a:solidFill>
                <a:latin typeface="Arial"/>
                <a:ea typeface="Arial"/>
                <a:cs typeface="Arial"/>
                <a:sym typeface="Arial"/>
              </a:rPr>
              <a:t>Salah satu kelebihan dari PHP adalah mampu berkomunikasi dengan berbagai database yang terkenal. Menampilkan data yang bersifat dinamis yang diambil dari database merupakan hal yang mudah untuk diimplementasikan. Beberapa database tersebut antara lain sBase, DBM, FilePro, Informix, Ingres, InterBase, Microsoft Access, MSQL, MySQL, Oracle, Postgre SQL, dan Sybase.</a:t>
            </a:r>
            <a:endParaRPr sz="1100">
              <a:solidFill>
                <a:schemeClr val="dk1"/>
              </a:solidFill>
              <a:latin typeface="Arial"/>
              <a:ea typeface="Arial"/>
              <a:cs typeface="Arial"/>
              <a:sym typeface="Arial"/>
            </a:endParaRPr>
          </a:p>
        </p:txBody>
      </p:sp>
      <p:sp>
        <p:nvSpPr>
          <p:cNvPr id="193" name="Google Shape;193;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rtl="0" algn="just">
              <a:lnSpc>
                <a:spcPct val="100000"/>
              </a:lnSpc>
              <a:spcBef>
                <a:spcPts val="0"/>
              </a:spcBef>
              <a:spcAft>
                <a:spcPts val="0"/>
              </a:spcAft>
              <a:buSzPts val="1100"/>
              <a:buNone/>
            </a:pPr>
            <a:r>
              <a:t/>
            </a:r>
            <a:endParaRPr/>
          </a:p>
        </p:txBody>
      </p:sp>
      <p:sp>
        <p:nvSpPr>
          <p:cNvPr id="204" name="Google Shape;204;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rtl="0" algn="just">
              <a:lnSpc>
                <a:spcPct val="100000"/>
              </a:lnSpc>
              <a:spcBef>
                <a:spcPts val="0"/>
              </a:spcBef>
              <a:spcAft>
                <a:spcPts val="0"/>
              </a:spcAft>
              <a:buSzPts val="1100"/>
              <a:buNone/>
            </a:pPr>
            <a:r>
              <a:t/>
            </a:r>
            <a:endParaRPr/>
          </a:p>
        </p:txBody>
      </p:sp>
      <p:sp>
        <p:nvSpPr>
          <p:cNvPr id="220" name="Google Shape;220;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rtl="0" algn="just">
              <a:lnSpc>
                <a:spcPct val="100000"/>
              </a:lnSpc>
              <a:spcBef>
                <a:spcPts val="0"/>
              </a:spcBef>
              <a:spcAft>
                <a:spcPts val="0"/>
              </a:spcAft>
              <a:buSzPts val="1100"/>
              <a:buNone/>
            </a:pPr>
            <a:r>
              <a:t/>
            </a:r>
            <a:endParaRPr/>
          </a:p>
        </p:txBody>
      </p:sp>
      <p:sp>
        <p:nvSpPr>
          <p:cNvPr id="231" name="Google Shape;231;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rtl="0" algn="just">
              <a:lnSpc>
                <a:spcPct val="100000"/>
              </a:lnSpc>
              <a:spcBef>
                <a:spcPts val="0"/>
              </a:spcBef>
              <a:spcAft>
                <a:spcPts val="0"/>
              </a:spcAft>
              <a:buSzPts val="1100"/>
              <a:buNone/>
            </a:pPr>
            <a:r>
              <a:t/>
            </a:r>
            <a:endParaRPr/>
          </a:p>
        </p:txBody>
      </p:sp>
      <p:sp>
        <p:nvSpPr>
          <p:cNvPr id="241" name="Google Shape;241;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just">
              <a:lnSpc>
                <a:spcPct val="100000"/>
              </a:lnSpc>
              <a:spcBef>
                <a:spcPts val="0"/>
              </a:spcBef>
              <a:spcAft>
                <a:spcPts val="0"/>
              </a:spcAft>
              <a:buClr>
                <a:srgbClr val="000000"/>
              </a:buClr>
              <a:buSzPts val="1100"/>
              <a:buFont typeface="Arial"/>
              <a:buChar char="●"/>
            </a:pPr>
            <a:r>
              <a:rPr lang="en-US"/>
              <a:t>Di PHP, tidak ada keywords (misal: if, else, while, echo, etc.), classes, functions, and user-defined functions yang case-sensitive.</a:t>
            </a:r>
            <a:endParaRPr/>
          </a:p>
        </p:txBody>
      </p:sp>
      <p:sp>
        <p:nvSpPr>
          <p:cNvPr id="252" name="Google Shape;252;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a:t>Di PHP, tidak ada keywords (misal: if, else, while, echo, etc.), classes, functions, and user-defined functions yang case-sensitive.</a:t>
            </a:r>
            <a:endParaRPr/>
          </a:p>
        </p:txBody>
      </p:sp>
      <p:sp>
        <p:nvSpPr>
          <p:cNvPr id="263" name="Google Shape;263;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rtl="0" algn="just">
              <a:lnSpc>
                <a:spcPct val="100000"/>
              </a:lnSpc>
              <a:spcBef>
                <a:spcPts val="0"/>
              </a:spcBef>
              <a:spcAft>
                <a:spcPts val="0"/>
              </a:spcAft>
              <a:buSzPts val="1100"/>
              <a:buNone/>
            </a:pPr>
            <a:r>
              <a:t/>
            </a:r>
            <a:endParaRPr/>
          </a:p>
        </p:txBody>
      </p:sp>
      <p:sp>
        <p:nvSpPr>
          <p:cNvPr id="274" name="Google Shape;274;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rtl="0" algn="just">
              <a:lnSpc>
                <a:spcPct val="100000"/>
              </a:lnSpc>
              <a:spcBef>
                <a:spcPts val="0"/>
              </a:spcBef>
              <a:spcAft>
                <a:spcPts val="0"/>
              </a:spcAft>
              <a:buSzPts val="1100"/>
              <a:buNone/>
            </a:pPr>
            <a:r>
              <a:t/>
            </a:r>
            <a:endParaRPr/>
          </a:p>
        </p:txBody>
      </p:sp>
      <p:sp>
        <p:nvSpPr>
          <p:cNvPr id="285" name="Google Shape;285;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rtl="0" algn="just">
              <a:lnSpc>
                <a:spcPct val="100000"/>
              </a:lnSpc>
              <a:spcBef>
                <a:spcPts val="0"/>
              </a:spcBef>
              <a:spcAft>
                <a:spcPts val="0"/>
              </a:spcAft>
              <a:buSzPts val="1100"/>
              <a:buNone/>
            </a:pPr>
            <a:r>
              <a:t/>
            </a:r>
            <a:endParaRPr/>
          </a:p>
        </p:txBody>
      </p:sp>
      <p:sp>
        <p:nvSpPr>
          <p:cNvPr id="297" name="Google Shape;297;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rtl="0" algn="just">
              <a:lnSpc>
                <a:spcPct val="100000"/>
              </a:lnSpc>
              <a:spcBef>
                <a:spcPts val="0"/>
              </a:spcBef>
              <a:spcAft>
                <a:spcPts val="0"/>
              </a:spcAft>
              <a:buSzPts val="1100"/>
              <a:buNone/>
            </a:pPr>
            <a:r>
              <a:t/>
            </a:r>
            <a:endParaRPr/>
          </a:p>
        </p:txBody>
      </p:sp>
      <p:sp>
        <p:nvSpPr>
          <p:cNvPr id="309" name="Google Shape;309;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rtl="0" algn="just">
              <a:lnSpc>
                <a:spcPct val="100000"/>
              </a:lnSpc>
              <a:spcBef>
                <a:spcPts val="0"/>
              </a:spcBef>
              <a:spcAft>
                <a:spcPts val="0"/>
              </a:spcAft>
              <a:buSzPts val="1100"/>
              <a:buNone/>
            </a:pPr>
            <a:r>
              <a:t/>
            </a:r>
            <a:endParaRPr/>
          </a:p>
        </p:txBody>
      </p:sp>
      <p:sp>
        <p:nvSpPr>
          <p:cNvPr id="321" name="Google Shape;321;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lang="en-US" sz="1100"/>
              <a:t>File PHP pada dasarnya merupakan file text biasa yang bisa dibuat menggunakan aplikasi notepad bawaan windows, namun untuk fitur yang lebih, kita dapat menggunakan aplikasi editor text seperti Notepad++, Sublime Text maupun Editor Teks Lainnya </a:t>
            </a:r>
            <a:endParaRPr/>
          </a:p>
          <a:p>
            <a:pPr indent="0" lvl="0" marL="0" marR="0" rtl="0" algn="l">
              <a:lnSpc>
                <a:spcPct val="100000"/>
              </a:lnSpc>
              <a:spcBef>
                <a:spcPts val="0"/>
              </a:spcBef>
              <a:spcAft>
                <a:spcPts val="0"/>
              </a:spcAft>
              <a:buClr>
                <a:srgbClr val="000000"/>
              </a:buClr>
              <a:buSzPts val="1100"/>
              <a:buFont typeface="Arial"/>
              <a:buNone/>
            </a:pPr>
            <a:r>
              <a:rPr lang="en-US" sz="1100"/>
              <a:t>Karena kita telah mengistall sublime maka lebih baik gunakan sublime saja, </a:t>
            </a:r>
            <a:endParaRPr/>
          </a:p>
          <a:p>
            <a:pPr indent="0" lvl="0" marL="0" marR="0" rtl="0" algn="l">
              <a:lnSpc>
                <a:spcPct val="100000"/>
              </a:lnSpc>
              <a:spcBef>
                <a:spcPts val="0"/>
              </a:spcBef>
              <a:spcAft>
                <a:spcPts val="0"/>
              </a:spcAft>
              <a:buClr>
                <a:srgbClr val="000000"/>
              </a:buClr>
              <a:buSzPts val="1100"/>
              <a:buFont typeface="Arial"/>
              <a:buNone/>
            </a:pPr>
            <a:r>
              <a:rPr lang="en-US" sz="1100"/>
              <a:t>Kelebihan sublime salah satunya userfriendly,</a:t>
            </a:r>
            <a:endParaRPr sz="1100"/>
          </a:p>
          <a:p>
            <a:pPr indent="0" lvl="0" marL="158750" rtl="0" algn="l">
              <a:lnSpc>
                <a:spcPct val="100000"/>
              </a:lnSpc>
              <a:spcBef>
                <a:spcPts val="0"/>
              </a:spcBef>
              <a:spcAft>
                <a:spcPts val="0"/>
              </a:spcAft>
              <a:buSzPts val="1100"/>
              <a:buNone/>
            </a:pPr>
            <a:r>
              <a:t/>
            </a:r>
            <a:endParaRPr/>
          </a:p>
        </p:txBody>
      </p:sp>
      <p:sp>
        <p:nvSpPr>
          <p:cNvPr id="333" name="Google Shape;333;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just">
              <a:lnSpc>
                <a:spcPct val="100000"/>
              </a:lnSpc>
              <a:spcBef>
                <a:spcPts val="0"/>
              </a:spcBef>
              <a:spcAft>
                <a:spcPts val="0"/>
              </a:spcAft>
              <a:buClr>
                <a:srgbClr val="000000"/>
              </a:buClr>
              <a:buSzPts val="1100"/>
              <a:buFont typeface="Arial"/>
              <a:buChar char="●"/>
            </a:pPr>
            <a:r>
              <a:rPr lang="en-US"/>
              <a:t>Cara menjalankan web server apache yaitu tadi dengan mebuka xampp dan pada bagian apache pilih start</a:t>
            </a:r>
            <a:endParaRPr/>
          </a:p>
        </p:txBody>
      </p:sp>
      <p:sp>
        <p:nvSpPr>
          <p:cNvPr id="343" name="Google Shape;343;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a:t>Didalam folder Latihan PP terdapat 2 file .PHP</a:t>
            </a:r>
            <a:endParaRPr/>
          </a:p>
          <a:p>
            <a:pPr indent="-298450" lvl="0" marL="457200" marR="0" rtl="0" algn="l">
              <a:lnSpc>
                <a:spcPct val="100000"/>
              </a:lnSpc>
              <a:spcBef>
                <a:spcPts val="0"/>
              </a:spcBef>
              <a:spcAft>
                <a:spcPts val="0"/>
              </a:spcAft>
              <a:buClr>
                <a:srgbClr val="000000"/>
              </a:buClr>
              <a:buSzPts val="1100"/>
              <a:buFont typeface="Arial"/>
              <a:buChar char="●"/>
            </a:pPr>
            <a:r>
              <a:rPr lang="en-US"/>
              <a:t>Yaitu cek.php dan coba.php</a:t>
            </a:r>
            <a:endParaRPr/>
          </a:p>
        </p:txBody>
      </p:sp>
      <p:sp>
        <p:nvSpPr>
          <p:cNvPr id="354" name="Google Shape;354;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a:t>Ini merupakan kelanjutan dari slide sebelumnya</a:t>
            </a:r>
            <a:endParaRPr/>
          </a:p>
          <a:p>
            <a:pPr indent="-298450" lvl="0" marL="457200" marR="0" rtl="0" algn="l">
              <a:lnSpc>
                <a:spcPct val="100000"/>
              </a:lnSpc>
              <a:spcBef>
                <a:spcPts val="0"/>
              </a:spcBef>
              <a:spcAft>
                <a:spcPts val="0"/>
              </a:spcAft>
              <a:buClr>
                <a:srgbClr val="000000"/>
              </a:buClr>
              <a:buSzPts val="1100"/>
              <a:buFont typeface="Arial"/>
              <a:buChar char="●"/>
            </a:pPr>
            <a:r>
              <a:rPr lang="en-US"/>
              <a:t>Didalam folder Latihan PP terdapat 2 file .PHP</a:t>
            </a:r>
            <a:endParaRPr/>
          </a:p>
          <a:p>
            <a:pPr indent="-298450" lvl="0" marL="457200" marR="0" rtl="0" algn="l">
              <a:lnSpc>
                <a:spcPct val="100000"/>
              </a:lnSpc>
              <a:spcBef>
                <a:spcPts val="0"/>
              </a:spcBef>
              <a:spcAft>
                <a:spcPts val="0"/>
              </a:spcAft>
              <a:buClr>
                <a:srgbClr val="000000"/>
              </a:buClr>
              <a:buSzPts val="1100"/>
              <a:buFont typeface="Arial"/>
              <a:buChar char="●"/>
            </a:pPr>
            <a:r>
              <a:rPr lang="en-US"/>
              <a:t>Yaitu cek.php dan coba.php</a:t>
            </a:r>
            <a:endParaRPr/>
          </a:p>
        </p:txBody>
      </p:sp>
      <p:sp>
        <p:nvSpPr>
          <p:cNvPr id="364" name="Google Shape;364;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a:t>Didalam folder digitalent terdapat 2 file .PHP yang kita gunakan</a:t>
            </a:r>
            <a:endParaRPr/>
          </a:p>
          <a:p>
            <a:pPr indent="-298450" lvl="0" marL="457200" marR="0" rtl="0" algn="l">
              <a:lnSpc>
                <a:spcPct val="100000"/>
              </a:lnSpc>
              <a:spcBef>
                <a:spcPts val="0"/>
              </a:spcBef>
              <a:spcAft>
                <a:spcPts val="0"/>
              </a:spcAft>
              <a:buClr>
                <a:srgbClr val="000000"/>
              </a:buClr>
              <a:buSzPts val="1100"/>
              <a:buFont typeface="Arial"/>
              <a:buChar char="●"/>
            </a:pPr>
            <a:r>
              <a:rPr lang="en-US"/>
              <a:t>Yaitu cek.php dan kominfo.php</a:t>
            </a:r>
            <a:endParaRPr/>
          </a:p>
        </p:txBody>
      </p:sp>
      <p:sp>
        <p:nvSpPr>
          <p:cNvPr id="374" name="Google Shape;374;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a:t>Didalam folder digitalent terdapat 2 file .PHP yang kita buat</a:t>
            </a:r>
            <a:endParaRPr/>
          </a:p>
          <a:p>
            <a:pPr indent="-298450" lvl="0" marL="457200" marR="0" rtl="0" algn="l">
              <a:lnSpc>
                <a:spcPct val="100000"/>
              </a:lnSpc>
              <a:spcBef>
                <a:spcPts val="0"/>
              </a:spcBef>
              <a:spcAft>
                <a:spcPts val="0"/>
              </a:spcAft>
              <a:buClr>
                <a:srgbClr val="000000"/>
              </a:buClr>
              <a:buSzPts val="1100"/>
              <a:buFont typeface="Arial"/>
              <a:buChar char="●"/>
            </a:pPr>
            <a:r>
              <a:rPr lang="en-US"/>
              <a:t>Yaitu cek.php dan kominfo.php</a:t>
            </a:r>
            <a:endParaRPr/>
          </a:p>
        </p:txBody>
      </p:sp>
      <p:sp>
        <p:nvSpPr>
          <p:cNvPr id="384" name="Google Shape;384;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396" name="Google Shape;396;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Arial"/>
              <a:buChar char="●"/>
            </a:pPr>
            <a:r>
              <a:rPr b="0" i="0" lang="en-US" sz="1100" u="none" cap="none" strike="noStrike">
                <a:solidFill>
                  <a:schemeClr val="dk1"/>
                </a:solidFill>
                <a:latin typeface="Lato"/>
                <a:ea typeface="Lato"/>
                <a:cs typeface="Lato"/>
                <a:sym typeface="Lato"/>
              </a:rPr>
              <a:t>XAMPP ialah perangkat lunak bebas yang mendukung banyak sistem operasi, merupakan campuran dari beberapa program. Yang mempunyai fungsi sebagai server yang berdiri sendiri (localhost), yang terdiri dari program MySQL database, Apache HTTP Server, dan penerjemah ditulis dalam bahasa pemrograman PHP dan Perl.</a:t>
            </a:r>
            <a:endParaRPr/>
          </a:p>
          <a:p>
            <a:pPr indent="-298450" lvl="0" marL="457200" marR="0" rtl="0" algn="l">
              <a:lnSpc>
                <a:spcPct val="100000"/>
              </a:lnSpc>
              <a:spcBef>
                <a:spcPts val="0"/>
              </a:spcBef>
              <a:spcAft>
                <a:spcPts val="0"/>
              </a:spcAft>
              <a:buClr>
                <a:srgbClr val="000000"/>
              </a:buClr>
              <a:buSzPts val="1100"/>
              <a:buFont typeface="Arial"/>
              <a:buChar char="●"/>
            </a:pPr>
            <a:r>
              <a:rPr b="0" i="0" lang="en-US" sz="1100" u="none" cap="none" strike="noStrike">
                <a:solidFill>
                  <a:schemeClr val="dk1"/>
                </a:solidFill>
                <a:latin typeface="Lato"/>
                <a:ea typeface="Lato"/>
                <a:cs typeface="Lato"/>
                <a:sym typeface="Lato"/>
              </a:rPr>
              <a:t>Nama XAMPP merupakan singkatan dari X (empat sistem operasi), Apache, MySQL, PHP dan Perl. Program ini tersedia di bawah GNU General Public License dan bebas, adalah mudah untuk menggunakan web server yang dapat melayani tampilan halaman web yang dinamis.</a:t>
            </a:r>
            <a:endParaRPr/>
          </a:p>
          <a:p>
            <a:pPr indent="-298450" lvl="0" marL="457200" marR="0" rtl="0" algn="l">
              <a:lnSpc>
                <a:spcPct val="100000"/>
              </a:lnSpc>
              <a:spcBef>
                <a:spcPts val="0"/>
              </a:spcBef>
              <a:spcAft>
                <a:spcPts val="0"/>
              </a:spcAft>
              <a:buClr>
                <a:srgbClr val="000000"/>
              </a:buClr>
              <a:buSzPts val="1100"/>
              <a:buFont typeface="Arial"/>
              <a:buChar char="●"/>
            </a:pPr>
            <a:r>
              <a:rPr b="0" i="0" lang="en-US" sz="1100" u="none" cap="none" strike="noStrike">
                <a:solidFill>
                  <a:schemeClr val="dk1"/>
                </a:solidFill>
                <a:latin typeface="Lato"/>
                <a:ea typeface="Lato"/>
                <a:cs typeface="Lato"/>
                <a:sym typeface="Lato"/>
              </a:rPr>
              <a:t>htdoc adalah folder di mana Anda meletakkan file yang akan dijalankan, seperti file PHP, HTML dan script lainnya</a:t>
            </a:r>
            <a:endParaRPr b="0" i="0" sz="1100" u="none" cap="none" strike="noStrike">
              <a:solidFill>
                <a:schemeClr val="dk1"/>
              </a:solidFill>
              <a:latin typeface="Lato"/>
              <a:ea typeface="Lato"/>
              <a:cs typeface="Lato"/>
              <a:sym typeface="Lato"/>
            </a:endParaRPr>
          </a:p>
        </p:txBody>
      </p:sp>
      <p:sp>
        <p:nvSpPr>
          <p:cNvPr id="107" name="Google Shape;107;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100"/>
              <a:buFont typeface="Arial"/>
              <a:buNone/>
            </a:pPr>
            <a:r>
              <a:rPr lang="en-US"/>
              <a:t>Skip, ke pertemuan 12 slide 43;</a:t>
            </a:r>
            <a:endParaRPr/>
          </a:p>
        </p:txBody>
      </p:sp>
      <p:sp>
        <p:nvSpPr>
          <p:cNvPr id="406" name="Google Shape;406;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417" name="Google Shape;417;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a:t>Cara mengakses halaman dashboard dengan mengetikan “Localhost/Phpmyadmin” di Web Browser bagian Url</a:t>
            </a:r>
            <a:endParaRPr/>
          </a:p>
          <a:p>
            <a:pPr indent="0" lvl="0" marL="0" marR="0" rtl="0" algn="l">
              <a:lnSpc>
                <a:spcPct val="100000"/>
              </a:lnSpc>
              <a:spcBef>
                <a:spcPts val="0"/>
              </a:spcBef>
              <a:spcAft>
                <a:spcPts val="0"/>
              </a:spcAft>
              <a:buClr>
                <a:srgbClr val="000000"/>
              </a:buClr>
              <a:buSzPts val="1100"/>
              <a:buFont typeface="Arial"/>
              <a:buNone/>
            </a:pPr>
            <a:r>
              <a:rPr lang="en-US" sz="1100"/>
              <a:t>pada menu navigasi, pada halaman database kita akan melihat ada banyak nama database yang sudah ada pada phpMyAdmin. </a:t>
            </a:r>
            <a:endParaRPr/>
          </a:p>
          <a:p>
            <a:pPr indent="0" lvl="0" marL="0" marR="0" rtl="0" algn="l">
              <a:lnSpc>
                <a:spcPct val="100000"/>
              </a:lnSpc>
              <a:spcBef>
                <a:spcPts val="0"/>
              </a:spcBef>
              <a:spcAft>
                <a:spcPts val="0"/>
              </a:spcAft>
              <a:buClr>
                <a:srgbClr val="000000"/>
              </a:buClr>
              <a:buSzPts val="1100"/>
              <a:buFont typeface="Arial"/>
              <a:buNone/>
            </a:pPr>
            <a:r>
              <a:rPr lang="en-US" sz="1100"/>
              <a:t>Buat database dengan nama db_siswa</a:t>
            </a:r>
            <a:endParaRPr sz="1100"/>
          </a:p>
          <a:p>
            <a:pPr indent="0" lvl="0" marL="0" marR="0" rtl="0" algn="l">
              <a:lnSpc>
                <a:spcPct val="100000"/>
              </a:lnSpc>
              <a:spcBef>
                <a:spcPts val="0"/>
              </a:spcBef>
              <a:spcAft>
                <a:spcPts val="0"/>
              </a:spcAft>
              <a:buClr>
                <a:srgbClr val="000000"/>
              </a:buClr>
              <a:buSzPts val="1100"/>
              <a:buFont typeface="Arial"/>
              <a:buNone/>
            </a:pPr>
            <a:r>
              <a:rPr lang="en-US" sz="1100"/>
              <a:t>Setelah selesai langsung saja klik nama databasenya kemudian di arahkan ke halaman pembuatan tabel</a:t>
            </a:r>
            <a:endParaRPr sz="1100"/>
          </a:p>
          <a:p>
            <a:pPr indent="-228600" lvl="0" marL="457200" marR="0" rtl="0" algn="l">
              <a:lnSpc>
                <a:spcPct val="100000"/>
              </a:lnSpc>
              <a:spcBef>
                <a:spcPts val="0"/>
              </a:spcBef>
              <a:spcAft>
                <a:spcPts val="0"/>
              </a:spcAft>
              <a:buClr>
                <a:srgbClr val="000000"/>
              </a:buClr>
              <a:buSzPts val="1100"/>
              <a:buFont typeface="Arial"/>
              <a:buNone/>
            </a:pPr>
            <a:r>
              <a:t/>
            </a:r>
            <a:endParaRPr/>
          </a:p>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429" name="Google Shape;429;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a:t>Cara mengakses halaman dashboard dengan mengetikan “Localhost/Phpmyadmin” di Web Browser bagian Url</a:t>
            </a:r>
            <a:endParaRPr/>
          </a:p>
          <a:p>
            <a:pPr indent="0" lvl="0" marL="0" marR="0" rtl="0" algn="l">
              <a:lnSpc>
                <a:spcPct val="100000"/>
              </a:lnSpc>
              <a:spcBef>
                <a:spcPts val="0"/>
              </a:spcBef>
              <a:spcAft>
                <a:spcPts val="0"/>
              </a:spcAft>
              <a:buClr>
                <a:srgbClr val="000000"/>
              </a:buClr>
              <a:buSzPts val="1100"/>
              <a:buFont typeface="Arial"/>
              <a:buNone/>
            </a:pPr>
            <a:r>
              <a:rPr lang="en-US" sz="1100"/>
              <a:t>pada menu navigasi, pada halaman database kita akan melihat ada banyak nama database yang sudah ada pada phpMyAdmin. </a:t>
            </a:r>
            <a:endParaRPr/>
          </a:p>
          <a:p>
            <a:pPr indent="0" lvl="0" marL="0" marR="0" rtl="0" algn="l">
              <a:lnSpc>
                <a:spcPct val="100000"/>
              </a:lnSpc>
              <a:spcBef>
                <a:spcPts val="0"/>
              </a:spcBef>
              <a:spcAft>
                <a:spcPts val="0"/>
              </a:spcAft>
              <a:buClr>
                <a:srgbClr val="000000"/>
              </a:buClr>
              <a:buSzPts val="1100"/>
              <a:buFont typeface="Arial"/>
              <a:buNone/>
            </a:pPr>
            <a:r>
              <a:rPr lang="en-US" sz="1100"/>
              <a:t>Buat database dengan nama db_siswa</a:t>
            </a:r>
            <a:endParaRPr sz="1100"/>
          </a:p>
          <a:p>
            <a:pPr indent="0" lvl="0" marL="0" marR="0" rtl="0" algn="l">
              <a:lnSpc>
                <a:spcPct val="100000"/>
              </a:lnSpc>
              <a:spcBef>
                <a:spcPts val="0"/>
              </a:spcBef>
              <a:spcAft>
                <a:spcPts val="0"/>
              </a:spcAft>
              <a:buClr>
                <a:srgbClr val="000000"/>
              </a:buClr>
              <a:buSzPts val="1100"/>
              <a:buFont typeface="Arial"/>
              <a:buNone/>
            </a:pPr>
            <a:r>
              <a:rPr lang="en-US" sz="1100"/>
              <a:t>Setelah selesai langsung saja klik nama databasenya kemudian di arahkan ke halaman pembuatan tabel</a:t>
            </a:r>
            <a:endParaRPr sz="1100"/>
          </a:p>
          <a:p>
            <a:pPr indent="-228600" lvl="0" marL="457200" marR="0" rtl="0" algn="l">
              <a:lnSpc>
                <a:spcPct val="100000"/>
              </a:lnSpc>
              <a:spcBef>
                <a:spcPts val="0"/>
              </a:spcBef>
              <a:spcAft>
                <a:spcPts val="0"/>
              </a:spcAft>
              <a:buClr>
                <a:srgbClr val="000000"/>
              </a:buClr>
              <a:buSzPts val="1100"/>
              <a:buFont typeface="Arial"/>
              <a:buNone/>
            </a:pPr>
            <a:r>
              <a:t/>
            </a:r>
            <a:endParaRPr/>
          </a:p>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440" name="Google Shape;440;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452" name="Google Shape;452;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465" name="Google Shape;465;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476" name="Google Shape;476;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e3a4dbffd4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e3a4dbff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493" name="Google Shape;493;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503" name="Google Shape;503;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457200" rtl="0" algn="just">
              <a:lnSpc>
                <a:spcPct val="150000"/>
              </a:lnSpc>
              <a:spcBef>
                <a:spcPts val="0"/>
              </a:spcBef>
              <a:spcAft>
                <a:spcPts val="0"/>
              </a:spcAft>
              <a:buNone/>
            </a:pPr>
            <a:r>
              <a:rPr lang="en-US" sz="1800">
                <a:solidFill>
                  <a:srgbClr val="FF0000"/>
                </a:solidFill>
                <a:latin typeface="Cambria"/>
                <a:ea typeface="Cambria"/>
                <a:cs typeface="Cambria"/>
                <a:sym typeface="Cambria"/>
              </a:rPr>
              <a:t>MariaDB </a:t>
            </a:r>
            <a:r>
              <a:rPr lang="en-US" sz="1800">
                <a:solidFill>
                  <a:schemeClr val="dk1"/>
                </a:solidFill>
                <a:latin typeface="Cambria"/>
                <a:ea typeface="Cambria"/>
                <a:cs typeface="Cambria"/>
                <a:sym typeface="Cambria"/>
              </a:rPr>
              <a:t> (turunan dari MySQL), sintaks mariadb sama dengan mysql;</a:t>
            </a:r>
            <a:endParaRPr/>
          </a:p>
        </p:txBody>
      </p:sp>
      <p:sp>
        <p:nvSpPr>
          <p:cNvPr id="117" name="Google Shape;11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513" name="Google Shape;513;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524" name="Google Shape;524;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a:t>Penyimpana default xampp adalah C:\xampp\mysql\bin</a:t>
            </a:r>
            <a:endParaRPr/>
          </a:p>
          <a:p>
            <a:pPr indent="-298450" lvl="0" marL="457200" marR="0" rtl="0" algn="l">
              <a:lnSpc>
                <a:spcPct val="100000"/>
              </a:lnSpc>
              <a:spcBef>
                <a:spcPts val="0"/>
              </a:spcBef>
              <a:spcAft>
                <a:spcPts val="0"/>
              </a:spcAft>
              <a:buClr>
                <a:srgbClr val="000000"/>
              </a:buClr>
              <a:buSzPts val="1100"/>
              <a:buFont typeface="Arial"/>
              <a:buChar char="●"/>
            </a:pPr>
            <a:r>
              <a:rPr lang="en-US"/>
              <a:t>Buka CMD dengan cara ketik di pencarian windows “CMD” lalu buka cmd dengan Klik kanan “Run AS Administration”</a:t>
            </a:r>
            <a:endParaRPr/>
          </a:p>
          <a:p>
            <a:pPr indent="-298450" lvl="0" marL="457200" marR="0" rtl="0" algn="l">
              <a:lnSpc>
                <a:spcPct val="100000"/>
              </a:lnSpc>
              <a:spcBef>
                <a:spcPts val="0"/>
              </a:spcBef>
              <a:spcAft>
                <a:spcPts val="0"/>
              </a:spcAft>
              <a:buClr>
                <a:srgbClr val="000000"/>
              </a:buClr>
              <a:buSzPts val="1100"/>
              <a:buFont typeface="Arial"/>
              <a:buChar char="●"/>
            </a:pPr>
            <a:r>
              <a:rPr lang="en-US"/>
              <a:t>Jadi kita ketikan “C:\xampp\mysql\bin”</a:t>
            </a:r>
            <a:endParaRPr/>
          </a:p>
          <a:p>
            <a:pPr indent="-298450" lvl="0" marL="457200" marR="0" rtl="0" algn="l">
              <a:lnSpc>
                <a:spcPct val="100000"/>
              </a:lnSpc>
              <a:spcBef>
                <a:spcPts val="0"/>
              </a:spcBef>
              <a:spcAft>
                <a:spcPts val="0"/>
              </a:spcAft>
              <a:buClr>
                <a:srgbClr val="000000"/>
              </a:buClr>
              <a:buSzPts val="1100"/>
              <a:buFont typeface="Arial"/>
              <a:buChar char="●"/>
            </a:pPr>
            <a:r>
              <a:rPr lang="en-US"/>
              <a:t>Kemudian  ketik “mysql -u root –p”</a:t>
            </a:r>
            <a:endParaRPr/>
          </a:p>
        </p:txBody>
      </p:sp>
      <p:sp>
        <p:nvSpPr>
          <p:cNvPr id="536" name="Google Shape;536;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547" name="Google Shape;547;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a:t>Jadi ketika sudah masuk bagian enter password kita tinggal klik Enter saja pada keyboard</a:t>
            </a:r>
            <a:endParaRPr/>
          </a:p>
        </p:txBody>
      </p:sp>
      <p:sp>
        <p:nvSpPr>
          <p:cNvPr id="560" name="Google Shape;560;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a:t>Jadi ketika sudah masuk bagian enter password kita tinggal klik Enter saja pada keyboard</a:t>
            </a:r>
            <a:endParaRPr/>
          </a:p>
        </p:txBody>
      </p:sp>
      <p:sp>
        <p:nvSpPr>
          <p:cNvPr id="573" name="Google Shape;573;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583" name="Google Shape;583;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4" name="Google Shape;59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93decdab1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u="sng">
                <a:solidFill>
                  <a:schemeClr val="hlink"/>
                </a:solidFill>
                <a:hlinkClick r:id="rId2"/>
              </a:rPr>
              <a:t>https://drive.google.com/file/d/1jKnBDUesjTeEQ0fGjHWxVtKbRe2okeqs/view</a:t>
            </a:r>
            <a:endParaRPr/>
          </a:p>
        </p:txBody>
      </p:sp>
      <p:sp>
        <p:nvSpPr>
          <p:cNvPr id="604" name="Google Shape;604;g93decdab1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a:t>Port di Apache dapat diganti, jika ada port yang sudah digunakan oleh aplikasi lain. Sehingga tidak menimbulkan konflik dengan aplikasi lainnya. </a:t>
            </a:r>
            <a:endParaRPr/>
          </a:p>
        </p:txBody>
      </p:sp>
      <p:sp>
        <p:nvSpPr>
          <p:cNvPr id="147" name="Google Shape;147;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rtl="0" algn="just">
              <a:lnSpc>
                <a:spcPct val="100000"/>
              </a:lnSpc>
              <a:spcBef>
                <a:spcPts val="0"/>
              </a:spcBef>
              <a:spcAft>
                <a:spcPts val="0"/>
              </a:spcAft>
              <a:buSzPts val="1100"/>
              <a:buChar char="●"/>
            </a:pPr>
            <a:r>
              <a:rPr lang="en-US"/>
              <a:t>Agar dapat mengakses halaman PHP dari web browser, maka anda harus menempatkan file </a:t>
            </a:r>
            <a:r>
              <a:rPr b="1" lang="en-US"/>
              <a:t>PHP</a:t>
            </a:r>
            <a:r>
              <a:rPr lang="en-US"/>
              <a:t>di dalam folder khusus yang merupakan folder </a:t>
            </a:r>
            <a:r>
              <a:rPr b="1" lang="en-US"/>
              <a:t>home</a:t>
            </a:r>
            <a:r>
              <a:rPr lang="en-US"/>
              <a:t> dari </a:t>
            </a:r>
            <a:r>
              <a:rPr b="1" lang="en-US"/>
              <a:t>web server</a:t>
            </a:r>
            <a:r>
              <a:rPr lang="en-US"/>
              <a:t>.</a:t>
            </a:r>
            <a:endParaRPr/>
          </a:p>
          <a:p>
            <a:pPr indent="-298450" lvl="0" marL="457200" rtl="0" algn="just">
              <a:lnSpc>
                <a:spcPct val="100000"/>
              </a:lnSpc>
              <a:spcBef>
                <a:spcPts val="0"/>
              </a:spcBef>
              <a:spcAft>
                <a:spcPts val="0"/>
              </a:spcAft>
              <a:buSzPts val="1100"/>
              <a:buChar char="●"/>
            </a:pPr>
            <a:r>
              <a:rPr lang="en-US"/>
              <a:t>Pada aplikasi </a:t>
            </a:r>
            <a:r>
              <a:rPr b="1" lang="en-US"/>
              <a:t>XAMPP</a:t>
            </a:r>
            <a:r>
              <a:rPr lang="en-US"/>
              <a:t>, folder tersebut adalah folder </a:t>
            </a:r>
            <a:r>
              <a:rPr b="1" lang="en-US"/>
              <a:t>htdocs</a:t>
            </a:r>
            <a:r>
              <a:rPr lang="en-US"/>
              <a:t> yang berada di dalam folder instalasi XAMPP. (</a:t>
            </a:r>
            <a:r>
              <a:rPr b="1" lang="en-US"/>
              <a:t>C:\xampp\htdocs)</a:t>
            </a:r>
            <a:r>
              <a:rPr lang="en-US"/>
              <a:t>. Anda bisa meletakkan file PHP langsung di dalam folder ini, atau agar memudahkan pencarian file, buatlah sebuah folder baru di dalam folder </a:t>
            </a:r>
            <a:r>
              <a:rPr b="1" lang="en-US"/>
              <a:t>htdocs</a:t>
            </a:r>
            <a:r>
              <a:rPr lang="en-US"/>
              <a:t> ini.</a:t>
            </a:r>
            <a:endParaRPr/>
          </a:p>
        </p:txBody>
      </p:sp>
      <p:sp>
        <p:nvSpPr>
          <p:cNvPr id="159" name="Google Shape;15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Arial"/>
              <a:buChar char="●"/>
            </a:pPr>
            <a:r>
              <a:rPr b="0" i="0" lang="en-US" sz="1100" u="none" cap="none" strike="noStrike">
                <a:solidFill>
                  <a:schemeClr val="dk1"/>
                </a:solidFill>
                <a:latin typeface="Arial"/>
                <a:ea typeface="Arial"/>
                <a:cs typeface="Arial"/>
                <a:sym typeface="Arial"/>
              </a:rPr>
              <a:t>Apache adalah server aplikasi Web yang berguna menghasilkan halaman web yang benar kepada pengguna terhadap kode PHP yang sudah dituliskan oleh pembuat halaman web. jika perlu kode PHP juga berdasarkan yang tertulis, dapat database diakses dulu (misalnya MySQL) untuk mendukung halaman web yang dihasilkan.</a:t>
            </a:r>
            <a:endParaRPr b="0" i="0" sz="1100" u="none" cap="none" strike="noStrike">
              <a:solidFill>
                <a:schemeClr val="dk1"/>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0" i="0" lang="en-US" sz="1100" u="none" cap="none" strike="noStrike">
                <a:solidFill>
                  <a:schemeClr val="dk1"/>
                </a:solidFill>
                <a:latin typeface="Arial"/>
                <a:ea typeface="Arial"/>
                <a:cs typeface="Arial"/>
                <a:sym typeface="Arial"/>
              </a:rPr>
              <a:t>phpMyAdmin adalah bagian untuk mengelola database MySQL yang dikomputer.</a:t>
            </a:r>
            <a:endParaRPr/>
          </a:p>
          <a:p>
            <a:pPr indent="-298450" lvl="0" marL="457200" marR="0" rtl="0" algn="l">
              <a:lnSpc>
                <a:spcPct val="100000"/>
              </a:lnSpc>
              <a:spcBef>
                <a:spcPts val="0"/>
              </a:spcBef>
              <a:spcAft>
                <a:spcPts val="0"/>
              </a:spcAft>
              <a:buClr>
                <a:srgbClr val="000000"/>
              </a:buClr>
              <a:buSzPts val="1100"/>
              <a:buFont typeface="Arial"/>
              <a:buChar char="●"/>
            </a:pPr>
            <a:r>
              <a:rPr b="0" i="0" lang="en-US" sz="1100" u="none" cap="none" strike="noStrike">
                <a:solidFill>
                  <a:schemeClr val="dk1"/>
                </a:solidFill>
                <a:latin typeface="Arial"/>
                <a:ea typeface="Arial"/>
                <a:cs typeface="Arial"/>
                <a:sym typeface="Arial"/>
              </a:rPr>
              <a:t>Control Panel yang berfungsi untuk mengelola layanan (service) XAMPP. Seperti stop service (berhenti), atau mulai (mulai).</a:t>
            </a:r>
            <a:endParaRPr/>
          </a:p>
        </p:txBody>
      </p:sp>
      <p:sp>
        <p:nvSpPr>
          <p:cNvPr id="170" name="Google Shape;170;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0"/>
          <p:cNvSpPr txBox="1"/>
          <p:nvPr>
            <p:ph type="ctrTitle"/>
          </p:nvPr>
        </p:nvSpPr>
        <p:spPr>
          <a:xfrm>
            <a:off x="685800" y="841772"/>
            <a:ext cx="7772400" cy="1790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0"/>
          <p:cNvSpPr txBox="1"/>
          <p:nvPr>
            <p:ph idx="1" type="subTitle"/>
          </p:nvPr>
        </p:nvSpPr>
        <p:spPr>
          <a:xfrm>
            <a:off x="1143000" y="2701528"/>
            <a:ext cx="6858000" cy="12417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0"/>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0"/>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9"/>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9"/>
          <p:cNvSpPr txBox="1"/>
          <p:nvPr>
            <p:ph idx="1" type="body"/>
          </p:nvPr>
        </p:nvSpPr>
        <p:spPr>
          <a:xfrm rot="5400000">
            <a:off x="2940300" y="-942431"/>
            <a:ext cx="3263400"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9"/>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9"/>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9"/>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0"/>
          <p:cNvSpPr txBox="1"/>
          <p:nvPr>
            <p:ph type="title"/>
          </p:nvPr>
        </p:nvSpPr>
        <p:spPr>
          <a:xfrm rot="5400000">
            <a:off x="5350050" y="1467544"/>
            <a:ext cx="4359000" cy="19716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0"/>
          <p:cNvSpPr txBox="1"/>
          <p:nvPr>
            <p:ph idx="1" type="body"/>
          </p:nvPr>
        </p:nvSpPr>
        <p:spPr>
          <a:xfrm rot="5400000">
            <a:off x="1349475" y="-447056"/>
            <a:ext cx="4359000" cy="58008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0"/>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0"/>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1"/>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1"/>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1"/>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1"/>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2"/>
          <p:cNvSpPr txBox="1"/>
          <p:nvPr>
            <p:ph type="title"/>
          </p:nvPr>
        </p:nvSpPr>
        <p:spPr>
          <a:xfrm>
            <a:off x="623888" y="1282304"/>
            <a:ext cx="7886700" cy="2139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2"/>
          <p:cNvSpPr txBox="1"/>
          <p:nvPr>
            <p:ph idx="1" type="body"/>
          </p:nvPr>
        </p:nvSpPr>
        <p:spPr>
          <a:xfrm>
            <a:off x="623888" y="3442098"/>
            <a:ext cx="7886700" cy="1125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2"/>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2"/>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2"/>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3"/>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3"/>
          <p:cNvSpPr txBox="1"/>
          <p:nvPr>
            <p:ph idx="1" type="body"/>
          </p:nvPr>
        </p:nvSpPr>
        <p:spPr>
          <a:xfrm>
            <a:off x="6286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3"/>
          <p:cNvSpPr txBox="1"/>
          <p:nvPr>
            <p:ph idx="2" type="body"/>
          </p:nvPr>
        </p:nvSpPr>
        <p:spPr>
          <a:xfrm>
            <a:off x="46291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3"/>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4"/>
          <p:cNvSpPr txBox="1"/>
          <p:nvPr>
            <p:ph type="title"/>
          </p:nvPr>
        </p:nvSpPr>
        <p:spPr>
          <a:xfrm>
            <a:off x="629841"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4"/>
          <p:cNvSpPr txBox="1"/>
          <p:nvPr>
            <p:ph idx="1" type="body"/>
          </p:nvPr>
        </p:nvSpPr>
        <p:spPr>
          <a:xfrm>
            <a:off x="629842" y="1260872"/>
            <a:ext cx="3868200" cy="6180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4"/>
          <p:cNvSpPr txBox="1"/>
          <p:nvPr>
            <p:ph idx="2" type="body"/>
          </p:nvPr>
        </p:nvSpPr>
        <p:spPr>
          <a:xfrm>
            <a:off x="629842" y="1878806"/>
            <a:ext cx="3868200" cy="2763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4"/>
          <p:cNvSpPr txBox="1"/>
          <p:nvPr>
            <p:ph idx="3" type="body"/>
          </p:nvPr>
        </p:nvSpPr>
        <p:spPr>
          <a:xfrm>
            <a:off x="4629150" y="1260872"/>
            <a:ext cx="3887400" cy="6180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4"/>
          <p:cNvSpPr txBox="1"/>
          <p:nvPr>
            <p:ph idx="4" type="body"/>
          </p:nvPr>
        </p:nvSpPr>
        <p:spPr>
          <a:xfrm>
            <a:off x="4629150" y="1878806"/>
            <a:ext cx="3887400" cy="2763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4"/>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4"/>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5"/>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6"/>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6"/>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7"/>
          <p:cNvSpPr txBox="1"/>
          <p:nvPr>
            <p:ph type="title"/>
          </p:nvPr>
        </p:nvSpPr>
        <p:spPr>
          <a:xfrm>
            <a:off x="629841" y="342900"/>
            <a:ext cx="2949300" cy="12000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7"/>
          <p:cNvSpPr txBox="1"/>
          <p:nvPr>
            <p:ph idx="1" type="body"/>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7"/>
          <p:cNvSpPr txBox="1"/>
          <p:nvPr>
            <p:ph idx="2"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7"/>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7"/>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7"/>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8"/>
          <p:cNvSpPr txBox="1"/>
          <p:nvPr>
            <p:ph type="title"/>
          </p:nvPr>
        </p:nvSpPr>
        <p:spPr>
          <a:xfrm>
            <a:off x="629841" y="342900"/>
            <a:ext cx="2949300" cy="12000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8"/>
          <p:cNvSpPr/>
          <p:nvPr>
            <p:ph idx="2" type="pic"/>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8"/>
          <p:cNvSpPr txBox="1"/>
          <p:nvPr>
            <p:ph idx="1"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8"/>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8"/>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8"/>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9"/>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9"/>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9"/>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9"/>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vmlDrawing" Target="../drawings/vmlDrawing1.vml"/><Relationship Id="rId4" Type="http://schemas.openxmlformats.org/officeDocument/2006/relationships/image" Target="../media/image4.png"/><Relationship Id="rId9" Type="http://schemas.openxmlformats.org/officeDocument/2006/relationships/image" Target="../media/image14.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oleObject" Target="../embeddings/oleObject1.bin"/><Relationship Id="rId8"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vmlDrawing" Target="../drawings/vmlDrawing2.vml"/><Relationship Id="rId4" Type="http://schemas.openxmlformats.org/officeDocument/2006/relationships/image" Target="../media/image4.png"/><Relationship Id="rId9" Type="http://schemas.openxmlformats.org/officeDocument/2006/relationships/image" Target="../media/image9.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oleObject" Target="../embeddings/oleObject2.bin"/><Relationship Id="rId8"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20.png"/><Relationship Id="rId7"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hyperlink" Target="https://www.apachefriends.org/"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3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3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3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35.png"/><Relationship Id="rId7" Type="http://schemas.openxmlformats.org/officeDocument/2006/relationships/image" Target="../media/image3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28.png"/><Relationship Id="rId7" Type="http://schemas.openxmlformats.org/officeDocument/2006/relationships/image" Target="../media/image3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3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2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3.png"/><Relationship Id="rId4" Type="http://schemas.openxmlformats.org/officeDocument/2006/relationships/image" Target="../media/image38.png"/><Relationship Id="rId5" Type="http://schemas.openxmlformats.org/officeDocument/2006/relationships/image" Target="../media/image40.png"/><Relationship Id="rId6" Type="http://schemas.openxmlformats.org/officeDocument/2006/relationships/image" Target="../media/image24.png"/><Relationship Id="rId7" Type="http://schemas.openxmlformats.org/officeDocument/2006/relationships/image" Target="../media/image36.png"/><Relationship Id="rId8"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g93decdab1a_0_91"/>
          <p:cNvPicPr preferRelativeResize="0"/>
          <p:nvPr/>
        </p:nvPicPr>
        <p:blipFill rotWithShape="1">
          <a:blip r:embed="rId3">
            <a:alphaModFix/>
          </a:blip>
          <a:srcRect b="-7458" l="0" r="0" t="16715"/>
          <a:stretch/>
        </p:blipFill>
        <p:spPr>
          <a:xfrm>
            <a:off x="0" y="-57150"/>
            <a:ext cx="9144000" cy="5791200"/>
          </a:xfrm>
          <a:prstGeom prst="rect">
            <a:avLst/>
          </a:prstGeom>
          <a:noFill/>
          <a:ln>
            <a:noFill/>
          </a:ln>
        </p:spPr>
      </p:pic>
      <p:pic>
        <p:nvPicPr>
          <p:cNvPr id="85" name="Google Shape;85;g93decdab1a_0_91"/>
          <p:cNvPicPr preferRelativeResize="0"/>
          <p:nvPr/>
        </p:nvPicPr>
        <p:blipFill rotWithShape="1">
          <a:blip r:embed="rId3">
            <a:alphaModFix/>
          </a:blip>
          <a:srcRect b="82221" l="0" r="72915" t="0"/>
          <a:stretch/>
        </p:blipFill>
        <p:spPr>
          <a:xfrm>
            <a:off x="6293038" y="-57150"/>
            <a:ext cx="2476500" cy="1219200"/>
          </a:xfrm>
          <a:prstGeom prst="rect">
            <a:avLst/>
          </a:prstGeom>
          <a:noFill/>
          <a:ln>
            <a:noFill/>
          </a:ln>
        </p:spPr>
      </p:pic>
      <p:sp>
        <p:nvSpPr>
          <p:cNvPr id="86" name="Google Shape;86;g93decdab1a_0_91"/>
          <p:cNvSpPr txBox="1"/>
          <p:nvPr/>
        </p:nvSpPr>
        <p:spPr>
          <a:xfrm>
            <a:off x="4121390" y="1660491"/>
            <a:ext cx="4734000" cy="660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Arial"/>
              <a:buNone/>
            </a:pPr>
            <a:r>
              <a:rPr b="1" i="0" lang="en-US" sz="1800" u="none" cap="none" strike="noStrike">
                <a:solidFill>
                  <a:schemeClr val="lt1"/>
                </a:solidFill>
                <a:latin typeface="Cambria"/>
                <a:ea typeface="Cambria"/>
                <a:cs typeface="Cambria"/>
                <a:sym typeface="Cambria"/>
              </a:rPr>
              <a:t>Vocational School Graduate Academy</a:t>
            </a:r>
            <a:endParaRPr b="1" i="0" sz="1800" u="none" cap="none" strike="noStrike">
              <a:solidFill>
                <a:schemeClr val="lt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3000"/>
              <a:buFont typeface="Arial"/>
              <a:buNone/>
            </a:pPr>
            <a:r>
              <a:t/>
            </a:r>
            <a:endParaRPr b="1" i="0" sz="1700" u="none" cap="none" strike="noStrike">
              <a:solidFill>
                <a:schemeClr val="lt1"/>
              </a:solidFill>
              <a:latin typeface="Cambria"/>
              <a:ea typeface="Cambria"/>
              <a:cs typeface="Cambria"/>
              <a:sym typeface="Cambria"/>
            </a:endParaRPr>
          </a:p>
          <a:p>
            <a:pPr indent="0" lvl="0" marL="0" marR="0" rtl="0" algn="ctr">
              <a:lnSpc>
                <a:spcPct val="100000"/>
              </a:lnSpc>
              <a:spcBef>
                <a:spcPts val="0"/>
              </a:spcBef>
              <a:spcAft>
                <a:spcPts val="0"/>
              </a:spcAft>
              <a:buClr>
                <a:schemeClr val="dk1"/>
              </a:buClr>
              <a:buSzPts val="3000"/>
              <a:buFont typeface="Arial"/>
              <a:buNone/>
            </a:pPr>
            <a:r>
              <a:rPr b="1" i="0" lang="en-US" sz="1900" u="none" cap="none" strike="noStrike">
                <a:solidFill>
                  <a:srgbClr val="FFFF00"/>
                </a:solidFill>
                <a:latin typeface="Cambria"/>
                <a:ea typeface="Cambria"/>
                <a:cs typeface="Cambria"/>
                <a:sym typeface="Cambria"/>
              </a:rPr>
              <a:t>Web Developer</a:t>
            </a:r>
            <a:endParaRPr b="1" i="0" sz="1900" u="none" cap="none" strike="noStrike">
              <a:solidFill>
                <a:srgbClr val="FFFF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FFFFFF"/>
              </a:solidFill>
              <a:latin typeface="Cambria"/>
              <a:ea typeface="Cambria"/>
              <a:cs typeface="Cambria"/>
              <a:sym typeface="Cambria"/>
            </a:endParaRPr>
          </a:p>
        </p:txBody>
      </p:sp>
      <p:sp>
        <p:nvSpPr>
          <p:cNvPr id="87" name="Google Shape;87;g93decdab1a_0_91"/>
          <p:cNvSpPr txBox="1"/>
          <p:nvPr/>
        </p:nvSpPr>
        <p:spPr>
          <a:xfrm>
            <a:off x="4121390" y="2823224"/>
            <a:ext cx="4734000" cy="660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lt1"/>
                </a:solidFill>
                <a:latin typeface="Cambria"/>
                <a:ea typeface="Cambria"/>
                <a:cs typeface="Cambria"/>
                <a:sym typeface="Cambria"/>
              </a:rPr>
              <a:t>Pertemuan #6:</a:t>
            </a:r>
            <a:endParaRPr b="0" i="0" sz="1400" u="none" cap="none" strike="noStrike">
              <a:solidFill>
                <a:schemeClr val="dk1"/>
              </a:solidFill>
              <a:latin typeface="Cambria"/>
              <a:ea typeface="Cambria"/>
              <a:cs typeface="Cambria"/>
              <a:sym typeface="Cambria"/>
            </a:endParaRPr>
          </a:p>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lt1"/>
                </a:solidFill>
                <a:latin typeface="Cambria"/>
                <a:ea typeface="Cambria"/>
                <a:cs typeface="Cambria"/>
                <a:sym typeface="Cambria"/>
              </a:rPr>
              <a:t>Mengeksekusi Source Code</a:t>
            </a:r>
            <a:endParaRPr b="0" i="0" sz="1400" u="none" cap="none" strike="noStrike">
              <a:solidFill>
                <a:schemeClr val="dk1"/>
              </a:solidFill>
              <a:latin typeface="Cambria"/>
              <a:ea typeface="Cambria"/>
              <a:cs typeface="Cambria"/>
              <a:sym typeface="Cambria"/>
            </a:endParaRPr>
          </a:p>
          <a:p>
            <a:pPr indent="0" lvl="0" marL="0" marR="0" rtl="0" algn="ctr">
              <a:lnSpc>
                <a:spcPct val="100000"/>
              </a:lnSpc>
              <a:spcBef>
                <a:spcPts val="0"/>
              </a:spcBef>
              <a:spcAft>
                <a:spcPts val="0"/>
              </a:spcAft>
              <a:buClr>
                <a:srgbClr val="000000"/>
              </a:buClr>
              <a:buSzPts val="2000"/>
              <a:buFont typeface="Arial"/>
              <a:buNone/>
            </a:pPr>
            <a:r>
              <a:t/>
            </a:r>
            <a:endParaRPr b="1" i="0" sz="1600" u="none" cap="none" strike="noStrike">
              <a:solidFill>
                <a:schemeClr val="lt1"/>
              </a:solidFill>
              <a:latin typeface="Cambria"/>
              <a:ea typeface="Cambria"/>
              <a:cs typeface="Cambria"/>
              <a:sym typeface="Cambria"/>
            </a:endParaRPr>
          </a:p>
        </p:txBody>
      </p:sp>
      <p:grpSp>
        <p:nvGrpSpPr>
          <p:cNvPr id="88" name="Google Shape;88;g93decdab1a_0_91"/>
          <p:cNvGrpSpPr/>
          <p:nvPr/>
        </p:nvGrpSpPr>
        <p:grpSpPr>
          <a:xfrm>
            <a:off x="0" y="4038598"/>
            <a:ext cx="9144000" cy="1219200"/>
            <a:chOff x="0" y="4038598"/>
            <a:chExt cx="9144000" cy="1219200"/>
          </a:xfrm>
        </p:grpSpPr>
        <p:pic>
          <p:nvPicPr>
            <p:cNvPr id="89" name="Google Shape;89;g93decdab1a_0_91"/>
            <p:cNvPicPr preferRelativeResize="0"/>
            <p:nvPr/>
          </p:nvPicPr>
          <p:blipFill rotWithShape="1">
            <a:blip r:embed="rId3">
              <a:alphaModFix/>
            </a:blip>
            <a:srcRect b="0" l="0" r="0" t="82221"/>
            <a:stretch/>
          </p:blipFill>
          <p:spPr>
            <a:xfrm>
              <a:off x="0" y="4038598"/>
              <a:ext cx="9144000" cy="1219200"/>
            </a:xfrm>
            <a:prstGeom prst="rect">
              <a:avLst/>
            </a:prstGeom>
            <a:noFill/>
            <a:ln>
              <a:noFill/>
            </a:ln>
          </p:spPr>
        </p:pic>
        <p:pic>
          <p:nvPicPr>
            <p:cNvPr id="90" name="Google Shape;90;g93decdab1a_0_91"/>
            <p:cNvPicPr preferRelativeResize="0"/>
            <p:nvPr/>
          </p:nvPicPr>
          <p:blipFill rotWithShape="1">
            <a:blip r:embed="rId3">
              <a:alphaModFix/>
            </a:blip>
            <a:srcRect b="84735" l="73536" r="-2" t="11767"/>
            <a:stretch/>
          </p:blipFill>
          <p:spPr>
            <a:xfrm>
              <a:off x="8690517" y="4826682"/>
              <a:ext cx="349406" cy="316819"/>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6"/>
          <p:cNvPicPr preferRelativeResize="0"/>
          <p:nvPr/>
        </p:nvPicPr>
        <p:blipFill rotWithShape="1">
          <a:blip r:embed="rId4">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85" name="Google Shape;185;p6"/>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86" name="Google Shape;186;p6"/>
          <p:cNvPicPr preferRelativeResize="0"/>
          <p:nvPr/>
        </p:nvPicPr>
        <p:blipFill rotWithShape="1">
          <a:blip r:embed="rId5">
            <a:alphaModFix/>
          </a:blip>
          <a:srcRect b="0" l="0" r="0" t="0"/>
          <a:stretch/>
        </p:blipFill>
        <p:spPr>
          <a:xfrm>
            <a:off x="-33618" y="-24297"/>
            <a:ext cx="729600" cy="462301"/>
          </a:xfrm>
          <a:prstGeom prst="rect">
            <a:avLst/>
          </a:prstGeom>
          <a:noFill/>
          <a:ln>
            <a:noFill/>
          </a:ln>
        </p:spPr>
      </p:pic>
      <p:pic>
        <p:nvPicPr>
          <p:cNvPr id="187" name="Google Shape;187;p6"/>
          <p:cNvPicPr preferRelativeResize="0"/>
          <p:nvPr/>
        </p:nvPicPr>
        <p:blipFill rotWithShape="1">
          <a:blip r:embed="rId6">
            <a:alphaModFix/>
          </a:blip>
          <a:srcRect b="0" l="0" r="0" t="0"/>
          <a:stretch/>
        </p:blipFill>
        <p:spPr>
          <a:xfrm>
            <a:off x="8145433" y="4506596"/>
            <a:ext cx="1019991" cy="646331"/>
          </a:xfrm>
          <a:prstGeom prst="rect">
            <a:avLst/>
          </a:prstGeom>
          <a:noFill/>
          <a:ln>
            <a:noFill/>
          </a:ln>
        </p:spPr>
      </p:pic>
      <p:sp>
        <p:nvSpPr>
          <p:cNvPr id="188" name="Google Shape;188;p6"/>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Skema HTML</a:t>
            </a:r>
            <a:endParaRPr b="0" i="0" sz="2800" u="none" cap="none" strike="noStrike">
              <a:solidFill>
                <a:srgbClr val="002060"/>
              </a:solidFill>
              <a:latin typeface="Arial"/>
              <a:ea typeface="Arial"/>
              <a:cs typeface="Arial"/>
              <a:sym typeface="Arial"/>
            </a:endParaRPr>
          </a:p>
        </p:txBody>
      </p:sp>
      <p:graphicFrame>
        <p:nvGraphicFramePr>
          <p:cNvPr id="189" name="Google Shape;189;p6"/>
          <p:cNvGraphicFramePr/>
          <p:nvPr/>
        </p:nvGraphicFramePr>
        <p:xfrm>
          <a:off x="1130156" y="823241"/>
          <a:ext cx="6584290" cy="3842092"/>
        </p:xfrm>
        <a:graphic>
          <a:graphicData uri="http://schemas.openxmlformats.org/presentationml/2006/ole">
            <mc:AlternateContent>
              <mc:Choice Requires="v">
                <p:oleObj r:id="rId7" imgH="3842092" imgW="6584290" progId="Visio.Drawing.11" spid="_x0000_s1">
                  <p:embed/>
                </p:oleObj>
              </mc:Choice>
              <mc:Fallback>
                <p:oleObj r:id="rId8" imgH="3842092" imgW="6584290" progId="Visio.Drawing.11">
                  <p:embed/>
                  <p:pic>
                    <p:nvPicPr>
                      <p:cNvPr id="189" name="Google Shape;189;p6"/>
                      <p:cNvPicPr preferRelativeResize="0"/>
                      <p:nvPr/>
                    </p:nvPicPr>
                    <p:blipFill rotWithShape="1">
                      <a:blip r:embed="rId9">
                        <a:alphaModFix/>
                      </a:blip>
                      <a:srcRect b="0" l="0" r="0" t="0"/>
                      <a:stretch/>
                    </p:blipFill>
                    <p:spPr>
                      <a:xfrm>
                        <a:off x="1130156" y="823241"/>
                        <a:ext cx="6584290" cy="3842092"/>
                      </a:xfrm>
                      <a:prstGeom prst="rect">
                        <a:avLst/>
                      </a:prstGeom>
                      <a:noFill/>
                      <a:ln>
                        <a:noFill/>
                      </a:ln>
                    </p:spPr>
                  </p:pic>
                </p:oleObj>
              </mc:Fallback>
            </mc:AlternateContent>
          </a:graphicData>
        </a:graphic>
      </p:graphicFrame>
      <p:sp>
        <p:nvSpPr>
          <p:cNvPr id="190" name="Google Shape;190;p6"/>
          <p:cNvSpPr txBox="1"/>
          <p:nvPr/>
        </p:nvSpPr>
        <p:spPr>
          <a:xfrm>
            <a:off x="3624646" y="4700608"/>
            <a:ext cx="159530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Skema HTML</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7"/>
          <p:cNvPicPr preferRelativeResize="0"/>
          <p:nvPr/>
        </p:nvPicPr>
        <p:blipFill rotWithShape="1">
          <a:blip r:embed="rId4">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96" name="Google Shape;196;p27"/>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97" name="Google Shape;197;p27"/>
          <p:cNvPicPr preferRelativeResize="0"/>
          <p:nvPr/>
        </p:nvPicPr>
        <p:blipFill rotWithShape="1">
          <a:blip r:embed="rId5">
            <a:alphaModFix/>
          </a:blip>
          <a:srcRect b="0" l="0" r="0" t="0"/>
          <a:stretch/>
        </p:blipFill>
        <p:spPr>
          <a:xfrm>
            <a:off x="-33618" y="-24297"/>
            <a:ext cx="729600" cy="462301"/>
          </a:xfrm>
          <a:prstGeom prst="rect">
            <a:avLst/>
          </a:prstGeom>
          <a:noFill/>
          <a:ln>
            <a:noFill/>
          </a:ln>
        </p:spPr>
      </p:pic>
      <p:pic>
        <p:nvPicPr>
          <p:cNvPr id="198" name="Google Shape;198;p27"/>
          <p:cNvPicPr preferRelativeResize="0"/>
          <p:nvPr/>
        </p:nvPicPr>
        <p:blipFill rotWithShape="1">
          <a:blip r:embed="rId6">
            <a:alphaModFix/>
          </a:blip>
          <a:srcRect b="0" l="0" r="0" t="0"/>
          <a:stretch/>
        </p:blipFill>
        <p:spPr>
          <a:xfrm>
            <a:off x="8145433" y="4506596"/>
            <a:ext cx="1019991" cy="646331"/>
          </a:xfrm>
          <a:prstGeom prst="rect">
            <a:avLst/>
          </a:prstGeom>
          <a:noFill/>
          <a:ln>
            <a:noFill/>
          </a:ln>
        </p:spPr>
      </p:pic>
      <p:sp>
        <p:nvSpPr>
          <p:cNvPr id="199" name="Google Shape;199;p27"/>
          <p:cNvSpPr/>
          <p:nvPr/>
        </p:nvSpPr>
        <p:spPr>
          <a:xfrm>
            <a:off x="331181" y="118750"/>
            <a:ext cx="5650217" cy="107717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Perbandingan Skema PHP dan Skema HTML</a:t>
            </a:r>
            <a:r>
              <a:rPr b="0" i="0" lang="en-US" sz="3600" u="none" cap="none" strike="noStrike">
                <a:solidFill>
                  <a:srgbClr val="002060"/>
                </a:solidFill>
                <a:latin typeface="Arial"/>
                <a:ea typeface="Arial"/>
                <a:cs typeface="Arial"/>
                <a:sym typeface="Arial"/>
              </a:rPr>
              <a:t>			</a:t>
            </a:r>
            <a:endParaRPr b="0" i="0" sz="2800" u="none" cap="none" strike="noStrike">
              <a:solidFill>
                <a:srgbClr val="002060"/>
              </a:solidFill>
              <a:latin typeface="Arial"/>
              <a:ea typeface="Arial"/>
              <a:cs typeface="Arial"/>
              <a:sym typeface="Arial"/>
            </a:endParaRPr>
          </a:p>
        </p:txBody>
      </p:sp>
      <p:sp>
        <p:nvSpPr>
          <p:cNvPr id="200" name="Google Shape;200;p27"/>
          <p:cNvSpPr txBox="1"/>
          <p:nvPr/>
        </p:nvSpPr>
        <p:spPr>
          <a:xfrm>
            <a:off x="3675112" y="4719018"/>
            <a:ext cx="159530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Skema HTML</a:t>
            </a:r>
            <a:endParaRPr b="0" i="0" sz="1800" u="none" cap="none" strike="noStrike">
              <a:solidFill>
                <a:srgbClr val="000000"/>
              </a:solidFill>
              <a:latin typeface="Arial"/>
              <a:ea typeface="Arial"/>
              <a:cs typeface="Arial"/>
              <a:sym typeface="Arial"/>
            </a:endParaRPr>
          </a:p>
        </p:txBody>
      </p:sp>
      <p:graphicFrame>
        <p:nvGraphicFramePr>
          <p:cNvPr id="201" name="Google Shape;201;p27"/>
          <p:cNvGraphicFramePr/>
          <p:nvPr/>
        </p:nvGraphicFramePr>
        <p:xfrm>
          <a:off x="800100" y="1024250"/>
          <a:ext cx="7543800" cy="4000500"/>
        </p:xfrm>
        <a:graphic>
          <a:graphicData uri="http://schemas.openxmlformats.org/presentationml/2006/ole">
            <mc:AlternateContent>
              <mc:Choice Requires="v">
                <p:oleObj r:id="rId7" imgH="4000500" imgW="7543800" progId="Visio.Drawing.11" spid="_x0000_s1">
                  <p:embed/>
                </p:oleObj>
              </mc:Choice>
              <mc:Fallback>
                <p:oleObj r:id="rId8" imgH="4000500" imgW="7543800" progId="Visio.Drawing.11">
                  <p:embed/>
                  <p:pic>
                    <p:nvPicPr>
                      <p:cNvPr id="201" name="Google Shape;201;p27"/>
                      <p:cNvPicPr preferRelativeResize="0"/>
                      <p:nvPr/>
                    </p:nvPicPr>
                    <p:blipFill rotWithShape="1">
                      <a:blip r:embed="rId9">
                        <a:alphaModFix/>
                      </a:blip>
                      <a:srcRect b="0" l="0" r="0" t="0"/>
                      <a:stretch/>
                    </p:blipFill>
                    <p:spPr>
                      <a:xfrm>
                        <a:off x="800100" y="1024250"/>
                        <a:ext cx="7543800" cy="4000500"/>
                      </a:xfrm>
                      <a:prstGeom prst="rect">
                        <a:avLst/>
                      </a:prstGeom>
                      <a:noFill/>
                      <a:ln>
                        <a:noFill/>
                      </a:ln>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28"/>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207" name="Google Shape;207;p28"/>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08" name="Google Shape;208;p28"/>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209" name="Google Shape;209;p28"/>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210" name="Google Shape;210;p28"/>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Tag Dasar Pemrograman PHP</a:t>
            </a:r>
            <a:endParaRPr b="0" i="0" sz="2800" u="none" cap="none" strike="noStrike">
              <a:solidFill>
                <a:srgbClr val="002060"/>
              </a:solidFill>
              <a:latin typeface="Arial"/>
              <a:ea typeface="Arial"/>
              <a:cs typeface="Arial"/>
              <a:sym typeface="Arial"/>
            </a:endParaRPr>
          </a:p>
        </p:txBody>
      </p:sp>
      <p:sp>
        <p:nvSpPr>
          <p:cNvPr id="211" name="Google Shape;211;p28"/>
          <p:cNvSpPr/>
          <p:nvPr/>
        </p:nvSpPr>
        <p:spPr>
          <a:xfrm>
            <a:off x="331180" y="960801"/>
            <a:ext cx="8452212" cy="92328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Tag diperlukan agar browser mengenali file yang akan dieksekusi. File PHP cukup di awali dengan tag &lt;?</a:t>
            </a:r>
            <a:r>
              <a:rPr b="1" i="0" lang="en-US" sz="1800" u="none" cap="none" strike="noStrike">
                <a:solidFill>
                  <a:srgbClr val="000000"/>
                </a:solidFill>
                <a:latin typeface="Cambria"/>
                <a:ea typeface="Cambria"/>
                <a:cs typeface="Cambria"/>
                <a:sym typeface="Cambria"/>
              </a:rPr>
              <a:t>php</a:t>
            </a:r>
            <a:r>
              <a:rPr b="0" i="0" lang="en-US" sz="1800" u="none" cap="none" strike="noStrike">
                <a:solidFill>
                  <a:srgbClr val="000000"/>
                </a:solidFill>
                <a:latin typeface="Cambria"/>
                <a:ea typeface="Cambria"/>
                <a:cs typeface="Cambria"/>
                <a:sym typeface="Cambria"/>
              </a:rPr>
              <a:t> dan di akhiri dengan penutup </a:t>
            </a:r>
            <a:r>
              <a:rPr b="1" i="0" lang="en-US" sz="1800" u="none" cap="none" strike="noStrike">
                <a:solidFill>
                  <a:srgbClr val="000000"/>
                </a:solidFill>
                <a:latin typeface="Cambria"/>
                <a:ea typeface="Cambria"/>
                <a:cs typeface="Cambria"/>
                <a:sym typeface="Cambria"/>
              </a:rPr>
              <a:t>?&gt;</a:t>
            </a:r>
            <a:r>
              <a:rPr b="0" i="0" lang="en-US" sz="1800" u="none" cap="none" strike="noStrike">
                <a:solidFill>
                  <a:srgbClr val="000000"/>
                </a:solidFill>
                <a:latin typeface="Cambria"/>
                <a:ea typeface="Cambria"/>
                <a:cs typeface="Cambria"/>
                <a:sym typeface="Cambria"/>
              </a:rPr>
              <a:t>. Diantara kedua tag tersebut berisi statement yang akan dikerjakan.</a:t>
            </a:r>
            <a:endParaRPr b="1" i="0" sz="1800" u="none" cap="none" strike="noStrike">
              <a:solidFill>
                <a:srgbClr val="000000"/>
              </a:solidFill>
              <a:latin typeface="Cambria"/>
              <a:ea typeface="Cambria"/>
              <a:cs typeface="Cambria"/>
              <a:sym typeface="Cambria"/>
            </a:endParaRPr>
          </a:p>
        </p:txBody>
      </p:sp>
      <p:grpSp>
        <p:nvGrpSpPr>
          <p:cNvPr id="212" name="Google Shape;212;p28"/>
          <p:cNvGrpSpPr/>
          <p:nvPr/>
        </p:nvGrpSpPr>
        <p:grpSpPr>
          <a:xfrm>
            <a:off x="695982" y="2771680"/>
            <a:ext cx="7822137" cy="1569620"/>
            <a:chOff x="772737" y="2966809"/>
            <a:chExt cx="9947672" cy="2293223"/>
          </a:xfrm>
        </p:grpSpPr>
        <p:pic>
          <p:nvPicPr>
            <p:cNvPr id="213" name="Google Shape;213;p28"/>
            <p:cNvPicPr preferRelativeResize="0"/>
            <p:nvPr/>
          </p:nvPicPr>
          <p:blipFill rotWithShape="1">
            <a:blip r:embed="rId6">
              <a:alphaModFix/>
            </a:blip>
            <a:srcRect b="0" l="0" r="0" t="0"/>
            <a:stretch/>
          </p:blipFill>
          <p:spPr>
            <a:xfrm>
              <a:off x="772737" y="2971800"/>
              <a:ext cx="9947672" cy="2286000"/>
            </a:xfrm>
            <a:prstGeom prst="rect">
              <a:avLst/>
            </a:prstGeom>
            <a:noFill/>
            <a:ln>
              <a:noFill/>
            </a:ln>
          </p:spPr>
        </p:pic>
        <p:cxnSp>
          <p:nvCxnSpPr>
            <p:cNvPr id="214" name="Google Shape;214;p28"/>
            <p:cNvCxnSpPr/>
            <p:nvPr/>
          </p:nvCxnSpPr>
          <p:spPr>
            <a:xfrm>
              <a:off x="2895600" y="3200400"/>
              <a:ext cx="914400" cy="0"/>
            </a:xfrm>
            <a:prstGeom prst="straightConnector1">
              <a:avLst/>
            </a:prstGeom>
            <a:noFill/>
            <a:ln cap="flat" cmpd="sng" w="76200">
              <a:solidFill>
                <a:srgbClr val="000000"/>
              </a:solidFill>
              <a:prstDash val="solid"/>
              <a:round/>
              <a:headEnd len="sm" w="sm" type="none"/>
              <a:tailEnd len="med" w="med" type="triangle"/>
            </a:ln>
          </p:spPr>
        </p:cxnSp>
        <p:cxnSp>
          <p:nvCxnSpPr>
            <p:cNvPr id="215" name="Google Shape;215;p28"/>
            <p:cNvCxnSpPr/>
            <p:nvPr/>
          </p:nvCxnSpPr>
          <p:spPr>
            <a:xfrm>
              <a:off x="2286000" y="5029200"/>
              <a:ext cx="914400" cy="0"/>
            </a:xfrm>
            <a:prstGeom prst="straightConnector1">
              <a:avLst/>
            </a:prstGeom>
            <a:noFill/>
            <a:ln cap="flat" cmpd="sng" w="76200">
              <a:solidFill>
                <a:srgbClr val="000000"/>
              </a:solidFill>
              <a:prstDash val="solid"/>
              <a:round/>
              <a:headEnd len="sm" w="sm" type="none"/>
              <a:tailEnd len="med" w="med" type="triangle"/>
            </a:ln>
          </p:spPr>
        </p:cxnSp>
        <p:sp>
          <p:nvSpPr>
            <p:cNvPr id="216" name="Google Shape;216;p28"/>
            <p:cNvSpPr txBox="1"/>
            <p:nvPr/>
          </p:nvSpPr>
          <p:spPr>
            <a:xfrm>
              <a:off x="3200400" y="4798367"/>
              <a:ext cx="632460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Tag penutup file PHP</a:t>
              </a:r>
              <a:endParaRPr b="0" i="0" sz="2400" u="none" cap="none" strike="noStrike">
                <a:solidFill>
                  <a:srgbClr val="000000"/>
                </a:solidFill>
                <a:latin typeface="Arial"/>
                <a:ea typeface="Arial"/>
                <a:cs typeface="Arial"/>
                <a:sym typeface="Arial"/>
              </a:endParaRPr>
            </a:p>
          </p:txBody>
        </p:sp>
        <p:sp>
          <p:nvSpPr>
            <p:cNvPr id="217" name="Google Shape;217;p28"/>
            <p:cNvSpPr txBox="1"/>
            <p:nvPr/>
          </p:nvSpPr>
          <p:spPr>
            <a:xfrm>
              <a:off x="3810000" y="2966809"/>
              <a:ext cx="632460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Tag Pembuka file PHP</a:t>
              </a:r>
              <a:endParaRPr b="0" i="0" sz="2400" u="none" cap="none" strike="noStrik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29"/>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223" name="Google Shape;223;p29"/>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24" name="Google Shape;224;p29"/>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225" name="Google Shape;225;p29"/>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226" name="Google Shape;226;p29"/>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Cara Penulisan Syntax PHP - 1</a:t>
            </a:r>
            <a:endParaRPr b="0" i="0" sz="2800" u="none" cap="none" strike="noStrike">
              <a:solidFill>
                <a:srgbClr val="002060"/>
              </a:solidFill>
              <a:latin typeface="Arial"/>
              <a:ea typeface="Arial"/>
              <a:cs typeface="Arial"/>
              <a:sym typeface="Arial"/>
            </a:endParaRPr>
          </a:p>
        </p:txBody>
      </p:sp>
      <p:sp>
        <p:nvSpPr>
          <p:cNvPr id="227" name="Google Shape;227;p29"/>
          <p:cNvSpPr/>
          <p:nvPr/>
        </p:nvSpPr>
        <p:spPr>
          <a:xfrm>
            <a:off x="331175" y="960800"/>
            <a:ext cx="8163900" cy="14772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Menggunakan Metode Full Tag (Direkomendasikan)</a:t>
            </a:r>
            <a:endParaRPr b="0" i="0" sz="14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Cara penulisan open tag php yang pertama adalah menggunakan metode full tag. Penulisan open tag PHP pada metode ini diawali dengan &lt;?php dan diakhiri dengan ?&gt;</a:t>
            </a:r>
            <a:endParaRPr b="0" i="0" sz="1400" u="none" cap="none" strike="noStrike">
              <a:solidFill>
                <a:srgbClr val="000000"/>
              </a:solidFill>
              <a:latin typeface="Cambria"/>
              <a:ea typeface="Cambria"/>
              <a:cs typeface="Cambria"/>
              <a:sym typeface="Cambria"/>
            </a:endParaRPr>
          </a:p>
        </p:txBody>
      </p:sp>
      <p:pic>
        <p:nvPicPr>
          <p:cNvPr id="228" name="Google Shape;228;p29"/>
          <p:cNvPicPr preferRelativeResize="0"/>
          <p:nvPr/>
        </p:nvPicPr>
        <p:blipFill rotWithShape="1">
          <a:blip r:embed="rId6">
            <a:alphaModFix/>
          </a:blip>
          <a:srcRect b="0" l="0" r="0" t="0"/>
          <a:stretch/>
        </p:blipFill>
        <p:spPr>
          <a:xfrm>
            <a:off x="1333959" y="2571750"/>
            <a:ext cx="6811474" cy="211390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30"/>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234" name="Google Shape;234;p30"/>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35" name="Google Shape;235;p30"/>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236" name="Google Shape;236;p30"/>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237" name="Google Shape;237;p30"/>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PHP</a:t>
            </a:r>
            <a:r>
              <a:rPr b="0" i="0" lang="en-US" sz="2800" u="none" cap="none" strike="noStrike">
                <a:solidFill>
                  <a:srgbClr val="002060"/>
                </a:solidFill>
                <a:latin typeface="Arial"/>
                <a:ea typeface="Arial"/>
                <a:cs typeface="Arial"/>
                <a:sym typeface="Arial"/>
              </a:rPr>
              <a:t>	</a:t>
            </a:r>
            <a:endParaRPr b="0" i="0" sz="2800" u="none" cap="none" strike="noStrike">
              <a:solidFill>
                <a:srgbClr val="002060"/>
              </a:solidFill>
              <a:latin typeface="Arial"/>
              <a:ea typeface="Arial"/>
              <a:cs typeface="Arial"/>
              <a:sym typeface="Arial"/>
            </a:endParaRPr>
          </a:p>
        </p:txBody>
      </p:sp>
      <p:sp>
        <p:nvSpPr>
          <p:cNvPr id="238" name="Google Shape;238;p30"/>
          <p:cNvSpPr/>
          <p:nvPr/>
        </p:nvSpPr>
        <p:spPr>
          <a:xfrm>
            <a:off x="331180" y="960801"/>
            <a:ext cx="8452212" cy="4247276"/>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Skrip PHP berkedudukan sebagai tag dalam bahasa HTML. </a:t>
            </a:r>
            <a:endParaRPr b="0" i="0" sz="1400" u="none" cap="none" strike="noStrike">
              <a:solidFill>
                <a:srgbClr val="000000"/>
              </a:solidFill>
              <a:latin typeface="Cambria"/>
              <a:ea typeface="Cambria"/>
              <a:cs typeface="Cambria"/>
              <a:sym typeface="Cambria"/>
            </a:endParaRPr>
          </a:p>
          <a:p>
            <a:pPr indent="-342900" lvl="0" marL="342900" marR="0" rtl="0" algn="just">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Cambria"/>
                <a:ea typeface="Cambria"/>
                <a:cs typeface="Cambria"/>
                <a:sym typeface="Cambria"/>
              </a:rPr>
              <a:t>Kode PHP diawali dengan </a:t>
            </a:r>
            <a:r>
              <a:rPr b="1" i="0" lang="en-US" sz="1800" u="none" cap="none" strike="noStrike">
                <a:solidFill>
                  <a:srgbClr val="000000"/>
                </a:solidFill>
                <a:latin typeface="Cambria"/>
                <a:ea typeface="Cambria"/>
                <a:cs typeface="Cambria"/>
                <a:sym typeface="Cambria"/>
              </a:rPr>
              <a:t>&lt;?php</a:t>
            </a:r>
            <a:r>
              <a:rPr b="0" i="0" lang="en-US" sz="1800" u="none" cap="none" strike="noStrike">
                <a:solidFill>
                  <a:srgbClr val="000000"/>
                </a:solidFill>
                <a:latin typeface="Cambria"/>
                <a:ea typeface="Cambria"/>
                <a:cs typeface="Cambria"/>
                <a:sym typeface="Cambria"/>
              </a:rPr>
              <a:t> dan diakhiri dengan </a:t>
            </a:r>
            <a:r>
              <a:rPr b="1" i="0" lang="en-US" sz="1800" u="none" cap="none" strike="noStrike">
                <a:solidFill>
                  <a:srgbClr val="000000"/>
                </a:solidFill>
                <a:latin typeface="Cambria"/>
                <a:ea typeface="Cambria"/>
                <a:cs typeface="Cambria"/>
                <a:sym typeface="Cambria"/>
              </a:rPr>
              <a:t>?&gt;</a:t>
            </a:r>
            <a:r>
              <a:rPr b="0" i="0" lang="en-US" sz="1800" u="none" cap="none" strike="noStrike">
                <a:solidFill>
                  <a:srgbClr val="000000"/>
                </a:solidFill>
                <a:latin typeface="Cambria"/>
                <a:ea typeface="Cambria"/>
                <a:cs typeface="Cambria"/>
                <a:sym typeface="Cambria"/>
              </a:rPr>
              <a:t>. </a:t>
            </a:r>
            <a:endParaRPr b="0" i="0" sz="1400" u="none" cap="none" strike="noStrike">
              <a:solidFill>
                <a:srgbClr val="000000"/>
              </a:solidFill>
              <a:latin typeface="Cambria"/>
              <a:ea typeface="Cambria"/>
              <a:cs typeface="Cambria"/>
              <a:sym typeface="Cambria"/>
            </a:endParaRPr>
          </a:p>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Adapun kode berikut adalah contoh kode PHP yang berada di dalam kode HTML.</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	&lt;HTML&gt;</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		&lt;HEAD&gt;</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			&lt;TITLE&gt;Contoh&lt;/TITLE&gt;</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		&lt;/HEAD&gt;</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		&lt;BODY&gt;</a:t>
            </a:r>
            <a:endParaRPr b="0" i="0" sz="1400" u="none" cap="none" strike="noStrike">
              <a:solidFill>
                <a:srgbClr val="000000"/>
              </a:solidFill>
              <a:latin typeface="Cambria"/>
              <a:ea typeface="Cambria"/>
              <a:cs typeface="Cambria"/>
              <a:sym typeface="Cambria"/>
            </a:endParaRPr>
          </a:p>
          <a:p>
            <a:pPr indent="0" lvl="4"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	Selamat Belajar PHP. &lt;BR&gt;</a:t>
            </a:r>
            <a:endParaRPr b="0" i="0" sz="1400" u="none" cap="none" strike="noStrike">
              <a:solidFill>
                <a:srgbClr val="000000"/>
              </a:solidFill>
              <a:latin typeface="Cambria"/>
              <a:ea typeface="Cambria"/>
              <a:cs typeface="Cambria"/>
              <a:sym typeface="Cambria"/>
            </a:endParaRPr>
          </a:p>
          <a:p>
            <a:pPr indent="0" lvl="4"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	&lt;?php</a:t>
            </a:r>
            <a:endParaRPr b="0" i="0" sz="1400" u="none" cap="none" strike="noStrike">
              <a:solidFill>
                <a:srgbClr val="000000"/>
              </a:solidFill>
              <a:latin typeface="Cambria"/>
              <a:ea typeface="Cambria"/>
              <a:cs typeface="Cambria"/>
              <a:sym typeface="Cambria"/>
            </a:endParaRPr>
          </a:p>
          <a:p>
            <a:pPr indent="0" lvl="4"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		Printf(“Tgl. Sekarang : %s”, Date(“d F Y));</a:t>
            </a:r>
            <a:endParaRPr b="0" i="0" sz="1400" u="none" cap="none" strike="noStrike">
              <a:solidFill>
                <a:srgbClr val="000000"/>
              </a:solidFill>
              <a:latin typeface="Cambria"/>
              <a:ea typeface="Cambria"/>
              <a:cs typeface="Cambria"/>
              <a:sym typeface="Cambria"/>
            </a:endParaRPr>
          </a:p>
          <a:p>
            <a:pPr indent="0" lvl="4"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	?&gt;</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		&lt;/BODY&gt;</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	&lt;/HTML&gt;</a:t>
            </a:r>
            <a:endParaRPr b="0" i="0" sz="1400" u="none" cap="none" strike="noStrike">
              <a:solidFill>
                <a:srgbClr val="000000"/>
              </a:solidFill>
              <a:latin typeface="Cambria"/>
              <a:ea typeface="Cambria"/>
              <a:cs typeface="Cambria"/>
              <a:sym typeface="Cambr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31"/>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244" name="Google Shape;244;p31"/>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45" name="Google Shape;245;p31"/>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246" name="Google Shape;246;p31"/>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247" name="Google Shape;247;p31"/>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Cara Penulisan Syntax PHP - 2</a:t>
            </a:r>
            <a:endParaRPr b="0" i="0" sz="2800" u="none" cap="none" strike="noStrike">
              <a:solidFill>
                <a:srgbClr val="002060"/>
              </a:solidFill>
              <a:latin typeface="Arial"/>
              <a:ea typeface="Arial"/>
              <a:cs typeface="Arial"/>
              <a:sym typeface="Arial"/>
            </a:endParaRPr>
          </a:p>
        </p:txBody>
      </p:sp>
      <p:sp>
        <p:nvSpPr>
          <p:cNvPr id="248" name="Google Shape;248;p31"/>
          <p:cNvSpPr/>
          <p:nvPr/>
        </p:nvSpPr>
        <p:spPr>
          <a:xfrm>
            <a:off x="331180" y="960801"/>
            <a:ext cx="8452212" cy="120028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Penulisan Open Tag PHP Menggunakan SGML Style</a:t>
            </a:r>
            <a:endParaRPr b="0" i="0" sz="14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Penulisan open tag php menggunakan style ini diawali dengan &lt;? dan diakhiri dengan ?&gt;, lebih singkat karena tanpa mencantumkan kata-kata php</a:t>
            </a:r>
            <a:endParaRPr b="0" i="0" sz="1400" u="none" cap="none" strike="noStrike">
              <a:solidFill>
                <a:srgbClr val="000000"/>
              </a:solidFill>
              <a:latin typeface="Cambria"/>
              <a:ea typeface="Cambria"/>
              <a:cs typeface="Cambria"/>
              <a:sym typeface="Cambria"/>
            </a:endParaRPr>
          </a:p>
        </p:txBody>
      </p:sp>
      <p:pic>
        <p:nvPicPr>
          <p:cNvPr id="249" name="Google Shape;249;p31"/>
          <p:cNvPicPr preferRelativeResize="0"/>
          <p:nvPr/>
        </p:nvPicPr>
        <p:blipFill rotWithShape="1">
          <a:blip r:embed="rId6">
            <a:alphaModFix/>
          </a:blip>
          <a:srcRect b="0" l="0" r="0" t="0"/>
          <a:stretch/>
        </p:blipFill>
        <p:spPr>
          <a:xfrm>
            <a:off x="1074567" y="2281008"/>
            <a:ext cx="6965437" cy="241018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32"/>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255" name="Google Shape;255;p32"/>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56" name="Google Shape;256;p32"/>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257" name="Google Shape;257;p32"/>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258" name="Google Shape;258;p32"/>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PHP Case Sensitivity - 1</a:t>
            </a:r>
            <a:endParaRPr b="0" i="0" sz="2800" u="none" cap="none" strike="noStrike">
              <a:solidFill>
                <a:srgbClr val="002060"/>
              </a:solidFill>
              <a:latin typeface="Cambria"/>
              <a:ea typeface="Cambria"/>
              <a:cs typeface="Cambria"/>
              <a:sym typeface="Cambria"/>
            </a:endParaRPr>
          </a:p>
        </p:txBody>
      </p:sp>
      <p:sp>
        <p:nvSpPr>
          <p:cNvPr id="259" name="Google Shape;259;p32"/>
          <p:cNvSpPr/>
          <p:nvPr/>
        </p:nvSpPr>
        <p:spPr>
          <a:xfrm>
            <a:off x="331180" y="960801"/>
            <a:ext cx="8452212" cy="36929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260" name="Google Shape;260;p32"/>
          <p:cNvPicPr preferRelativeResize="0"/>
          <p:nvPr/>
        </p:nvPicPr>
        <p:blipFill rotWithShape="1">
          <a:blip r:embed="rId6">
            <a:alphaModFix/>
          </a:blip>
          <a:srcRect b="0" l="0" r="0" t="0"/>
          <a:stretch/>
        </p:blipFill>
        <p:spPr>
          <a:xfrm>
            <a:off x="453562" y="784977"/>
            <a:ext cx="6513910" cy="424820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33"/>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266" name="Google Shape;266;p33"/>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67" name="Google Shape;267;p33"/>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268" name="Google Shape;268;p33"/>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269" name="Google Shape;269;p33"/>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PHP Case Sensitivity - 2</a:t>
            </a:r>
            <a:endParaRPr b="0" i="0" sz="2800" u="none" cap="none" strike="noStrike">
              <a:solidFill>
                <a:srgbClr val="002060"/>
              </a:solidFill>
              <a:latin typeface="Cambria"/>
              <a:ea typeface="Cambria"/>
              <a:cs typeface="Cambria"/>
              <a:sym typeface="Cambria"/>
            </a:endParaRPr>
          </a:p>
        </p:txBody>
      </p:sp>
      <p:sp>
        <p:nvSpPr>
          <p:cNvPr id="270" name="Google Shape;270;p33"/>
          <p:cNvSpPr/>
          <p:nvPr/>
        </p:nvSpPr>
        <p:spPr>
          <a:xfrm>
            <a:off x="331180" y="960801"/>
            <a:ext cx="8452212" cy="36929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271" name="Google Shape;271;p33"/>
          <p:cNvPicPr preferRelativeResize="0"/>
          <p:nvPr/>
        </p:nvPicPr>
        <p:blipFill rotWithShape="1">
          <a:blip r:embed="rId6">
            <a:alphaModFix/>
          </a:blip>
          <a:srcRect b="0" l="0" r="0" t="0"/>
          <a:stretch/>
        </p:blipFill>
        <p:spPr>
          <a:xfrm>
            <a:off x="450948" y="760680"/>
            <a:ext cx="7210980" cy="438281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id="276" name="Google Shape;276;p34"/>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277" name="Google Shape;277;p34"/>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78" name="Google Shape;278;p34"/>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279" name="Google Shape;279;p34"/>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280" name="Google Shape;280;p34"/>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Cara Membuka File PHP</a:t>
            </a:r>
            <a:endParaRPr b="0" i="0" sz="2800" u="none" cap="none" strike="noStrike">
              <a:solidFill>
                <a:srgbClr val="002060"/>
              </a:solidFill>
              <a:latin typeface="Cambria"/>
              <a:ea typeface="Cambria"/>
              <a:cs typeface="Cambria"/>
              <a:sym typeface="Cambria"/>
            </a:endParaRPr>
          </a:p>
        </p:txBody>
      </p:sp>
      <p:sp>
        <p:nvSpPr>
          <p:cNvPr id="281" name="Google Shape;281;p34"/>
          <p:cNvSpPr/>
          <p:nvPr/>
        </p:nvSpPr>
        <p:spPr>
          <a:xfrm>
            <a:off x="331180" y="960801"/>
            <a:ext cx="8452212" cy="64629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Cari folder installasi </a:t>
            </a:r>
            <a:r>
              <a:rPr b="1" i="0" lang="en-US" sz="1800" u="none" cap="none" strike="noStrike">
                <a:solidFill>
                  <a:srgbClr val="000000"/>
                </a:solidFill>
                <a:latin typeface="Arial"/>
                <a:ea typeface="Arial"/>
                <a:cs typeface="Arial"/>
                <a:sym typeface="Arial"/>
              </a:rPr>
              <a:t>XAMPP</a:t>
            </a:r>
            <a:r>
              <a:rPr b="0" i="0" lang="en-US" sz="1800" u="none" cap="none" strike="noStrike">
                <a:solidFill>
                  <a:srgbClr val="000000"/>
                </a:solidFill>
                <a:latin typeface="Arial"/>
                <a:ea typeface="Arial"/>
                <a:cs typeface="Arial"/>
                <a:sym typeface="Arial"/>
              </a:rPr>
              <a:t>, masuk ke folder </a:t>
            </a:r>
            <a:r>
              <a:rPr b="1" i="0" lang="en-US" sz="1800" u="none" cap="none" strike="noStrike">
                <a:solidFill>
                  <a:srgbClr val="000000"/>
                </a:solidFill>
                <a:latin typeface="Arial"/>
                <a:ea typeface="Arial"/>
                <a:cs typeface="Arial"/>
                <a:sym typeface="Arial"/>
              </a:rPr>
              <a:t>htdocs</a:t>
            </a:r>
            <a:r>
              <a:rPr b="0" i="0" lang="en-US" sz="1800" u="none" cap="none" strike="noStrike">
                <a:solidFill>
                  <a:srgbClr val="000000"/>
                </a:solidFill>
                <a:latin typeface="Arial"/>
                <a:ea typeface="Arial"/>
                <a:cs typeface="Arial"/>
                <a:sym typeface="Arial"/>
              </a:rPr>
              <a:t>. Contoh C:\xampp\htdocs</a:t>
            </a:r>
            <a:endParaRPr b="0" i="0" sz="1400" u="none" cap="none" strike="noStrike">
              <a:solidFill>
                <a:srgbClr val="000000"/>
              </a:solidFill>
              <a:latin typeface="Arial"/>
              <a:ea typeface="Arial"/>
              <a:cs typeface="Arial"/>
              <a:sym typeface="Arial"/>
            </a:endParaRPr>
          </a:p>
        </p:txBody>
      </p:sp>
      <p:pic>
        <p:nvPicPr>
          <p:cNvPr id="282" name="Google Shape;282;p34"/>
          <p:cNvPicPr preferRelativeResize="0"/>
          <p:nvPr/>
        </p:nvPicPr>
        <p:blipFill rotWithShape="1">
          <a:blip r:embed="rId6">
            <a:alphaModFix/>
          </a:blip>
          <a:srcRect b="0" l="0" r="0" t="0"/>
          <a:stretch/>
        </p:blipFill>
        <p:spPr>
          <a:xfrm>
            <a:off x="1097734" y="1607091"/>
            <a:ext cx="6556660" cy="341765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35"/>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288" name="Google Shape;288;p35"/>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89" name="Google Shape;289;p35"/>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290" name="Google Shape;290;p35"/>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291" name="Google Shape;291;p35"/>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Cara Membuka File PHP</a:t>
            </a:r>
            <a:endParaRPr b="0" i="0" sz="2800" u="none" cap="none" strike="noStrike">
              <a:solidFill>
                <a:srgbClr val="002060"/>
              </a:solidFill>
              <a:latin typeface="Cambria"/>
              <a:ea typeface="Cambria"/>
              <a:cs typeface="Cambria"/>
              <a:sym typeface="Cambria"/>
            </a:endParaRPr>
          </a:p>
        </p:txBody>
      </p:sp>
      <p:sp>
        <p:nvSpPr>
          <p:cNvPr id="292" name="Google Shape;292;p35"/>
          <p:cNvSpPr/>
          <p:nvPr/>
        </p:nvSpPr>
        <p:spPr>
          <a:xfrm>
            <a:off x="331180" y="960801"/>
            <a:ext cx="8452212" cy="369291"/>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000000"/>
              </a:buClr>
              <a:buSzPts val="1800"/>
              <a:buFont typeface="Arial"/>
              <a:buAutoNum type="arabicPeriod" startAt="2"/>
            </a:pPr>
            <a:r>
              <a:rPr b="0" i="0" lang="en-US" sz="1800" u="none" cap="none" strike="noStrike">
                <a:solidFill>
                  <a:srgbClr val="000000"/>
                </a:solidFill>
                <a:latin typeface="Arial"/>
                <a:ea typeface="Arial"/>
                <a:cs typeface="Arial"/>
                <a:sym typeface="Arial"/>
              </a:rPr>
              <a:t>Buat folder baru dalam folder </a:t>
            </a:r>
            <a:r>
              <a:rPr b="1" i="0" lang="en-US" sz="1800" u="none" cap="none" strike="noStrike">
                <a:solidFill>
                  <a:srgbClr val="000000"/>
                </a:solidFill>
                <a:latin typeface="Arial"/>
                <a:ea typeface="Arial"/>
                <a:cs typeface="Arial"/>
                <a:sym typeface="Arial"/>
              </a:rPr>
              <a:t>htdocs.</a:t>
            </a:r>
            <a:endParaRPr b="0" i="0" sz="1400" u="none" cap="none" strike="noStrike">
              <a:solidFill>
                <a:srgbClr val="000000"/>
              </a:solidFill>
              <a:latin typeface="Arial"/>
              <a:ea typeface="Arial"/>
              <a:cs typeface="Arial"/>
              <a:sym typeface="Arial"/>
            </a:endParaRPr>
          </a:p>
        </p:txBody>
      </p:sp>
      <p:pic>
        <p:nvPicPr>
          <p:cNvPr id="293" name="Google Shape;293;p35"/>
          <p:cNvPicPr preferRelativeResize="0"/>
          <p:nvPr/>
        </p:nvPicPr>
        <p:blipFill rotWithShape="1">
          <a:blip r:embed="rId6">
            <a:alphaModFix/>
          </a:blip>
          <a:srcRect b="0" l="0" r="0" t="0"/>
          <a:stretch/>
        </p:blipFill>
        <p:spPr>
          <a:xfrm>
            <a:off x="848432" y="1330092"/>
            <a:ext cx="7005584" cy="3651661"/>
          </a:xfrm>
          <a:prstGeom prst="rect">
            <a:avLst/>
          </a:prstGeom>
          <a:noFill/>
          <a:ln>
            <a:noFill/>
          </a:ln>
        </p:spPr>
      </p:pic>
      <p:sp>
        <p:nvSpPr>
          <p:cNvPr id="294" name="Google Shape;294;p35"/>
          <p:cNvSpPr/>
          <p:nvPr/>
        </p:nvSpPr>
        <p:spPr>
          <a:xfrm>
            <a:off x="2471371" y="3322750"/>
            <a:ext cx="6312021" cy="193183"/>
          </a:xfrm>
          <a:prstGeom prst="rect">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21"/>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96" name="Google Shape;96;p21"/>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97" name="Google Shape;97;p21"/>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98" name="Google Shape;98;p21"/>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99" name="Google Shape;99;p21"/>
          <p:cNvSpPr/>
          <p:nvPr/>
        </p:nvSpPr>
        <p:spPr>
          <a:xfrm>
            <a:off x="331181" y="118750"/>
            <a:ext cx="565021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Profil Pengajar</a:t>
            </a:r>
            <a:endParaRPr b="0" i="0" sz="2800" u="none" cap="none" strike="noStrike">
              <a:solidFill>
                <a:srgbClr val="243A62"/>
              </a:solidFill>
              <a:latin typeface="Arial"/>
              <a:ea typeface="Arial"/>
              <a:cs typeface="Arial"/>
              <a:sym typeface="Arial"/>
            </a:endParaRPr>
          </a:p>
        </p:txBody>
      </p:sp>
      <p:sp>
        <p:nvSpPr>
          <p:cNvPr id="100" name="Google Shape;100;p21"/>
          <p:cNvSpPr/>
          <p:nvPr/>
        </p:nvSpPr>
        <p:spPr>
          <a:xfrm>
            <a:off x="324437" y="1179325"/>
            <a:ext cx="6902630" cy="1731213"/>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Clr>
                <a:srgbClr val="000000"/>
              </a:buClr>
              <a:buSzPts val="1450"/>
              <a:buFont typeface="Arial"/>
              <a:buNone/>
            </a:pPr>
            <a:r>
              <a:rPr b="0" i="0" lang="en-US" sz="1450" u="none" cap="none" strike="noStrike">
                <a:solidFill>
                  <a:schemeClr val="dk1"/>
                </a:solidFill>
                <a:latin typeface="Cambria"/>
                <a:ea typeface="Cambria"/>
                <a:cs typeface="Cambria"/>
                <a:sym typeface="Cambria"/>
              </a:rPr>
              <a:t>Jabatan Akademik </a:t>
            </a:r>
            <a:r>
              <a:rPr b="0" i="0" lang="en-US" sz="1450" u="none" cap="none" strike="noStrike">
                <a:solidFill>
                  <a:srgbClr val="FF0000"/>
                </a:solidFill>
                <a:latin typeface="Cambria"/>
                <a:ea typeface="Cambria"/>
                <a:cs typeface="Cambria"/>
                <a:sym typeface="Cambria"/>
              </a:rPr>
              <a:t>&lt;tahun dan jabatan terakhir Pengajar&gt;</a:t>
            </a:r>
            <a:endParaRPr b="0" i="0" sz="115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450"/>
              <a:buFont typeface="Arial"/>
              <a:buNone/>
            </a:pPr>
            <a:r>
              <a:rPr b="0" i="0" lang="en-US" sz="1450" u="none" cap="none" strike="noStrike">
                <a:solidFill>
                  <a:srgbClr val="0070C0"/>
                </a:solidFill>
                <a:latin typeface="Cambria"/>
                <a:ea typeface="Cambria"/>
                <a:cs typeface="Cambria"/>
                <a:sym typeface="Cambria"/>
              </a:rPr>
              <a:t>Pendidikan</a:t>
            </a:r>
            <a:endParaRPr b="0" i="0" sz="1450" u="none" cap="none" strike="noStrike">
              <a:solidFill>
                <a:srgbClr val="0070C0"/>
              </a:solidFill>
              <a:latin typeface="Cambria"/>
              <a:ea typeface="Cambria"/>
              <a:cs typeface="Cambria"/>
              <a:sym typeface="Cambria"/>
            </a:endParaRPr>
          </a:p>
          <a:p>
            <a:pPr indent="-214313" lvl="0" marL="214313" marR="0" rtl="0" algn="l">
              <a:lnSpc>
                <a:spcPct val="100000"/>
              </a:lnSpc>
              <a:spcBef>
                <a:spcPts val="0"/>
              </a:spcBef>
              <a:spcAft>
                <a:spcPts val="0"/>
              </a:spcAft>
              <a:buClr>
                <a:srgbClr val="FF0000"/>
              </a:buClr>
              <a:buSzPts val="1900"/>
              <a:buFont typeface="Cambria"/>
              <a:buChar char="❑"/>
            </a:pPr>
            <a:r>
              <a:rPr b="0" i="0" lang="en-US" sz="1450" u="none" cap="none" strike="noStrike">
                <a:solidFill>
                  <a:srgbClr val="FF0000"/>
                </a:solidFill>
                <a:latin typeface="Cambria"/>
                <a:ea typeface="Cambria"/>
                <a:cs typeface="Cambria"/>
                <a:sym typeface="Cambria"/>
              </a:rPr>
              <a:t>&lt;riwayat pendidikan Pengajar&gt;  </a:t>
            </a:r>
            <a:endParaRPr b="0" i="0" sz="1150" u="none" cap="none" strike="noStrike">
              <a:solidFill>
                <a:srgbClr val="000000"/>
              </a:solidFill>
              <a:latin typeface="Cambria"/>
              <a:ea typeface="Cambria"/>
              <a:cs typeface="Cambria"/>
              <a:sym typeface="Cambria"/>
            </a:endParaRPr>
          </a:p>
          <a:p>
            <a:pPr indent="-128588" lvl="0" marL="214313" marR="0" rtl="0" algn="l">
              <a:lnSpc>
                <a:spcPct val="100000"/>
              </a:lnSpc>
              <a:spcBef>
                <a:spcPts val="0"/>
              </a:spcBef>
              <a:spcAft>
                <a:spcPts val="0"/>
              </a:spcAft>
              <a:buClr>
                <a:srgbClr val="000000"/>
              </a:buClr>
              <a:buSzPts val="1450"/>
              <a:buFont typeface="Arial"/>
              <a:buNone/>
            </a:pPr>
            <a:r>
              <a:t/>
            </a:r>
            <a:endParaRPr b="0" i="0" sz="1450" u="none" cap="none" strike="noStrike">
              <a:solidFill>
                <a:srgbClr val="0070C0"/>
              </a:solidFill>
              <a:latin typeface="Cambria"/>
              <a:ea typeface="Cambria"/>
              <a:cs typeface="Cambria"/>
              <a:sym typeface="Cambria"/>
            </a:endParaRPr>
          </a:p>
          <a:p>
            <a:pPr indent="-128588" lvl="0" marL="214313" marR="0" rtl="0" algn="l">
              <a:lnSpc>
                <a:spcPct val="100000"/>
              </a:lnSpc>
              <a:spcBef>
                <a:spcPts val="0"/>
              </a:spcBef>
              <a:spcAft>
                <a:spcPts val="0"/>
              </a:spcAft>
              <a:buClr>
                <a:srgbClr val="000000"/>
              </a:buClr>
              <a:buSzPts val="1450"/>
              <a:buFont typeface="Arial"/>
              <a:buNone/>
            </a:pPr>
            <a:r>
              <a:t/>
            </a:r>
            <a:endParaRPr b="0" i="0" sz="1450" u="none" cap="none" strike="noStrike">
              <a:solidFill>
                <a:srgbClr val="0070C0"/>
              </a:solidFill>
              <a:latin typeface="Cambria"/>
              <a:ea typeface="Cambria"/>
              <a:cs typeface="Cambria"/>
              <a:sym typeface="Cambria"/>
            </a:endParaRPr>
          </a:p>
          <a:p>
            <a:pPr indent="-128588" lvl="0" marL="214313" marR="0" rtl="0" algn="l">
              <a:lnSpc>
                <a:spcPct val="100000"/>
              </a:lnSpc>
              <a:spcBef>
                <a:spcPts val="0"/>
              </a:spcBef>
              <a:spcAft>
                <a:spcPts val="0"/>
              </a:spcAft>
              <a:buClr>
                <a:srgbClr val="000000"/>
              </a:buClr>
              <a:buSzPts val="1450"/>
              <a:buFont typeface="Arial"/>
              <a:buNone/>
            </a:pPr>
            <a:r>
              <a:t/>
            </a:r>
            <a:endParaRPr b="0" i="0" sz="1450" u="none" cap="none" strike="noStrike">
              <a:solidFill>
                <a:srgbClr val="0070C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450"/>
              <a:buFont typeface="Arial"/>
              <a:buNone/>
            </a:pPr>
            <a:r>
              <a:rPr b="0" i="0" lang="en-US" sz="1450" u="none" cap="none" strike="noStrike">
                <a:solidFill>
                  <a:schemeClr val="dk1"/>
                </a:solidFill>
                <a:latin typeface="Cambria"/>
                <a:ea typeface="Cambria"/>
                <a:cs typeface="Cambria"/>
                <a:sym typeface="Cambria"/>
              </a:rPr>
              <a:t>Riwayat Pekerjaan</a:t>
            </a:r>
            <a:endParaRPr b="0" i="0" sz="1450" u="none" cap="none" strike="noStrike">
              <a:solidFill>
                <a:schemeClr val="dk1"/>
              </a:solidFill>
              <a:latin typeface="Cambria"/>
              <a:ea typeface="Cambria"/>
              <a:cs typeface="Cambria"/>
              <a:sym typeface="Cambria"/>
            </a:endParaRPr>
          </a:p>
          <a:p>
            <a:pPr indent="-214313" lvl="0" marL="214313" marR="0" rtl="0" algn="l">
              <a:lnSpc>
                <a:spcPct val="100000"/>
              </a:lnSpc>
              <a:spcBef>
                <a:spcPts val="0"/>
              </a:spcBef>
              <a:spcAft>
                <a:spcPts val="0"/>
              </a:spcAft>
              <a:buClr>
                <a:srgbClr val="FF0000"/>
              </a:buClr>
              <a:buSzPts val="1900"/>
              <a:buFont typeface="Cambria"/>
              <a:buChar char="❑"/>
            </a:pPr>
            <a:r>
              <a:rPr b="0" i="0" lang="en-US" sz="1450" u="none" cap="none" strike="noStrike">
                <a:solidFill>
                  <a:srgbClr val="FF0000"/>
                </a:solidFill>
                <a:latin typeface="Cambria"/>
                <a:ea typeface="Cambria"/>
                <a:cs typeface="Cambria"/>
                <a:sym typeface="Cambria"/>
              </a:rPr>
              <a:t>&lt;riwayat pekerjaan Pengajar&gt;</a:t>
            </a:r>
            <a:endParaRPr b="0" i="0" sz="1150" u="none" cap="none" strike="noStrike">
              <a:solidFill>
                <a:srgbClr val="000000"/>
              </a:solidFill>
              <a:latin typeface="Cambria"/>
              <a:ea typeface="Cambria"/>
              <a:cs typeface="Cambria"/>
              <a:sym typeface="Cambria"/>
            </a:endParaRPr>
          </a:p>
        </p:txBody>
      </p:sp>
      <p:sp>
        <p:nvSpPr>
          <p:cNvPr id="101" name="Google Shape;101;p21"/>
          <p:cNvSpPr/>
          <p:nvPr/>
        </p:nvSpPr>
        <p:spPr>
          <a:xfrm>
            <a:off x="6579619" y="831329"/>
            <a:ext cx="2447550" cy="553968"/>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Clr>
                <a:srgbClr val="000000"/>
              </a:buClr>
              <a:buSzPts val="1350"/>
              <a:buFont typeface="Arial"/>
              <a:buNone/>
            </a:pPr>
            <a:r>
              <a:rPr b="1" i="0" lang="en-US" sz="1350" u="none" cap="none" strike="noStrike">
                <a:solidFill>
                  <a:schemeClr val="dk1"/>
                </a:solidFill>
                <a:latin typeface="Cambria"/>
                <a:ea typeface="Cambria"/>
                <a:cs typeface="Cambria"/>
                <a:sym typeface="Cambria"/>
              </a:rPr>
              <a:t>Contact</a:t>
            </a:r>
            <a:endParaRPr b="0" i="0" sz="135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350"/>
              <a:buFont typeface="Arial"/>
              <a:buNone/>
            </a:pPr>
            <a:r>
              <a:rPr b="1" i="0" lang="en-US" sz="1350" u="none" cap="none" strike="noStrike">
                <a:solidFill>
                  <a:schemeClr val="dk1"/>
                </a:solidFill>
                <a:latin typeface="Cambria"/>
                <a:ea typeface="Cambria"/>
                <a:cs typeface="Cambria"/>
                <a:sym typeface="Cambria"/>
              </a:rPr>
              <a:t>HP WA only :</a:t>
            </a:r>
            <a:r>
              <a:rPr b="1" i="0" lang="en-US" sz="1350" u="none" cap="none" strike="noStrike">
                <a:solidFill>
                  <a:srgbClr val="FF0000"/>
                </a:solidFill>
                <a:latin typeface="Cambria"/>
                <a:ea typeface="Cambria"/>
                <a:cs typeface="Cambria"/>
                <a:sym typeface="Cambria"/>
              </a:rPr>
              <a:t>&lt;no hp Pengajar&gt;</a:t>
            </a:r>
            <a:endParaRPr b="0" i="0" sz="1350" u="none" cap="none" strike="noStrike">
              <a:solidFill>
                <a:srgbClr val="FF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350"/>
              <a:buFont typeface="Arial"/>
              <a:buNone/>
            </a:pPr>
            <a:r>
              <a:rPr b="1" i="0" lang="en-US" sz="1350" u="none" cap="none" strike="noStrike">
                <a:solidFill>
                  <a:schemeClr val="dk1"/>
                </a:solidFill>
                <a:latin typeface="Cambria"/>
                <a:ea typeface="Cambria"/>
                <a:cs typeface="Cambria"/>
                <a:sym typeface="Cambria"/>
              </a:rPr>
              <a:t>Email	:</a:t>
            </a:r>
            <a:r>
              <a:rPr b="1" i="0" lang="en-US" sz="1350" u="none" cap="none" strike="noStrike">
                <a:solidFill>
                  <a:srgbClr val="FF0000"/>
                </a:solidFill>
                <a:latin typeface="Cambria"/>
                <a:ea typeface="Cambria"/>
                <a:cs typeface="Cambria"/>
                <a:sym typeface="Cambria"/>
              </a:rPr>
              <a:t>&lt;email Pengajar&gt;</a:t>
            </a:r>
            <a:endParaRPr b="0" i="0" sz="1350" u="none" cap="none" strike="noStrike">
              <a:solidFill>
                <a:srgbClr val="FF0000"/>
              </a:solidFill>
              <a:latin typeface="Cambria"/>
              <a:ea typeface="Cambria"/>
              <a:cs typeface="Cambria"/>
              <a:sym typeface="Cambria"/>
            </a:endParaRPr>
          </a:p>
        </p:txBody>
      </p:sp>
      <p:sp>
        <p:nvSpPr>
          <p:cNvPr id="102" name="Google Shape;102;p21"/>
          <p:cNvSpPr/>
          <p:nvPr/>
        </p:nvSpPr>
        <p:spPr>
          <a:xfrm>
            <a:off x="5465311" y="831324"/>
            <a:ext cx="1057725" cy="1336725"/>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1350"/>
              <a:buFont typeface="Arial"/>
              <a:buNone/>
            </a:pPr>
            <a:r>
              <a:rPr b="0" i="0" lang="en-US" sz="1350" u="none" cap="none" strike="noStrike">
                <a:solidFill>
                  <a:srgbClr val="FF0000"/>
                </a:solidFill>
                <a:latin typeface="Calibri"/>
                <a:ea typeface="Calibri"/>
                <a:cs typeface="Calibri"/>
                <a:sym typeface="Calibri"/>
              </a:rPr>
              <a:t>Foto Pengajar</a:t>
            </a:r>
            <a:endParaRPr b="0" i="0" sz="1350" u="none" cap="none" strike="noStrike">
              <a:solidFill>
                <a:srgbClr val="FF0000"/>
              </a:solidFill>
              <a:latin typeface="Calibri"/>
              <a:ea typeface="Calibri"/>
              <a:cs typeface="Calibri"/>
              <a:sym typeface="Calibri"/>
            </a:endParaRPr>
          </a:p>
        </p:txBody>
      </p:sp>
      <p:sp>
        <p:nvSpPr>
          <p:cNvPr id="103" name="Google Shape;103;p21"/>
          <p:cNvSpPr/>
          <p:nvPr/>
        </p:nvSpPr>
        <p:spPr>
          <a:xfrm>
            <a:off x="6579619" y="2356623"/>
            <a:ext cx="2447550" cy="553950"/>
          </a:xfrm>
          <a:prstGeom prst="rect">
            <a:avLst/>
          </a:prstGeom>
          <a:no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rgbClr val="000000"/>
              </a:buClr>
              <a:buSzPts val="1350"/>
              <a:buFont typeface="Arial"/>
              <a:buNone/>
            </a:pPr>
            <a:r>
              <a:rPr b="1" i="0" lang="en-US" sz="1350" u="none" cap="none" strike="noStrike">
                <a:solidFill>
                  <a:schemeClr val="dk1"/>
                </a:solidFill>
                <a:latin typeface="Cambria"/>
                <a:ea typeface="Cambria"/>
                <a:cs typeface="Cambria"/>
                <a:sym typeface="Cambria"/>
              </a:rPr>
              <a:t>Contact</a:t>
            </a:r>
            <a:endParaRPr b="0" i="0" sz="135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350"/>
              <a:buFont typeface="Arial"/>
              <a:buNone/>
            </a:pPr>
            <a:r>
              <a:rPr b="1" i="0" lang="en-US" sz="1350" u="none" cap="none" strike="noStrike">
                <a:solidFill>
                  <a:schemeClr val="dk1"/>
                </a:solidFill>
                <a:latin typeface="Cambria"/>
                <a:ea typeface="Cambria"/>
                <a:cs typeface="Cambria"/>
                <a:sym typeface="Cambria"/>
              </a:rPr>
              <a:t>HP WA only :</a:t>
            </a:r>
            <a:r>
              <a:rPr b="1" i="0" lang="en-US" sz="1350" u="none" cap="none" strike="noStrike">
                <a:solidFill>
                  <a:srgbClr val="FF0000"/>
                </a:solidFill>
                <a:latin typeface="Cambria"/>
                <a:ea typeface="Cambria"/>
                <a:cs typeface="Cambria"/>
                <a:sym typeface="Cambria"/>
              </a:rPr>
              <a:t>&lt;no hp Pengajar&gt;</a:t>
            </a:r>
            <a:endParaRPr b="0" i="0" sz="1350" u="none" cap="none" strike="noStrike">
              <a:solidFill>
                <a:srgbClr val="FF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350"/>
              <a:buFont typeface="Arial"/>
              <a:buNone/>
            </a:pPr>
            <a:r>
              <a:rPr b="1" i="0" lang="en-US" sz="1350" u="none" cap="none" strike="noStrike">
                <a:solidFill>
                  <a:schemeClr val="dk1"/>
                </a:solidFill>
                <a:latin typeface="Cambria"/>
                <a:ea typeface="Cambria"/>
                <a:cs typeface="Cambria"/>
                <a:sym typeface="Cambria"/>
              </a:rPr>
              <a:t>Email	:</a:t>
            </a:r>
            <a:r>
              <a:rPr b="1" i="0" lang="en-US" sz="1350" u="none" cap="none" strike="noStrike">
                <a:solidFill>
                  <a:srgbClr val="FF0000"/>
                </a:solidFill>
                <a:latin typeface="Cambria"/>
                <a:ea typeface="Cambria"/>
                <a:cs typeface="Cambria"/>
                <a:sym typeface="Cambria"/>
              </a:rPr>
              <a:t>&lt;email Pengajar&gt;</a:t>
            </a:r>
            <a:endParaRPr b="0" i="0" sz="1350" u="none" cap="none" strike="noStrike">
              <a:solidFill>
                <a:srgbClr val="FF0000"/>
              </a:solidFill>
              <a:latin typeface="Cambria"/>
              <a:ea typeface="Cambria"/>
              <a:cs typeface="Cambria"/>
              <a:sym typeface="Cambria"/>
            </a:endParaRPr>
          </a:p>
        </p:txBody>
      </p:sp>
      <p:sp>
        <p:nvSpPr>
          <p:cNvPr id="104" name="Google Shape;104;p21"/>
          <p:cNvSpPr/>
          <p:nvPr/>
        </p:nvSpPr>
        <p:spPr>
          <a:xfrm>
            <a:off x="5465311" y="2338543"/>
            <a:ext cx="1057725" cy="1336725"/>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1350"/>
              <a:buFont typeface="Arial"/>
              <a:buNone/>
            </a:pPr>
            <a:r>
              <a:rPr b="0" i="0" lang="en-US" sz="1350" u="none" cap="none" strike="noStrike">
                <a:solidFill>
                  <a:srgbClr val="FF0000"/>
                </a:solidFill>
                <a:latin typeface="Calibri"/>
                <a:ea typeface="Calibri"/>
                <a:cs typeface="Calibri"/>
                <a:sym typeface="Calibri"/>
              </a:rPr>
              <a:t>Foto Pengajar</a:t>
            </a:r>
            <a:endParaRPr b="0" i="0" sz="1350" u="none" cap="none" strike="noStrike">
              <a:solidFill>
                <a:srgbClr val="FF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id="299" name="Google Shape;299;p36"/>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300" name="Google Shape;300;p36"/>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301" name="Google Shape;301;p36"/>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302" name="Google Shape;302;p36"/>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303" name="Google Shape;303;p36"/>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Cara Membuka File PHP</a:t>
            </a:r>
            <a:endParaRPr b="0" i="0" sz="2800" u="none" cap="none" strike="noStrike">
              <a:solidFill>
                <a:srgbClr val="002060"/>
              </a:solidFill>
              <a:latin typeface="Arial"/>
              <a:ea typeface="Arial"/>
              <a:cs typeface="Arial"/>
              <a:sym typeface="Arial"/>
            </a:endParaRPr>
          </a:p>
        </p:txBody>
      </p:sp>
      <p:sp>
        <p:nvSpPr>
          <p:cNvPr id="304" name="Google Shape;304;p36"/>
          <p:cNvSpPr/>
          <p:nvPr/>
        </p:nvSpPr>
        <p:spPr>
          <a:xfrm>
            <a:off x="331180" y="960801"/>
            <a:ext cx="8452212" cy="64629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000000"/>
              </a:buClr>
              <a:buSzPts val="1800"/>
              <a:buFont typeface="Arial"/>
              <a:buAutoNum type="arabicPeriod" startAt="3"/>
            </a:pPr>
            <a:r>
              <a:rPr b="0" i="0" lang="en-US" sz="1800" u="none" cap="none" strike="noStrike">
                <a:solidFill>
                  <a:srgbClr val="000000"/>
                </a:solidFill>
                <a:latin typeface="Arial"/>
                <a:ea typeface="Arial"/>
                <a:cs typeface="Arial"/>
                <a:sym typeface="Arial"/>
              </a:rPr>
              <a:t>Buat file baru dengan cara klik kanan &gt; pilih New &gt; pilih Text Document</a:t>
            </a:r>
            <a:r>
              <a:rPr b="1" i="0" lang="en-US" sz="1800" u="none" cap="none" strike="noStrike">
                <a:solidFill>
                  <a:srgbClr val="000000"/>
                </a:solidFill>
                <a:latin typeface="Arial"/>
                <a:ea typeface="Arial"/>
                <a:cs typeface="Arial"/>
                <a:sym typeface="Arial"/>
              </a:rPr>
              <a:t>. </a:t>
            </a:r>
            <a:r>
              <a:rPr b="0" i="0" lang="en-US" sz="1800" u="none" cap="none" strike="noStrike">
                <a:solidFill>
                  <a:srgbClr val="000000"/>
                </a:solidFill>
                <a:latin typeface="Arial"/>
                <a:ea typeface="Arial"/>
                <a:cs typeface="Arial"/>
                <a:sym typeface="Arial"/>
              </a:rPr>
              <a:t>Ganti format file dengan .</a:t>
            </a:r>
            <a:r>
              <a:rPr b="1" i="0" lang="en-US" sz="1800" u="none" cap="none" strike="noStrike">
                <a:solidFill>
                  <a:srgbClr val="000000"/>
                </a:solidFill>
                <a:latin typeface="Arial"/>
                <a:ea typeface="Arial"/>
                <a:cs typeface="Arial"/>
                <a:sym typeface="Arial"/>
              </a:rPr>
              <a:t>php</a:t>
            </a:r>
            <a:endParaRPr b="0" i="0" sz="1400" u="none" cap="none" strike="noStrike">
              <a:solidFill>
                <a:srgbClr val="000000"/>
              </a:solidFill>
              <a:latin typeface="Arial"/>
              <a:ea typeface="Arial"/>
              <a:cs typeface="Arial"/>
              <a:sym typeface="Arial"/>
            </a:endParaRPr>
          </a:p>
        </p:txBody>
      </p:sp>
      <p:pic>
        <p:nvPicPr>
          <p:cNvPr id="305" name="Google Shape;305;p36"/>
          <p:cNvPicPr preferRelativeResize="0"/>
          <p:nvPr/>
        </p:nvPicPr>
        <p:blipFill rotWithShape="1">
          <a:blip r:embed="rId6">
            <a:alphaModFix/>
          </a:blip>
          <a:srcRect b="0" l="0" r="0" t="0"/>
          <a:stretch/>
        </p:blipFill>
        <p:spPr>
          <a:xfrm>
            <a:off x="331180" y="1828569"/>
            <a:ext cx="8452212" cy="2678027"/>
          </a:xfrm>
          <a:prstGeom prst="rect">
            <a:avLst/>
          </a:prstGeom>
          <a:noFill/>
          <a:ln>
            <a:noFill/>
          </a:ln>
        </p:spPr>
      </p:pic>
      <p:sp>
        <p:nvSpPr>
          <p:cNvPr id="306" name="Google Shape;306;p36"/>
          <p:cNvSpPr/>
          <p:nvPr/>
        </p:nvSpPr>
        <p:spPr>
          <a:xfrm>
            <a:off x="2014369" y="3844451"/>
            <a:ext cx="6834528" cy="322434"/>
          </a:xfrm>
          <a:prstGeom prst="rect">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2"/>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p37"/>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312" name="Google Shape;312;p37"/>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313" name="Google Shape;313;p37"/>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314" name="Google Shape;314;p37"/>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315" name="Google Shape;315;p37"/>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Cara Membuka File PHP</a:t>
            </a:r>
            <a:endParaRPr b="0" i="0" sz="2800" u="none" cap="none" strike="noStrike">
              <a:solidFill>
                <a:srgbClr val="002060"/>
              </a:solidFill>
              <a:latin typeface="Arial"/>
              <a:ea typeface="Arial"/>
              <a:cs typeface="Arial"/>
              <a:sym typeface="Arial"/>
            </a:endParaRPr>
          </a:p>
        </p:txBody>
      </p:sp>
      <p:sp>
        <p:nvSpPr>
          <p:cNvPr id="316" name="Google Shape;316;p37"/>
          <p:cNvSpPr/>
          <p:nvPr/>
        </p:nvSpPr>
        <p:spPr>
          <a:xfrm>
            <a:off x="331180" y="960801"/>
            <a:ext cx="8452212" cy="369291"/>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000000"/>
              </a:buClr>
              <a:buSzPts val="1800"/>
              <a:buFont typeface="Arial"/>
              <a:buAutoNum type="arabicPeriod" startAt="4"/>
            </a:pPr>
            <a:r>
              <a:rPr b="0" i="0" lang="en-US" sz="1800" u="none" cap="none" strike="noStrike">
                <a:solidFill>
                  <a:srgbClr val="000000"/>
                </a:solidFill>
                <a:latin typeface="Arial"/>
                <a:ea typeface="Arial"/>
                <a:cs typeface="Arial"/>
                <a:sym typeface="Arial"/>
              </a:rPr>
              <a:t>Buka file tersebut menggunakan Sublime Text. Buatlah program PHP.</a:t>
            </a:r>
            <a:endParaRPr b="0" i="0" sz="1400" u="none" cap="none" strike="noStrike">
              <a:solidFill>
                <a:srgbClr val="000000"/>
              </a:solidFill>
              <a:latin typeface="Arial"/>
              <a:ea typeface="Arial"/>
              <a:cs typeface="Arial"/>
              <a:sym typeface="Arial"/>
            </a:endParaRPr>
          </a:p>
        </p:txBody>
      </p:sp>
      <p:pic>
        <p:nvPicPr>
          <p:cNvPr id="317" name="Google Shape;317;p37"/>
          <p:cNvPicPr preferRelativeResize="0"/>
          <p:nvPr/>
        </p:nvPicPr>
        <p:blipFill rotWithShape="1">
          <a:blip r:embed="rId6">
            <a:alphaModFix/>
          </a:blip>
          <a:srcRect b="0" l="0" r="0" t="0"/>
          <a:stretch/>
        </p:blipFill>
        <p:spPr>
          <a:xfrm>
            <a:off x="331180" y="1514123"/>
            <a:ext cx="8539494" cy="2992473"/>
          </a:xfrm>
          <a:prstGeom prst="rect">
            <a:avLst/>
          </a:prstGeom>
          <a:noFill/>
          <a:ln>
            <a:noFill/>
          </a:ln>
        </p:spPr>
      </p:pic>
      <p:sp>
        <p:nvSpPr>
          <p:cNvPr id="318" name="Google Shape;318;p37"/>
          <p:cNvSpPr/>
          <p:nvPr/>
        </p:nvSpPr>
        <p:spPr>
          <a:xfrm>
            <a:off x="1120985" y="2691684"/>
            <a:ext cx="7749689" cy="1814911"/>
          </a:xfrm>
          <a:prstGeom prst="rect">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pic>
        <p:nvPicPr>
          <p:cNvPr id="323" name="Google Shape;323;p38"/>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324" name="Google Shape;324;p38"/>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325" name="Google Shape;325;p38"/>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326" name="Google Shape;326;p38"/>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327" name="Google Shape;327;p38"/>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Cara Membuka File PHP</a:t>
            </a:r>
            <a:endParaRPr b="0" i="0" sz="2800" u="none" cap="none" strike="noStrike">
              <a:solidFill>
                <a:srgbClr val="002060"/>
              </a:solidFill>
              <a:latin typeface="Arial"/>
              <a:ea typeface="Arial"/>
              <a:cs typeface="Arial"/>
              <a:sym typeface="Arial"/>
            </a:endParaRPr>
          </a:p>
        </p:txBody>
      </p:sp>
      <p:sp>
        <p:nvSpPr>
          <p:cNvPr id="328" name="Google Shape;328;p38"/>
          <p:cNvSpPr/>
          <p:nvPr/>
        </p:nvSpPr>
        <p:spPr>
          <a:xfrm>
            <a:off x="331180" y="960801"/>
            <a:ext cx="8452212" cy="1200288"/>
          </a:xfrm>
          <a:prstGeom prst="rect">
            <a:avLst/>
          </a:prstGeom>
          <a:noFill/>
          <a:ln>
            <a:noFill/>
          </a:ln>
        </p:spPr>
        <p:txBody>
          <a:bodyPr anchorCtr="0" anchor="t" bIns="45700" lIns="91425" spcFirstLastPara="1" rIns="91425" wrap="square" tIns="45700">
            <a:spAutoFit/>
          </a:bodyPr>
          <a:lstStyle/>
          <a:p>
            <a:pPr indent="-450850" lvl="0" marL="457200" marR="0" rtl="0" algn="l">
              <a:lnSpc>
                <a:spcPct val="100000"/>
              </a:lnSpc>
              <a:spcBef>
                <a:spcPts val="0"/>
              </a:spcBef>
              <a:spcAft>
                <a:spcPts val="0"/>
              </a:spcAft>
              <a:buClr>
                <a:srgbClr val="000000"/>
              </a:buClr>
              <a:buSzPts val="1700"/>
              <a:buFont typeface="Arial"/>
              <a:buAutoNum type="arabicPeriod" startAt="5"/>
            </a:pPr>
            <a:r>
              <a:rPr b="0" i="0" lang="en-US" sz="1700" u="none" cap="none" strike="noStrike">
                <a:solidFill>
                  <a:srgbClr val="000000"/>
                </a:solidFill>
                <a:latin typeface="Cambria"/>
                <a:ea typeface="Cambria"/>
                <a:cs typeface="Cambria"/>
                <a:sym typeface="Cambria"/>
              </a:rPr>
              <a:t>Save file tersebut lalu buka kembali file tersebut menggunakan browser. Atau buka browser terlebih dahulu, lalu ketikan URL </a:t>
            </a:r>
            <a:r>
              <a:rPr b="1" i="0" lang="en-US" sz="1700" u="none" cap="none" strike="noStrike">
                <a:solidFill>
                  <a:srgbClr val="000000"/>
                </a:solidFill>
                <a:latin typeface="Cambria"/>
                <a:ea typeface="Cambria"/>
                <a:cs typeface="Cambria"/>
                <a:sym typeface="Cambria"/>
              </a:rPr>
              <a:t>localhost/DigiTalent/JuniorWebProgrammer.php </a:t>
            </a:r>
            <a:r>
              <a:rPr b="0" i="0" lang="en-US" sz="1700" u="none" cap="none" strike="noStrike">
                <a:solidFill>
                  <a:srgbClr val="000000"/>
                </a:solidFill>
                <a:latin typeface="Cambria"/>
                <a:ea typeface="Cambria"/>
                <a:cs typeface="Cambria"/>
                <a:sym typeface="Cambria"/>
              </a:rPr>
              <a:t>Maka program PHP yang telah dibuat akan muncul.</a:t>
            </a:r>
            <a:endParaRPr b="0" i="0" sz="1300" u="none" cap="none" strike="noStrike">
              <a:solidFill>
                <a:srgbClr val="000000"/>
              </a:solidFill>
              <a:latin typeface="Cambria"/>
              <a:ea typeface="Cambria"/>
              <a:cs typeface="Cambria"/>
              <a:sym typeface="Cambria"/>
            </a:endParaRPr>
          </a:p>
        </p:txBody>
      </p:sp>
      <p:pic>
        <p:nvPicPr>
          <p:cNvPr id="329" name="Google Shape;329;p38"/>
          <p:cNvPicPr preferRelativeResize="0"/>
          <p:nvPr/>
        </p:nvPicPr>
        <p:blipFill rotWithShape="1">
          <a:blip r:embed="rId6">
            <a:alphaModFix/>
          </a:blip>
          <a:srcRect b="0" l="0" r="0" t="0"/>
          <a:stretch/>
        </p:blipFill>
        <p:spPr>
          <a:xfrm>
            <a:off x="897538" y="2222549"/>
            <a:ext cx="7348923" cy="2759536"/>
          </a:xfrm>
          <a:prstGeom prst="rect">
            <a:avLst/>
          </a:prstGeom>
          <a:noFill/>
          <a:ln>
            <a:noFill/>
          </a:ln>
        </p:spPr>
      </p:pic>
      <p:sp>
        <p:nvSpPr>
          <p:cNvPr id="330" name="Google Shape;330;p38"/>
          <p:cNvSpPr/>
          <p:nvPr/>
        </p:nvSpPr>
        <p:spPr>
          <a:xfrm>
            <a:off x="2976093" y="2715712"/>
            <a:ext cx="5270368" cy="533400"/>
          </a:xfrm>
          <a:prstGeom prst="rect">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pic>
        <p:nvPicPr>
          <p:cNvPr id="335" name="Google Shape;335;p39"/>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336" name="Google Shape;336;p39"/>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337" name="Google Shape;337;p39"/>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338" name="Google Shape;338;p39"/>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339" name="Google Shape;339;p39"/>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Cara Membuka File PHP</a:t>
            </a:r>
            <a:endParaRPr b="0" i="0" sz="2800" u="none" cap="none" strike="noStrike">
              <a:solidFill>
                <a:srgbClr val="002060"/>
              </a:solidFill>
              <a:latin typeface="Arial"/>
              <a:ea typeface="Arial"/>
              <a:cs typeface="Arial"/>
              <a:sym typeface="Arial"/>
            </a:endParaRPr>
          </a:p>
        </p:txBody>
      </p:sp>
      <p:sp>
        <p:nvSpPr>
          <p:cNvPr id="340" name="Google Shape;340;p39"/>
          <p:cNvSpPr/>
          <p:nvPr/>
        </p:nvSpPr>
        <p:spPr>
          <a:xfrm>
            <a:off x="331180" y="960801"/>
            <a:ext cx="8452212" cy="424727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Buatlah sebuah Folder di </a:t>
            </a:r>
            <a:r>
              <a:rPr b="1" i="0" lang="en-US" sz="1800" u="none" cap="none" strike="noStrike">
                <a:solidFill>
                  <a:srgbClr val="000000"/>
                </a:solidFill>
                <a:latin typeface="Cambria"/>
                <a:ea typeface="Cambria"/>
                <a:cs typeface="Cambria"/>
                <a:sym typeface="Cambria"/>
              </a:rPr>
              <a:t>C:\xampp\htdocs\Latihan, </a:t>
            </a:r>
            <a:r>
              <a:rPr b="0" i="0" lang="en-US" sz="1800" u="none" cap="none" strike="noStrike">
                <a:solidFill>
                  <a:srgbClr val="000000"/>
                </a:solidFill>
                <a:latin typeface="Cambria"/>
                <a:ea typeface="Cambria"/>
                <a:cs typeface="Cambria"/>
                <a:sym typeface="Cambria"/>
              </a:rPr>
              <a:t>kita akan membuat sebuah file baru. Untuk pembuatan file ini anda dapat menggunakan notepad bawaan Windows maupun editor lainya</a:t>
            </a:r>
            <a:endParaRPr b="0" i="0" sz="18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Arial"/>
                <a:ea typeface="Arial"/>
                <a:cs typeface="Arial"/>
                <a:sym typeface="Arial"/>
              </a:rPr>
              <a:t>Isi pada file yang akan dibuat </a:t>
            </a:r>
            <a:r>
              <a:rPr b="0" i="0" lang="en-US" sz="1700" u="none" cap="none" strike="noStrike">
                <a:solidFill>
                  <a:srgbClr val="000000"/>
                </a:solidFill>
                <a:latin typeface="Arial"/>
                <a:ea typeface="Arial"/>
                <a:cs typeface="Arial"/>
                <a:sym typeface="Arial"/>
              </a:rPr>
              <a:t> lalu save dengan format </a:t>
            </a:r>
            <a:r>
              <a:rPr b="0" i="0" lang="en-US" sz="1700" u="none" cap="none" strike="noStrike">
                <a:solidFill>
                  <a:srgbClr val="FF0000"/>
                </a:solidFill>
                <a:latin typeface="Arial"/>
                <a:ea typeface="Arial"/>
                <a:cs typeface="Arial"/>
                <a:sym typeface="Arial"/>
              </a:rPr>
              <a:t>belajarweb.html</a:t>
            </a:r>
            <a:endParaRPr b="0" i="0" sz="13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Courier New"/>
                <a:ea typeface="Courier New"/>
                <a:cs typeface="Courier New"/>
                <a:sym typeface="Courier New"/>
              </a:rPr>
              <a:t>&lt;!DOCTYPE html&gt; </a:t>
            </a:r>
            <a:endParaRPr b="0" i="0" sz="13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Courier New"/>
                <a:ea typeface="Courier New"/>
                <a:cs typeface="Courier New"/>
                <a:sym typeface="Courier New"/>
              </a:rPr>
              <a:t>&lt;html&gt;</a:t>
            </a:r>
            <a:endParaRPr b="0" i="0" sz="13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Courier New"/>
                <a:ea typeface="Courier New"/>
                <a:cs typeface="Courier New"/>
                <a:sym typeface="Courier New"/>
              </a:rPr>
              <a:t> &lt;head&gt; </a:t>
            </a:r>
            <a:endParaRPr b="0" i="0" sz="13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Courier New"/>
                <a:ea typeface="Courier New"/>
                <a:cs typeface="Courier New"/>
                <a:sym typeface="Courier New"/>
              </a:rPr>
              <a:t>&lt;title&gt; belajar web&lt;/title&gt;</a:t>
            </a:r>
            <a:endParaRPr b="0" i="0" sz="13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Courier New"/>
                <a:ea typeface="Courier New"/>
                <a:cs typeface="Courier New"/>
                <a:sym typeface="Courier New"/>
              </a:rPr>
              <a:t> &lt;style&gt; </a:t>
            </a:r>
            <a:endParaRPr b="0" i="0" sz="13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Courier New"/>
                <a:ea typeface="Courier New"/>
                <a:cs typeface="Courier New"/>
                <a:sym typeface="Courier New"/>
              </a:rPr>
              <a:t>&lt;/style&gt; </a:t>
            </a:r>
            <a:endParaRPr b="0" i="0" sz="13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Courier New"/>
                <a:ea typeface="Courier New"/>
                <a:cs typeface="Courier New"/>
                <a:sym typeface="Courier New"/>
              </a:rPr>
              <a:t>&lt;/head&gt; </a:t>
            </a:r>
            <a:endParaRPr b="0" i="0" sz="13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Courier New"/>
                <a:ea typeface="Courier New"/>
                <a:cs typeface="Courier New"/>
                <a:sym typeface="Courier New"/>
              </a:rPr>
              <a:t>&lt;body&gt; &lt;h1&gt;Selamat Datang, jangan lupa bahagia &lt;/h1&gt; &lt;p&gt; Selamat belajar pemrograman web&lt;/p&gt; &lt;/body&gt; </a:t>
            </a:r>
            <a:endParaRPr b="0" i="0" sz="13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Courier New"/>
                <a:ea typeface="Courier New"/>
                <a:cs typeface="Courier New"/>
                <a:sym typeface="Courier New"/>
              </a:rPr>
              <a:t>&lt;/html&gt; </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pic>
        <p:nvPicPr>
          <p:cNvPr id="345" name="Google Shape;345;p40"/>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346" name="Google Shape;346;p40"/>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347" name="Google Shape;347;p40"/>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348" name="Google Shape;348;p40"/>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349" name="Google Shape;349;p40"/>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Eksekusi File PHP</a:t>
            </a:r>
            <a:endParaRPr b="0" i="0" sz="2800" u="none" cap="none" strike="noStrike">
              <a:solidFill>
                <a:srgbClr val="002060"/>
              </a:solidFill>
              <a:latin typeface="Arial"/>
              <a:ea typeface="Arial"/>
              <a:cs typeface="Arial"/>
              <a:sym typeface="Arial"/>
            </a:endParaRPr>
          </a:p>
        </p:txBody>
      </p:sp>
      <p:sp>
        <p:nvSpPr>
          <p:cNvPr id="350" name="Google Shape;350;p40"/>
          <p:cNvSpPr/>
          <p:nvPr/>
        </p:nvSpPr>
        <p:spPr>
          <a:xfrm>
            <a:off x="331180" y="960801"/>
            <a:ext cx="8452212" cy="1754286"/>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Jika Web Server Apache belum berjalan, silahkan menjalankannya terlebih dahulu, buka browser, dan ketikkan alamat berikut: </a:t>
            </a:r>
            <a:endParaRPr b="0" i="0" sz="1400" u="none" cap="none" strike="noStrike">
              <a:solidFill>
                <a:srgbClr val="000000"/>
              </a:solidFill>
              <a:latin typeface="Cambria"/>
              <a:ea typeface="Cambria"/>
              <a:cs typeface="Cambria"/>
              <a:sym typeface="Cambria"/>
            </a:endParaRPr>
          </a:p>
          <a:p>
            <a:pPr indent="0" lvl="0" marL="0" marR="0" rtl="0" algn="just">
              <a:lnSpc>
                <a:spcPct val="150000"/>
              </a:lnSpc>
              <a:spcBef>
                <a:spcPts val="0"/>
              </a:spcBef>
              <a:spcAft>
                <a:spcPts val="0"/>
              </a:spcAft>
              <a:buClr>
                <a:srgbClr val="000000"/>
              </a:buClr>
              <a:buSzPts val="1800"/>
              <a:buFont typeface="Arial"/>
              <a:buNone/>
            </a:pPr>
            <a:r>
              <a:rPr b="1" i="0" lang="en-US" sz="1800" u="none" cap="none" strike="noStrike">
                <a:solidFill>
                  <a:srgbClr val="FF0000"/>
                </a:solidFill>
                <a:latin typeface="Cambria"/>
                <a:ea typeface="Cambria"/>
                <a:cs typeface="Cambria"/>
                <a:sym typeface="Cambria"/>
              </a:rPr>
              <a:t>localhost/digitalent/belajarweb.html</a:t>
            </a:r>
            <a:r>
              <a:rPr b="0" i="0" lang="en-US" sz="1800" u="none" cap="none" strike="noStrike">
                <a:solidFill>
                  <a:srgbClr val="000000"/>
                </a:solidFill>
                <a:latin typeface="Cambria"/>
                <a:ea typeface="Cambria"/>
                <a:cs typeface="Cambria"/>
                <a:sym typeface="Cambria"/>
              </a:rPr>
              <a:t> pada address bar lalu tekan</a:t>
            </a:r>
            <a:r>
              <a:rPr b="1" i="0" lang="en-US" sz="1800" u="none" cap="none" strike="noStrike">
                <a:solidFill>
                  <a:srgbClr val="000000"/>
                </a:solidFill>
                <a:latin typeface="Cambria"/>
                <a:ea typeface="Cambria"/>
                <a:cs typeface="Cambria"/>
                <a:sym typeface="Cambria"/>
              </a:rPr>
              <a:t> Enter. </a:t>
            </a:r>
            <a:r>
              <a:rPr b="0" i="0" lang="en-US" sz="1800" u="none" cap="none" strike="noStrike">
                <a:solidFill>
                  <a:srgbClr val="000000"/>
                </a:solidFill>
                <a:latin typeface="Cambria"/>
                <a:ea typeface="Cambria"/>
                <a:cs typeface="Cambria"/>
                <a:sym typeface="Cambria"/>
              </a:rPr>
              <a:t>Maka di dalam web browser akan tampil seperti berikut:</a:t>
            </a:r>
            <a:endParaRPr b="0" i="0" sz="1400" u="none" cap="none" strike="noStrike">
              <a:solidFill>
                <a:srgbClr val="000000"/>
              </a:solidFill>
              <a:latin typeface="Cambria"/>
              <a:ea typeface="Cambria"/>
              <a:cs typeface="Cambria"/>
              <a:sym typeface="Cambria"/>
            </a:endParaRPr>
          </a:p>
        </p:txBody>
      </p:sp>
      <p:pic>
        <p:nvPicPr>
          <p:cNvPr id="351" name="Google Shape;351;p40"/>
          <p:cNvPicPr preferRelativeResize="0"/>
          <p:nvPr/>
        </p:nvPicPr>
        <p:blipFill rotWithShape="1">
          <a:blip r:embed="rId6">
            <a:alphaModFix/>
          </a:blip>
          <a:srcRect b="31250" l="44" r="-44" t="-2281"/>
          <a:stretch/>
        </p:blipFill>
        <p:spPr>
          <a:xfrm>
            <a:off x="1838879" y="2850223"/>
            <a:ext cx="5436813" cy="217452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pic>
        <p:nvPicPr>
          <p:cNvPr id="356" name="Google Shape;356;p41"/>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357" name="Google Shape;357;p41"/>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358" name="Google Shape;358;p41"/>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359" name="Google Shape;359;p41"/>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360" name="Google Shape;360;p41"/>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PHP Example 🡪 Make A Form</a:t>
            </a:r>
            <a:endParaRPr b="0" i="0" sz="2800" u="none" cap="none" strike="noStrike">
              <a:solidFill>
                <a:srgbClr val="002060"/>
              </a:solidFill>
              <a:latin typeface="Arial"/>
              <a:ea typeface="Arial"/>
              <a:cs typeface="Arial"/>
              <a:sym typeface="Arial"/>
            </a:endParaRPr>
          </a:p>
        </p:txBody>
      </p:sp>
      <p:sp>
        <p:nvSpPr>
          <p:cNvPr id="361" name="Google Shape;361;p41"/>
          <p:cNvSpPr/>
          <p:nvPr/>
        </p:nvSpPr>
        <p:spPr>
          <a:xfrm>
            <a:off x="331180" y="960801"/>
            <a:ext cx="8452212" cy="43088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Contoh : Membuat Form Validasi dengan PHP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Buatlah Sebuah File PHP sebagai berikut :</a:t>
            </a:r>
            <a:endParaRPr b="0"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Courier New"/>
                <a:ea typeface="Courier New"/>
                <a:cs typeface="Courier New"/>
                <a:sym typeface="Courier New"/>
              </a:rPr>
              <a:t>&lt;html&gt;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Courier New"/>
                <a:ea typeface="Courier New"/>
                <a:cs typeface="Courier New"/>
                <a:sym typeface="Courier New"/>
              </a:rPr>
              <a:t>	&lt;head&gt;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Courier New"/>
                <a:ea typeface="Courier New"/>
                <a:cs typeface="Courier New"/>
                <a:sym typeface="Courier New"/>
              </a:rPr>
              <a:t>		&lt;title&gt;Membuat Form Validasi &lt;/title&gt;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Courier New"/>
                <a:ea typeface="Courier New"/>
                <a:cs typeface="Courier New"/>
                <a:sym typeface="Courier New"/>
              </a:rPr>
              <a:t>	&lt;/head&gt;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Courier New"/>
                <a:ea typeface="Courier New"/>
                <a:cs typeface="Courier New"/>
                <a:sym typeface="Courier New"/>
              </a:rPr>
              <a:t>	&lt;body&gt;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Courier New"/>
                <a:ea typeface="Courier New"/>
                <a:cs typeface="Courier New"/>
                <a:sym typeface="Courier New"/>
              </a:rPr>
              <a:t>	&lt;h1&gt;Membuat Form Validasi Dengan PHP &lt;br/&gt; ---&lt;/h1&gt;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Courier New"/>
                <a:ea typeface="Courier New"/>
                <a:cs typeface="Courier New"/>
                <a:sym typeface="Courier New"/>
              </a:rPr>
              <a:t>	&lt;?php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Courier New"/>
                <a:ea typeface="Courier New"/>
                <a:cs typeface="Courier New"/>
                <a:sym typeface="Courier New"/>
              </a:rPr>
              <a:t>	if(isset($_GET['nama'])){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Courier New"/>
                <a:ea typeface="Courier New"/>
                <a:cs typeface="Courier New"/>
                <a:sym typeface="Courier New"/>
              </a:rPr>
              <a:t>	if($_GET['nama'] == "kosong"){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Courier New"/>
                <a:ea typeface="Courier New"/>
                <a:cs typeface="Courier New"/>
                <a:sym typeface="Courier New"/>
              </a:rPr>
              <a:t>	echo "&lt;h4 style='color:red'&gt;Nama Belum Di Masukkan !&lt;/h4&gt;";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Courier New"/>
                <a:ea typeface="Courier New"/>
                <a:cs typeface="Courier New"/>
                <a:sym typeface="Courier New"/>
              </a:rPr>
              <a:t>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Courier New"/>
                <a:ea typeface="Courier New"/>
                <a:cs typeface="Courier New"/>
                <a:sym typeface="Courier New"/>
              </a:rPr>
              <a:t>?&gt;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pic>
        <p:nvPicPr>
          <p:cNvPr id="366" name="Google Shape;366;p42"/>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367" name="Google Shape;367;p42"/>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368" name="Google Shape;368;p42"/>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369" name="Google Shape;369;p42"/>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370" name="Google Shape;370;p42"/>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PHP Example</a:t>
            </a:r>
            <a:endParaRPr b="0" i="0" sz="2800" u="none" cap="none" strike="noStrike">
              <a:solidFill>
                <a:srgbClr val="002060"/>
              </a:solidFill>
              <a:latin typeface="Arial"/>
              <a:ea typeface="Arial"/>
              <a:cs typeface="Arial"/>
              <a:sym typeface="Arial"/>
            </a:endParaRPr>
          </a:p>
        </p:txBody>
      </p:sp>
      <p:sp>
        <p:nvSpPr>
          <p:cNvPr id="371" name="Google Shape;371;p42"/>
          <p:cNvSpPr/>
          <p:nvPr/>
        </p:nvSpPr>
        <p:spPr>
          <a:xfrm>
            <a:off x="331180" y="960801"/>
            <a:ext cx="8452212" cy="39702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r>
              <a:rPr b="0" i="0" lang="en-US" sz="1800" u="none" cap="none" strike="noStrike">
                <a:solidFill>
                  <a:srgbClr val="000000"/>
                </a:solidFill>
                <a:latin typeface="Courier New"/>
                <a:ea typeface="Courier New"/>
                <a:cs typeface="Courier New"/>
                <a:sym typeface="Courier New"/>
              </a:rPr>
              <a:t>&lt;h4&gt;Masukkan Nama Anda :&lt;/h4&gt;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	&lt;form action="cek.php" method="post"&gt;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		&lt;table&gt;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		&lt;tr&gt;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		&lt;td&gt;Nama&lt;/td&gt;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		&lt;td&gt;&lt;input type="text" name="nama"&gt;&lt;/td&gt;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		&lt;td&gt;&lt;input type="submit" value="Cek"&gt;&lt;/td&gt;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		&lt;/tr&gt;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		&lt;/table&gt;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		&lt;/form&gt;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		&lt;/body&gt;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&lt;/html&gt;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Lakukan Penyimpanan dengan nama</a:t>
            </a:r>
            <a:r>
              <a:rPr b="1" i="0" lang="en-US" sz="1800" u="none" cap="none" strike="noStrike">
                <a:solidFill>
                  <a:srgbClr val="000000"/>
                </a:solidFill>
                <a:latin typeface="Arial"/>
                <a:ea typeface="Arial"/>
                <a:cs typeface="Arial"/>
                <a:sym typeface="Arial"/>
              </a:rPr>
              <a:t> kominfo.php</a:t>
            </a:r>
            <a:endParaRPr b="1" i="0" sz="18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pic>
        <p:nvPicPr>
          <p:cNvPr id="376" name="Google Shape;376;p43"/>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377" name="Google Shape;377;p43"/>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378" name="Google Shape;378;p43"/>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379" name="Google Shape;379;p43"/>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380" name="Google Shape;380;p43"/>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PHP Example</a:t>
            </a:r>
            <a:endParaRPr b="0" i="0" sz="2800" u="none" cap="none" strike="noStrike">
              <a:solidFill>
                <a:srgbClr val="002060"/>
              </a:solidFill>
              <a:latin typeface="Arial"/>
              <a:ea typeface="Arial"/>
              <a:cs typeface="Arial"/>
              <a:sym typeface="Arial"/>
            </a:endParaRPr>
          </a:p>
        </p:txBody>
      </p:sp>
      <p:sp>
        <p:nvSpPr>
          <p:cNvPr id="381" name="Google Shape;381;p43"/>
          <p:cNvSpPr/>
          <p:nvPr/>
        </p:nvSpPr>
        <p:spPr>
          <a:xfrm>
            <a:off x="331180" y="960801"/>
            <a:ext cx="8452212" cy="369327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Kemudian buatlah sebuah file untuk mengecek Tulisan pada Komponen Edit, dan beri penamaan File</a:t>
            </a:r>
            <a:r>
              <a:rPr b="1" i="0" lang="en-US" sz="1800" u="none" cap="none" strike="noStrike">
                <a:solidFill>
                  <a:srgbClr val="000000"/>
                </a:solidFill>
                <a:latin typeface="Cambria"/>
                <a:ea typeface="Cambria"/>
                <a:cs typeface="Cambria"/>
                <a:sym typeface="Cambria"/>
              </a:rPr>
              <a:t> cek.php </a:t>
            </a:r>
            <a:r>
              <a:rPr b="0" i="0" lang="en-US" sz="1800" u="none" cap="none" strike="noStrike">
                <a:solidFill>
                  <a:srgbClr val="000000"/>
                </a:solidFill>
                <a:latin typeface="Cambria"/>
                <a:ea typeface="Cambria"/>
                <a:cs typeface="Cambria"/>
                <a:sym typeface="Cambria"/>
              </a:rPr>
              <a:t>dengan isian perintah sebagai berikut:</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mbria"/>
                <a:ea typeface="Cambria"/>
                <a:cs typeface="Cambria"/>
                <a:sym typeface="Cambria"/>
              </a:rPr>
              <a:t>&lt;?php </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mbria"/>
                <a:ea typeface="Cambria"/>
                <a:cs typeface="Cambria"/>
                <a:sym typeface="Cambria"/>
              </a:rPr>
              <a:t>	$nama = $_POST['nama'];</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mbria"/>
                <a:ea typeface="Cambria"/>
                <a:cs typeface="Cambria"/>
                <a:sym typeface="Cambria"/>
              </a:rPr>
              <a:t> </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mbria"/>
                <a:ea typeface="Cambria"/>
                <a:cs typeface="Cambria"/>
                <a:sym typeface="Cambria"/>
              </a:rPr>
              <a:t>	if($nama == ""){</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mbria"/>
                <a:ea typeface="Cambria"/>
                <a:cs typeface="Cambria"/>
                <a:sym typeface="Cambria"/>
              </a:rPr>
              <a:t>	header("location:kominfo.php?nama=kosong");</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mbria"/>
                <a:ea typeface="Cambria"/>
                <a:cs typeface="Cambria"/>
                <a:sym typeface="Cambria"/>
              </a:rPr>
              <a:t>	}else{</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mbria"/>
                <a:ea typeface="Cambria"/>
                <a:cs typeface="Cambria"/>
                <a:sym typeface="Cambria"/>
              </a:rPr>
              <a:t>	echo "Nama anda adalah ". $nama;</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mbria"/>
                <a:ea typeface="Cambria"/>
                <a:cs typeface="Cambria"/>
                <a:sym typeface="Cambria"/>
              </a:rPr>
              <a:t>}</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mbria"/>
                <a:ea typeface="Cambria"/>
                <a:cs typeface="Cambria"/>
                <a:sym typeface="Cambria"/>
              </a:rPr>
              <a:t>?&gt;</a:t>
            </a:r>
            <a:endParaRPr b="0" i="0" sz="1400" u="none" cap="none" strike="noStrike">
              <a:solidFill>
                <a:srgbClr val="000000"/>
              </a:solidFill>
              <a:latin typeface="Cambria"/>
              <a:ea typeface="Cambria"/>
              <a:cs typeface="Cambria"/>
              <a:sym typeface="Cambri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pic>
        <p:nvPicPr>
          <p:cNvPr id="386" name="Google Shape;386;p44"/>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387" name="Google Shape;387;p44"/>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388" name="Google Shape;388;p44"/>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389" name="Google Shape;389;p44"/>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390" name="Google Shape;390;p44"/>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PHP Example</a:t>
            </a:r>
            <a:endParaRPr b="0" i="0" sz="2800" u="none" cap="none" strike="noStrike">
              <a:solidFill>
                <a:srgbClr val="002060"/>
              </a:solidFill>
              <a:latin typeface="Arial"/>
              <a:ea typeface="Arial"/>
              <a:cs typeface="Arial"/>
              <a:sym typeface="Arial"/>
            </a:endParaRPr>
          </a:p>
        </p:txBody>
      </p:sp>
      <p:sp>
        <p:nvSpPr>
          <p:cNvPr id="391" name="Google Shape;391;p44"/>
          <p:cNvSpPr/>
          <p:nvPr/>
        </p:nvSpPr>
        <p:spPr>
          <a:xfrm>
            <a:off x="331180" y="960801"/>
            <a:ext cx="8452212" cy="341627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Hasilnya ketika tidak ada inputan pada	Hasil ketika nama diinputkan pada komponen edit 				komponen edit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392" name="Google Shape;392;p44"/>
          <p:cNvPicPr preferRelativeResize="0"/>
          <p:nvPr/>
        </p:nvPicPr>
        <p:blipFill rotWithShape="1">
          <a:blip r:embed="rId6">
            <a:alphaModFix/>
          </a:blip>
          <a:srcRect b="0" l="0" r="0" t="0"/>
          <a:stretch/>
        </p:blipFill>
        <p:spPr>
          <a:xfrm>
            <a:off x="360608" y="2090715"/>
            <a:ext cx="3992451" cy="1815337"/>
          </a:xfrm>
          <a:prstGeom prst="rect">
            <a:avLst/>
          </a:prstGeom>
          <a:noFill/>
          <a:ln>
            <a:noFill/>
          </a:ln>
        </p:spPr>
      </p:pic>
      <p:pic>
        <p:nvPicPr>
          <p:cNvPr id="393" name="Google Shape;393;p44"/>
          <p:cNvPicPr preferRelativeResize="0"/>
          <p:nvPr/>
        </p:nvPicPr>
        <p:blipFill rotWithShape="1">
          <a:blip r:embed="rId7">
            <a:alphaModFix/>
          </a:blip>
          <a:srcRect b="0" l="0" r="0" t="0"/>
          <a:stretch/>
        </p:blipFill>
        <p:spPr>
          <a:xfrm>
            <a:off x="4790943" y="2165594"/>
            <a:ext cx="4162899" cy="123482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pic>
        <p:nvPicPr>
          <p:cNvPr id="398" name="Google Shape;398;p45"/>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399" name="Google Shape;399;p45"/>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400" name="Google Shape;400;p45"/>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401" name="Google Shape;401;p45"/>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402" name="Google Shape;402;p45"/>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Soal Latihan</a:t>
            </a:r>
            <a:r>
              <a:rPr b="0" i="0" lang="en-US" sz="2800" u="none" cap="none" strike="noStrike">
                <a:solidFill>
                  <a:srgbClr val="002060"/>
                </a:solidFill>
                <a:latin typeface="Arial"/>
                <a:ea typeface="Arial"/>
                <a:cs typeface="Arial"/>
                <a:sym typeface="Arial"/>
              </a:rPr>
              <a:t>		</a:t>
            </a:r>
            <a:endParaRPr b="0" i="0" sz="2800" u="none" cap="none" strike="noStrike">
              <a:solidFill>
                <a:srgbClr val="002060"/>
              </a:solidFill>
              <a:latin typeface="Arial"/>
              <a:ea typeface="Arial"/>
              <a:cs typeface="Arial"/>
              <a:sym typeface="Arial"/>
            </a:endParaRPr>
          </a:p>
        </p:txBody>
      </p:sp>
      <p:sp>
        <p:nvSpPr>
          <p:cNvPr id="403" name="Google Shape;403;p45"/>
          <p:cNvSpPr/>
          <p:nvPr/>
        </p:nvSpPr>
        <p:spPr>
          <a:xfrm>
            <a:off x="331180" y="960801"/>
            <a:ext cx="8452212" cy="246217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Buatlah Sebuah Form Biodata  Sederhana (Nama, Alamat, Tempat, Jenis Kelamin, Dan Usia) menggunakan file PHP dengan beberapa komponen seperti button, ukuran font.</a:t>
            </a:r>
            <a:endParaRPr b="0" i="0" sz="14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Setelah mengisi semua formulir maka data akan ditampilkan di layar</a:t>
            </a:r>
            <a:endParaRPr b="0" i="0" sz="1600" u="none" cap="none" strike="noStrike">
              <a:solidFill>
                <a:srgbClr val="000000"/>
              </a:solidFill>
              <a:latin typeface="Cambria"/>
              <a:ea typeface="Cambria"/>
              <a:cs typeface="Cambria"/>
              <a:sym typeface="Cambria"/>
            </a:endParaRPr>
          </a:p>
          <a:p>
            <a:pPr indent="-241300" lvl="0" marL="3429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2"/>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10" name="Google Shape;110;p22"/>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11" name="Google Shape;111;p22"/>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112" name="Google Shape;112;p22"/>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113" name="Google Shape;113;p22"/>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XAMPP</a:t>
            </a:r>
            <a:endParaRPr b="0" i="0" sz="2800" u="none" cap="none" strike="noStrike">
              <a:solidFill>
                <a:srgbClr val="002060"/>
              </a:solidFill>
              <a:latin typeface="Arial"/>
              <a:ea typeface="Arial"/>
              <a:cs typeface="Arial"/>
              <a:sym typeface="Arial"/>
            </a:endParaRPr>
          </a:p>
        </p:txBody>
      </p:sp>
      <p:sp>
        <p:nvSpPr>
          <p:cNvPr id="114" name="Google Shape;114;p22"/>
          <p:cNvSpPr/>
          <p:nvPr/>
        </p:nvSpPr>
        <p:spPr>
          <a:xfrm>
            <a:off x="331180" y="876953"/>
            <a:ext cx="8464028" cy="4108777"/>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Aplikasi XAMPP ini dibuat oleh Apache Friends.</a:t>
            </a:r>
            <a:endParaRPr b="0" i="0" sz="1400" u="none" cap="none" strike="noStrike">
              <a:solidFill>
                <a:srgbClr val="000000"/>
              </a:solidFill>
              <a:latin typeface="Cambria"/>
              <a:ea typeface="Cambria"/>
              <a:cs typeface="Cambria"/>
              <a:sym typeface="Cambria"/>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Installer-nya bisa langsung diunduh dari situsnya </a:t>
            </a:r>
            <a:r>
              <a:rPr b="0" i="0" lang="en-US" sz="1800" u="sng" cap="none" strike="noStrike">
                <a:solidFill>
                  <a:srgbClr val="000000"/>
                </a:solidFill>
                <a:latin typeface="Cambria"/>
                <a:ea typeface="Cambria"/>
                <a:cs typeface="Cambria"/>
                <a:sym typeface="Cambria"/>
                <a:hlinkClick r:id="rId6">
                  <a:extLst>
                    <a:ext uri="{A12FA001-AC4F-418D-AE19-62706E023703}">
                      <ahyp:hlinkClr val="tx"/>
                    </a:ext>
                  </a:extLst>
                </a:hlinkClick>
              </a:rPr>
              <a:t>https://www.apachefriends.org/</a:t>
            </a:r>
            <a:r>
              <a:rPr b="0" i="0" lang="en-US" sz="1800" u="sng" cap="none" strike="noStrike">
                <a:solidFill>
                  <a:srgbClr val="000000"/>
                </a:solidFill>
                <a:latin typeface="Cambria"/>
                <a:ea typeface="Cambria"/>
                <a:cs typeface="Cambria"/>
                <a:sym typeface="Cambria"/>
              </a:rPr>
              <a:t> </a:t>
            </a:r>
            <a:endParaRPr b="0" i="0" sz="14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br>
              <a:rPr b="0" i="0" lang="en-US" sz="1800" u="none" cap="none" strike="noStrike">
                <a:solidFill>
                  <a:srgbClr val="000000"/>
                </a:solidFill>
                <a:latin typeface="Cambria"/>
                <a:ea typeface="Cambria"/>
                <a:cs typeface="Cambria"/>
                <a:sym typeface="Cambria"/>
              </a:rPr>
            </a:br>
            <a:r>
              <a:rPr b="0" i="0" lang="en-US" sz="1800" u="none" cap="none" strike="noStrike">
                <a:solidFill>
                  <a:srgbClr val="000000"/>
                </a:solidFill>
                <a:latin typeface="Cambria"/>
                <a:ea typeface="Cambria"/>
                <a:cs typeface="Cambria"/>
                <a:sym typeface="Cambria"/>
              </a:rPr>
              <a:t>Isi dari XAMPP, antara lain:</a:t>
            </a:r>
            <a:endParaRPr b="0" i="0" sz="14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1. Apache</a:t>
            </a:r>
            <a:endParaRPr b="0" i="0" sz="14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2. MySQL</a:t>
            </a:r>
            <a:endParaRPr b="0" i="0" sz="14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3. PHP</a:t>
            </a:r>
            <a:endParaRPr b="0" i="0" sz="14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4. phpMyAdmin</a:t>
            </a:r>
            <a:endParaRPr b="0" i="0" sz="18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5. FileZilla FTP Server</a:t>
            </a:r>
            <a:endParaRPr b="0" i="0" sz="14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6. Tomcat</a:t>
            </a:r>
            <a:endParaRPr b="0" i="0" sz="14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7. XAMPP Control Panel</a:t>
            </a:r>
            <a:endParaRPr b="0" i="0" sz="1800" u="none" cap="none" strike="noStrike">
              <a:solidFill>
                <a:schemeClr val="dk1"/>
              </a:solidFill>
              <a:latin typeface="Cambria"/>
              <a:ea typeface="Cambria"/>
              <a:cs typeface="Cambria"/>
              <a:sym typeface="Cambri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pic>
        <p:nvPicPr>
          <p:cNvPr id="408" name="Google Shape;408;p46"/>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409" name="Google Shape;409;p46"/>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410" name="Google Shape;410;p46"/>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411" name="Google Shape;411;p46"/>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412" name="Google Shape;412;p46"/>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Pengaksesan Database</a:t>
            </a:r>
            <a:endParaRPr b="0" i="0" sz="2800" u="none" cap="none" strike="noStrike">
              <a:solidFill>
                <a:srgbClr val="002060"/>
              </a:solidFill>
              <a:latin typeface="Arial"/>
              <a:ea typeface="Arial"/>
              <a:cs typeface="Arial"/>
              <a:sym typeface="Arial"/>
            </a:endParaRPr>
          </a:p>
        </p:txBody>
      </p:sp>
      <p:sp>
        <p:nvSpPr>
          <p:cNvPr id="413" name="Google Shape;413;p46"/>
          <p:cNvSpPr/>
          <p:nvPr/>
        </p:nvSpPr>
        <p:spPr>
          <a:xfrm>
            <a:off x="331180" y="960801"/>
            <a:ext cx="8452212" cy="89251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Mengaktifkan module </a:t>
            </a:r>
            <a:r>
              <a:rPr b="0" i="1" lang="en-US" sz="1800" u="none" cap="none" strike="noStrike">
                <a:solidFill>
                  <a:srgbClr val="000000"/>
                </a:solidFill>
                <a:latin typeface="Arial"/>
                <a:ea typeface="Arial"/>
                <a:cs typeface="Arial"/>
                <a:sym typeface="Arial"/>
              </a:rPr>
              <a:t>Apache</a:t>
            </a:r>
            <a:r>
              <a:rPr b="0" i="0" lang="en-US" sz="1800" u="none" cap="none" strike="noStrike">
                <a:solidFill>
                  <a:srgbClr val="000000"/>
                </a:solidFill>
                <a:latin typeface="Arial"/>
                <a:ea typeface="Arial"/>
                <a:cs typeface="Arial"/>
                <a:sym typeface="Arial"/>
              </a:rPr>
              <a:t> dan </a:t>
            </a:r>
            <a:r>
              <a:rPr b="0" i="1" lang="en-US" sz="1800" u="none" cap="none" strike="noStrike">
                <a:solidFill>
                  <a:srgbClr val="000000"/>
                </a:solidFill>
                <a:latin typeface="Arial"/>
                <a:ea typeface="Arial"/>
                <a:cs typeface="Arial"/>
                <a:sym typeface="Arial"/>
              </a:rPr>
              <a:t>MySQL</a:t>
            </a:r>
            <a:r>
              <a:rPr b="0" i="0" lang="en-US" sz="1800" u="none" cap="none" strike="noStrike">
                <a:solidFill>
                  <a:srgbClr val="000000"/>
                </a:solidFill>
                <a:latin typeface="Arial"/>
                <a:ea typeface="Arial"/>
                <a:cs typeface="Arial"/>
                <a:sym typeface="Arial"/>
              </a:rPr>
              <a:t> pada aplikasi Xampp. Kemudian klik Start hingga akan terlihat tombol berubah menjadi stop</a:t>
            </a:r>
            <a:endParaRPr b="0" i="0" sz="16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pic>
        <p:nvPicPr>
          <p:cNvPr id="414" name="Google Shape;414;p46"/>
          <p:cNvPicPr preferRelativeResize="0"/>
          <p:nvPr/>
        </p:nvPicPr>
        <p:blipFill rotWithShape="1">
          <a:blip r:embed="rId6">
            <a:alphaModFix/>
          </a:blip>
          <a:srcRect b="0" l="0" r="0" t="0"/>
          <a:stretch/>
        </p:blipFill>
        <p:spPr>
          <a:xfrm>
            <a:off x="1920348" y="1649249"/>
            <a:ext cx="5303303" cy="33755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pic>
        <p:nvPicPr>
          <p:cNvPr id="419" name="Google Shape;419;p47"/>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420" name="Google Shape;420;p47"/>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421" name="Google Shape;421;p47"/>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422" name="Google Shape;422;p47"/>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423" name="Google Shape;423;p47"/>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Konfigurasi XAMPP</a:t>
            </a:r>
            <a:endParaRPr b="0" i="0" sz="2800" u="none" cap="none" strike="noStrike">
              <a:solidFill>
                <a:srgbClr val="002060"/>
              </a:solidFill>
              <a:latin typeface="Arial"/>
              <a:ea typeface="Arial"/>
              <a:cs typeface="Arial"/>
              <a:sym typeface="Arial"/>
            </a:endParaRPr>
          </a:p>
        </p:txBody>
      </p:sp>
      <p:sp>
        <p:nvSpPr>
          <p:cNvPr id="424" name="Google Shape;424;p47"/>
          <p:cNvSpPr/>
          <p:nvPr/>
        </p:nvSpPr>
        <p:spPr>
          <a:xfrm>
            <a:off x="331180" y="960801"/>
            <a:ext cx="8452212" cy="338514"/>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pic>
        <p:nvPicPr>
          <p:cNvPr id="425" name="Google Shape;425;p47"/>
          <p:cNvPicPr preferRelativeResize="0"/>
          <p:nvPr/>
        </p:nvPicPr>
        <p:blipFill rotWithShape="1">
          <a:blip r:embed="rId6">
            <a:alphaModFix/>
          </a:blip>
          <a:srcRect b="0" l="0" r="0" t="0"/>
          <a:stretch/>
        </p:blipFill>
        <p:spPr>
          <a:xfrm>
            <a:off x="1275635" y="847273"/>
            <a:ext cx="6563302" cy="4177477"/>
          </a:xfrm>
          <a:prstGeom prst="rect">
            <a:avLst/>
          </a:prstGeom>
          <a:noFill/>
          <a:ln>
            <a:noFill/>
          </a:ln>
        </p:spPr>
      </p:pic>
      <p:sp>
        <p:nvSpPr>
          <p:cNvPr id="426" name="Google Shape;426;p47"/>
          <p:cNvSpPr/>
          <p:nvPr/>
        </p:nvSpPr>
        <p:spPr>
          <a:xfrm>
            <a:off x="6487845" y="1000602"/>
            <a:ext cx="1152128" cy="504056"/>
          </a:xfrm>
          <a:prstGeom prst="ellipse">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pic>
        <p:nvPicPr>
          <p:cNvPr id="431" name="Google Shape;431;p48"/>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432" name="Google Shape;432;p48"/>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433" name="Google Shape;433;p48"/>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434" name="Google Shape;434;p48"/>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435" name="Google Shape;435;p48"/>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Pengaksesan Database</a:t>
            </a:r>
            <a:endParaRPr b="0" i="0" sz="2800" u="none" cap="none" strike="noStrike">
              <a:solidFill>
                <a:srgbClr val="002060"/>
              </a:solidFill>
              <a:latin typeface="Arial"/>
              <a:ea typeface="Arial"/>
              <a:cs typeface="Arial"/>
              <a:sym typeface="Arial"/>
            </a:endParaRPr>
          </a:p>
        </p:txBody>
      </p:sp>
      <p:sp>
        <p:nvSpPr>
          <p:cNvPr id="436" name="Google Shape;436;p48"/>
          <p:cNvSpPr/>
          <p:nvPr/>
        </p:nvSpPr>
        <p:spPr>
          <a:xfrm>
            <a:off x="331180" y="960801"/>
            <a:ext cx="8452212" cy="116951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Klik Database </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FF0000"/>
                </a:solidFill>
                <a:latin typeface="Arial"/>
                <a:ea typeface="Arial"/>
                <a:cs typeface="Arial"/>
                <a:sym typeface="Arial"/>
              </a:rPr>
              <a:t>Buat database baru </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Kemudian klik Create. </a:t>
            </a:r>
            <a:endParaRPr b="0" i="0" sz="16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pic>
        <p:nvPicPr>
          <p:cNvPr id="437" name="Google Shape;437;p48"/>
          <p:cNvPicPr preferRelativeResize="0"/>
          <p:nvPr/>
        </p:nvPicPr>
        <p:blipFill rotWithShape="1">
          <a:blip r:embed="rId6">
            <a:alphaModFix/>
          </a:blip>
          <a:srcRect b="0" l="0" r="0" t="0"/>
          <a:stretch/>
        </p:blipFill>
        <p:spPr>
          <a:xfrm>
            <a:off x="1605369" y="2040094"/>
            <a:ext cx="5903834" cy="2886075"/>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352"/>
              </a:srgbClr>
            </a:outerShdw>
          </a:effectLst>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pic>
        <p:nvPicPr>
          <p:cNvPr id="442" name="Google Shape;442;p49"/>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443" name="Google Shape;443;p49"/>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444" name="Google Shape;444;p49"/>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445" name="Google Shape;445;p49"/>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446" name="Google Shape;446;p49"/>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Pengaksesan Database</a:t>
            </a:r>
            <a:endParaRPr b="0" i="0" sz="2800" u="none" cap="none" strike="noStrike">
              <a:solidFill>
                <a:srgbClr val="002060"/>
              </a:solidFill>
              <a:latin typeface="Arial"/>
              <a:ea typeface="Arial"/>
              <a:cs typeface="Arial"/>
              <a:sym typeface="Arial"/>
            </a:endParaRPr>
          </a:p>
        </p:txBody>
      </p:sp>
      <p:sp>
        <p:nvSpPr>
          <p:cNvPr id="447" name="Google Shape;447;p49"/>
          <p:cNvSpPr/>
          <p:nvPr/>
        </p:nvSpPr>
        <p:spPr>
          <a:xfrm>
            <a:off x="331180" y="960801"/>
            <a:ext cx="8452212" cy="36929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Create database dengan nama db_siswa</a:t>
            </a:r>
            <a:endParaRPr b="0" i="0" sz="1600" u="none" cap="none" strike="noStrike">
              <a:solidFill>
                <a:srgbClr val="000000"/>
              </a:solidFill>
              <a:latin typeface="Arial"/>
              <a:ea typeface="Arial"/>
              <a:cs typeface="Arial"/>
              <a:sym typeface="Arial"/>
            </a:endParaRPr>
          </a:p>
        </p:txBody>
      </p:sp>
      <p:pic>
        <p:nvPicPr>
          <p:cNvPr id="448" name="Google Shape;448;p49"/>
          <p:cNvPicPr preferRelativeResize="0"/>
          <p:nvPr/>
        </p:nvPicPr>
        <p:blipFill rotWithShape="1">
          <a:blip r:embed="rId6">
            <a:alphaModFix/>
          </a:blip>
          <a:srcRect b="0" l="0" r="0" t="0"/>
          <a:stretch/>
        </p:blipFill>
        <p:spPr>
          <a:xfrm>
            <a:off x="1940640" y="1373617"/>
            <a:ext cx="5233291" cy="3651133"/>
          </a:xfrm>
          <a:prstGeom prst="rect">
            <a:avLst/>
          </a:prstGeom>
          <a:noFill/>
          <a:ln>
            <a:noFill/>
          </a:ln>
        </p:spPr>
      </p:pic>
      <p:sp>
        <p:nvSpPr>
          <p:cNvPr id="449" name="Google Shape;449;p49"/>
          <p:cNvSpPr txBox="1"/>
          <p:nvPr/>
        </p:nvSpPr>
        <p:spPr>
          <a:xfrm>
            <a:off x="1970069" y="2378299"/>
            <a:ext cx="4011329" cy="467931"/>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pic>
        <p:nvPicPr>
          <p:cNvPr id="454" name="Google Shape;454;p50"/>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455" name="Google Shape;455;p50"/>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456" name="Google Shape;456;p50"/>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457" name="Google Shape;457;p50"/>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458" name="Google Shape;458;p50"/>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Pengaksesan Database</a:t>
            </a:r>
            <a:endParaRPr b="0" i="0" sz="2800" u="none" cap="none" strike="noStrike">
              <a:solidFill>
                <a:srgbClr val="002060"/>
              </a:solidFill>
              <a:latin typeface="Arial"/>
              <a:ea typeface="Arial"/>
              <a:cs typeface="Arial"/>
              <a:sym typeface="Arial"/>
            </a:endParaRPr>
          </a:p>
        </p:txBody>
      </p:sp>
      <p:sp>
        <p:nvSpPr>
          <p:cNvPr id="459" name="Google Shape;459;p50"/>
          <p:cNvSpPr/>
          <p:nvPr/>
        </p:nvSpPr>
        <p:spPr>
          <a:xfrm>
            <a:off x="331180" y="960801"/>
            <a:ext cx="8452212" cy="36929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Create table dengan nama siswa</a:t>
            </a:r>
            <a:endParaRPr b="0" i="0" sz="1600" u="none" cap="none" strike="noStrike">
              <a:solidFill>
                <a:srgbClr val="000000"/>
              </a:solidFill>
              <a:latin typeface="Arial"/>
              <a:ea typeface="Arial"/>
              <a:cs typeface="Arial"/>
              <a:sym typeface="Arial"/>
            </a:endParaRPr>
          </a:p>
        </p:txBody>
      </p:sp>
      <p:pic>
        <p:nvPicPr>
          <p:cNvPr id="460" name="Google Shape;460;p50"/>
          <p:cNvPicPr preferRelativeResize="0"/>
          <p:nvPr/>
        </p:nvPicPr>
        <p:blipFill rotWithShape="1">
          <a:blip r:embed="rId6">
            <a:alphaModFix/>
          </a:blip>
          <a:srcRect b="0" l="0" r="0" t="0"/>
          <a:stretch/>
        </p:blipFill>
        <p:spPr>
          <a:xfrm>
            <a:off x="111020" y="1778865"/>
            <a:ext cx="8921959" cy="1585770"/>
          </a:xfrm>
          <a:prstGeom prst="rect">
            <a:avLst/>
          </a:prstGeom>
          <a:noFill/>
          <a:ln>
            <a:noFill/>
          </a:ln>
        </p:spPr>
      </p:pic>
      <p:sp>
        <p:nvSpPr>
          <p:cNvPr id="461" name="Google Shape;461;p50"/>
          <p:cNvSpPr txBox="1"/>
          <p:nvPr/>
        </p:nvSpPr>
        <p:spPr>
          <a:xfrm>
            <a:off x="111020" y="2228850"/>
            <a:ext cx="4953000" cy="685800"/>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50"/>
          <p:cNvSpPr txBox="1"/>
          <p:nvPr/>
        </p:nvSpPr>
        <p:spPr>
          <a:xfrm>
            <a:off x="8318863" y="2777233"/>
            <a:ext cx="673130" cy="587402"/>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pic>
        <p:nvPicPr>
          <p:cNvPr id="467" name="Google Shape;467;p51"/>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468" name="Google Shape;468;p51"/>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469" name="Google Shape;469;p51"/>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470" name="Google Shape;470;p51"/>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471" name="Google Shape;471;p51"/>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Pengaksesan Database</a:t>
            </a:r>
            <a:endParaRPr b="0" i="0" sz="2800" u="none" cap="none" strike="noStrike">
              <a:solidFill>
                <a:srgbClr val="002060"/>
              </a:solidFill>
              <a:latin typeface="Arial"/>
              <a:ea typeface="Arial"/>
              <a:cs typeface="Arial"/>
              <a:sym typeface="Arial"/>
            </a:endParaRPr>
          </a:p>
        </p:txBody>
      </p:sp>
      <p:sp>
        <p:nvSpPr>
          <p:cNvPr id="472" name="Google Shape;472;p51"/>
          <p:cNvSpPr/>
          <p:nvPr/>
        </p:nvSpPr>
        <p:spPr>
          <a:xfrm>
            <a:off x="331180" y="960801"/>
            <a:ext cx="8452212" cy="4247276"/>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800"/>
              <a:buFont typeface="Cambria"/>
              <a:buChar char="•"/>
            </a:pPr>
            <a:r>
              <a:rPr b="0" i="0" lang="en-US" sz="1800" u="none" cap="none" strike="noStrike">
                <a:solidFill>
                  <a:schemeClr val="dk1"/>
                </a:solidFill>
                <a:latin typeface="Cambria"/>
                <a:ea typeface="Cambria"/>
                <a:cs typeface="Cambria"/>
                <a:sym typeface="Cambria"/>
              </a:rPr>
              <a:t>Isi kolom kolom tersebut sebagai berikut</a:t>
            </a:r>
            <a:br>
              <a:rPr b="0" i="0" lang="en-US" sz="1800" u="none" cap="none" strike="noStrike">
                <a:solidFill>
                  <a:schemeClr val="dk1"/>
                </a:solidFill>
                <a:latin typeface="Cambria"/>
                <a:ea typeface="Cambria"/>
                <a:cs typeface="Cambria"/>
                <a:sym typeface="Cambria"/>
              </a:rPr>
            </a:br>
            <a:r>
              <a:rPr b="0" i="0" lang="en-US" sz="1800" u="none" cap="none" strike="noStrike">
                <a:solidFill>
                  <a:schemeClr val="dk1"/>
                </a:solidFill>
                <a:latin typeface="Cambria"/>
                <a:ea typeface="Cambria"/>
                <a:cs typeface="Cambria"/>
                <a:sym typeface="Cambria"/>
              </a:rPr>
              <a:t>1. name = id, Type = INT, Length/Vallue = 10,  Null index= Primary, centang check box A_I</a:t>
            </a:r>
            <a:br>
              <a:rPr b="0" i="0" lang="en-US" sz="1800" u="none" cap="none" strike="noStrike">
                <a:solidFill>
                  <a:schemeClr val="dk1"/>
                </a:solidFill>
                <a:latin typeface="Cambria"/>
                <a:ea typeface="Cambria"/>
                <a:cs typeface="Cambria"/>
                <a:sym typeface="Cambria"/>
              </a:rPr>
            </a:br>
            <a:br>
              <a:rPr b="0" i="0" lang="en-US" sz="1800" u="none" cap="none" strike="noStrike">
                <a:solidFill>
                  <a:schemeClr val="dk1"/>
                </a:solidFill>
                <a:latin typeface="Cambria"/>
                <a:ea typeface="Cambria"/>
                <a:cs typeface="Cambria"/>
                <a:sym typeface="Cambria"/>
              </a:rPr>
            </a:br>
            <a:br>
              <a:rPr b="0" i="0" lang="en-US" sz="1800" u="none" cap="none" strike="noStrike">
                <a:solidFill>
                  <a:schemeClr val="dk1"/>
                </a:solidFill>
                <a:latin typeface="Cambria"/>
                <a:ea typeface="Cambria"/>
                <a:cs typeface="Cambria"/>
                <a:sym typeface="Cambria"/>
              </a:rPr>
            </a:br>
            <a:br>
              <a:rPr b="0" i="0" lang="en-US" sz="1800" u="none" cap="none" strike="noStrike">
                <a:solidFill>
                  <a:schemeClr val="dk1"/>
                </a:solidFill>
                <a:latin typeface="Cambria"/>
                <a:ea typeface="Cambria"/>
                <a:cs typeface="Cambria"/>
                <a:sym typeface="Cambria"/>
              </a:rPr>
            </a:br>
            <a:br>
              <a:rPr b="0" i="0" lang="en-US" sz="1800" u="none" cap="none" strike="noStrike">
                <a:solidFill>
                  <a:schemeClr val="dk1"/>
                </a:solidFill>
                <a:latin typeface="Cambria"/>
                <a:ea typeface="Cambria"/>
                <a:cs typeface="Cambria"/>
                <a:sym typeface="Cambria"/>
              </a:rPr>
            </a:br>
            <a:br>
              <a:rPr b="0" i="0" lang="en-US" sz="1800" u="none" cap="none" strike="noStrike">
                <a:solidFill>
                  <a:schemeClr val="dk1"/>
                </a:solidFill>
                <a:latin typeface="Cambria"/>
                <a:ea typeface="Cambria"/>
                <a:cs typeface="Cambria"/>
                <a:sym typeface="Cambria"/>
              </a:rPr>
            </a:br>
            <a:br>
              <a:rPr b="0" i="0" lang="en-US" sz="1800" u="none" cap="none" strike="noStrike">
                <a:solidFill>
                  <a:schemeClr val="dk1"/>
                </a:solidFill>
                <a:latin typeface="Cambria"/>
                <a:ea typeface="Cambria"/>
                <a:cs typeface="Cambria"/>
                <a:sym typeface="Cambria"/>
              </a:rPr>
            </a:br>
            <a:br>
              <a:rPr b="0" i="0" lang="en-US" sz="1800" u="none" cap="none" strike="noStrike">
                <a:solidFill>
                  <a:schemeClr val="dk1"/>
                </a:solidFill>
                <a:latin typeface="Cambria"/>
                <a:ea typeface="Cambria"/>
                <a:cs typeface="Cambria"/>
                <a:sym typeface="Cambria"/>
              </a:rPr>
            </a:br>
            <a:r>
              <a:rPr b="0" i="0" lang="en-US" sz="1800" u="none" cap="none" strike="noStrike">
                <a:solidFill>
                  <a:schemeClr val="dk1"/>
                </a:solidFill>
                <a:latin typeface="Cambria"/>
                <a:ea typeface="Cambria"/>
                <a:cs typeface="Cambria"/>
                <a:sym typeface="Cambria"/>
              </a:rPr>
              <a:t>2 name= nama, Type = Varchar, Length/Values=20, Null index = default(---)</a:t>
            </a:r>
            <a:br>
              <a:rPr b="0" i="0" lang="en-US" sz="1800" u="none" cap="none" strike="noStrike">
                <a:solidFill>
                  <a:schemeClr val="dk1"/>
                </a:solidFill>
                <a:latin typeface="Cambria"/>
                <a:ea typeface="Cambria"/>
                <a:cs typeface="Cambria"/>
                <a:sym typeface="Cambria"/>
              </a:rPr>
            </a:br>
            <a:r>
              <a:rPr b="0" i="0" lang="en-US" sz="1800" u="none" cap="none" strike="noStrike">
                <a:solidFill>
                  <a:schemeClr val="dk1"/>
                </a:solidFill>
                <a:latin typeface="Cambria"/>
                <a:ea typeface="Cambria"/>
                <a:cs typeface="Cambria"/>
                <a:sym typeface="Cambria"/>
              </a:rPr>
              <a:t>3 name= umur, Type = Varchar, Length/Values=2, Null index = default</a:t>
            </a:r>
            <a:br>
              <a:rPr b="0" i="0" lang="en-US" sz="1800" u="none" cap="none" strike="noStrike">
                <a:solidFill>
                  <a:schemeClr val="dk1"/>
                </a:solidFill>
                <a:latin typeface="Cambria"/>
                <a:ea typeface="Cambria"/>
                <a:cs typeface="Cambria"/>
                <a:sym typeface="Cambria"/>
              </a:rPr>
            </a:br>
            <a:r>
              <a:rPr b="0" i="0" lang="en-US" sz="1800" u="none" cap="none" strike="noStrike">
                <a:solidFill>
                  <a:schemeClr val="dk1"/>
                </a:solidFill>
                <a:latin typeface="Cambria"/>
                <a:ea typeface="Cambria"/>
                <a:cs typeface="Cambria"/>
                <a:sym typeface="Cambria"/>
              </a:rPr>
              <a:t>4 name= alamat, Type = Varchar, Length/Values=30, Null index = default</a:t>
            </a:r>
            <a:br>
              <a:rPr b="0" i="0" lang="en-US" sz="1800" u="none" cap="none" strike="noStrike">
                <a:solidFill>
                  <a:schemeClr val="dk1"/>
                </a:solidFill>
                <a:latin typeface="Cambria"/>
                <a:ea typeface="Cambria"/>
                <a:cs typeface="Cambria"/>
                <a:sym typeface="Cambria"/>
              </a:rPr>
            </a:br>
            <a:endParaRPr b="0" i="0" sz="1800" u="none" cap="none" strike="noStrike">
              <a:solidFill>
                <a:schemeClr val="dk1"/>
              </a:solidFill>
              <a:latin typeface="Cambria"/>
              <a:ea typeface="Cambria"/>
              <a:cs typeface="Cambria"/>
              <a:sym typeface="Cambria"/>
            </a:endParaRPr>
          </a:p>
          <a:p>
            <a:pPr indent="-342900" lvl="0" marL="34290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Cambria"/>
                <a:ea typeface="Cambria"/>
                <a:cs typeface="Cambria"/>
                <a:sym typeface="Cambria"/>
              </a:rPr>
              <a:t>Setelah itu Klik Save</a:t>
            </a:r>
            <a:endParaRPr b="0" i="0" sz="1800" u="none" cap="none" strike="noStrike">
              <a:solidFill>
                <a:schemeClr val="dk1"/>
              </a:solidFill>
              <a:latin typeface="Cambria"/>
              <a:ea typeface="Cambria"/>
              <a:cs typeface="Cambria"/>
              <a:sym typeface="Cambria"/>
            </a:endParaRPr>
          </a:p>
        </p:txBody>
      </p:sp>
      <p:pic>
        <p:nvPicPr>
          <p:cNvPr id="473" name="Google Shape;473;p51"/>
          <p:cNvPicPr preferRelativeResize="0"/>
          <p:nvPr/>
        </p:nvPicPr>
        <p:blipFill rotWithShape="1">
          <a:blip r:embed="rId6">
            <a:alphaModFix/>
          </a:blip>
          <a:srcRect b="0" l="0" r="0" t="0"/>
          <a:stretch/>
        </p:blipFill>
        <p:spPr>
          <a:xfrm>
            <a:off x="360608" y="1993818"/>
            <a:ext cx="8481640" cy="166426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pic>
        <p:nvPicPr>
          <p:cNvPr id="478" name="Google Shape;478;p52"/>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479" name="Google Shape;479;p52"/>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480" name="Google Shape;480;p52"/>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481" name="Google Shape;481;p52"/>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482" name="Google Shape;482;p52"/>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Pengaksesan Database</a:t>
            </a:r>
            <a:endParaRPr b="0" i="0" sz="2800" u="none" cap="none" strike="noStrike">
              <a:solidFill>
                <a:srgbClr val="002060"/>
              </a:solidFill>
              <a:latin typeface="Arial"/>
              <a:ea typeface="Arial"/>
              <a:cs typeface="Arial"/>
              <a:sym typeface="Arial"/>
            </a:endParaRPr>
          </a:p>
        </p:txBody>
      </p:sp>
      <p:sp>
        <p:nvSpPr>
          <p:cNvPr id="483" name="Google Shape;483;p52"/>
          <p:cNvSpPr/>
          <p:nvPr/>
        </p:nvSpPr>
        <p:spPr>
          <a:xfrm>
            <a:off x="331180" y="960801"/>
            <a:ext cx="8452212" cy="397027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Setelah database siswa dibuat (dbsiswa) maka Buatlah Tabel Siswa  dengan Struktur sebagai berikut :</a:t>
            </a:r>
            <a:endParaRPr b="0" i="0" sz="1400" u="none" cap="none" strike="noStrike">
              <a:solidFill>
                <a:srgbClr val="000000"/>
              </a:solidFill>
              <a:latin typeface="Cambria"/>
              <a:ea typeface="Cambria"/>
              <a:cs typeface="Cambria"/>
              <a:sym typeface="Cambria"/>
            </a:endParaRPr>
          </a:p>
          <a:p>
            <a:pPr indent="-3429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mbria"/>
              <a:ea typeface="Cambria"/>
              <a:cs typeface="Cambria"/>
              <a:sym typeface="Cambria"/>
            </a:endParaRPr>
          </a:p>
          <a:p>
            <a:pPr indent="-3429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mbria"/>
              <a:ea typeface="Cambria"/>
              <a:cs typeface="Cambria"/>
              <a:sym typeface="Cambria"/>
            </a:endParaRPr>
          </a:p>
          <a:p>
            <a:pPr indent="-3429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mbria"/>
              <a:ea typeface="Cambria"/>
              <a:cs typeface="Cambria"/>
              <a:sym typeface="Cambria"/>
            </a:endParaRPr>
          </a:p>
          <a:p>
            <a:pPr indent="-3429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mbria"/>
              <a:ea typeface="Cambria"/>
              <a:cs typeface="Cambria"/>
              <a:sym typeface="Cambria"/>
            </a:endParaRPr>
          </a:p>
          <a:p>
            <a:pPr indent="-3429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mbria"/>
              <a:ea typeface="Cambria"/>
              <a:cs typeface="Cambria"/>
              <a:sym typeface="Cambria"/>
            </a:endParaRPr>
          </a:p>
          <a:p>
            <a:pPr indent="-3429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mbria"/>
              <a:ea typeface="Cambria"/>
              <a:cs typeface="Cambria"/>
              <a:sym typeface="Cambria"/>
            </a:endParaRPr>
          </a:p>
          <a:p>
            <a:pPr indent="-3429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mbria"/>
              <a:ea typeface="Cambria"/>
              <a:cs typeface="Cambria"/>
              <a:sym typeface="Cambria"/>
            </a:endParaRPr>
          </a:p>
          <a:p>
            <a:pPr indent="-3429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mbria"/>
              <a:ea typeface="Cambria"/>
              <a:cs typeface="Cambria"/>
              <a:sym typeface="Cambria"/>
            </a:endParaRPr>
          </a:p>
          <a:p>
            <a:pPr indent="-3429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mbria"/>
              <a:ea typeface="Cambria"/>
              <a:cs typeface="Cambria"/>
              <a:sym typeface="Cambria"/>
            </a:endParaRPr>
          </a:p>
          <a:p>
            <a:pPr indent="-3429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Setelah Table Siswa dibuat, maka buatlah sebuah File Koneksi dalam bentuk file PHP sebagai berikut :</a:t>
            </a:r>
            <a:endParaRPr b="0" i="0" sz="1400" u="none" cap="none" strike="noStrike">
              <a:solidFill>
                <a:srgbClr val="000000"/>
              </a:solidFill>
              <a:latin typeface="Cambria"/>
              <a:ea typeface="Cambria"/>
              <a:cs typeface="Cambria"/>
              <a:sym typeface="Cambria"/>
            </a:endParaRPr>
          </a:p>
        </p:txBody>
      </p:sp>
      <p:pic>
        <p:nvPicPr>
          <p:cNvPr id="484" name="Google Shape;484;p52"/>
          <p:cNvPicPr preferRelativeResize="0"/>
          <p:nvPr/>
        </p:nvPicPr>
        <p:blipFill rotWithShape="1">
          <a:blip r:embed="rId6">
            <a:alphaModFix/>
          </a:blip>
          <a:srcRect b="0" l="0" r="0" t="0"/>
          <a:stretch/>
        </p:blipFill>
        <p:spPr>
          <a:xfrm>
            <a:off x="277965" y="1738597"/>
            <a:ext cx="8588069" cy="244410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ge3a4dbffd4_0_0"/>
          <p:cNvSpPr txBox="1"/>
          <p:nvPr>
            <p:ph type="title"/>
          </p:nvPr>
        </p:nvSpPr>
        <p:spPr>
          <a:xfrm>
            <a:off x="628650" y="273844"/>
            <a:ext cx="7886700" cy="994200"/>
          </a:xfrm>
          <a:prstGeom prst="rect">
            <a:avLst/>
          </a:prstGeom>
        </p:spPr>
        <p:txBody>
          <a:bodyPr anchorCtr="0" anchor="ctr" bIns="45700" lIns="91425" spcFirstLastPara="1" rIns="91425" wrap="square" tIns="45700">
            <a:noAutofit/>
          </a:bodyPr>
          <a:lstStyle/>
          <a:p>
            <a:pPr indent="-228600" lvl="0" marL="457200" rtl="0" algn="l">
              <a:lnSpc>
                <a:spcPct val="100000"/>
              </a:lnSpc>
              <a:spcBef>
                <a:spcPts val="0"/>
              </a:spcBef>
              <a:spcAft>
                <a:spcPts val="0"/>
              </a:spcAft>
              <a:buNone/>
            </a:pPr>
            <a:r>
              <a:rPr lang="en-US" sz="2800">
                <a:latin typeface="Arial"/>
                <a:ea typeface="Arial"/>
                <a:cs typeface="Arial"/>
                <a:sym typeface="Arial"/>
              </a:rPr>
              <a:t>ke pertemuan 12 slide 43;</a:t>
            </a:r>
            <a:endParaRPr sz="5500"/>
          </a:p>
        </p:txBody>
      </p:sp>
      <p:sp>
        <p:nvSpPr>
          <p:cNvPr id="490" name="Google Shape;490;ge3a4dbffd4_0_0"/>
          <p:cNvSpPr txBox="1"/>
          <p:nvPr>
            <p:ph idx="1" type="body"/>
          </p:nvPr>
        </p:nvSpPr>
        <p:spPr>
          <a:xfrm>
            <a:off x="628650" y="1369219"/>
            <a:ext cx="7886700" cy="3263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Materi dibawah akan dibahas di pertemuan 12</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pic>
        <p:nvPicPr>
          <p:cNvPr id="495" name="Google Shape;495;p53"/>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496" name="Google Shape;496;p53"/>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497" name="Google Shape;497;p53"/>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498" name="Google Shape;498;p53"/>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499" name="Google Shape;499;p53"/>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Pengaksesan Database</a:t>
            </a:r>
            <a:endParaRPr b="0" i="0" sz="2800" u="none" cap="none" strike="noStrike">
              <a:solidFill>
                <a:srgbClr val="002060"/>
              </a:solidFill>
              <a:latin typeface="Arial"/>
              <a:ea typeface="Arial"/>
              <a:cs typeface="Arial"/>
              <a:sym typeface="Arial"/>
            </a:endParaRPr>
          </a:p>
        </p:txBody>
      </p:sp>
      <p:sp>
        <p:nvSpPr>
          <p:cNvPr id="500" name="Google Shape;500;p53"/>
          <p:cNvSpPr/>
          <p:nvPr/>
        </p:nvSpPr>
        <p:spPr>
          <a:xfrm>
            <a:off x="331180" y="960801"/>
            <a:ext cx="8452212" cy="424727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&lt;?php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$server = "localhost";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$user = "root";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$password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$nama_database = “db_siswa";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$db = mysqli_connect($server, $user, $password, $nama_database);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echo "berhasil terkoneksi.....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if( !$db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    die("Gagal terhubung dengan database: " . mysqli_connect_error());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?&gt;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pic>
        <p:nvPicPr>
          <p:cNvPr id="505" name="Google Shape;505;p54"/>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506" name="Google Shape;506;p54"/>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507" name="Google Shape;507;p54"/>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508" name="Google Shape;508;p54"/>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509" name="Google Shape;509;p54"/>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Pengaksesan Database</a:t>
            </a:r>
            <a:endParaRPr b="0" i="0" sz="2800" u="none" cap="none" strike="noStrike">
              <a:solidFill>
                <a:srgbClr val="002060"/>
              </a:solidFill>
              <a:latin typeface="Arial"/>
              <a:ea typeface="Arial"/>
              <a:cs typeface="Arial"/>
              <a:sym typeface="Arial"/>
            </a:endParaRPr>
          </a:p>
        </p:txBody>
      </p:sp>
      <p:sp>
        <p:nvSpPr>
          <p:cNvPr id="510" name="Google Shape;510;p54"/>
          <p:cNvSpPr/>
          <p:nvPr/>
        </p:nvSpPr>
        <p:spPr>
          <a:xfrm>
            <a:off x="331180" y="960801"/>
            <a:ext cx="8452212" cy="17542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mysqli_connect adalah cara untuk menyambungkan koneksi ke database yang memiliki empat parameter yaitu (host, user, password, nama database).</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Untuk menguji koneksi digunakan perintah if($sql) dan tanda seru (!)</a:t>
            </a:r>
            <a:endParaRPr b="0" i="0" sz="1400" u="none" cap="none" strike="noStrike">
              <a:solidFill>
                <a:srgbClr val="000000"/>
              </a:solidFill>
              <a:latin typeface="Cambria"/>
              <a:ea typeface="Cambria"/>
              <a:cs typeface="Cambria"/>
              <a:sym typeface="Cambria"/>
            </a:endParaRPr>
          </a:p>
          <a:p>
            <a:pPr indent="-3429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Setelah itu simpan file tersebut dengan nama  </a:t>
            </a:r>
            <a:r>
              <a:rPr b="1" i="0" lang="en-US" sz="1800" u="none" cap="none" strike="noStrike">
                <a:solidFill>
                  <a:srgbClr val="000000"/>
                </a:solidFill>
                <a:latin typeface="Cambria"/>
                <a:ea typeface="Cambria"/>
                <a:cs typeface="Cambria"/>
                <a:sym typeface="Cambria"/>
              </a:rPr>
              <a:t>koneksi.php di folder yang sama misalkan folder </a:t>
            </a:r>
            <a:r>
              <a:rPr b="1" i="0" lang="en-US" sz="1800" u="none" cap="none" strike="noStrike">
                <a:solidFill>
                  <a:srgbClr val="FF0000"/>
                </a:solidFill>
                <a:latin typeface="Cambria"/>
                <a:ea typeface="Cambria"/>
                <a:cs typeface="Cambria"/>
                <a:sym typeface="Cambria"/>
              </a:rPr>
              <a:t>digitalent </a:t>
            </a:r>
            <a:r>
              <a:rPr b="1" i="0" lang="en-US" sz="1800" u="none" cap="none" strike="noStrike">
                <a:solidFill>
                  <a:srgbClr val="000000"/>
                </a:solidFill>
                <a:latin typeface="Cambria"/>
                <a:ea typeface="Cambria"/>
                <a:cs typeface="Cambria"/>
                <a:sym typeface="Cambria"/>
              </a:rPr>
              <a:t>yang dibuat tadi.</a:t>
            </a:r>
            <a:endParaRPr b="0" i="0" sz="2400" u="none" cap="none" strike="noStrike">
              <a:solidFill>
                <a:srgbClr val="000000"/>
              </a:solidFill>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20" name="Google Shape;120;p3"/>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21" name="Google Shape;121;p3"/>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122" name="Google Shape;122;p3"/>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123" name="Google Shape;123;p3"/>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Komponen XAMPP</a:t>
            </a:r>
            <a:endParaRPr b="0" i="0" sz="2800" u="none" cap="none" strike="noStrike">
              <a:solidFill>
                <a:srgbClr val="002060"/>
              </a:solidFill>
              <a:latin typeface="Cambria"/>
              <a:ea typeface="Cambria"/>
              <a:cs typeface="Cambria"/>
              <a:sym typeface="Cambria"/>
            </a:endParaRPr>
          </a:p>
        </p:txBody>
      </p:sp>
      <p:sp>
        <p:nvSpPr>
          <p:cNvPr id="124" name="Google Shape;124;p3"/>
          <p:cNvSpPr/>
          <p:nvPr/>
        </p:nvSpPr>
        <p:spPr>
          <a:xfrm>
            <a:off x="331175" y="876950"/>
            <a:ext cx="8153100" cy="4247400"/>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rgbClr val="000000"/>
              </a:buClr>
              <a:buSzPts val="1800"/>
              <a:buFont typeface="Cambria"/>
              <a:buChar char="•"/>
            </a:pPr>
            <a:r>
              <a:rPr b="0" i="0" lang="en-US" sz="1800" u="none" cap="none" strike="noStrike">
                <a:solidFill>
                  <a:srgbClr val="FF0000"/>
                </a:solidFill>
                <a:latin typeface="Cambria"/>
                <a:ea typeface="Cambria"/>
                <a:cs typeface="Cambria"/>
                <a:sym typeface="Cambria"/>
              </a:rPr>
              <a:t>Apache </a:t>
            </a:r>
            <a:r>
              <a:rPr b="0" i="0" lang="en-US" sz="1800" u="none" cap="none" strike="noStrike">
                <a:solidFill>
                  <a:srgbClr val="000000"/>
                </a:solidFill>
                <a:latin typeface="Cambria"/>
                <a:ea typeface="Cambria"/>
                <a:cs typeface="Cambria"/>
                <a:sym typeface="Cambria"/>
              </a:rPr>
              <a:t>versi 2.4.39 adalah aplikasi web server default;</a:t>
            </a:r>
            <a:endParaRPr b="0" i="0" sz="1400" u="none" cap="none" strike="noStrike">
              <a:solidFill>
                <a:srgbClr val="000000"/>
              </a:solidFill>
              <a:latin typeface="Cambria"/>
              <a:ea typeface="Cambria"/>
              <a:cs typeface="Cambria"/>
              <a:sym typeface="Cambria"/>
            </a:endParaRPr>
          </a:p>
          <a:p>
            <a:pPr indent="-285750" lvl="0" marL="285750" marR="0" rtl="0" algn="just">
              <a:lnSpc>
                <a:spcPct val="150000"/>
              </a:lnSpc>
              <a:spcBef>
                <a:spcPts val="0"/>
              </a:spcBef>
              <a:spcAft>
                <a:spcPts val="0"/>
              </a:spcAft>
              <a:buClr>
                <a:srgbClr val="000000"/>
              </a:buClr>
              <a:buSzPts val="1800"/>
              <a:buFont typeface="Cambria"/>
              <a:buChar char="•"/>
            </a:pPr>
            <a:r>
              <a:rPr b="0" i="0" lang="en-US" sz="1800" u="none" cap="none" strike="noStrike">
                <a:solidFill>
                  <a:srgbClr val="FF0000"/>
                </a:solidFill>
                <a:latin typeface="Cambria"/>
                <a:ea typeface="Cambria"/>
                <a:cs typeface="Cambria"/>
                <a:sym typeface="Cambria"/>
              </a:rPr>
              <a:t>MariaDB </a:t>
            </a:r>
            <a:r>
              <a:rPr b="0" i="0" lang="en-US" sz="1800" u="none" cap="none" strike="noStrike">
                <a:solidFill>
                  <a:srgbClr val="000000"/>
                </a:solidFill>
                <a:latin typeface="Cambria"/>
                <a:ea typeface="Cambria"/>
                <a:cs typeface="Cambria"/>
                <a:sym typeface="Cambria"/>
              </a:rPr>
              <a:t> versi 10.1.38 adalah sistem manajemen database;</a:t>
            </a:r>
            <a:endParaRPr b="0" i="0" sz="1400" u="none" cap="none" strike="noStrike">
              <a:solidFill>
                <a:srgbClr val="000000"/>
              </a:solidFill>
              <a:latin typeface="Cambria"/>
              <a:ea typeface="Cambria"/>
              <a:cs typeface="Cambria"/>
              <a:sym typeface="Cambria"/>
            </a:endParaRPr>
          </a:p>
          <a:p>
            <a:pPr indent="-285750" lvl="0" marL="285750" marR="0" rtl="0" algn="just">
              <a:lnSpc>
                <a:spcPct val="150000"/>
              </a:lnSpc>
              <a:spcBef>
                <a:spcPts val="0"/>
              </a:spcBef>
              <a:spcAft>
                <a:spcPts val="0"/>
              </a:spcAft>
              <a:buClr>
                <a:srgbClr val="000000"/>
              </a:buClr>
              <a:buSzPts val="1800"/>
              <a:buFont typeface="Cambria"/>
              <a:buChar char="•"/>
            </a:pPr>
            <a:r>
              <a:rPr b="0" i="0" lang="en-US" sz="1800" u="none" cap="none" strike="noStrike">
                <a:solidFill>
                  <a:srgbClr val="FF0000"/>
                </a:solidFill>
                <a:latin typeface="Cambria"/>
                <a:ea typeface="Cambria"/>
                <a:cs typeface="Cambria"/>
                <a:sym typeface="Cambria"/>
              </a:rPr>
              <a:t>PHP </a:t>
            </a:r>
            <a:r>
              <a:rPr b="0" i="0" lang="en-US" sz="1800" u="none" cap="none" strike="noStrike">
                <a:solidFill>
                  <a:srgbClr val="000000"/>
                </a:solidFill>
                <a:latin typeface="Cambria"/>
                <a:ea typeface="Cambria"/>
                <a:cs typeface="Cambria"/>
                <a:sym typeface="Cambria"/>
              </a:rPr>
              <a:t>versi 7.3.4 adalah server side scripting untuk membuat aplikasi berbasis web;</a:t>
            </a:r>
            <a:endParaRPr b="0" i="0" sz="1400" u="none" cap="none" strike="noStrike">
              <a:solidFill>
                <a:srgbClr val="000000"/>
              </a:solidFill>
              <a:latin typeface="Cambria"/>
              <a:ea typeface="Cambria"/>
              <a:cs typeface="Cambria"/>
              <a:sym typeface="Cambria"/>
            </a:endParaRPr>
          </a:p>
          <a:p>
            <a:pPr indent="-285750" lvl="0" marL="285750" marR="0" rtl="0" algn="just">
              <a:lnSpc>
                <a:spcPct val="150000"/>
              </a:lnSpc>
              <a:spcBef>
                <a:spcPts val="0"/>
              </a:spcBef>
              <a:spcAft>
                <a:spcPts val="0"/>
              </a:spcAft>
              <a:buClr>
                <a:srgbClr val="000000"/>
              </a:buClr>
              <a:buSzPts val="1800"/>
              <a:buFont typeface="Cambria"/>
              <a:buChar char="•"/>
            </a:pPr>
            <a:r>
              <a:rPr b="0" i="0" lang="en-US" sz="1800" u="none" cap="none" strike="noStrike">
                <a:solidFill>
                  <a:srgbClr val="FF0000"/>
                </a:solidFill>
                <a:latin typeface="Cambria"/>
                <a:ea typeface="Cambria"/>
                <a:cs typeface="Cambria"/>
                <a:sym typeface="Cambria"/>
              </a:rPr>
              <a:t>phpMyAdmin</a:t>
            </a:r>
            <a:r>
              <a:rPr b="0" i="0" lang="en-US" sz="1800" u="none" cap="none" strike="noStrike">
                <a:solidFill>
                  <a:srgbClr val="000000"/>
                </a:solidFill>
                <a:latin typeface="Cambria"/>
                <a:ea typeface="Cambria"/>
                <a:cs typeface="Cambria"/>
                <a:sym typeface="Cambria"/>
              </a:rPr>
              <a:t> versi 4.8.5 adalah tool untuk menggunakan MySQL berbasis web;</a:t>
            </a:r>
            <a:endParaRPr b="0" i="0" sz="1400" u="none" cap="none" strike="noStrike">
              <a:solidFill>
                <a:srgbClr val="000000"/>
              </a:solidFill>
              <a:latin typeface="Cambria"/>
              <a:ea typeface="Cambria"/>
              <a:cs typeface="Cambria"/>
              <a:sym typeface="Cambria"/>
            </a:endParaRPr>
          </a:p>
          <a:p>
            <a:pPr indent="-285750" lvl="0" marL="285750" marR="0" rtl="0" algn="just">
              <a:lnSpc>
                <a:spcPct val="150000"/>
              </a:lnSpc>
              <a:spcBef>
                <a:spcPts val="0"/>
              </a:spcBef>
              <a:spcAft>
                <a:spcPts val="0"/>
              </a:spcAft>
              <a:buClr>
                <a:srgbClr val="000000"/>
              </a:buClr>
              <a:buSzPts val="1800"/>
              <a:buFont typeface="Cambria"/>
              <a:buChar char="•"/>
            </a:pPr>
            <a:r>
              <a:rPr b="0" i="0" lang="en-US" sz="1800" u="none" cap="none" strike="noStrike">
                <a:solidFill>
                  <a:srgbClr val="FF0000"/>
                </a:solidFill>
                <a:latin typeface="Cambria"/>
                <a:ea typeface="Cambria"/>
                <a:cs typeface="Cambria"/>
                <a:sym typeface="Cambria"/>
              </a:rPr>
              <a:t>OpenSSL</a:t>
            </a:r>
            <a:r>
              <a:rPr b="0" i="0" lang="en-US" sz="1800" u="none" cap="none" strike="noStrike">
                <a:solidFill>
                  <a:srgbClr val="000000"/>
                </a:solidFill>
                <a:latin typeface="Cambria"/>
                <a:ea typeface="Cambria"/>
                <a:cs typeface="Cambria"/>
                <a:sym typeface="Cambria"/>
              </a:rPr>
              <a:t> versi 1.1.0g adalah implementasi open-source dari dua protokol keamanan populer, yaitu SSL dan TSL ;</a:t>
            </a:r>
            <a:endParaRPr b="0" i="0" sz="1400" u="none" cap="none" strike="noStrike">
              <a:solidFill>
                <a:srgbClr val="000000"/>
              </a:solidFill>
              <a:latin typeface="Cambria"/>
              <a:ea typeface="Cambria"/>
              <a:cs typeface="Cambria"/>
              <a:sym typeface="Cambria"/>
            </a:endParaRPr>
          </a:p>
          <a:p>
            <a:pPr indent="-285750" lvl="0" marL="285750" marR="0" rtl="0" algn="just">
              <a:lnSpc>
                <a:spcPct val="150000"/>
              </a:lnSpc>
              <a:spcBef>
                <a:spcPts val="0"/>
              </a:spcBef>
              <a:spcAft>
                <a:spcPts val="0"/>
              </a:spcAft>
              <a:buClr>
                <a:srgbClr val="000000"/>
              </a:buClr>
              <a:buSzPts val="1800"/>
              <a:buFont typeface="Cambria"/>
              <a:buChar char="•"/>
            </a:pPr>
            <a:r>
              <a:rPr b="0" i="0" lang="en-US" sz="1800" u="none" cap="none" strike="noStrike">
                <a:solidFill>
                  <a:srgbClr val="FF0000"/>
                </a:solidFill>
                <a:latin typeface="Cambria"/>
                <a:ea typeface="Cambria"/>
                <a:cs typeface="Cambria"/>
                <a:sym typeface="Cambria"/>
              </a:rPr>
              <a:t>XAMPP Control Panel </a:t>
            </a:r>
            <a:r>
              <a:rPr b="0" i="0" lang="en-US" sz="1800" u="none" cap="none" strike="noStrike">
                <a:solidFill>
                  <a:srgbClr val="000000"/>
                </a:solidFill>
                <a:latin typeface="Cambria"/>
                <a:ea typeface="Cambria"/>
                <a:cs typeface="Cambria"/>
                <a:sym typeface="Cambria"/>
              </a:rPr>
              <a:t>versi 3.2.3 adalah kontrol panel sederhana untuk mengatur komponen berbeda pada XAMPP;</a:t>
            </a:r>
            <a:endParaRPr b="0" i="0" sz="1800" u="none" cap="none" strike="noStrike">
              <a:solidFill>
                <a:schemeClr val="dk1"/>
              </a:solidFill>
              <a:latin typeface="Cambria"/>
              <a:ea typeface="Cambria"/>
              <a:cs typeface="Cambria"/>
              <a:sym typeface="Cambri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pic>
        <p:nvPicPr>
          <p:cNvPr id="515" name="Google Shape;515;p55"/>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516" name="Google Shape;516;p55"/>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517" name="Google Shape;517;p55"/>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518" name="Google Shape;518;p55"/>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519" name="Google Shape;519;p55"/>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Pengaksesan Database</a:t>
            </a:r>
            <a:endParaRPr b="0" i="0" sz="2800" u="none" cap="none" strike="noStrike">
              <a:solidFill>
                <a:srgbClr val="002060"/>
              </a:solidFill>
              <a:latin typeface="Arial"/>
              <a:ea typeface="Arial"/>
              <a:cs typeface="Arial"/>
              <a:sym typeface="Arial"/>
            </a:endParaRPr>
          </a:p>
        </p:txBody>
      </p:sp>
      <p:sp>
        <p:nvSpPr>
          <p:cNvPr id="520" name="Google Shape;520;p55"/>
          <p:cNvSpPr/>
          <p:nvPr/>
        </p:nvSpPr>
        <p:spPr>
          <a:xfrm>
            <a:off x="331180" y="960801"/>
            <a:ext cx="8452212" cy="92328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Jika sudah benar maka ketika anda membuka Url di Browser Akan muncul pesan “Berhasil terkoneksi “ pada Browser, dan menandakan bahwa pengaksesan database berhasil dilakukan</a:t>
            </a:r>
            <a:endParaRPr b="0" i="0" sz="1800" u="none" cap="none" strike="noStrike">
              <a:solidFill>
                <a:srgbClr val="000000"/>
              </a:solidFill>
              <a:latin typeface="Cambria"/>
              <a:ea typeface="Cambria"/>
              <a:cs typeface="Cambria"/>
              <a:sym typeface="Cambria"/>
            </a:endParaRPr>
          </a:p>
        </p:txBody>
      </p:sp>
      <p:pic>
        <p:nvPicPr>
          <p:cNvPr id="521" name="Google Shape;521;p55"/>
          <p:cNvPicPr preferRelativeResize="0"/>
          <p:nvPr/>
        </p:nvPicPr>
        <p:blipFill rotWithShape="1">
          <a:blip r:embed="rId6">
            <a:alphaModFix/>
          </a:blip>
          <a:srcRect b="0" l="0" r="0" t="0"/>
          <a:stretch/>
        </p:blipFill>
        <p:spPr>
          <a:xfrm>
            <a:off x="1699142" y="1959719"/>
            <a:ext cx="5332723" cy="2870042"/>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pic>
        <p:nvPicPr>
          <p:cNvPr id="526" name="Google Shape;526;p56"/>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527" name="Google Shape;527;p56"/>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528" name="Google Shape;528;p56"/>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529" name="Google Shape;529;p56"/>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530" name="Google Shape;530;p56"/>
          <p:cNvSpPr/>
          <p:nvPr/>
        </p:nvSpPr>
        <p:spPr>
          <a:xfrm>
            <a:off x="331181" y="118750"/>
            <a:ext cx="5650217" cy="92328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02060"/>
                </a:solidFill>
                <a:latin typeface="Arial"/>
                <a:ea typeface="Arial"/>
                <a:cs typeface="Arial"/>
                <a:sym typeface="Arial"/>
              </a:rPr>
              <a:t>Koneksi Database Menggunakan Shell</a:t>
            </a:r>
            <a:r>
              <a:rPr b="0" i="0" lang="en-US" sz="2700" u="none" cap="none" strike="noStrike">
                <a:solidFill>
                  <a:srgbClr val="002060"/>
                </a:solidFill>
                <a:latin typeface="Arial"/>
                <a:ea typeface="Arial"/>
                <a:cs typeface="Arial"/>
                <a:sym typeface="Arial"/>
              </a:rPr>
              <a:t>			</a:t>
            </a:r>
            <a:endParaRPr b="0" i="0" sz="2700" u="none" cap="none" strike="noStrike">
              <a:solidFill>
                <a:srgbClr val="002060"/>
              </a:solidFill>
              <a:latin typeface="Arial"/>
              <a:ea typeface="Arial"/>
              <a:cs typeface="Arial"/>
              <a:sym typeface="Arial"/>
            </a:endParaRPr>
          </a:p>
        </p:txBody>
      </p:sp>
      <p:pic>
        <p:nvPicPr>
          <p:cNvPr id="531" name="Google Shape;531;p56"/>
          <p:cNvPicPr preferRelativeResize="0"/>
          <p:nvPr/>
        </p:nvPicPr>
        <p:blipFill rotWithShape="1">
          <a:blip r:embed="rId6">
            <a:alphaModFix/>
          </a:blip>
          <a:srcRect b="0" l="0" r="0" t="0"/>
          <a:stretch/>
        </p:blipFill>
        <p:spPr>
          <a:xfrm>
            <a:off x="1092595" y="1140630"/>
            <a:ext cx="6102402" cy="388412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352"/>
              </a:srgbClr>
            </a:outerShdw>
          </a:effectLst>
        </p:spPr>
      </p:pic>
      <p:sp>
        <p:nvSpPr>
          <p:cNvPr id="532" name="Google Shape;532;p56"/>
          <p:cNvSpPr/>
          <p:nvPr/>
        </p:nvSpPr>
        <p:spPr>
          <a:xfrm>
            <a:off x="5836880" y="1798864"/>
            <a:ext cx="1152128" cy="504056"/>
          </a:xfrm>
          <a:prstGeom prst="ellipse">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56"/>
          <p:cNvSpPr txBox="1"/>
          <p:nvPr/>
        </p:nvSpPr>
        <p:spPr>
          <a:xfrm>
            <a:off x="7275163" y="1933588"/>
            <a:ext cx="189026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Klik tombol Shell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pic>
        <p:nvPicPr>
          <p:cNvPr id="538" name="Google Shape;538;p57"/>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539" name="Google Shape;539;p57"/>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540" name="Google Shape;540;p57"/>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541" name="Google Shape;541;p57"/>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542" name="Google Shape;542;p57"/>
          <p:cNvSpPr/>
          <p:nvPr/>
        </p:nvSpPr>
        <p:spPr>
          <a:xfrm>
            <a:off x="331181" y="118750"/>
            <a:ext cx="5650217" cy="92328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02060"/>
                </a:solidFill>
                <a:latin typeface="Arial"/>
                <a:ea typeface="Arial"/>
                <a:cs typeface="Arial"/>
                <a:sym typeface="Arial"/>
              </a:rPr>
              <a:t>Koneksi Database Menggunakan Shell</a:t>
            </a:r>
            <a:r>
              <a:rPr b="0" i="0" lang="en-US" sz="2700" u="none" cap="none" strike="noStrike">
                <a:solidFill>
                  <a:srgbClr val="002060"/>
                </a:solidFill>
                <a:latin typeface="Arial"/>
                <a:ea typeface="Arial"/>
                <a:cs typeface="Arial"/>
                <a:sym typeface="Arial"/>
              </a:rPr>
              <a:t>			</a:t>
            </a:r>
            <a:endParaRPr b="0" i="0" sz="2700" u="none" cap="none" strike="noStrike">
              <a:solidFill>
                <a:srgbClr val="002060"/>
              </a:solidFill>
              <a:latin typeface="Arial"/>
              <a:ea typeface="Arial"/>
              <a:cs typeface="Arial"/>
              <a:sym typeface="Arial"/>
            </a:endParaRPr>
          </a:p>
        </p:txBody>
      </p:sp>
      <p:pic>
        <p:nvPicPr>
          <p:cNvPr id="543" name="Google Shape;543;p57"/>
          <p:cNvPicPr preferRelativeResize="0"/>
          <p:nvPr/>
        </p:nvPicPr>
        <p:blipFill rotWithShape="1">
          <a:blip r:embed="rId6">
            <a:alphaModFix/>
          </a:blip>
          <a:srcRect b="0" l="0" r="0" t="0"/>
          <a:stretch/>
        </p:blipFill>
        <p:spPr>
          <a:xfrm>
            <a:off x="889380" y="1009382"/>
            <a:ext cx="7365240" cy="3380499"/>
          </a:xfrm>
          <a:prstGeom prst="rect">
            <a:avLst/>
          </a:prstGeom>
          <a:noFill/>
          <a:ln>
            <a:noFill/>
          </a:ln>
        </p:spPr>
      </p:pic>
      <p:sp>
        <p:nvSpPr>
          <p:cNvPr id="544" name="Google Shape;544;p57"/>
          <p:cNvSpPr/>
          <p:nvPr/>
        </p:nvSpPr>
        <p:spPr>
          <a:xfrm>
            <a:off x="2121595" y="2345479"/>
            <a:ext cx="1432974" cy="642419"/>
          </a:xfrm>
          <a:prstGeom prst="ellipse">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pic>
        <p:nvPicPr>
          <p:cNvPr id="549" name="Google Shape;549;p58"/>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550" name="Google Shape;550;p58"/>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551" name="Google Shape;551;p58"/>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552" name="Google Shape;552;p58"/>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553" name="Google Shape;553;p58"/>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Pengaksesan Database</a:t>
            </a:r>
            <a:endParaRPr b="0" i="0" sz="2800" u="none" cap="none" strike="noStrike">
              <a:solidFill>
                <a:srgbClr val="002060"/>
              </a:solidFill>
              <a:latin typeface="Arial"/>
              <a:ea typeface="Arial"/>
              <a:cs typeface="Arial"/>
              <a:sym typeface="Arial"/>
            </a:endParaRPr>
          </a:p>
        </p:txBody>
      </p:sp>
      <p:pic>
        <p:nvPicPr>
          <p:cNvPr id="554" name="Google Shape;554;p58"/>
          <p:cNvPicPr preferRelativeResize="0"/>
          <p:nvPr/>
        </p:nvPicPr>
        <p:blipFill rotWithShape="1">
          <a:blip r:embed="rId6">
            <a:alphaModFix/>
          </a:blip>
          <a:srcRect b="-1040" l="0" r="68155" t="0"/>
          <a:stretch/>
        </p:blipFill>
        <p:spPr>
          <a:xfrm>
            <a:off x="205397" y="962179"/>
            <a:ext cx="2293105" cy="4090687"/>
          </a:xfrm>
          <a:prstGeom prst="rect">
            <a:avLst/>
          </a:prstGeom>
          <a:noFill/>
          <a:ln>
            <a:noFill/>
          </a:ln>
        </p:spPr>
      </p:pic>
      <p:pic>
        <p:nvPicPr>
          <p:cNvPr id="555" name="Google Shape;555;p58"/>
          <p:cNvPicPr preferRelativeResize="0"/>
          <p:nvPr/>
        </p:nvPicPr>
        <p:blipFill rotWithShape="1">
          <a:blip r:embed="rId7">
            <a:alphaModFix/>
          </a:blip>
          <a:srcRect b="0" l="0" r="0" t="0"/>
          <a:stretch/>
        </p:blipFill>
        <p:spPr>
          <a:xfrm>
            <a:off x="2619531" y="962179"/>
            <a:ext cx="6035897" cy="4010695"/>
          </a:xfrm>
          <a:prstGeom prst="rect">
            <a:avLst/>
          </a:prstGeom>
          <a:noFill/>
          <a:ln>
            <a:noFill/>
          </a:ln>
        </p:spPr>
      </p:pic>
      <p:sp>
        <p:nvSpPr>
          <p:cNvPr id="556" name="Google Shape;556;p58"/>
          <p:cNvSpPr/>
          <p:nvPr/>
        </p:nvSpPr>
        <p:spPr>
          <a:xfrm>
            <a:off x="2498502" y="1907146"/>
            <a:ext cx="2481328" cy="436809"/>
          </a:xfrm>
          <a:prstGeom prst="rect">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57" name="Google Shape;557;p58"/>
          <p:cNvSpPr/>
          <p:nvPr/>
        </p:nvSpPr>
        <p:spPr>
          <a:xfrm>
            <a:off x="2498502" y="899405"/>
            <a:ext cx="3733800" cy="533400"/>
          </a:xfrm>
          <a:prstGeom prst="rect">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pic>
        <p:nvPicPr>
          <p:cNvPr id="562" name="Google Shape;562;p59"/>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563" name="Google Shape;563;p59"/>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564" name="Google Shape;564;p59"/>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565" name="Google Shape;565;p59"/>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566" name="Google Shape;566;p59"/>
          <p:cNvSpPr/>
          <p:nvPr/>
        </p:nvSpPr>
        <p:spPr>
          <a:xfrm>
            <a:off x="331181" y="118750"/>
            <a:ext cx="5650217" cy="92328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02060"/>
                </a:solidFill>
                <a:latin typeface="Arial"/>
                <a:ea typeface="Arial"/>
                <a:cs typeface="Arial"/>
                <a:sym typeface="Arial"/>
              </a:rPr>
              <a:t>Koneksi Database Menggunakan Shell</a:t>
            </a:r>
            <a:r>
              <a:rPr b="0" i="0" lang="en-US" sz="2700" u="none" cap="none" strike="noStrike">
                <a:solidFill>
                  <a:srgbClr val="002060"/>
                </a:solidFill>
                <a:latin typeface="Arial"/>
                <a:ea typeface="Arial"/>
                <a:cs typeface="Arial"/>
                <a:sym typeface="Arial"/>
              </a:rPr>
              <a:t>			</a:t>
            </a:r>
            <a:endParaRPr b="0" i="0" sz="2700" u="none" cap="none" strike="noStrike">
              <a:solidFill>
                <a:srgbClr val="002060"/>
              </a:solidFill>
              <a:latin typeface="Arial"/>
              <a:ea typeface="Arial"/>
              <a:cs typeface="Arial"/>
              <a:sym typeface="Arial"/>
            </a:endParaRPr>
          </a:p>
        </p:txBody>
      </p:sp>
      <p:pic>
        <p:nvPicPr>
          <p:cNvPr id="567" name="Google Shape;567;p59"/>
          <p:cNvPicPr preferRelativeResize="0"/>
          <p:nvPr/>
        </p:nvPicPr>
        <p:blipFill rotWithShape="1">
          <a:blip r:embed="rId6">
            <a:alphaModFix/>
          </a:blip>
          <a:srcRect b="0" l="0" r="0" t="0"/>
          <a:stretch/>
        </p:blipFill>
        <p:spPr>
          <a:xfrm>
            <a:off x="462000" y="1042039"/>
            <a:ext cx="4620261" cy="1128586"/>
          </a:xfrm>
          <a:prstGeom prst="rect">
            <a:avLst/>
          </a:prstGeom>
          <a:noFill/>
          <a:ln>
            <a:noFill/>
          </a:ln>
        </p:spPr>
      </p:pic>
      <p:pic>
        <p:nvPicPr>
          <p:cNvPr id="568" name="Google Shape;568;p59"/>
          <p:cNvPicPr preferRelativeResize="0"/>
          <p:nvPr/>
        </p:nvPicPr>
        <p:blipFill rotWithShape="1">
          <a:blip r:embed="rId7">
            <a:alphaModFix/>
          </a:blip>
          <a:srcRect b="0" l="0" r="0" t="0"/>
          <a:stretch/>
        </p:blipFill>
        <p:spPr>
          <a:xfrm>
            <a:off x="462000" y="2317726"/>
            <a:ext cx="4110000" cy="2707024"/>
          </a:xfrm>
          <a:prstGeom prst="rect">
            <a:avLst/>
          </a:prstGeom>
          <a:noFill/>
          <a:ln>
            <a:noFill/>
          </a:ln>
        </p:spPr>
      </p:pic>
      <p:sp>
        <p:nvSpPr>
          <p:cNvPr id="569" name="Google Shape;569;p59"/>
          <p:cNvSpPr txBox="1"/>
          <p:nvPr/>
        </p:nvSpPr>
        <p:spPr>
          <a:xfrm>
            <a:off x="5498055" y="1042039"/>
            <a:ext cx="331476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Sebagai contoh user ROOT digunakan</a:t>
            </a:r>
            <a:endParaRPr b="0" i="0" sz="1400" u="none" cap="none" strike="noStrike">
              <a:solidFill>
                <a:srgbClr val="000000"/>
              </a:solidFill>
              <a:latin typeface="Arial"/>
              <a:ea typeface="Arial"/>
              <a:cs typeface="Arial"/>
              <a:sym typeface="Arial"/>
            </a:endParaRPr>
          </a:p>
        </p:txBody>
      </p:sp>
      <p:sp>
        <p:nvSpPr>
          <p:cNvPr id="570" name="Google Shape;570;p59"/>
          <p:cNvSpPr txBox="1"/>
          <p:nvPr/>
        </p:nvSpPr>
        <p:spPr>
          <a:xfrm>
            <a:off x="4663792" y="2273105"/>
            <a:ext cx="4018208"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Masukkan password untuk user tersebut dan tekan enter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Secara default password di mysql adalah kosong,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pic>
        <p:nvPicPr>
          <p:cNvPr id="575" name="Google Shape;575;p60"/>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576" name="Google Shape;576;p60"/>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577" name="Google Shape;577;p60"/>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578" name="Google Shape;578;p60"/>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579" name="Google Shape;579;p60"/>
          <p:cNvSpPr/>
          <p:nvPr/>
        </p:nvSpPr>
        <p:spPr>
          <a:xfrm>
            <a:off x="331181" y="118750"/>
            <a:ext cx="5650217" cy="92328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02060"/>
                </a:solidFill>
                <a:latin typeface="Arial"/>
                <a:ea typeface="Arial"/>
                <a:cs typeface="Arial"/>
                <a:sym typeface="Arial"/>
              </a:rPr>
              <a:t>Koneksi Database Menggunakan Shell</a:t>
            </a:r>
            <a:r>
              <a:rPr b="0" i="0" lang="en-US" sz="2700" u="none" cap="none" strike="noStrike">
                <a:solidFill>
                  <a:srgbClr val="002060"/>
                </a:solidFill>
                <a:latin typeface="Arial"/>
                <a:ea typeface="Arial"/>
                <a:cs typeface="Arial"/>
                <a:sym typeface="Arial"/>
              </a:rPr>
              <a:t>			</a:t>
            </a:r>
            <a:endParaRPr b="0" i="0" sz="2700" u="none" cap="none" strike="noStrike">
              <a:solidFill>
                <a:srgbClr val="002060"/>
              </a:solidFill>
              <a:latin typeface="Arial"/>
              <a:ea typeface="Arial"/>
              <a:cs typeface="Arial"/>
              <a:sym typeface="Arial"/>
            </a:endParaRPr>
          </a:p>
        </p:txBody>
      </p:sp>
      <p:pic>
        <p:nvPicPr>
          <p:cNvPr id="580" name="Google Shape;580;p60"/>
          <p:cNvPicPr preferRelativeResize="0"/>
          <p:nvPr/>
        </p:nvPicPr>
        <p:blipFill rotWithShape="1">
          <a:blip r:embed="rId6">
            <a:alphaModFix/>
          </a:blip>
          <a:srcRect b="0" l="0" r="0" t="0"/>
          <a:stretch/>
        </p:blipFill>
        <p:spPr>
          <a:xfrm>
            <a:off x="1650223" y="1042039"/>
            <a:ext cx="5912476" cy="3876391"/>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pic>
        <p:nvPicPr>
          <p:cNvPr id="585" name="Google Shape;585;p61"/>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586" name="Google Shape;586;p61"/>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587" name="Google Shape;587;p61"/>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588" name="Google Shape;588;p61"/>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589" name="Google Shape;589;p61"/>
          <p:cNvSpPr/>
          <p:nvPr/>
        </p:nvSpPr>
        <p:spPr>
          <a:xfrm>
            <a:off x="331181" y="118750"/>
            <a:ext cx="5650217" cy="92328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02060"/>
                </a:solidFill>
                <a:latin typeface="Arial"/>
                <a:ea typeface="Arial"/>
                <a:cs typeface="Arial"/>
                <a:sym typeface="Arial"/>
              </a:rPr>
              <a:t>Koneksi Database Menggunakan Shell</a:t>
            </a:r>
            <a:r>
              <a:rPr b="0" i="0" lang="en-US" sz="2700" u="none" cap="none" strike="noStrike">
                <a:solidFill>
                  <a:srgbClr val="002060"/>
                </a:solidFill>
                <a:latin typeface="Arial"/>
                <a:ea typeface="Arial"/>
                <a:cs typeface="Arial"/>
                <a:sym typeface="Arial"/>
              </a:rPr>
              <a:t>			</a:t>
            </a:r>
            <a:endParaRPr b="0" i="0" sz="2700" u="none" cap="none" strike="noStrike">
              <a:solidFill>
                <a:srgbClr val="002060"/>
              </a:solidFill>
              <a:latin typeface="Arial"/>
              <a:ea typeface="Arial"/>
              <a:cs typeface="Arial"/>
              <a:sym typeface="Arial"/>
            </a:endParaRPr>
          </a:p>
        </p:txBody>
      </p:sp>
      <p:pic>
        <p:nvPicPr>
          <p:cNvPr id="590" name="Google Shape;590;p61"/>
          <p:cNvPicPr preferRelativeResize="0"/>
          <p:nvPr/>
        </p:nvPicPr>
        <p:blipFill rotWithShape="1">
          <a:blip r:embed="rId6">
            <a:alphaModFix/>
          </a:blip>
          <a:srcRect b="0" l="0" r="0" t="0"/>
          <a:stretch/>
        </p:blipFill>
        <p:spPr>
          <a:xfrm>
            <a:off x="1790626" y="1042039"/>
            <a:ext cx="5370027" cy="3958603"/>
          </a:xfrm>
          <a:prstGeom prst="rect">
            <a:avLst/>
          </a:prstGeom>
          <a:noFill/>
          <a:ln>
            <a:noFill/>
          </a:ln>
        </p:spPr>
      </p:pic>
      <p:sp>
        <p:nvSpPr>
          <p:cNvPr id="591" name="Google Shape;591;p61"/>
          <p:cNvSpPr/>
          <p:nvPr/>
        </p:nvSpPr>
        <p:spPr>
          <a:xfrm>
            <a:off x="3315237" y="1328378"/>
            <a:ext cx="1617371" cy="281481"/>
          </a:xfrm>
          <a:prstGeom prst="rect">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pic>
        <p:nvPicPr>
          <p:cNvPr id="596" name="Google Shape;596;p7"/>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597" name="Google Shape;597;p7"/>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598" name="Google Shape;598;p7"/>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599" name="Google Shape;599;p7"/>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600" name="Google Shape;600;p7"/>
          <p:cNvSpPr/>
          <p:nvPr/>
        </p:nvSpPr>
        <p:spPr>
          <a:xfrm>
            <a:off x="331181" y="118750"/>
            <a:ext cx="565021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Kesimpulan</a:t>
            </a:r>
            <a:endParaRPr b="0" i="0" sz="2800" u="none" cap="none" strike="noStrike">
              <a:solidFill>
                <a:srgbClr val="243A62"/>
              </a:solidFill>
              <a:latin typeface="Arial"/>
              <a:ea typeface="Arial"/>
              <a:cs typeface="Arial"/>
              <a:sym typeface="Arial"/>
            </a:endParaRPr>
          </a:p>
        </p:txBody>
      </p:sp>
      <p:sp>
        <p:nvSpPr>
          <p:cNvPr id="601" name="Google Shape;601;p7"/>
          <p:cNvSpPr/>
          <p:nvPr/>
        </p:nvSpPr>
        <p:spPr>
          <a:xfrm>
            <a:off x="331180" y="876953"/>
            <a:ext cx="8464028" cy="1477287"/>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Berbagai macam tools untuk mengeksekusi source code, salah satunya adalah XAMPP.</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Tag penulisan yang benar, parameter pemanggilan source code, dan peletakan source code pada lokasi tertentu merupakan syarat agar dapat dieksekusi.&lt;Kesimpulan materi 3&gt;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grpSp>
        <p:nvGrpSpPr>
          <p:cNvPr id="606" name="Google Shape;606;g93decdab1a_0_0"/>
          <p:cNvGrpSpPr/>
          <p:nvPr/>
        </p:nvGrpSpPr>
        <p:grpSpPr>
          <a:xfrm>
            <a:off x="3094159" y="1213693"/>
            <a:ext cx="6049849" cy="2173893"/>
            <a:chOff x="-1526118" y="1468582"/>
            <a:chExt cx="13653462" cy="4906100"/>
          </a:xfrm>
        </p:grpSpPr>
        <p:pic>
          <p:nvPicPr>
            <p:cNvPr id="607" name="Google Shape;607;g93decdab1a_0_0"/>
            <p:cNvPicPr preferRelativeResize="0"/>
            <p:nvPr/>
          </p:nvPicPr>
          <p:blipFill rotWithShape="1">
            <a:blip r:embed="rId3">
              <a:alphaModFix/>
            </a:blip>
            <a:srcRect b="9917" l="20689" r="20683" t="11366"/>
            <a:stretch/>
          </p:blipFill>
          <p:spPr>
            <a:xfrm>
              <a:off x="5833591" y="2022764"/>
              <a:ext cx="2133784" cy="2864863"/>
            </a:xfrm>
            <a:prstGeom prst="rect">
              <a:avLst/>
            </a:prstGeom>
            <a:noFill/>
            <a:ln>
              <a:noFill/>
            </a:ln>
          </p:spPr>
        </p:pic>
        <p:pic>
          <p:nvPicPr>
            <p:cNvPr id="608" name="Google Shape;608;g93decdab1a_0_0"/>
            <p:cNvPicPr preferRelativeResize="0"/>
            <p:nvPr/>
          </p:nvPicPr>
          <p:blipFill rotWithShape="1">
            <a:blip r:embed="rId4">
              <a:alphaModFix/>
            </a:blip>
            <a:srcRect b="38298" l="6571" r="6501" t="38017"/>
            <a:stretch/>
          </p:blipFill>
          <p:spPr>
            <a:xfrm>
              <a:off x="1941532" y="4887627"/>
              <a:ext cx="5458691" cy="1487055"/>
            </a:xfrm>
            <a:prstGeom prst="rect">
              <a:avLst/>
            </a:prstGeom>
            <a:noFill/>
            <a:ln>
              <a:noFill/>
            </a:ln>
          </p:spPr>
        </p:pic>
        <p:pic>
          <p:nvPicPr>
            <p:cNvPr id="609" name="Google Shape;609;g93decdab1a_0_0"/>
            <p:cNvPicPr preferRelativeResize="0"/>
            <p:nvPr/>
          </p:nvPicPr>
          <p:blipFill rotWithShape="1">
            <a:blip r:embed="rId5">
              <a:alphaModFix/>
            </a:blip>
            <a:srcRect b="16415" l="11820" r="12786" t="14813"/>
            <a:stretch/>
          </p:blipFill>
          <p:spPr>
            <a:xfrm>
              <a:off x="2508685" y="1678709"/>
              <a:ext cx="3125498" cy="2851009"/>
            </a:xfrm>
            <a:prstGeom prst="rect">
              <a:avLst/>
            </a:prstGeom>
            <a:noFill/>
            <a:ln>
              <a:noFill/>
            </a:ln>
          </p:spPr>
        </p:pic>
        <p:pic>
          <p:nvPicPr>
            <p:cNvPr id="610" name="Google Shape;610;g93decdab1a_0_0"/>
            <p:cNvPicPr preferRelativeResize="0"/>
            <p:nvPr/>
          </p:nvPicPr>
          <p:blipFill rotWithShape="1">
            <a:blip r:embed="rId6">
              <a:alphaModFix/>
            </a:blip>
            <a:srcRect b="16073" l="13267" r="9457" t="16079"/>
            <a:stretch/>
          </p:blipFill>
          <p:spPr>
            <a:xfrm>
              <a:off x="-1526118" y="1468582"/>
              <a:ext cx="4145638" cy="3639627"/>
            </a:xfrm>
            <a:prstGeom prst="rect">
              <a:avLst/>
            </a:prstGeom>
            <a:noFill/>
            <a:ln>
              <a:noFill/>
            </a:ln>
          </p:spPr>
        </p:pic>
        <p:pic>
          <p:nvPicPr>
            <p:cNvPr id="611" name="Google Shape;611;g93decdab1a_0_0"/>
            <p:cNvPicPr preferRelativeResize="0"/>
            <p:nvPr/>
          </p:nvPicPr>
          <p:blipFill rotWithShape="1">
            <a:blip r:embed="rId7">
              <a:alphaModFix/>
            </a:blip>
            <a:srcRect b="12511" l="7654" r="7469" t="13458"/>
            <a:stretch/>
          </p:blipFill>
          <p:spPr>
            <a:xfrm>
              <a:off x="7573817" y="1844169"/>
              <a:ext cx="4553527" cy="3971636"/>
            </a:xfrm>
            <a:prstGeom prst="rect">
              <a:avLst/>
            </a:prstGeom>
            <a:noFill/>
            <a:ln>
              <a:noFill/>
            </a:ln>
          </p:spPr>
        </p:pic>
      </p:grpSp>
      <p:pic>
        <p:nvPicPr>
          <p:cNvPr id="612" name="Google Shape;612;g93decdab1a_0_0"/>
          <p:cNvPicPr preferRelativeResize="0"/>
          <p:nvPr/>
        </p:nvPicPr>
        <p:blipFill rotWithShape="1">
          <a:blip r:embed="rId8">
            <a:alphaModFix/>
          </a:blip>
          <a:srcRect b="82221" l="0" r="72915" t="0"/>
          <a:stretch/>
        </p:blipFill>
        <p:spPr>
          <a:xfrm>
            <a:off x="7931775" y="4038600"/>
            <a:ext cx="1212225" cy="596789"/>
          </a:xfrm>
          <a:prstGeom prst="rect">
            <a:avLst/>
          </a:prstGeom>
          <a:noFill/>
          <a:ln>
            <a:noFill/>
          </a:ln>
        </p:spPr>
      </p:pic>
      <p:pic>
        <p:nvPicPr>
          <p:cNvPr id="613" name="Google Shape;613;g93decdab1a_0_0"/>
          <p:cNvPicPr preferRelativeResize="0"/>
          <p:nvPr/>
        </p:nvPicPr>
        <p:blipFill rotWithShape="1">
          <a:blip r:embed="rId8">
            <a:alphaModFix/>
          </a:blip>
          <a:srcRect b="82221" l="-630" r="629" t="0"/>
          <a:stretch/>
        </p:blipFill>
        <p:spPr>
          <a:xfrm>
            <a:off x="-85725" y="0"/>
            <a:ext cx="9229725" cy="1219200"/>
          </a:xfrm>
          <a:prstGeom prst="rect">
            <a:avLst/>
          </a:prstGeom>
          <a:noFill/>
          <a:ln>
            <a:noFill/>
          </a:ln>
        </p:spPr>
      </p:pic>
      <p:sp>
        <p:nvSpPr>
          <p:cNvPr id="614" name="Google Shape;614;g93decdab1a_0_0"/>
          <p:cNvSpPr txBox="1"/>
          <p:nvPr/>
        </p:nvSpPr>
        <p:spPr>
          <a:xfrm>
            <a:off x="1171575" y="1959224"/>
            <a:ext cx="6677100" cy="867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rgbClr val="1C4587"/>
                </a:solidFill>
                <a:latin typeface="Arial"/>
                <a:ea typeface="Arial"/>
                <a:cs typeface="Arial"/>
                <a:sym typeface="Arial"/>
              </a:rPr>
              <a:t>TERIMA KASIH</a:t>
            </a:r>
            <a:endParaRPr b="1" i="0" sz="4800" u="none" cap="none" strike="noStrike">
              <a:solidFill>
                <a:srgbClr val="1C4587"/>
              </a:solidFill>
              <a:latin typeface="Arial"/>
              <a:ea typeface="Arial"/>
              <a:cs typeface="Arial"/>
              <a:sym typeface="Arial"/>
            </a:endParaRPr>
          </a:p>
        </p:txBody>
      </p:sp>
      <p:grpSp>
        <p:nvGrpSpPr>
          <p:cNvPr id="615" name="Google Shape;615;g93decdab1a_0_0"/>
          <p:cNvGrpSpPr/>
          <p:nvPr/>
        </p:nvGrpSpPr>
        <p:grpSpPr>
          <a:xfrm>
            <a:off x="0" y="4038598"/>
            <a:ext cx="9144000" cy="1219200"/>
            <a:chOff x="0" y="4038598"/>
            <a:chExt cx="9144000" cy="1219200"/>
          </a:xfrm>
        </p:grpSpPr>
        <p:pic>
          <p:nvPicPr>
            <p:cNvPr id="616" name="Google Shape;616;g93decdab1a_0_0"/>
            <p:cNvPicPr preferRelativeResize="0"/>
            <p:nvPr/>
          </p:nvPicPr>
          <p:blipFill rotWithShape="1">
            <a:blip r:embed="rId8">
              <a:alphaModFix/>
            </a:blip>
            <a:srcRect b="0" l="0" r="0" t="82221"/>
            <a:stretch/>
          </p:blipFill>
          <p:spPr>
            <a:xfrm>
              <a:off x="0" y="4038598"/>
              <a:ext cx="9144000" cy="1219200"/>
            </a:xfrm>
            <a:prstGeom prst="rect">
              <a:avLst/>
            </a:prstGeom>
            <a:noFill/>
            <a:ln>
              <a:noFill/>
            </a:ln>
          </p:spPr>
        </p:pic>
        <p:pic>
          <p:nvPicPr>
            <p:cNvPr id="617" name="Google Shape;617;g93decdab1a_0_0"/>
            <p:cNvPicPr preferRelativeResize="0"/>
            <p:nvPr/>
          </p:nvPicPr>
          <p:blipFill rotWithShape="1">
            <a:blip r:embed="rId8">
              <a:alphaModFix/>
            </a:blip>
            <a:srcRect b="84735" l="73536" r="-2" t="11767"/>
            <a:stretch/>
          </p:blipFill>
          <p:spPr>
            <a:xfrm>
              <a:off x="8690517" y="4826682"/>
              <a:ext cx="349406" cy="316819"/>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3"/>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30" name="Google Shape;130;p23"/>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31" name="Google Shape;131;p23"/>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132" name="Google Shape;132;p23"/>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133" name="Google Shape;133;p23"/>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Konfigurasi XAMPP</a:t>
            </a:r>
            <a:endParaRPr b="0" i="0" sz="2800" u="none" cap="none" strike="noStrike">
              <a:solidFill>
                <a:srgbClr val="002060"/>
              </a:solidFill>
              <a:latin typeface="Arial"/>
              <a:ea typeface="Arial"/>
              <a:cs typeface="Arial"/>
              <a:sym typeface="Arial"/>
            </a:endParaRPr>
          </a:p>
        </p:txBody>
      </p:sp>
      <p:pic>
        <p:nvPicPr>
          <p:cNvPr id="134" name="Google Shape;134;p23"/>
          <p:cNvPicPr preferRelativeResize="0"/>
          <p:nvPr/>
        </p:nvPicPr>
        <p:blipFill rotWithShape="1">
          <a:blip r:embed="rId6">
            <a:alphaModFix/>
          </a:blip>
          <a:srcRect b="0" l="0" r="0" t="0"/>
          <a:stretch/>
        </p:blipFill>
        <p:spPr>
          <a:xfrm>
            <a:off x="1014585" y="698764"/>
            <a:ext cx="6983195" cy="444473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4"/>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40" name="Google Shape;140;p24"/>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41" name="Google Shape;141;p24"/>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142" name="Google Shape;142;p24"/>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143" name="Google Shape;143;p24"/>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Konfigurasi XAMPP</a:t>
            </a:r>
            <a:endParaRPr b="0" i="0" sz="2800" u="none" cap="none" strike="noStrike">
              <a:solidFill>
                <a:srgbClr val="002060"/>
              </a:solidFill>
              <a:latin typeface="Arial"/>
              <a:ea typeface="Arial"/>
              <a:cs typeface="Arial"/>
              <a:sym typeface="Arial"/>
            </a:endParaRPr>
          </a:p>
        </p:txBody>
      </p:sp>
      <p:pic>
        <p:nvPicPr>
          <p:cNvPr id="144" name="Google Shape;144;p24"/>
          <p:cNvPicPr preferRelativeResize="0"/>
          <p:nvPr/>
        </p:nvPicPr>
        <p:blipFill rotWithShape="1">
          <a:blip r:embed="rId6">
            <a:alphaModFix/>
          </a:blip>
          <a:srcRect b="0" l="0" r="0" t="0"/>
          <a:stretch/>
        </p:blipFill>
        <p:spPr>
          <a:xfrm>
            <a:off x="331182" y="857837"/>
            <a:ext cx="8387816" cy="389501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5"/>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50" name="Google Shape;150;p25"/>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51" name="Google Shape;151;p25"/>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152" name="Google Shape;152;p25"/>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153" name="Google Shape;153;p25"/>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Konfigurasi XAMPP</a:t>
            </a:r>
            <a:endParaRPr b="0" i="0" sz="2800" u="none" cap="none" strike="noStrike">
              <a:solidFill>
                <a:srgbClr val="002060"/>
              </a:solidFill>
              <a:latin typeface="Arial"/>
              <a:ea typeface="Arial"/>
              <a:cs typeface="Arial"/>
              <a:sym typeface="Arial"/>
            </a:endParaRPr>
          </a:p>
        </p:txBody>
      </p:sp>
      <p:pic>
        <p:nvPicPr>
          <p:cNvPr id="154" name="Google Shape;154;p25"/>
          <p:cNvPicPr preferRelativeResize="0"/>
          <p:nvPr/>
        </p:nvPicPr>
        <p:blipFill rotWithShape="1">
          <a:blip r:embed="rId6">
            <a:alphaModFix/>
          </a:blip>
          <a:srcRect b="0" l="0" r="0" t="0"/>
          <a:stretch/>
        </p:blipFill>
        <p:spPr>
          <a:xfrm>
            <a:off x="205274" y="1323078"/>
            <a:ext cx="5637986" cy="3183518"/>
          </a:xfrm>
          <a:prstGeom prst="rect">
            <a:avLst/>
          </a:prstGeom>
          <a:noFill/>
          <a:ln>
            <a:noFill/>
          </a:ln>
        </p:spPr>
      </p:pic>
      <p:cxnSp>
        <p:nvCxnSpPr>
          <p:cNvPr id="155" name="Google Shape;155;p25"/>
          <p:cNvCxnSpPr/>
          <p:nvPr/>
        </p:nvCxnSpPr>
        <p:spPr>
          <a:xfrm flipH="1" rot="10800000">
            <a:off x="2764906" y="2858962"/>
            <a:ext cx="3849818" cy="906228"/>
          </a:xfrm>
          <a:prstGeom prst="straightConnector1">
            <a:avLst/>
          </a:prstGeom>
          <a:noFill/>
          <a:ln cap="flat" cmpd="sng" w="28575">
            <a:solidFill>
              <a:srgbClr val="4A73BB"/>
            </a:solidFill>
            <a:prstDash val="solid"/>
            <a:round/>
            <a:headEnd len="sm" w="sm" type="none"/>
            <a:tailEnd len="med" w="med" type="triangle"/>
          </a:ln>
        </p:spPr>
      </p:cxnSp>
      <p:sp>
        <p:nvSpPr>
          <p:cNvPr id="156" name="Google Shape;156;p25"/>
          <p:cNvSpPr/>
          <p:nvPr/>
        </p:nvSpPr>
        <p:spPr>
          <a:xfrm>
            <a:off x="6158543" y="1351287"/>
            <a:ext cx="2808312" cy="1575793"/>
          </a:xfrm>
          <a:prstGeom prst="ellipse">
            <a:avLst/>
          </a:prstGeom>
          <a:solidFill>
            <a:schemeClr val="accent1"/>
          </a:solidFill>
          <a:ln cap="flat" cmpd="sng" w="25400">
            <a:solidFill>
              <a:srgbClr val="3956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Mengganti port</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5"/>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62" name="Google Shape;162;p5"/>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63" name="Google Shape;163;p5"/>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164" name="Google Shape;164;p5"/>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165" name="Google Shape;165;p5"/>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Peletakan Source Code</a:t>
            </a:r>
            <a:endParaRPr b="0" i="0" sz="2800" u="none" cap="none" strike="noStrike">
              <a:solidFill>
                <a:srgbClr val="002060"/>
              </a:solidFill>
              <a:latin typeface="Arial"/>
              <a:ea typeface="Arial"/>
              <a:cs typeface="Arial"/>
              <a:sym typeface="Arial"/>
            </a:endParaRPr>
          </a:p>
        </p:txBody>
      </p:sp>
      <p:sp>
        <p:nvSpPr>
          <p:cNvPr id="166" name="Google Shape;166;p5"/>
          <p:cNvSpPr/>
          <p:nvPr/>
        </p:nvSpPr>
        <p:spPr>
          <a:xfrm>
            <a:off x="331180" y="960801"/>
            <a:ext cx="5650217"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C:\xampp\htdocs</a:t>
            </a:r>
            <a:endParaRPr b="0" i="0" sz="1400" u="none" cap="none" strike="noStrike">
              <a:solidFill>
                <a:srgbClr val="000000"/>
              </a:solidFill>
              <a:latin typeface="Arial"/>
              <a:ea typeface="Arial"/>
              <a:cs typeface="Arial"/>
              <a:sym typeface="Arial"/>
            </a:endParaRPr>
          </a:p>
        </p:txBody>
      </p:sp>
      <p:pic>
        <p:nvPicPr>
          <p:cNvPr id="167" name="Google Shape;167;p5"/>
          <p:cNvPicPr preferRelativeResize="0"/>
          <p:nvPr/>
        </p:nvPicPr>
        <p:blipFill rotWithShape="1">
          <a:blip r:embed="rId6">
            <a:alphaModFix/>
          </a:blip>
          <a:srcRect b="0" l="0" r="0" t="0"/>
          <a:stretch/>
        </p:blipFill>
        <p:spPr>
          <a:xfrm>
            <a:off x="331180" y="1422426"/>
            <a:ext cx="8207513" cy="349366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6"/>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73" name="Google Shape;173;p26"/>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74" name="Google Shape;174;p26"/>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175" name="Google Shape;175;p26"/>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176" name="Google Shape;176;p26"/>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XAMPP 🡪 Apache</a:t>
            </a:r>
            <a:r>
              <a:rPr b="0" i="0" lang="en-US" sz="2800" u="none" cap="none" strike="noStrike">
                <a:solidFill>
                  <a:srgbClr val="00206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77" name="Google Shape;177;p26"/>
          <p:cNvSpPr/>
          <p:nvPr/>
        </p:nvSpPr>
        <p:spPr>
          <a:xfrm>
            <a:off x="331180" y="960801"/>
            <a:ext cx="8465090"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Setelah XAMPP dijalankan, kemudian aktifkan Web server nya yakni Apache</a:t>
            </a:r>
            <a:endParaRPr b="0" i="0" sz="1400" u="none" cap="none" strike="noStrike">
              <a:solidFill>
                <a:srgbClr val="000000"/>
              </a:solidFill>
              <a:latin typeface="Arial"/>
              <a:ea typeface="Arial"/>
              <a:cs typeface="Arial"/>
              <a:sym typeface="Arial"/>
            </a:endParaRPr>
          </a:p>
        </p:txBody>
      </p:sp>
      <p:pic>
        <p:nvPicPr>
          <p:cNvPr id="178" name="Google Shape;178;p26"/>
          <p:cNvPicPr preferRelativeResize="0"/>
          <p:nvPr/>
        </p:nvPicPr>
        <p:blipFill rotWithShape="1">
          <a:blip r:embed="rId6">
            <a:alphaModFix/>
          </a:blip>
          <a:srcRect b="0" l="0" r="0" t="0"/>
          <a:stretch/>
        </p:blipFill>
        <p:spPr>
          <a:xfrm>
            <a:off x="1449843" y="1436445"/>
            <a:ext cx="5891115" cy="3716482"/>
          </a:xfrm>
          <a:prstGeom prst="rect">
            <a:avLst/>
          </a:prstGeom>
          <a:noFill/>
          <a:ln>
            <a:noFill/>
          </a:ln>
        </p:spPr>
      </p:pic>
      <p:sp>
        <p:nvSpPr>
          <p:cNvPr id="179" name="Google Shape;179;p26"/>
          <p:cNvSpPr/>
          <p:nvPr/>
        </p:nvSpPr>
        <p:spPr>
          <a:xfrm>
            <a:off x="4041231" y="2331076"/>
            <a:ext cx="826983" cy="522874"/>
          </a:xfrm>
          <a:prstGeom prst="rect">
            <a:avLst/>
          </a:pr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F77BE"/>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 Komang Sugiartha</dc:creator>
</cp:coreProperties>
</file>