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iSWFnGXi0pTk7XVG3mgmkDLDxS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jKnBDUesjTeEQ0fGjHWxVtKbRe2okeqs/view"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65a84384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g965a84384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Source code: https://jsfiddle.net/anakbit/2oypvhyw/5/?utm_source=website&amp;utm_medium=embed&amp;utm_campaign=2oypvhyw</a:t>
            </a:r>
            <a:endParaRPr/>
          </a:p>
        </p:txBody>
      </p:sp>
      <p:sp>
        <p:nvSpPr>
          <p:cNvPr id="177" name="Google Shape;17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29c057007_1_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ge29c057007_1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29c057007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ge29c057007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Disini kita pakai tiga fungsi untuk operasi class seperti pada contoh kedua, yaitu hasClass, addClass, dan removeClass. Bedanya, disini kita pindah di file lain yaitu helpers.js, supaya lebih enak dibaca. Juga di tambahkan pada file ini fungsi currency, gunanya sederhana, yaitu hanya menambahkan "Rp" di depan jumlah biaya.</a:t>
            </a:r>
            <a:endParaRPr/>
          </a:p>
          <a:p>
            <a:pPr indent="-298450" lvl="0" marL="457200" marR="0" rtl="0" algn="l">
              <a:lnSpc>
                <a:spcPct val="100000"/>
              </a:lnSpc>
              <a:spcBef>
                <a:spcPts val="0"/>
              </a:spcBef>
              <a:spcAft>
                <a:spcPts val="0"/>
              </a:spcAft>
              <a:buClr>
                <a:srgbClr val="000000"/>
              </a:buClr>
              <a:buSzPts val="1100"/>
              <a:buFont typeface="Arial"/>
              <a:buChar char="●"/>
            </a:pPr>
            <a:r>
              <a:rPr lang="en-US"/>
              <a:t>Ada fungsi baru yang dipakai pada contoh ini, yaitu dispatchEvent. dispatchEvent ini berguna untuk men-</a:t>
            </a:r>
            <a:r>
              <a:rPr i="1" lang="en-US"/>
              <a:t>trigger</a:t>
            </a:r>
            <a:r>
              <a:rPr lang="en-US"/>
              <a:t> satu eventListener pada suatu elemen yang dalam contoh diatas adalah "click". Sehingga dua item teratas terpilih. </a:t>
            </a:r>
            <a:endParaRPr/>
          </a:p>
        </p:txBody>
      </p:sp>
      <p:sp>
        <p:nvSpPr>
          <p:cNvPr id="207" name="Google Shape;207;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Disini kita pakai tiga fungsi untuk operasi class seperti pada contoh kedua, yaitu hasClass, addClass, dan removeClass. Bedanya, disini kita pindah di file lain yaitu helpers.js, supaya lebih enak dibaca. Juga di tambahkan pada file ini fungsi currency, gunanya sederhana, yaitu hanya menambahkan "Rp" di depan jumlah biaya.</a:t>
            </a:r>
            <a:endParaRPr/>
          </a:p>
          <a:p>
            <a:pPr indent="-298450" lvl="0" marL="457200" marR="0" rtl="0" algn="l">
              <a:lnSpc>
                <a:spcPct val="100000"/>
              </a:lnSpc>
              <a:spcBef>
                <a:spcPts val="0"/>
              </a:spcBef>
              <a:spcAft>
                <a:spcPts val="0"/>
              </a:spcAft>
              <a:buClr>
                <a:srgbClr val="000000"/>
              </a:buClr>
              <a:buSzPts val="1100"/>
              <a:buFont typeface="Arial"/>
              <a:buChar char="●"/>
            </a:pPr>
            <a:r>
              <a:rPr lang="en-US"/>
              <a:t>Ada fungsi baru yang dipakai pada contoh ini, yaitu dispatchEvent. dispatchEvent ini berguna untuk men-</a:t>
            </a:r>
            <a:r>
              <a:rPr i="1" lang="en-US"/>
              <a:t>trigger</a:t>
            </a:r>
            <a:r>
              <a:rPr lang="en-US"/>
              <a:t> satu eventListener pada suatu elemen yang dalam contoh diatas adalah "click". Sehingga dua item teratas terpilih. </a:t>
            </a:r>
            <a:endParaRPr/>
          </a:p>
        </p:txBody>
      </p:sp>
      <p:sp>
        <p:nvSpPr>
          <p:cNvPr id="217" name="Google Shape;217;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e29c057007_1_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ge29c057007_1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965a843845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u="sng">
                <a:solidFill>
                  <a:schemeClr val="hlink"/>
                </a:solidFill>
                <a:hlinkClick r:id="rId2"/>
              </a:rPr>
              <a:t>https://drive.google.com/file/d/1jKnBDUesjTeEQ0fGjHWxVtKbRe2okeqs/view</a:t>
            </a:r>
            <a:endParaRPr/>
          </a:p>
        </p:txBody>
      </p:sp>
      <p:sp>
        <p:nvSpPr>
          <p:cNvPr id="257" name="Google Shape;257;g965a843845_0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3a14d9b90_0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e3a14d9b90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3a14d9b90_0_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ge3a14d9b90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Source code: https://jsfiddle.net/anakbit/6mhxsg8h/4/?utm_source=website&amp;utm_medium=embed&amp;utm_campaign=6mhxsg8h</a:t>
            </a:r>
            <a:endParaRPr/>
          </a:p>
          <a:p>
            <a:pPr indent="-228600" lvl="0" marL="457200" marR="0" rtl="0" algn="l">
              <a:lnSpc>
                <a:spcPct val="100000"/>
              </a:lnSpc>
              <a:spcBef>
                <a:spcPts val="0"/>
              </a:spcBef>
              <a:spcAft>
                <a:spcPts val="0"/>
              </a:spcAft>
              <a:buClr>
                <a:srgbClr val="000000"/>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
        <p:nvSpPr>
          <p:cNvPr id="147" name="Google Shape;147;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Contoh ini sangat sederhana. Kita hanya menggunakan $error.style.display untuk membuat elemen error tempil atau sembunyi. Dengan memberi nilai block dan hidden.</a:t>
            </a:r>
            <a:endParaRPr/>
          </a:p>
          <a:p>
            <a:pPr indent="-298450" lvl="0" marL="457200" marR="0" rtl="0" algn="l">
              <a:lnSpc>
                <a:spcPct val="100000"/>
              </a:lnSpc>
              <a:spcBef>
                <a:spcPts val="0"/>
              </a:spcBef>
              <a:spcAft>
                <a:spcPts val="0"/>
              </a:spcAft>
              <a:buClr>
                <a:srgbClr val="000000"/>
              </a:buClr>
              <a:buSzPts val="1100"/>
              <a:buFont typeface="Arial"/>
              <a:buChar char="●"/>
            </a:pPr>
            <a:r>
              <a:rPr lang="en-US"/>
              <a:t>Kemudian mengganti isi text $error tersebut dengan mengguankan innerHTML.</a:t>
            </a:r>
            <a:endParaRPr/>
          </a:p>
          <a:p>
            <a:pPr indent="0" lvl="0" marL="0" rtl="0" algn="l">
              <a:lnSpc>
                <a:spcPct val="100000"/>
              </a:lnSpc>
              <a:spcBef>
                <a:spcPts val="0"/>
              </a:spcBef>
              <a:spcAft>
                <a:spcPts val="0"/>
              </a:spcAft>
              <a:buSzPts val="1400"/>
              <a:buNone/>
            </a:pPr>
            <a:r>
              <a:t/>
            </a:r>
            <a:endParaRPr/>
          </a:p>
        </p:txBody>
      </p:sp>
      <p:sp>
        <p:nvSpPr>
          <p:cNvPr id="157" name="Google Shape;15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0"/>
          <p:cNvSpPr txBox="1"/>
          <p:nvPr>
            <p:ph type="ctrTitle"/>
          </p:nvPr>
        </p:nvSpPr>
        <p:spPr>
          <a:xfrm>
            <a:off x="685800" y="841772"/>
            <a:ext cx="7772400" cy="1790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0"/>
          <p:cNvSpPr txBox="1"/>
          <p:nvPr>
            <p:ph idx="1" type="subTitle"/>
          </p:nvPr>
        </p:nvSpPr>
        <p:spPr>
          <a:xfrm>
            <a:off x="1143000" y="2701528"/>
            <a:ext cx="6858000" cy="12417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0"/>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0"/>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9"/>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9"/>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9"/>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9"/>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0"/>
          <p:cNvSpPr txBox="1"/>
          <p:nvPr>
            <p:ph type="title"/>
          </p:nvPr>
        </p:nvSpPr>
        <p:spPr>
          <a:xfrm rot="5400000">
            <a:off x="5350050" y="1467544"/>
            <a:ext cx="4359000" cy="19716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0"/>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0"/>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0"/>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1"/>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1"/>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1"/>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2"/>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
          <p:cNvSpPr txBox="1"/>
          <p:nvPr>
            <p:ph idx="1" type="body"/>
          </p:nvPr>
        </p:nvSpPr>
        <p:spPr>
          <a:xfrm>
            <a:off x="623888" y="3442098"/>
            <a:ext cx="7886700" cy="1125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2"/>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2"/>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3"/>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4"/>
          <p:cNvSpPr txBox="1"/>
          <p:nvPr>
            <p:ph type="title"/>
          </p:nvPr>
        </p:nvSpPr>
        <p:spPr>
          <a:xfrm>
            <a:off x="629841"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4"/>
          <p:cNvSpPr txBox="1"/>
          <p:nvPr>
            <p:ph idx="2" type="body"/>
          </p:nvPr>
        </p:nvSpPr>
        <p:spPr>
          <a:xfrm>
            <a:off x="629842" y="1878806"/>
            <a:ext cx="3868200" cy="2763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4"/>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4"/>
          <p:cNvSpPr txBox="1"/>
          <p:nvPr>
            <p:ph idx="4" type="body"/>
          </p:nvPr>
        </p:nvSpPr>
        <p:spPr>
          <a:xfrm>
            <a:off x="4629150" y="1878806"/>
            <a:ext cx="3887400" cy="2763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5"/>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7"/>
          <p:cNvSpPr txBox="1"/>
          <p:nvPr>
            <p:ph type="title"/>
          </p:nvPr>
        </p:nvSpPr>
        <p:spPr>
          <a:xfrm>
            <a:off x="629841" y="342900"/>
            <a:ext cx="2949300" cy="1200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7"/>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7"/>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629841" y="342900"/>
            <a:ext cx="2949300" cy="1200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8"/>
          <p:cNvSpPr/>
          <p:nvPr>
            <p:ph idx="2" type="pic"/>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8"/>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9"/>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hyperlink" Target="http://www.w3schools.com" TargetMode="External"/><Relationship Id="rId7" Type="http://schemas.openxmlformats.org/officeDocument/2006/relationships/hyperlink" Target="http://www.getbootstrap.com/" TargetMode="External"/><Relationship Id="rId8" Type="http://schemas.openxmlformats.org/officeDocument/2006/relationships/hyperlink" Target="https://jsfiddle.ne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7.png"/><Relationship Id="rId6" Type="http://schemas.openxmlformats.org/officeDocument/2006/relationships/image" Target="../media/image10.png"/><Relationship Id="rId7" Type="http://schemas.openxmlformats.org/officeDocument/2006/relationships/image" Target="../media/image5.png"/><Relationship Id="rId8"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g965a843845_0_0"/>
          <p:cNvPicPr preferRelativeResize="0"/>
          <p:nvPr/>
        </p:nvPicPr>
        <p:blipFill rotWithShape="1">
          <a:blip r:embed="rId3">
            <a:alphaModFix/>
          </a:blip>
          <a:srcRect b="-7457" l="0" r="0" t="16715"/>
          <a:stretch/>
        </p:blipFill>
        <p:spPr>
          <a:xfrm>
            <a:off x="0" y="-57150"/>
            <a:ext cx="9144000" cy="5791200"/>
          </a:xfrm>
          <a:prstGeom prst="rect">
            <a:avLst/>
          </a:prstGeom>
          <a:noFill/>
          <a:ln>
            <a:noFill/>
          </a:ln>
        </p:spPr>
      </p:pic>
      <p:pic>
        <p:nvPicPr>
          <p:cNvPr id="85" name="Google Shape;85;g965a843845_0_0"/>
          <p:cNvPicPr preferRelativeResize="0"/>
          <p:nvPr/>
        </p:nvPicPr>
        <p:blipFill rotWithShape="1">
          <a:blip r:embed="rId3">
            <a:alphaModFix/>
          </a:blip>
          <a:srcRect b="82221" l="0" r="72915" t="0"/>
          <a:stretch/>
        </p:blipFill>
        <p:spPr>
          <a:xfrm>
            <a:off x="6293038" y="-57150"/>
            <a:ext cx="2476500" cy="1219200"/>
          </a:xfrm>
          <a:prstGeom prst="rect">
            <a:avLst/>
          </a:prstGeom>
          <a:noFill/>
          <a:ln>
            <a:noFill/>
          </a:ln>
        </p:spPr>
      </p:pic>
      <p:sp>
        <p:nvSpPr>
          <p:cNvPr id="86" name="Google Shape;86;g965a843845_0_0"/>
          <p:cNvSpPr txBox="1"/>
          <p:nvPr/>
        </p:nvSpPr>
        <p:spPr>
          <a:xfrm>
            <a:off x="4121390" y="1660491"/>
            <a:ext cx="4734000" cy="660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Arial"/>
              <a:buNone/>
            </a:pPr>
            <a:r>
              <a:rPr b="1" i="0" lang="en-US" sz="1800" u="none" cap="none" strike="noStrike">
                <a:solidFill>
                  <a:schemeClr val="lt1"/>
                </a:solidFill>
                <a:latin typeface="Cambria"/>
                <a:ea typeface="Cambria"/>
                <a:cs typeface="Cambria"/>
                <a:sym typeface="Cambria"/>
              </a:rPr>
              <a:t>Vocational School Graduate Academy</a:t>
            </a:r>
            <a:endParaRPr b="1" i="0" sz="1800" u="none" cap="none" strike="noStrike">
              <a:solidFill>
                <a:schemeClr val="lt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3000"/>
              <a:buFont typeface="Arial"/>
              <a:buNone/>
            </a:pPr>
            <a:r>
              <a:t/>
            </a:r>
            <a:endParaRPr b="1" i="0" sz="1700" u="none" cap="none" strike="noStrike">
              <a:solidFill>
                <a:schemeClr val="lt1"/>
              </a:solidFill>
              <a:latin typeface="Cambria"/>
              <a:ea typeface="Cambria"/>
              <a:cs typeface="Cambria"/>
              <a:sym typeface="Cambria"/>
            </a:endParaRPr>
          </a:p>
          <a:p>
            <a:pPr indent="0" lvl="0" marL="0" marR="0" rtl="0" algn="ctr">
              <a:lnSpc>
                <a:spcPct val="100000"/>
              </a:lnSpc>
              <a:spcBef>
                <a:spcPts val="0"/>
              </a:spcBef>
              <a:spcAft>
                <a:spcPts val="0"/>
              </a:spcAft>
              <a:buClr>
                <a:schemeClr val="dk1"/>
              </a:buClr>
              <a:buSzPts val="3000"/>
              <a:buFont typeface="Arial"/>
              <a:buNone/>
            </a:pPr>
            <a:r>
              <a:rPr b="1" i="0" lang="en-US" sz="1900" u="none" cap="none" strike="noStrike">
                <a:solidFill>
                  <a:srgbClr val="FFFF00"/>
                </a:solidFill>
                <a:latin typeface="Cambria"/>
                <a:ea typeface="Cambria"/>
                <a:cs typeface="Cambria"/>
                <a:sym typeface="Cambria"/>
              </a:rPr>
              <a:t>Web Developer</a:t>
            </a:r>
            <a:endParaRPr b="1" i="0" sz="1900" u="none" cap="none" strike="noStrike">
              <a:solidFill>
                <a:srgbClr val="FFFF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Cambria"/>
              <a:ea typeface="Cambria"/>
              <a:cs typeface="Cambria"/>
              <a:sym typeface="Cambria"/>
            </a:endParaRPr>
          </a:p>
        </p:txBody>
      </p:sp>
      <p:sp>
        <p:nvSpPr>
          <p:cNvPr id="87" name="Google Shape;87;g965a843845_0_0"/>
          <p:cNvSpPr txBox="1"/>
          <p:nvPr/>
        </p:nvSpPr>
        <p:spPr>
          <a:xfrm>
            <a:off x="4121390" y="2823224"/>
            <a:ext cx="4734000" cy="660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1600" u="none" cap="none" strike="noStrike">
                <a:solidFill>
                  <a:schemeClr val="lt1"/>
                </a:solidFill>
                <a:latin typeface="Cambria"/>
                <a:ea typeface="Cambria"/>
                <a:cs typeface="Cambria"/>
                <a:sym typeface="Cambria"/>
              </a:rPr>
              <a:t>Pertemuan #7:</a:t>
            </a:r>
            <a:endParaRPr b="1" i="0" sz="1600" u="none" cap="none" strike="noStrike">
              <a:solidFill>
                <a:schemeClr val="lt1"/>
              </a:solidFill>
              <a:latin typeface="Cambria"/>
              <a:ea typeface="Cambria"/>
              <a:cs typeface="Cambria"/>
              <a:sym typeface="Cambria"/>
            </a:endParaRPr>
          </a:p>
          <a:p>
            <a:pPr indent="0" lvl="0" marL="0" marR="0" rtl="0" algn="ctr">
              <a:lnSpc>
                <a:spcPct val="100000"/>
              </a:lnSpc>
              <a:spcBef>
                <a:spcPts val="0"/>
              </a:spcBef>
              <a:spcAft>
                <a:spcPts val="0"/>
              </a:spcAft>
              <a:buClr>
                <a:srgbClr val="000000"/>
              </a:buClr>
              <a:buSzPts val="2000"/>
              <a:buFont typeface="Arial"/>
              <a:buNone/>
            </a:pPr>
            <a:r>
              <a:rPr b="1" i="0" lang="en-US" sz="1600" u="none" cap="none" strike="noStrike">
                <a:solidFill>
                  <a:schemeClr val="lt1"/>
                </a:solidFill>
                <a:latin typeface="Cambria"/>
                <a:ea typeface="Cambria"/>
                <a:cs typeface="Cambria"/>
                <a:sym typeface="Cambria"/>
              </a:rPr>
              <a:t>Membuat Login Validation dan Order Form</a:t>
            </a:r>
            <a:endParaRPr b="1" i="0" sz="1600" u="none" cap="none" strike="noStrike">
              <a:solidFill>
                <a:schemeClr val="lt1"/>
              </a:solidFill>
              <a:latin typeface="Cambria"/>
              <a:ea typeface="Cambria"/>
              <a:cs typeface="Cambria"/>
              <a:sym typeface="Cambria"/>
            </a:endParaRPr>
          </a:p>
          <a:p>
            <a:pPr indent="0" lvl="0" marL="0" marR="0" rtl="0" algn="ctr">
              <a:lnSpc>
                <a:spcPct val="100000"/>
              </a:lnSpc>
              <a:spcBef>
                <a:spcPts val="0"/>
              </a:spcBef>
              <a:spcAft>
                <a:spcPts val="0"/>
              </a:spcAft>
              <a:buClr>
                <a:srgbClr val="000000"/>
              </a:buClr>
              <a:buSzPts val="2000"/>
              <a:buFont typeface="Arial"/>
              <a:buNone/>
            </a:pPr>
            <a:r>
              <a:t/>
            </a:r>
            <a:endParaRPr b="1" i="0" sz="1600" u="none" cap="none" strike="noStrike">
              <a:solidFill>
                <a:schemeClr val="lt1"/>
              </a:solidFill>
              <a:latin typeface="Cambria"/>
              <a:ea typeface="Cambria"/>
              <a:cs typeface="Cambria"/>
              <a:sym typeface="Cambria"/>
            </a:endParaRPr>
          </a:p>
        </p:txBody>
      </p:sp>
      <p:grpSp>
        <p:nvGrpSpPr>
          <p:cNvPr id="88" name="Google Shape;88;g965a843845_0_0"/>
          <p:cNvGrpSpPr/>
          <p:nvPr/>
        </p:nvGrpSpPr>
        <p:grpSpPr>
          <a:xfrm>
            <a:off x="0" y="4038598"/>
            <a:ext cx="9144000" cy="1219200"/>
            <a:chOff x="0" y="4038598"/>
            <a:chExt cx="9144000" cy="1219200"/>
          </a:xfrm>
        </p:grpSpPr>
        <p:pic>
          <p:nvPicPr>
            <p:cNvPr id="89" name="Google Shape;89;g965a843845_0_0"/>
            <p:cNvPicPr preferRelativeResize="0"/>
            <p:nvPr/>
          </p:nvPicPr>
          <p:blipFill rotWithShape="1">
            <a:blip r:embed="rId3">
              <a:alphaModFix/>
            </a:blip>
            <a:srcRect b="0" l="0" r="0" t="82221"/>
            <a:stretch/>
          </p:blipFill>
          <p:spPr>
            <a:xfrm>
              <a:off x="0" y="4038598"/>
              <a:ext cx="9144000" cy="1219200"/>
            </a:xfrm>
            <a:prstGeom prst="rect">
              <a:avLst/>
            </a:prstGeom>
            <a:noFill/>
            <a:ln>
              <a:noFill/>
            </a:ln>
          </p:spPr>
        </p:pic>
        <p:pic>
          <p:nvPicPr>
            <p:cNvPr id="90" name="Google Shape;90;g965a843845_0_0"/>
            <p:cNvPicPr preferRelativeResize="0"/>
            <p:nvPr/>
          </p:nvPicPr>
          <p:blipFill rotWithShape="1">
            <a:blip r:embed="rId3">
              <a:alphaModFix/>
            </a:blip>
            <a:srcRect b="84735" l="73536" r="-2" t="11767"/>
            <a:stretch/>
          </p:blipFill>
          <p:spPr>
            <a:xfrm>
              <a:off x="8690517" y="4826682"/>
              <a:ext cx="349406" cy="316819"/>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5"/>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80" name="Google Shape;180;p5"/>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81" name="Google Shape;181;p5"/>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182" name="Google Shape;182;p5"/>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183" name="Google Shape;183;p5"/>
          <p:cNvSpPr/>
          <p:nvPr/>
        </p:nvSpPr>
        <p:spPr>
          <a:xfrm>
            <a:off x="331181" y="1187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Latihan Membuat Order Form</a:t>
            </a:r>
            <a:endParaRPr b="0" i="0" sz="2400" u="none" cap="none" strike="noStrike">
              <a:solidFill>
                <a:srgbClr val="002060"/>
              </a:solidFill>
              <a:latin typeface="Arial"/>
              <a:ea typeface="Arial"/>
              <a:cs typeface="Arial"/>
              <a:sym typeface="Arial"/>
            </a:endParaRPr>
          </a:p>
        </p:txBody>
      </p:sp>
      <p:sp>
        <p:nvSpPr>
          <p:cNvPr id="184" name="Google Shape;184;p5"/>
          <p:cNvSpPr/>
          <p:nvPr/>
        </p:nvSpPr>
        <p:spPr>
          <a:xfrm>
            <a:off x="331180" y="960801"/>
            <a:ext cx="8481516" cy="2308284"/>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Membuat aplikasi untuk menampilkan daftar menu yang bisa dipilih dan kemudian menampilkan jumlah biaya yang harus dibayarkan.</a:t>
            </a:r>
            <a:endParaRPr b="0" i="0" sz="1400" u="none" cap="none" strike="noStrike">
              <a:solidFill>
                <a:srgbClr val="000000"/>
              </a:solidFill>
              <a:latin typeface="Cambria"/>
              <a:ea typeface="Cambria"/>
              <a:cs typeface="Cambria"/>
              <a:sym typeface="Cambria"/>
            </a:endParaRPr>
          </a:p>
          <a:p>
            <a:pPr indent="-190500" lvl="0" marL="342900" marR="0" rtl="0" algn="just">
              <a:lnSpc>
                <a:spcPct val="100000"/>
              </a:lnSpc>
              <a:spcBef>
                <a:spcPts val="0"/>
              </a:spcBef>
              <a:spcAft>
                <a:spcPts val="0"/>
              </a:spcAft>
              <a:buClr>
                <a:srgbClr val="000000"/>
              </a:buClr>
              <a:buSzPts val="2400"/>
              <a:buFont typeface="Noto Sans Symbols"/>
              <a:buNone/>
            </a:pPr>
            <a:r>
              <a:t/>
            </a:r>
            <a:endParaRPr b="0" i="0" sz="2400" u="none" cap="none" strike="noStrike">
              <a:solidFill>
                <a:srgbClr val="000000"/>
              </a:solidFill>
              <a:latin typeface="Cambria"/>
              <a:ea typeface="Cambria"/>
              <a:cs typeface="Cambria"/>
              <a:sym typeface="Cambria"/>
            </a:endParaRPr>
          </a:p>
          <a:p>
            <a:pPr indent="-342900" lvl="0" marL="342900" marR="0" rtl="0" algn="just">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Harga akan langsung berubah ketika daftar menu dipilih sesuai dengan harganya.</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ge29c057007_1_23"/>
          <p:cNvPicPr preferRelativeResize="0"/>
          <p:nvPr/>
        </p:nvPicPr>
        <p:blipFill rotWithShape="1">
          <a:blip r:embed="rId3">
            <a:alphaModFix/>
          </a:blip>
          <a:srcRect b="82221" l="-628" r="30708" t="0"/>
          <a:stretch/>
        </p:blipFill>
        <p:spPr>
          <a:xfrm>
            <a:off x="5981399" y="0"/>
            <a:ext cx="3162600" cy="603300"/>
          </a:xfrm>
          <a:prstGeom prst="snip2DiagRect">
            <a:avLst>
              <a:gd fmla="val 0" name="adj1"/>
              <a:gd fmla="val 16667" name="adj2"/>
            </a:avLst>
          </a:prstGeom>
          <a:noFill/>
          <a:ln>
            <a:noFill/>
          </a:ln>
        </p:spPr>
      </p:pic>
      <p:sp>
        <p:nvSpPr>
          <p:cNvPr id="190" name="Google Shape;190;ge29c057007_1_23"/>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91" name="Google Shape;191;ge29c057007_1_23"/>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192" name="Google Shape;192;ge29c057007_1_23"/>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193" name="Google Shape;193;ge29c057007_1_23"/>
          <p:cNvSpPr/>
          <p:nvPr/>
        </p:nvSpPr>
        <p:spPr>
          <a:xfrm>
            <a:off x="331175" y="118750"/>
            <a:ext cx="5650200" cy="984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rgbClr val="002060"/>
                </a:solidFill>
                <a:latin typeface="Cambria"/>
                <a:ea typeface="Cambria"/>
                <a:cs typeface="Cambria"/>
                <a:sym typeface="Cambria"/>
              </a:rPr>
              <a:t>Ketentuan Membuat Order Form (1/2)</a:t>
            </a:r>
            <a:endParaRPr b="0" i="0" sz="2400" u="none" cap="none" strike="noStrike">
              <a:solidFill>
                <a:srgbClr val="FF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002060"/>
              </a:solidFill>
              <a:latin typeface="Cambria"/>
              <a:ea typeface="Cambria"/>
              <a:cs typeface="Cambria"/>
              <a:sym typeface="Cambria"/>
            </a:endParaRPr>
          </a:p>
        </p:txBody>
      </p:sp>
      <p:sp>
        <p:nvSpPr>
          <p:cNvPr id="194" name="Google Shape;194;ge29c057007_1_23"/>
          <p:cNvSpPr/>
          <p:nvPr/>
        </p:nvSpPr>
        <p:spPr>
          <a:xfrm>
            <a:off x="340000" y="1186799"/>
            <a:ext cx="8463900" cy="35850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Terdapat 3 file yang terdiri dari: </a:t>
            </a:r>
            <a:endParaRPr b="0" i="0" sz="1800" u="none" cap="none" strike="noStrike">
              <a:solidFill>
                <a:srgbClr val="000000"/>
              </a:solidFill>
              <a:latin typeface="Cambria"/>
              <a:ea typeface="Cambria"/>
              <a:cs typeface="Cambria"/>
              <a:sym typeface="Cambria"/>
            </a:endParaRPr>
          </a:p>
          <a:p>
            <a:pPr indent="-342900" lvl="1" marL="914400" marR="0" rtl="0" algn="l">
              <a:lnSpc>
                <a:spcPct val="100000"/>
              </a:lnSpc>
              <a:spcBef>
                <a:spcPts val="0"/>
              </a:spcBef>
              <a:spcAft>
                <a:spcPts val="0"/>
              </a:spcAft>
              <a:buClr>
                <a:srgbClr val="000000"/>
              </a:buClr>
              <a:buSzPts val="1800"/>
              <a:buFont typeface="Cambria"/>
              <a:buAutoNum type="alphaLcPeriod"/>
            </a:pPr>
            <a:r>
              <a:rPr b="0" i="0" lang="en-US" sz="1800" u="none" cap="none" strike="noStrike">
                <a:solidFill>
                  <a:srgbClr val="000000"/>
                </a:solidFill>
                <a:latin typeface="Cambria"/>
                <a:ea typeface="Cambria"/>
                <a:cs typeface="Cambria"/>
                <a:sym typeface="Cambria"/>
              </a:rPr>
              <a:t>File </a:t>
            </a:r>
            <a:r>
              <a:rPr b="1" i="0" lang="en-US" sz="1800" u="none" cap="none" strike="noStrike">
                <a:solidFill>
                  <a:srgbClr val="000000"/>
                </a:solidFill>
                <a:latin typeface="Cambria"/>
                <a:ea typeface="Cambria"/>
                <a:cs typeface="Cambria"/>
                <a:sym typeface="Cambria"/>
              </a:rPr>
              <a:t>HTML</a:t>
            </a:r>
            <a:r>
              <a:rPr b="0" i="0" lang="en-US" sz="1800" u="none" cap="none" strike="noStrike">
                <a:solidFill>
                  <a:srgbClr val="000000"/>
                </a:solidFill>
                <a:latin typeface="Cambria"/>
                <a:ea typeface="Cambria"/>
                <a:cs typeface="Cambria"/>
                <a:sym typeface="Cambria"/>
              </a:rPr>
              <a:t> (login.html)</a:t>
            </a:r>
            <a:endParaRPr b="0" i="0" sz="1800" u="none" cap="none" strike="noStrike">
              <a:solidFill>
                <a:srgbClr val="000000"/>
              </a:solidFill>
              <a:latin typeface="Cambria"/>
              <a:ea typeface="Cambria"/>
              <a:cs typeface="Cambria"/>
              <a:sym typeface="Cambria"/>
            </a:endParaRPr>
          </a:p>
          <a:p>
            <a:pPr indent="-342900" lvl="1" marL="914400" marR="0" rtl="0" algn="l">
              <a:lnSpc>
                <a:spcPct val="100000"/>
              </a:lnSpc>
              <a:spcBef>
                <a:spcPts val="0"/>
              </a:spcBef>
              <a:spcAft>
                <a:spcPts val="0"/>
              </a:spcAft>
              <a:buClr>
                <a:srgbClr val="000000"/>
              </a:buClr>
              <a:buSzPts val="1800"/>
              <a:buFont typeface="Cambria"/>
              <a:buAutoNum type="alphaLcPeriod"/>
            </a:pPr>
            <a:r>
              <a:rPr b="0" i="0" lang="en-US" sz="1800" u="none" cap="none" strike="noStrike">
                <a:solidFill>
                  <a:srgbClr val="000000"/>
                </a:solidFill>
                <a:latin typeface="Cambria"/>
                <a:ea typeface="Cambria"/>
                <a:cs typeface="Cambria"/>
                <a:sym typeface="Cambria"/>
              </a:rPr>
              <a:t>File </a:t>
            </a:r>
            <a:r>
              <a:rPr b="1" i="0" lang="en-US" sz="1800" u="none" cap="none" strike="noStrike">
                <a:solidFill>
                  <a:srgbClr val="000000"/>
                </a:solidFill>
                <a:latin typeface="Cambria"/>
                <a:ea typeface="Cambria"/>
                <a:cs typeface="Cambria"/>
                <a:sym typeface="Cambria"/>
              </a:rPr>
              <a:t>JS</a:t>
            </a:r>
            <a:r>
              <a:rPr b="0" i="0" lang="en-US" sz="1800" u="none" cap="none" strike="noStrike">
                <a:solidFill>
                  <a:srgbClr val="000000"/>
                </a:solidFill>
                <a:latin typeface="Cambria"/>
                <a:ea typeface="Cambria"/>
                <a:cs typeface="Cambria"/>
                <a:sym typeface="Cambria"/>
              </a:rPr>
              <a:t> (app.js)</a:t>
            </a:r>
            <a:endParaRPr b="0" i="0" sz="1800" u="none" cap="none" strike="noStrike">
              <a:solidFill>
                <a:srgbClr val="000000"/>
              </a:solidFill>
              <a:latin typeface="Cambria"/>
              <a:ea typeface="Cambria"/>
              <a:cs typeface="Cambria"/>
              <a:sym typeface="Cambria"/>
            </a:endParaRPr>
          </a:p>
          <a:p>
            <a:pPr indent="-342900" lvl="1" marL="914400" marR="0" rtl="0" algn="l">
              <a:lnSpc>
                <a:spcPct val="100000"/>
              </a:lnSpc>
              <a:spcBef>
                <a:spcPts val="0"/>
              </a:spcBef>
              <a:spcAft>
                <a:spcPts val="0"/>
              </a:spcAft>
              <a:buClr>
                <a:srgbClr val="000000"/>
              </a:buClr>
              <a:buSzPts val="1800"/>
              <a:buFont typeface="Cambria"/>
              <a:buAutoNum type="alphaLcPeriod"/>
            </a:pPr>
            <a:r>
              <a:rPr b="0" i="0" lang="en-US" sz="1800" u="none" cap="none" strike="noStrike">
                <a:solidFill>
                  <a:srgbClr val="000000"/>
                </a:solidFill>
                <a:latin typeface="Cambria"/>
                <a:ea typeface="Cambria"/>
                <a:cs typeface="Cambria"/>
                <a:sym typeface="Cambria"/>
              </a:rPr>
              <a:t>File </a:t>
            </a:r>
            <a:r>
              <a:rPr b="1" i="0" lang="en-US" sz="1800" u="none" cap="none" strike="noStrike">
                <a:solidFill>
                  <a:srgbClr val="000000"/>
                </a:solidFill>
                <a:latin typeface="Cambria"/>
                <a:ea typeface="Cambria"/>
                <a:cs typeface="Cambria"/>
                <a:sym typeface="Cambria"/>
              </a:rPr>
              <a:t>CSS</a:t>
            </a:r>
            <a:r>
              <a:rPr b="0" i="0" lang="en-US" sz="1800" u="none" cap="none" strike="noStrike">
                <a:solidFill>
                  <a:srgbClr val="000000"/>
                </a:solidFill>
                <a:latin typeface="Cambria"/>
                <a:ea typeface="Cambria"/>
                <a:cs typeface="Cambria"/>
                <a:sym typeface="Cambria"/>
              </a:rPr>
              <a:t> (tampilan.css)</a:t>
            </a:r>
            <a:endParaRPr b="0" i="0" sz="1800" u="none" cap="none" strike="noStrike">
              <a:solidFill>
                <a:srgbClr val="000000"/>
              </a:solidFill>
              <a:latin typeface="Cambria"/>
              <a:ea typeface="Cambria"/>
              <a:cs typeface="Cambria"/>
              <a:sym typeface="Cambria"/>
            </a:endParaRPr>
          </a:p>
          <a:p>
            <a:pPr indent="-342900" lvl="0" marL="457200" marR="0" rtl="0" algn="l">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Terdapat setidaknya 3 elemen utama pada HTML (boleh di </a:t>
            </a:r>
            <a:r>
              <a:rPr b="0" i="1" lang="en-US" sz="1800" u="none" cap="none" strike="noStrike">
                <a:solidFill>
                  <a:srgbClr val="000000"/>
                </a:solidFill>
                <a:latin typeface="Cambria"/>
                <a:ea typeface="Cambria"/>
                <a:cs typeface="Cambria"/>
                <a:sym typeface="Cambria"/>
              </a:rPr>
              <a:t>generate </a:t>
            </a:r>
            <a:r>
              <a:rPr b="0" i="0" lang="en-US" sz="1800" u="none" cap="none" strike="noStrike">
                <a:solidFill>
                  <a:srgbClr val="000000"/>
                </a:solidFill>
                <a:latin typeface="Cambria"/>
                <a:ea typeface="Cambria"/>
                <a:cs typeface="Cambria"/>
                <a:sym typeface="Cambria"/>
              </a:rPr>
              <a:t>oleh JS atau langsung dituliskan pada HTML) yang terdiri dari:</a:t>
            </a:r>
            <a:endParaRPr b="0" i="0" sz="1800" u="none" cap="none" strike="noStrike">
              <a:solidFill>
                <a:srgbClr val="000000"/>
              </a:solidFill>
              <a:latin typeface="Cambria"/>
              <a:ea typeface="Cambria"/>
              <a:cs typeface="Cambria"/>
              <a:sym typeface="Cambria"/>
            </a:endParaRPr>
          </a:p>
          <a:p>
            <a:pPr indent="-342900" lvl="1" marL="914400" marR="0" rtl="0" algn="l">
              <a:lnSpc>
                <a:spcPct val="100000"/>
              </a:lnSpc>
              <a:spcBef>
                <a:spcPts val="0"/>
              </a:spcBef>
              <a:spcAft>
                <a:spcPts val="0"/>
              </a:spcAft>
              <a:buClr>
                <a:srgbClr val="000000"/>
              </a:buClr>
              <a:buSzPts val="1800"/>
              <a:buFont typeface="Cambria"/>
              <a:buAutoNum type="alphaLcPeriod"/>
            </a:pPr>
            <a:r>
              <a:rPr b="1" i="0" lang="en-US" sz="1800" u="none" cap="none" strike="noStrike">
                <a:solidFill>
                  <a:srgbClr val="000000"/>
                </a:solidFill>
                <a:latin typeface="Cambria"/>
                <a:ea typeface="Cambria"/>
                <a:cs typeface="Cambria"/>
                <a:sym typeface="Cambria"/>
              </a:rPr>
              <a:t>Header</a:t>
            </a:r>
            <a:r>
              <a:rPr b="0" i="0" lang="en-US" sz="1800" u="none" cap="none" strike="noStrike">
                <a:solidFill>
                  <a:srgbClr val="000000"/>
                </a:solidFill>
                <a:latin typeface="Cambria"/>
                <a:ea typeface="Cambria"/>
                <a:cs typeface="Cambria"/>
                <a:sym typeface="Cambria"/>
              </a:rPr>
              <a:t> </a:t>
            </a:r>
            <a:r>
              <a:rPr b="1" i="0" lang="en-US" sz="1800" u="none" cap="none" strike="noStrike">
                <a:solidFill>
                  <a:srgbClr val="000000"/>
                </a:solidFill>
                <a:latin typeface="Cambria"/>
                <a:ea typeface="Cambria"/>
                <a:cs typeface="Cambria"/>
                <a:sym typeface="Cambria"/>
              </a:rPr>
              <a:t>Form</a:t>
            </a:r>
            <a:endParaRPr b="1" i="0" sz="1800" u="none" cap="none" strike="noStrike">
              <a:solidFill>
                <a:srgbClr val="000000"/>
              </a:solidFill>
              <a:latin typeface="Cambria"/>
              <a:ea typeface="Cambria"/>
              <a:cs typeface="Cambria"/>
              <a:sym typeface="Cambria"/>
            </a:endParaRPr>
          </a:p>
          <a:p>
            <a:pPr indent="-342900" lvl="1" marL="914400" marR="0" rtl="0" algn="l">
              <a:lnSpc>
                <a:spcPct val="100000"/>
              </a:lnSpc>
              <a:spcBef>
                <a:spcPts val="0"/>
              </a:spcBef>
              <a:spcAft>
                <a:spcPts val="0"/>
              </a:spcAft>
              <a:buClr>
                <a:srgbClr val="000000"/>
              </a:buClr>
              <a:buSzPts val="1800"/>
              <a:buFont typeface="Cambria"/>
              <a:buAutoNum type="alphaLcPeriod"/>
            </a:pPr>
            <a:r>
              <a:rPr b="1" i="0" lang="en-US" sz="1800" u="none" cap="none" strike="noStrike">
                <a:solidFill>
                  <a:srgbClr val="000000"/>
                </a:solidFill>
                <a:latin typeface="Cambria"/>
                <a:ea typeface="Cambria"/>
                <a:cs typeface="Cambria"/>
                <a:sym typeface="Cambria"/>
              </a:rPr>
              <a:t>List</a:t>
            </a:r>
            <a:r>
              <a:rPr b="0" i="0" lang="en-US" sz="1800" u="none" cap="none" strike="noStrike">
                <a:solidFill>
                  <a:srgbClr val="000000"/>
                </a:solidFill>
                <a:latin typeface="Cambria"/>
                <a:ea typeface="Cambria"/>
                <a:cs typeface="Cambria"/>
                <a:sym typeface="Cambria"/>
              </a:rPr>
              <a:t> &lt;li&gt; yang berisikan </a:t>
            </a:r>
            <a:r>
              <a:rPr b="1" i="0" lang="en-US" sz="1800" u="none" cap="none" strike="noStrike">
                <a:solidFill>
                  <a:srgbClr val="000000"/>
                </a:solidFill>
                <a:latin typeface="Cambria"/>
                <a:ea typeface="Cambria"/>
                <a:cs typeface="Cambria"/>
                <a:sym typeface="Cambria"/>
              </a:rPr>
              <a:t>daftar menu &amp; harga</a:t>
            </a:r>
            <a:r>
              <a:rPr b="0" i="0" lang="en-US" sz="1800" u="none" cap="none" strike="noStrike">
                <a:solidFill>
                  <a:srgbClr val="000000"/>
                </a:solidFill>
                <a:latin typeface="Cambria"/>
                <a:ea typeface="Cambria"/>
                <a:cs typeface="Cambria"/>
                <a:sym typeface="Cambria"/>
              </a:rPr>
              <a:t>. Data daftar menu &amp; harga boleh di </a:t>
            </a:r>
            <a:r>
              <a:rPr b="0" i="1" lang="en-US" sz="1800" u="none" cap="none" strike="noStrike">
                <a:solidFill>
                  <a:srgbClr val="000000"/>
                </a:solidFill>
                <a:latin typeface="Cambria"/>
                <a:ea typeface="Cambria"/>
                <a:cs typeface="Cambria"/>
                <a:sym typeface="Cambria"/>
              </a:rPr>
              <a:t>generate </a:t>
            </a:r>
            <a:r>
              <a:rPr b="0" i="0" lang="en-US" sz="1800" u="none" cap="none" strike="noStrike">
                <a:solidFill>
                  <a:srgbClr val="000000"/>
                </a:solidFill>
                <a:latin typeface="Cambria"/>
                <a:ea typeface="Cambria"/>
                <a:cs typeface="Cambria"/>
                <a:sym typeface="Cambria"/>
              </a:rPr>
              <a:t>oleh JS.</a:t>
            </a:r>
            <a:endParaRPr b="0" i="0" sz="1800" u="none" cap="none" strike="noStrike">
              <a:solidFill>
                <a:srgbClr val="000000"/>
              </a:solidFill>
              <a:latin typeface="Cambria"/>
              <a:ea typeface="Cambria"/>
              <a:cs typeface="Cambria"/>
              <a:sym typeface="Cambria"/>
            </a:endParaRPr>
          </a:p>
          <a:p>
            <a:pPr indent="-342900" lvl="1" marL="914400" marR="0" rtl="0" algn="l">
              <a:lnSpc>
                <a:spcPct val="100000"/>
              </a:lnSpc>
              <a:spcBef>
                <a:spcPts val="0"/>
              </a:spcBef>
              <a:spcAft>
                <a:spcPts val="0"/>
              </a:spcAft>
              <a:buClr>
                <a:srgbClr val="000000"/>
              </a:buClr>
              <a:buSzPts val="1800"/>
              <a:buFont typeface="Cambria"/>
              <a:buAutoNum type="alphaLcPeriod"/>
            </a:pPr>
            <a:r>
              <a:rPr b="1" i="0" lang="en-US" sz="1800" u="none" cap="none" strike="noStrike">
                <a:solidFill>
                  <a:srgbClr val="000000"/>
                </a:solidFill>
                <a:latin typeface="Cambria"/>
                <a:ea typeface="Cambria"/>
                <a:cs typeface="Cambria"/>
                <a:sym typeface="Cambria"/>
              </a:rPr>
              <a:t>Area Total</a:t>
            </a:r>
            <a:r>
              <a:rPr b="0" i="0" lang="en-US" sz="1800" u="none" cap="none" strike="noStrike">
                <a:solidFill>
                  <a:srgbClr val="000000"/>
                </a:solidFill>
                <a:latin typeface="Cambria"/>
                <a:ea typeface="Cambria"/>
                <a:cs typeface="Cambria"/>
                <a:sym typeface="Cambria"/>
              </a:rPr>
              <a:t> untuk menampilkan total penjumlahan dari setiap harga menu yang dipilih</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Cambria"/>
                <a:ea typeface="Cambria"/>
                <a:cs typeface="Cambria"/>
                <a:sym typeface="Cambria"/>
              </a:rPr>
              <a:t>Selanjutnya...</a:t>
            </a:r>
            <a:endParaRPr b="0" i="1" sz="1800" u="none" cap="none" strike="noStrike">
              <a:solidFill>
                <a:srgbClr val="000000"/>
              </a:solidFill>
              <a:latin typeface="Cambria"/>
              <a:ea typeface="Cambria"/>
              <a:cs typeface="Cambria"/>
              <a:sym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ge29c057007_1_0"/>
          <p:cNvPicPr preferRelativeResize="0"/>
          <p:nvPr/>
        </p:nvPicPr>
        <p:blipFill rotWithShape="1">
          <a:blip r:embed="rId3">
            <a:alphaModFix/>
          </a:blip>
          <a:srcRect b="82221" l="-628" r="30708" t="0"/>
          <a:stretch/>
        </p:blipFill>
        <p:spPr>
          <a:xfrm>
            <a:off x="5981399" y="0"/>
            <a:ext cx="3162600" cy="603300"/>
          </a:xfrm>
          <a:prstGeom prst="snip2DiagRect">
            <a:avLst>
              <a:gd fmla="val 0" name="adj1"/>
              <a:gd fmla="val 16667" name="adj2"/>
            </a:avLst>
          </a:prstGeom>
          <a:noFill/>
          <a:ln>
            <a:noFill/>
          </a:ln>
        </p:spPr>
      </p:pic>
      <p:sp>
        <p:nvSpPr>
          <p:cNvPr id="200" name="Google Shape;200;ge29c057007_1_0"/>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01" name="Google Shape;201;ge29c057007_1_0"/>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202" name="Google Shape;202;ge29c057007_1_0"/>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203" name="Google Shape;203;ge29c057007_1_0"/>
          <p:cNvSpPr/>
          <p:nvPr/>
        </p:nvSpPr>
        <p:spPr>
          <a:xfrm>
            <a:off x="331175" y="118750"/>
            <a:ext cx="5650200" cy="984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Ketentuan Membuat Order Form (2/2)</a:t>
            </a:r>
            <a:endParaRPr b="0" i="0" sz="2400" u="none" cap="none" strike="noStrike">
              <a:solidFill>
                <a:srgbClr val="FF0000"/>
              </a:solidFill>
              <a:latin typeface="Cambria"/>
              <a:ea typeface="Cambria"/>
              <a:cs typeface="Cambria"/>
              <a:sym typeface="Cambria"/>
            </a:endParaRPr>
          </a:p>
        </p:txBody>
      </p:sp>
      <p:sp>
        <p:nvSpPr>
          <p:cNvPr id="204" name="Google Shape;204;ge29c057007_1_0"/>
          <p:cNvSpPr/>
          <p:nvPr/>
        </p:nvSpPr>
        <p:spPr>
          <a:xfrm>
            <a:off x="340000" y="1186799"/>
            <a:ext cx="8463900" cy="36519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Clr>
                <a:srgbClr val="000000"/>
              </a:buClr>
              <a:buSzPts val="1800"/>
              <a:buFont typeface="Cambria"/>
              <a:buChar char="●"/>
            </a:pPr>
            <a:r>
              <a:rPr b="0" i="0" lang="en-US" sz="1800" u="none" cap="none" strike="noStrike">
                <a:solidFill>
                  <a:schemeClr val="dk1"/>
                </a:solidFill>
                <a:latin typeface="Cambria"/>
                <a:ea typeface="Cambria"/>
                <a:cs typeface="Cambria"/>
                <a:sym typeface="Cambria"/>
              </a:rPr>
              <a:t>Untuk tampilan/ styling CSS disesuaikan dengan contoh pada slide</a:t>
            </a:r>
            <a:endParaRPr b="0" i="0" sz="1800" u="none" cap="none" strike="noStrike">
              <a:solidFill>
                <a:schemeClr val="dk1"/>
              </a:solidFill>
              <a:latin typeface="Cambria"/>
              <a:ea typeface="Cambria"/>
              <a:cs typeface="Cambria"/>
              <a:sym typeface="Cambria"/>
            </a:endParaRPr>
          </a:p>
          <a:p>
            <a:pPr indent="-342900" lvl="1" marL="914400" marR="0" rtl="0" algn="l">
              <a:lnSpc>
                <a:spcPct val="100000"/>
              </a:lnSpc>
              <a:spcBef>
                <a:spcPts val="0"/>
              </a:spcBef>
              <a:spcAft>
                <a:spcPts val="0"/>
              </a:spcAft>
              <a:buClr>
                <a:schemeClr val="dk1"/>
              </a:buClr>
              <a:buSzPts val="1800"/>
              <a:buFont typeface="Cambria"/>
              <a:buAutoNum type="alphaLcPeriod"/>
            </a:pPr>
            <a:r>
              <a:rPr b="0" i="0" lang="en-US" sz="1800" u="none" cap="none" strike="noStrike">
                <a:solidFill>
                  <a:schemeClr val="dk1"/>
                </a:solidFill>
                <a:latin typeface="Cambria"/>
                <a:ea typeface="Cambria"/>
                <a:cs typeface="Cambria"/>
                <a:sym typeface="Cambria"/>
              </a:rPr>
              <a:t>Setiap </a:t>
            </a:r>
            <a:r>
              <a:rPr b="1" i="0" lang="en-US" sz="1800" u="none" cap="none" strike="noStrike">
                <a:solidFill>
                  <a:schemeClr val="dk1"/>
                </a:solidFill>
                <a:latin typeface="Cambria"/>
                <a:ea typeface="Cambria"/>
                <a:cs typeface="Cambria"/>
                <a:sym typeface="Cambria"/>
              </a:rPr>
              <a:t>menu</a:t>
            </a:r>
            <a:r>
              <a:rPr b="0" i="0" lang="en-US" sz="1800" u="none" cap="none" strike="noStrike">
                <a:solidFill>
                  <a:schemeClr val="dk1"/>
                </a:solidFill>
                <a:latin typeface="Cambria"/>
                <a:ea typeface="Cambria"/>
                <a:cs typeface="Cambria"/>
                <a:sym typeface="Cambria"/>
              </a:rPr>
              <a:t> yang </a:t>
            </a:r>
            <a:r>
              <a:rPr b="1" i="0" lang="en-US" sz="1800" u="none" cap="none" strike="noStrike">
                <a:solidFill>
                  <a:schemeClr val="dk1"/>
                </a:solidFill>
                <a:latin typeface="Cambria"/>
                <a:ea typeface="Cambria"/>
                <a:cs typeface="Cambria"/>
                <a:sym typeface="Cambria"/>
              </a:rPr>
              <a:t>dipilih</a:t>
            </a:r>
            <a:r>
              <a:rPr b="0" i="0" lang="en-US" sz="1800" u="none" cap="none" strike="noStrike">
                <a:solidFill>
                  <a:schemeClr val="dk1"/>
                </a:solidFill>
                <a:latin typeface="Cambria"/>
                <a:ea typeface="Cambria"/>
                <a:cs typeface="Cambria"/>
                <a:sym typeface="Cambria"/>
              </a:rPr>
              <a:t> diberikan latar berwarna hijau</a:t>
            </a:r>
            <a:endParaRPr b="0" i="0" sz="1800" u="none" cap="none" strike="noStrike">
              <a:solidFill>
                <a:schemeClr val="dk1"/>
              </a:solidFill>
              <a:latin typeface="Cambria"/>
              <a:ea typeface="Cambria"/>
              <a:cs typeface="Cambria"/>
              <a:sym typeface="Cambria"/>
            </a:endParaRPr>
          </a:p>
          <a:p>
            <a:pPr indent="-342900" lvl="1" marL="914400" marR="0" rtl="0" algn="l">
              <a:lnSpc>
                <a:spcPct val="100000"/>
              </a:lnSpc>
              <a:spcBef>
                <a:spcPts val="0"/>
              </a:spcBef>
              <a:spcAft>
                <a:spcPts val="0"/>
              </a:spcAft>
              <a:buClr>
                <a:schemeClr val="dk1"/>
              </a:buClr>
              <a:buSzPts val="1800"/>
              <a:buFont typeface="Cambria"/>
              <a:buAutoNum type="alphaLcPeriod"/>
            </a:pPr>
            <a:r>
              <a:rPr b="0" i="0" lang="en-US" sz="1800" u="none" cap="none" strike="noStrike">
                <a:solidFill>
                  <a:schemeClr val="dk1"/>
                </a:solidFill>
                <a:latin typeface="Cambria"/>
                <a:ea typeface="Cambria"/>
                <a:cs typeface="Cambria"/>
                <a:sym typeface="Cambria"/>
              </a:rPr>
              <a:t>Setiap </a:t>
            </a:r>
            <a:r>
              <a:rPr b="1" i="0" lang="en-US" sz="1800" u="none" cap="none" strike="noStrike">
                <a:solidFill>
                  <a:schemeClr val="dk1"/>
                </a:solidFill>
                <a:latin typeface="Cambria"/>
                <a:ea typeface="Cambria"/>
                <a:cs typeface="Cambria"/>
                <a:sym typeface="Cambria"/>
              </a:rPr>
              <a:t>menu</a:t>
            </a:r>
            <a:r>
              <a:rPr b="0" i="0" lang="en-US" sz="1800" u="none" cap="none" strike="noStrike">
                <a:solidFill>
                  <a:schemeClr val="dk1"/>
                </a:solidFill>
                <a:latin typeface="Cambria"/>
                <a:ea typeface="Cambria"/>
                <a:cs typeface="Cambria"/>
                <a:sym typeface="Cambria"/>
              </a:rPr>
              <a:t> yang </a:t>
            </a:r>
            <a:r>
              <a:rPr b="1" i="0" lang="en-US" sz="1800" u="none" cap="none" strike="noStrike">
                <a:solidFill>
                  <a:schemeClr val="dk1"/>
                </a:solidFill>
                <a:latin typeface="Cambria"/>
                <a:ea typeface="Cambria"/>
                <a:cs typeface="Cambria"/>
                <a:sym typeface="Cambria"/>
              </a:rPr>
              <a:t>tidak dipilih</a:t>
            </a:r>
            <a:r>
              <a:rPr b="0" i="0" lang="en-US" sz="1800" u="none" cap="none" strike="noStrike">
                <a:solidFill>
                  <a:schemeClr val="dk1"/>
                </a:solidFill>
                <a:latin typeface="Cambria"/>
                <a:ea typeface="Cambria"/>
                <a:cs typeface="Cambria"/>
                <a:sym typeface="Cambria"/>
              </a:rPr>
              <a:t> diberikan </a:t>
            </a:r>
            <a:r>
              <a:rPr b="1" i="0" lang="en-US" sz="1800" u="none" cap="none" strike="noStrike">
                <a:solidFill>
                  <a:schemeClr val="dk1"/>
                </a:solidFill>
                <a:latin typeface="Cambria"/>
                <a:ea typeface="Cambria"/>
                <a:cs typeface="Cambria"/>
                <a:sym typeface="Cambria"/>
              </a:rPr>
              <a:t>latar berwarna putih</a:t>
            </a:r>
            <a:endParaRPr b="1" i="0" sz="1800" u="none" cap="none" strike="noStrike">
              <a:solidFill>
                <a:schemeClr val="dk1"/>
              </a:solidFill>
              <a:latin typeface="Cambria"/>
              <a:ea typeface="Cambria"/>
              <a:cs typeface="Cambria"/>
              <a:sym typeface="Cambria"/>
            </a:endParaRPr>
          </a:p>
          <a:p>
            <a:pPr indent="-342900" lvl="0" marL="457200" marR="0" rtl="0" algn="l">
              <a:lnSpc>
                <a:spcPct val="100000"/>
              </a:lnSpc>
              <a:spcBef>
                <a:spcPts val="0"/>
              </a:spcBef>
              <a:spcAft>
                <a:spcPts val="0"/>
              </a:spcAft>
              <a:buClr>
                <a:schemeClr val="dk1"/>
              </a:buClr>
              <a:buSzPts val="1800"/>
              <a:buFont typeface="Cambria"/>
              <a:buChar char="●"/>
            </a:pPr>
            <a:r>
              <a:rPr b="0" i="0" lang="en-US" sz="1800" u="none" cap="none" strike="noStrike">
                <a:solidFill>
                  <a:schemeClr val="dk1"/>
                </a:solidFill>
                <a:latin typeface="Cambria"/>
                <a:ea typeface="Cambria"/>
                <a:cs typeface="Cambria"/>
                <a:sym typeface="Cambria"/>
              </a:rPr>
              <a:t>Terdapat </a:t>
            </a:r>
            <a:r>
              <a:rPr b="1" i="0" lang="en-US" sz="1800" u="none" cap="none" strike="noStrike">
                <a:solidFill>
                  <a:schemeClr val="dk1"/>
                </a:solidFill>
                <a:latin typeface="Cambria"/>
                <a:ea typeface="Cambria"/>
                <a:cs typeface="Cambria"/>
                <a:sym typeface="Cambria"/>
              </a:rPr>
              <a:t>proses penjumlahan</a:t>
            </a:r>
            <a:r>
              <a:rPr b="0" i="0" lang="en-US" sz="1800" u="none" cap="none" strike="noStrike">
                <a:solidFill>
                  <a:schemeClr val="dk1"/>
                </a:solidFill>
                <a:latin typeface="Cambria"/>
                <a:ea typeface="Cambria"/>
                <a:cs typeface="Cambria"/>
                <a:sym typeface="Cambria"/>
              </a:rPr>
              <a:t> harga setiap menu yang tampil pada </a:t>
            </a:r>
            <a:r>
              <a:rPr b="1" i="0" lang="en-US" sz="1800" u="none" cap="none" strike="noStrike">
                <a:solidFill>
                  <a:schemeClr val="dk1"/>
                </a:solidFill>
                <a:latin typeface="Cambria"/>
                <a:ea typeface="Cambria"/>
                <a:cs typeface="Cambria"/>
                <a:sym typeface="Cambria"/>
              </a:rPr>
              <a:t>Area Total</a:t>
            </a:r>
            <a:endParaRPr b="1" i="0" sz="1800" u="none" cap="none" strike="noStrike">
              <a:solidFill>
                <a:schemeClr val="dk1"/>
              </a:solidFill>
              <a:latin typeface="Cambria"/>
              <a:ea typeface="Cambria"/>
              <a:cs typeface="Cambria"/>
              <a:sym typeface="Cambria"/>
            </a:endParaRPr>
          </a:p>
          <a:p>
            <a:pPr indent="-342900" lvl="1" marL="914400" marR="0" rtl="0" algn="l">
              <a:lnSpc>
                <a:spcPct val="100000"/>
              </a:lnSpc>
              <a:spcBef>
                <a:spcPts val="0"/>
              </a:spcBef>
              <a:spcAft>
                <a:spcPts val="0"/>
              </a:spcAft>
              <a:buClr>
                <a:schemeClr val="dk1"/>
              </a:buClr>
              <a:buSzPts val="1800"/>
              <a:buFont typeface="Cambria"/>
              <a:buAutoNum type="alphaLcPeriod"/>
            </a:pPr>
            <a:r>
              <a:rPr b="1" i="0" lang="en-US" sz="1800" u="none" cap="none" strike="noStrike">
                <a:solidFill>
                  <a:schemeClr val="dk1"/>
                </a:solidFill>
                <a:latin typeface="Cambria"/>
                <a:ea typeface="Cambria"/>
                <a:cs typeface="Cambria"/>
                <a:sym typeface="Cambria"/>
              </a:rPr>
              <a:t>Nilai total diperbaharui setiap harga menu dipilih</a:t>
            </a:r>
            <a:r>
              <a:rPr b="0" i="0" lang="en-US" sz="1800" u="none" cap="none" strike="noStrike">
                <a:solidFill>
                  <a:schemeClr val="dk1"/>
                </a:solidFill>
                <a:latin typeface="Cambria"/>
                <a:ea typeface="Cambria"/>
                <a:cs typeface="Cambria"/>
                <a:sym typeface="Cambria"/>
              </a:rPr>
              <a:t> (yang ditandai dengan latar berwarna hijau)</a:t>
            </a:r>
            <a:endParaRPr b="0" i="0" sz="1800" u="none" cap="none" strike="noStrike">
              <a:solidFill>
                <a:schemeClr val="dk1"/>
              </a:solidFill>
              <a:latin typeface="Cambria"/>
              <a:ea typeface="Cambria"/>
              <a:cs typeface="Cambria"/>
              <a:sym typeface="Cambria"/>
            </a:endParaRPr>
          </a:p>
          <a:p>
            <a:pPr indent="-342900" lvl="1" marL="914400" marR="0" rtl="0" algn="l">
              <a:lnSpc>
                <a:spcPct val="100000"/>
              </a:lnSpc>
              <a:spcBef>
                <a:spcPts val="0"/>
              </a:spcBef>
              <a:spcAft>
                <a:spcPts val="0"/>
              </a:spcAft>
              <a:buClr>
                <a:schemeClr val="dk1"/>
              </a:buClr>
              <a:buSzPts val="1800"/>
              <a:buFont typeface="Cambria"/>
              <a:buAutoNum type="alphaLcPeriod"/>
            </a:pPr>
            <a:r>
              <a:rPr b="1" i="0" lang="en-US" sz="1800" u="none" cap="none" strike="noStrike">
                <a:solidFill>
                  <a:schemeClr val="dk1"/>
                </a:solidFill>
                <a:latin typeface="Cambria"/>
                <a:ea typeface="Cambria"/>
                <a:cs typeface="Cambria"/>
                <a:sym typeface="Cambria"/>
              </a:rPr>
              <a:t>Nilai total</a:t>
            </a:r>
            <a:r>
              <a:rPr b="0" i="0" lang="en-US" sz="1800" u="none" cap="none" strike="noStrike">
                <a:solidFill>
                  <a:schemeClr val="dk1"/>
                </a:solidFill>
                <a:latin typeface="Cambria"/>
                <a:ea typeface="Cambria"/>
                <a:cs typeface="Cambria"/>
                <a:sym typeface="Cambria"/>
              </a:rPr>
              <a:t> akan </a:t>
            </a:r>
            <a:r>
              <a:rPr b="1" i="0" lang="en-US" sz="1800" u="none" cap="none" strike="noStrike">
                <a:solidFill>
                  <a:schemeClr val="dk1"/>
                </a:solidFill>
                <a:latin typeface="Cambria"/>
                <a:ea typeface="Cambria"/>
                <a:cs typeface="Cambria"/>
                <a:sym typeface="Cambria"/>
              </a:rPr>
              <a:t>bertambah</a:t>
            </a:r>
            <a:r>
              <a:rPr b="0" i="0" lang="en-US" sz="1800" u="none" cap="none" strike="noStrike">
                <a:solidFill>
                  <a:schemeClr val="dk1"/>
                </a:solidFill>
                <a:latin typeface="Cambria"/>
                <a:ea typeface="Cambria"/>
                <a:cs typeface="Cambria"/>
                <a:sym typeface="Cambria"/>
              </a:rPr>
              <a:t> </a:t>
            </a:r>
            <a:r>
              <a:rPr b="1" i="0" lang="en-US" sz="1800" u="none" cap="none" strike="noStrike">
                <a:solidFill>
                  <a:schemeClr val="dk1"/>
                </a:solidFill>
                <a:latin typeface="Cambria"/>
                <a:ea typeface="Cambria"/>
                <a:cs typeface="Cambria"/>
                <a:sym typeface="Cambria"/>
              </a:rPr>
              <a:t>jika</a:t>
            </a:r>
            <a:r>
              <a:rPr b="0" i="0" lang="en-US" sz="1800" u="none" cap="none" strike="noStrike">
                <a:solidFill>
                  <a:schemeClr val="dk1"/>
                </a:solidFill>
                <a:latin typeface="Cambria"/>
                <a:ea typeface="Cambria"/>
                <a:cs typeface="Cambria"/>
                <a:sym typeface="Cambria"/>
              </a:rPr>
              <a:t> setiap menu </a:t>
            </a:r>
            <a:r>
              <a:rPr b="1" i="0" lang="en-US" sz="1800" u="none" cap="none" strike="noStrike">
                <a:solidFill>
                  <a:schemeClr val="dk1"/>
                </a:solidFill>
                <a:latin typeface="Cambria"/>
                <a:ea typeface="Cambria"/>
                <a:cs typeface="Cambria"/>
                <a:sym typeface="Cambria"/>
              </a:rPr>
              <a:t>dipilih</a:t>
            </a:r>
            <a:r>
              <a:rPr b="0" i="0" lang="en-US" sz="1800" u="none" cap="none" strike="noStrike">
                <a:solidFill>
                  <a:schemeClr val="dk1"/>
                </a:solidFill>
                <a:latin typeface="Cambria"/>
                <a:ea typeface="Cambria"/>
                <a:cs typeface="Cambria"/>
                <a:sym typeface="Cambria"/>
              </a:rPr>
              <a:t> (</a:t>
            </a:r>
            <a:r>
              <a:rPr b="0" i="1" lang="en-US" sz="1800" u="none" cap="none" strike="noStrike">
                <a:solidFill>
                  <a:schemeClr val="dk1"/>
                </a:solidFill>
                <a:latin typeface="Cambria"/>
                <a:ea typeface="Cambria"/>
                <a:cs typeface="Cambria"/>
                <a:sym typeface="Cambria"/>
              </a:rPr>
              <a:t>select</a:t>
            </a:r>
            <a:r>
              <a:rPr b="0" i="0" lang="en-US" sz="1800" u="none" cap="none" strike="noStrike">
                <a:solidFill>
                  <a:schemeClr val="dk1"/>
                </a:solidFill>
                <a:latin typeface="Cambria"/>
                <a:ea typeface="Cambria"/>
                <a:cs typeface="Cambria"/>
                <a:sym typeface="Cambria"/>
              </a:rPr>
              <a:t>)</a:t>
            </a:r>
            <a:endParaRPr b="0" i="0" sz="1800" u="none" cap="none" strike="noStrike">
              <a:solidFill>
                <a:schemeClr val="dk1"/>
              </a:solidFill>
              <a:latin typeface="Cambria"/>
              <a:ea typeface="Cambria"/>
              <a:cs typeface="Cambria"/>
              <a:sym typeface="Cambria"/>
            </a:endParaRPr>
          </a:p>
          <a:p>
            <a:pPr indent="-342900" lvl="1" marL="914400" marR="0" rtl="0" algn="l">
              <a:lnSpc>
                <a:spcPct val="100000"/>
              </a:lnSpc>
              <a:spcBef>
                <a:spcPts val="0"/>
              </a:spcBef>
              <a:spcAft>
                <a:spcPts val="0"/>
              </a:spcAft>
              <a:buClr>
                <a:schemeClr val="dk1"/>
              </a:buClr>
              <a:buSzPts val="1800"/>
              <a:buFont typeface="Cambria"/>
              <a:buAutoNum type="alphaLcPeriod"/>
            </a:pPr>
            <a:r>
              <a:rPr b="1" i="0" lang="en-US" sz="1800" u="none" cap="none" strike="noStrike">
                <a:solidFill>
                  <a:schemeClr val="dk1"/>
                </a:solidFill>
                <a:latin typeface="Cambria"/>
                <a:ea typeface="Cambria"/>
                <a:cs typeface="Cambria"/>
                <a:sym typeface="Cambria"/>
              </a:rPr>
              <a:t>Nilai total</a:t>
            </a:r>
            <a:r>
              <a:rPr b="0" i="0" lang="en-US" sz="1800" u="none" cap="none" strike="noStrike">
                <a:solidFill>
                  <a:schemeClr val="dk1"/>
                </a:solidFill>
                <a:latin typeface="Cambria"/>
                <a:ea typeface="Cambria"/>
                <a:cs typeface="Cambria"/>
                <a:sym typeface="Cambria"/>
              </a:rPr>
              <a:t> akan </a:t>
            </a:r>
            <a:r>
              <a:rPr b="1" i="0" lang="en-US" sz="1800" u="none" cap="none" strike="noStrike">
                <a:solidFill>
                  <a:schemeClr val="dk1"/>
                </a:solidFill>
                <a:latin typeface="Cambria"/>
                <a:ea typeface="Cambria"/>
                <a:cs typeface="Cambria"/>
                <a:sym typeface="Cambria"/>
              </a:rPr>
              <a:t>berkurang jika</a:t>
            </a:r>
            <a:r>
              <a:rPr b="0" i="0" lang="en-US" sz="1800" u="none" cap="none" strike="noStrike">
                <a:solidFill>
                  <a:schemeClr val="dk1"/>
                </a:solidFill>
                <a:latin typeface="Cambria"/>
                <a:ea typeface="Cambria"/>
                <a:cs typeface="Cambria"/>
                <a:sym typeface="Cambria"/>
              </a:rPr>
              <a:t> setiap menu </a:t>
            </a:r>
            <a:r>
              <a:rPr b="1" i="0" lang="en-US" sz="1800" u="none" cap="none" strike="noStrike">
                <a:solidFill>
                  <a:schemeClr val="dk1"/>
                </a:solidFill>
                <a:latin typeface="Cambria"/>
                <a:ea typeface="Cambria"/>
                <a:cs typeface="Cambria"/>
                <a:sym typeface="Cambria"/>
              </a:rPr>
              <a:t>dibatalkan</a:t>
            </a:r>
            <a:r>
              <a:rPr b="0" i="0" lang="en-US" sz="1800" u="none" cap="none" strike="noStrike">
                <a:solidFill>
                  <a:schemeClr val="dk1"/>
                </a:solidFill>
                <a:latin typeface="Cambria"/>
                <a:ea typeface="Cambria"/>
                <a:cs typeface="Cambria"/>
                <a:sym typeface="Cambria"/>
              </a:rPr>
              <a:t> (</a:t>
            </a:r>
            <a:r>
              <a:rPr b="0" i="1" lang="en-US" sz="1800" u="none" cap="none" strike="noStrike">
                <a:solidFill>
                  <a:schemeClr val="dk1"/>
                </a:solidFill>
                <a:latin typeface="Cambria"/>
                <a:ea typeface="Cambria"/>
                <a:cs typeface="Cambria"/>
                <a:sym typeface="Cambria"/>
              </a:rPr>
              <a:t>unselect</a:t>
            </a:r>
            <a:r>
              <a:rPr b="0" i="0" lang="en-US" sz="1800" u="none" cap="none" strike="noStrike">
                <a:solidFill>
                  <a:schemeClr val="dk1"/>
                </a:solidFill>
                <a:latin typeface="Cambria"/>
                <a:ea typeface="Cambria"/>
                <a:cs typeface="Cambria"/>
                <a:sym typeface="Cambria"/>
              </a:rPr>
              <a:t>)</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mbria"/>
                <a:ea typeface="Cambria"/>
                <a:cs typeface="Cambria"/>
                <a:sym typeface="Cambria"/>
              </a:rPr>
              <a:t>Petunjuk:</a:t>
            </a:r>
            <a:endParaRPr b="1"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Anda </a:t>
            </a:r>
            <a:r>
              <a:rPr b="1" i="0" lang="en-US" sz="1800" u="none" cap="none" strike="noStrike">
                <a:solidFill>
                  <a:srgbClr val="000000"/>
                </a:solidFill>
                <a:latin typeface="Cambria"/>
                <a:ea typeface="Cambria"/>
                <a:cs typeface="Cambria"/>
                <a:sym typeface="Cambria"/>
              </a:rPr>
              <a:t>memerlukan </a:t>
            </a:r>
            <a:r>
              <a:rPr b="1" i="1" lang="en-US" sz="1800" u="none" cap="none" strike="noStrike">
                <a:solidFill>
                  <a:srgbClr val="000000"/>
                </a:solidFill>
                <a:latin typeface="Cambria"/>
                <a:ea typeface="Cambria"/>
                <a:cs typeface="Cambria"/>
                <a:sym typeface="Cambria"/>
              </a:rPr>
              <a:t>identifier </a:t>
            </a:r>
            <a:r>
              <a:rPr b="1" i="0" lang="en-US" sz="1800" u="none" cap="none" strike="noStrike">
                <a:solidFill>
                  <a:srgbClr val="000000"/>
                </a:solidFill>
                <a:latin typeface="Cambria"/>
                <a:ea typeface="Cambria"/>
                <a:cs typeface="Cambria"/>
                <a:sym typeface="Cambria"/>
              </a:rPr>
              <a:t>(ID)</a:t>
            </a:r>
            <a:r>
              <a:rPr b="0" i="0" lang="en-US" sz="1800" u="none" cap="none" strike="noStrike">
                <a:solidFill>
                  <a:srgbClr val="000000"/>
                </a:solidFill>
                <a:latin typeface="Cambria"/>
                <a:ea typeface="Cambria"/>
                <a:cs typeface="Cambria"/>
                <a:sym typeface="Cambria"/>
              </a:rPr>
              <a:t> untuk mengetahui elemen atau list menu apa saja yang akan dipilih. Sehingga memungkinkan Anda untuk mengubah latar warna dan memperoleh nilai total berdasarkan menu yang dipilih.</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26"/>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210" name="Google Shape;210;p26"/>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11" name="Google Shape;211;p26"/>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212" name="Google Shape;212;p26"/>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213" name="Google Shape;213;p26"/>
          <p:cNvSpPr/>
          <p:nvPr/>
        </p:nvSpPr>
        <p:spPr>
          <a:xfrm>
            <a:off x="331181" y="1187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Latihan Membuat Order Form</a:t>
            </a:r>
            <a:endParaRPr b="0" i="0" sz="2400" u="none" cap="none" strike="noStrike">
              <a:solidFill>
                <a:srgbClr val="002060"/>
              </a:solidFill>
              <a:latin typeface="Cambria"/>
              <a:ea typeface="Cambria"/>
              <a:cs typeface="Cambria"/>
              <a:sym typeface="Cambria"/>
            </a:endParaRPr>
          </a:p>
        </p:txBody>
      </p:sp>
      <p:pic>
        <p:nvPicPr>
          <p:cNvPr id="214" name="Google Shape;214;p26"/>
          <p:cNvPicPr preferRelativeResize="0"/>
          <p:nvPr/>
        </p:nvPicPr>
        <p:blipFill rotWithShape="1">
          <a:blip r:embed="rId6">
            <a:alphaModFix/>
          </a:blip>
          <a:srcRect b="0" l="0" r="0" t="7558"/>
          <a:stretch/>
        </p:blipFill>
        <p:spPr>
          <a:xfrm>
            <a:off x="1636214" y="868253"/>
            <a:ext cx="5871571" cy="396150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27"/>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220" name="Google Shape;220;p27"/>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21" name="Google Shape;221;p27"/>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222" name="Google Shape;222;p27"/>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223" name="Google Shape;223;p27"/>
          <p:cNvSpPr/>
          <p:nvPr/>
        </p:nvSpPr>
        <p:spPr>
          <a:xfrm>
            <a:off x="331181" y="1187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Latihan Membuat Order Form</a:t>
            </a:r>
            <a:endParaRPr b="0" i="0" sz="2400" u="none" cap="none" strike="noStrike">
              <a:solidFill>
                <a:srgbClr val="002060"/>
              </a:solidFill>
              <a:latin typeface="Cambria"/>
              <a:ea typeface="Cambria"/>
              <a:cs typeface="Cambria"/>
              <a:sym typeface="Cambria"/>
            </a:endParaRPr>
          </a:p>
        </p:txBody>
      </p:sp>
      <p:pic>
        <p:nvPicPr>
          <p:cNvPr id="224" name="Google Shape;224;p27"/>
          <p:cNvPicPr preferRelativeResize="0"/>
          <p:nvPr/>
        </p:nvPicPr>
        <p:blipFill rotWithShape="1">
          <a:blip r:embed="rId6">
            <a:alphaModFix/>
          </a:blip>
          <a:srcRect b="0" l="0" r="0" t="6351"/>
          <a:stretch/>
        </p:blipFill>
        <p:spPr>
          <a:xfrm>
            <a:off x="1540154" y="785017"/>
            <a:ext cx="6063691" cy="415607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6"/>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230" name="Google Shape;230;p6"/>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31" name="Google Shape;231;p6"/>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232" name="Google Shape;232;p6"/>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233" name="Google Shape;233;p6"/>
          <p:cNvSpPr/>
          <p:nvPr/>
        </p:nvSpPr>
        <p:spPr>
          <a:xfrm>
            <a:off x="331181" y="1187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17347D"/>
                </a:solidFill>
                <a:latin typeface="Arial"/>
                <a:ea typeface="Arial"/>
                <a:cs typeface="Arial"/>
                <a:sym typeface="Arial"/>
              </a:rPr>
              <a:t>Kesimpulan</a:t>
            </a:r>
            <a:endParaRPr b="1" i="0" sz="2800" u="none" cap="none" strike="noStrike">
              <a:solidFill>
                <a:srgbClr val="243A62"/>
              </a:solidFill>
              <a:latin typeface="Arial"/>
              <a:ea typeface="Arial"/>
              <a:cs typeface="Arial"/>
              <a:sym typeface="Arial"/>
            </a:endParaRPr>
          </a:p>
        </p:txBody>
      </p:sp>
      <p:sp>
        <p:nvSpPr>
          <p:cNvPr id="234" name="Google Shape;234;p6"/>
          <p:cNvSpPr/>
          <p:nvPr/>
        </p:nvSpPr>
        <p:spPr>
          <a:xfrm>
            <a:off x="331180" y="876953"/>
            <a:ext cx="8464028" cy="341627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mbria"/>
                <a:ea typeface="Cambria"/>
                <a:cs typeface="Cambria"/>
                <a:sym typeface="Cambria"/>
              </a:rPr>
              <a:t>Secara umum operasi yang dilakukan pada sebuah aplikasi javascript adalah:</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mbria"/>
              <a:ea typeface="Cambria"/>
              <a:cs typeface="Cambria"/>
              <a:sym typeface="Cambria"/>
            </a:endParaRPr>
          </a:p>
          <a:p>
            <a:pPr indent="-571500" lvl="0" marL="571500" marR="0" rtl="0" algn="just">
              <a:lnSpc>
                <a:spcPct val="100000"/>
              </a:lnSpc>
              <a:spcBef>
                <a:spcPts val="0"/>
              </a:spcBef>
              <a:spcAft>
                <a:spcPts val="0"/>
              </a:spcAft>
              <a:buClr>
                <a:srgbClr val="000000"/>
              </a:buClr>
              <a:buSzPts val="2400"/>
              <a:buFont typeface="Cambria"/>
              <a:buChar char="❖"/>
            </a:pPr>
            <a:r>
              <a:rPr b="0" i="0" lang="en-US" sz="2400" u="none" cap="none" strike="noStrike">
                <a:solidFill>
                  <a:schemeClr val="dk1"/>
                </a:solidFill>
                <a:latin typeface="Cambria"/>
                <a:ea typeface="Cambria"/>
                <a:cs typeface="Cambria"/>
                <a:sym typeface="Cambria"/>
              </a:rPr>
              <a:t>Seleksi elemen di DOM</a:t>
            </a:r>
            <a:endParaRPr b="0" i="0" sz="1400" u="none" cap="none" strike="noStrike">
              <a:solidFill>
                <a:srgbClr val="000000"/>
              </a:solidFill>
              <a:latin typeface="Cambria"/>
              <a:ea typeface="Cambria"/>
              <a:cs typeface="Cambria"/>
              <a:sym typeface="Cambria"/>
            </a:endParaRPr>
          </a:p>
          <a:p>
            <a:pPr indent="-571500" lvl="0" marL="571500" marR="0" rtl="0" algn="just">
              <a:lnSpc>
                <a:spcPct val="100000"/>
              </a:lnSpc>
              <a:spcBef>
                <a:spcPts val="0"/>
              </a:spcBef>
              <a:spcAft>
                <a:spcPts val="0"/>
              </a:spcAft>
              <a:buClr>
                <a:srgbClr val="000000"/>
              </a:buClr>
              <a:buSzPts val="2400"/>
              <a:buFont typeface="Cambria"/>
              <a:buChar char="❖"/>
            </a:pPr>
            <a:r>
              <a:rPr b="0" i="0" lang="en-US" sz="2400" u="none" cap="none" strike="noStrike">
                <a:solidFill>
                  <a:schemeClr val="dk1"/>
                </a:solidFill>
                <a:latin typeface="Cambria"/>
                <a:ea typeface="Cambria"/>
                <a:cs typeface="Cambria"/>
                <a:sym typeface="Cambria"/>
              </a:rPr>
              <a:t>Manipulasi DOM (mengubah atribut elemen seperti class)</a:t>
            </a:r>
            <a:endParaRPr b="0" i="0" sz="1400" u="none" cap="none" strike="noStrike">
              <a:solidFill>
                <a:srgbClr val="000000"/>
              </a:solidFill>
              <a:latin typeface="Cambria"/>
              <a:ea typeface="Cambria"/>
              <a:cs typeface="Cambria"/>
              <a:sym typeface="Cambria"/>
            </a:endParaRPr>
          </a:p>
          <a:p>
            <a:pPr indent="-571500" lvl="0" marL="571500" marR="0" rtl="0" algn="just">
              <a:lnSpc>
                <a:spcPct val="100000"/>
              </a:lnSpc>
              <a:spcBef>
                <a:spcPts val="0"/>
              </a:spcBef>
              <a:spcAft>
                <a:spcPts val="0"/>
              </a:spcAft>
              <a:buClr>
                <a:srgbClr val="000000"/>
              </a:buClr>
              <a:buSzPts val="2400"/>
              <a:buFont typeface="Cambria"/>
              <a:buChar char="❖"/>
            </a:pPr>
            <a:r>
              <a:rPr b="0" i="0" lang="en-US" sz="2400" u="none" cap="none" strike="noStrike">
                <a:solidFill>
                  <a:schemeClr val="dk1"/>
                </a:solidFill>
                <a:latin typeface="Cambria"/>
                <a:ea typeface="Cambria"/>
                <a:cs typeface="Cambria"/>
                <a:sym typeface="Cambria"/>
              </a:rPr>
              <a:t>Membuat elemen</a:t>
            </a:r>
            <a:endParaRPr b="0" i="0" sz="2400" u="none" cap="none" strike="noStrike">
              <a:solidFill>
                <a:schemeClr val="dk1"/>
              </a:solidFill>
              <a:latin typeface="Cambria"/>
              <a:ea typeface="Cambria"/>
              <a:cs typeface="Cambria"/>
              <a:sym typeface="Cambria"/>
            </a:endParaRPr>
          </a:p>
          <a:p>
            <a:pPr indent="-571500" lvl="0" marL="571500" marR="0" rtl="0" algn="just">
              <a:lnSpc>
                <a:spcPct val="100000"/>
              </a:lnSpc>
              <a:spcBef>
                <a:spcPts val="0"/>
              </a:spcBef>
              <a:spcAft>
                <a:spcPts val="0"/>
              </a:spcAft>
              <a:buClr>
                <a:srgbClr val="000000"/>
              </a:buClr>
              <a:buSzPts val="2400"/>
              <a:buFont typeface="Cambria"/>
              <a:buChar char="❖"/>
            </a:pPr>
            <a:r>
              <a:rPr b="0" i="0" lang="en-US" sz="2400" u="none" cap="none" strike="noStrike">
                <a:solidFill>
                  <a:schemeClr val="dk1"/>
                </a:solidFill>
                <a:latin typeface="Cambria"/>
                <a:ea typeface="Cambria"/>
                <a:cs typeface="Cambria"/>
                <a:sym typeface="Cambria"/>
              </a:rPr>
              <a:t>Menambah eventListener pada elemen sehingga interaktif   </a:t>
            </a:r>
            <a:endParaRPr b="0" i="0" sz="2400" u="none" cap="none" strike="noStrike">
              <a:solidFill>
                <a:schemeClr val="dk1"/>
              </a:solidFill>
              <a:latin typeface="Cambria"/>
              <a:ea typeface="Cambria"/>
              <a:cs typeface="Cambria"/>
              <a:sym typeface="Cambr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7"/>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240" name="Google Shape;240;p7"/>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41" name="Google Shape;241;p7"/>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242" name="Google Shape;242;p7"/>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243" name="Google Shape;243;p7"/>
          <p:cNvSpPr/>
          <p:nvPr/>
        </p:nvSpPr>
        <p:spPr>
          <a:xfrm>
            <a:off x="331181" y="1187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Referensi</a:t>
            </a:r>
            <a:endParaRPr b="0" i="0" sz="2800" u="none" cap="none" strike="noStrike">
              <a:solidFill>
                <a:srgbClr val="243A62"/>
              </a:solidFill>
              <a:latin typeface="Arial"/>
              <a:ea typeface="Arial"/>
              <a:cs typeface="Arial"/>
              <a:sym typeface="Arial"/>
            </a:endParaRPr>
          </a:p>
        </p:txBody>
      </p:sp>
      <p:sp>
        <p:nvSpPr>
          <p:cNvPr id="244" name="Google Shape;244;p7"/>
          <p:cNvSpPr/>
          <p:nvPr/>
        </p:nvSpPr>
        <p:spPr>
          <a:xfrm>
            <a:off x="331180" y="876953"/>
            <a:ext cx="8464028" cy="92328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17347D"/>
              </a:buClr>
              <a:buSzPts val="1800"/>
              <a:buFont typeface="Georgia"/>
              <a:buAutoNum type="arabicPeriod"/>
            </a:pPr>
            <a:r>
              <a:rPr b="0" i="0" lang="en-US" sz="1800" u="sng" cap="none" strike="noStrike">
                <a:solidFill>
                  <a:schemeClr val="hlink"/>
                </a:solidFill>
                <a:latin typeface="Georgia"/>
                <a:ea typeface="Georgia"/>
                <a:cs typeface="Georgia"/>
                <a:sym typeface="Georgia"/>
                <a:hlinkClick r:id="rId6"/>
              </a:rPr>
              <a:t>www.w3schools.com</a:t>
            </a:r>
            <a:endParaRPr b="0" i="0" sz="1800" u="none" cap="none" strike="noStrike">
              <a:solidFill>
                <a:srgbClr val="17347D"/>
              </a:solidFill>
              <a:latin typeface="Georgia"/>
              <a:ea typeface="Georgia"/>
              <a:cs typeface="Georgia"/>
              <a:sym typeface="Georgia"/>
            </a:endParaRPr>
          </a:p>
          <a:p>
            <a:pPr indent="-342900" lvl="0" marL="342900" marR="0" rtl="0" algn="just">
              <a:lnSpc>
                <a:spcPct val="100000"/>
              </a:lnSpc>
              <a:spcBef>
                <a:spcPts val="0"/>
              </a:spcBef>
              <a:spcAft>
                <a:spcPts val="0"/>
              </a:spcAft>
              <a:buClr>
                <a:srgbClr val="17347D"/>
              </a:buClr>
              <a:buSzPts val="1800"/>
              <a:buFont typeface="Georgia"/>
              <a:buAutoNum type="arabicPeriod"/>
            </a:pPr>
            <a:r>
              <a:rPr b="0" i="0" lang="en-US" sz="1800" u="sng" cap="none" strike="noStrike">
                <a:solidFill>
                  <a:srgbClr val="17347D"/>
                </a:solidFill>
                <a:latin typeface="Georgia"/>
                <a:ea typeface="Georgia"/>
                <a:cs typeface="Georgia"/>
                <a:sym typeface="Georgia"/>
                <a:hlinkClick r:id="rId7">
                  <a:extLst>
                    <a:ext uri="{A12FA001-AC4F-418D-AE19-62706E023703}">
                      <ahyp:hlinkClr val="tx"/>
                    </a:ext>
                  </a:extLst>
                </a:hlinkClick>
              </a:rPr>
              <a:t>www.getbootstrap.com</a:t>
            </a:r>
            <a:endParaRPr b="0" i="0" sz="1800" u="none" cap="none" strike="noStrike">
              <a:solidFill>
                <a:srgbClr val="17347D"/>
              </a:solidFill>
              <a:latin typeface="Georgia"/>
              <a:ea typeface="Georgia"/>
              <a:cs typeface="Georgia"/>
              <a:sym typeface="Georgia"/>
            </a:endParaRPr>
          </a:p>
          <a:p>
            <a:pPr indent="-342900" lvl="0" marL="342900" marR="0" rtl="0" algn="just">
              <a:lnSpc>
                <a:spcPct val="100000"/>
              </a:lnSpc>
              <a:spcBef>
                <a:spcPts val="0"/>
              </a:spcBef>
              <a:spcAft>
                <a:spcPts val="0"/>
              </a:spcAft>
              <a:buClr>
                <a:srgbClr val="000000"/>
              </a:buClr>
              <a:buSzPts val="1800"/>
              <a:buFont typeface="Georgia"/>
              <a:buAutoNum type="arabicPeriod"/>
            </a:pPr>
            <a:r>
              <a:rPr b="0" i="0" lang="en-US" sz="1800" u="sng" cap="none" strike="noStrike">
                <a:solidFill>
                  <a:srgbClr val="17347D"/>
                </a:solidFill>
                <a:latin typeface="Georgia"/>
                <a:ea typeface="Georgia"/>
                <a:cs typeface="Georgia"/>
                <a:sym typeface="Georgia"/>
                <a:hlinkClick r:id="rId8">
                  <a:extLst>
                    <a:ext uri="{A12FA001-AC4F-418D-AE19-62706E023703}">
                      <ahyp:hlinkClr val="tx"/>
                    </a:ext>
                  </a:extLst>
                </a:hlinkClick>
              </a:rPr>
              <a:t>https://jsfiddle.net</a:t>
            </a:r>
            <a:endParaRPr b="0" i="0" sz="1800" u="none" cap="none" strike="noStrike">
              <a:solidFill>
                <a:srgbClr val="17347D"/>
              </a:solidFill>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ge29c057007_1_14"/>
          <p:cNvPicPr preferRelativeResize="0"/>
          <p:nvPr/>
        </p:nvPicPr>
        <p:blipFill rotWithShape="1">
          <a:blip r:embed="rId3">
            <a:alphaModFix/>
          </a:blip>
          <a:srcRect b="82221" l="-628" r="30708" t="0"/>
          <a:stretch/>
        </p:blipFill>
        <p:spPr>
          <a:xfrm>
            <a:off x="5981399" y="0"/>
            <a:ext cx="3162600" cy="603300"/>
          </a:xfrm>
          <a:prstGeom prst="snip2DiagRect">
            <a:avLst>
              <a:gd fmla="val 0" name="adj1"/>
              <a:gd fmla="val 16667" name="adj2"/>
            </a:avLst>
          </a:prstGeom>
          <a:noFill/>
          <a:ln>
            <a:noFill/>
          </a:ln>
        </p:spPr>
      </p:pic>
      <p:sp>
        <p:nvSpPr>
          <p:cNvPr id="250" name="Google Shape;250;ge29c057007_1_14"/>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51" name="Google Shape;251;ge29c057007_1_14"/>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252" name="Google Shape;252;ge29c057007_1_14"/>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253" name="Google Shape;253;ge29c057007_1_14"/>
          <p:cNvSpPr/>
          <p:nvPr/>
        </p:nvSpPr>
        <p:spPr>
          <a:xfrm>
            <a:off x="331181" y="118750"/>
            <a:ext cx="56502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Kontributor</a:t>
            </a:r>
            <a:endParaRPr b="0" i="0" sz="2800" u="none" cap="none" strike="noStrike">
              <a:solidFill>
                <a:srgbClr val="243A62"/>
              </a:solidFill>
              <a:latin typeface="Arial"/>
              <a:ea typeface="Arial"/>
              <a:cs typeface="Arial"/>
              <a:sym typeface="Arial"/>
            </a:endParaRPr>
          </a:p>
        </p:txBody>
      </p:sp>
      <p:sp>
        <p:nvSpPr>
          <p:cNvPr id="254" name="Google Shape;254;ge29c057007_1_14"/>
          <p:cNvSpPr/>
          <p:nvPr/>
        </p:nvSpPr>
        <p:spPr>
          <a:xfrm>
            <a:off x="331175" y="876950"/>
            <a:ext cx="8463900" cy="408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Cambria"/>
              <a:buAutoNum type="arabicPeriod"/>
            </a:pPr>
            <a:r>
              <a:rPr b="0" i="0" lang="en-US" sz="1800" u="none" cap="none" strike="noStrike">
                <a:solidFill>
                  <a:schemeClr val="dk1"/>
                </a:solidFill>
                <a:latin typeface="Cambria"/>
                <a:ea typeface="Cambria"/>
                <a:cs typeface="Cambria"/>
                <a:sym typeface="Cambria"/>
              </a:rPr>
              <a:t>Muhammad Riza Alifi (Politeknik Negeri Bandung)</a:t>
            </a:r>
            <a:endParaRPr b="0" i="0" sz="1800" u="none" cap="none" strike="noStrike">
              <a:solidFill>
                <a:schemeClr val="dk1"/>
              </a:solidFill>
              <a:latin typeface="Cambria"/>
              <a:ea typeface="Cambria"/>
              <a:cs typeface="Cambria"/>
              <a:sym typeface="Cambria"/>
            </a:endParaRPr>
          </a:p>
          <a:p>
            <a:pPr indent="-342900" lvl="0" marL="342900" marR="0" rtl="0" algn="just">
              <a:lnSpc>
                <a:spcPct val="100000"/>
              </a:lnSpc>
              <a:spcBef>
                <a:spcPts val="0"/>
              </a:spcBef>
              <a:spcAft>
                <a:spcPts val="0"/>
              </a:spcAft>
              <a:buClr>
                <a:schemeClr val="dk1"/>
              </a:buClr>
              <a:buSzPts val="1800"/>
              <a:buFont typeface="Cambria"/>
              <a:buAutoNum type="arabicPeriod"/>
            </a:pPr>
            <a:r>
              <a:rPr b="0" i="0" lang="en-US" sz="1800" u="none" cap="none" strike="noStrike">
                <a:solidFill>
                  <a:schemeClr val="dk1"/>
                </a:solidFill>
                <a:latin typeface="Cambria"/>
                <a:ea typeface="Cambria"/>
                <a:cs typeface="Cambria"/>
                <a:sym typeface="Cambria"/>
              </a:rPr>
              <a:t>Ghifari Munawar (Politeknik Negeri Bandung)</a:t>
            </a:r>
            <a:endParaRPr b="0" i="0" sz="1800" u="none" cap="none" strike="noStrike">
              <a:solidFill>
                <a:schemeClr val="dk1"/>
              </a:solidFill>
              <a:latin typeface="Cambria"/>
              <a:ea typeface="Cambria"/>
              <a:cs typeface="Cambria"/>
              <a:sym typeface="Cambria"/>
            </a:endParaRPr>
          </a:p>
          <a:p>
            <a:pPr indent="-342900" lvl="0" marL="342900" marR="0" rtl="0" algn="just">
              <a:lnSpc>
                <a:spcPct val="100000"/>
              </a:lnSpc>
              <a:spcBef>
                <a:spcPts val="0"/>
              </a:spcBef>
              <a:spcAft>
                <a:spcPts val="0"/>
              </a:spcAft>
              <a:buClr>
                <a:schemeClr val="dk1"/>
              </a:buClr>
              <a:buSzPts val="1800"/>
              <a:buFont typeface="Cambria"/>
              <a:buAutoNum type="arabicPeriod"/>
            </a:pPr>
            <a:r>
              <a:rPr b="0" i="0" lang="en-US" sz="1800" u="none" cap="none" strike="noStrike">
                <a:solidFill>
                  <a:schemeClr val="dk1"/>
                </a:solidFill>
                <a:latin typeface="Cambria"/>
                <a:ea typeface="Cambria"/>
                <a:cs typeface="Cambria"/>
                <a:sym typeface="Cambria"/>
              </a:rPr>
              <a:t>Djoko Cahyo Utomo (Politeknik Negeri Bandung)</a:t>
            </a:r>
            <a:endParaRPr b="0" i="0" sz="1800" u="none" cap="none" strike="noStrike">
              <a:solidFill>
                <a:schemeClr val="dk1"/>
              </a:solidFill>
              <a:latin typeface="Cambria"/>
              <a:ea typeface="Cambria"/>
              <a:cs typeface="Cambria"/>
              <a:sym typeface="Cambria"/>
            </a:endParaRPr>
          </a:p>
          <a:p>
            <a:pPr indent="-342900" lvl="0" marL="342900" marR="0" rtl="0" algn="just">
              <a:lnSpc>
                <a:spcPct val="100000"/>
              </a:lnSpc>
              <a:spcBef>
                <a:spcPts val="0"/>
              </a:spcBef>
              <a:spcAft>
                <a:spcPts val="0"/>
              </a:spcAft>
              <a:buClr>
                <a:schemeClr val="dk1"/>
              </a:buClr>
              <a:buSzPts val="1800"/>
              <a:buFont typeface="Cambria"/>
              <a:buAutoNum type="arabicPeriod"/>
            </a:pPr>
            <a:r>
              <a:rPr b="0" i="0" lang="en-US" sz="1800" u="none" cap="none" strike="noStrike">
                <a:solidFill>
                  <a:schemeClr val="dk1"/>
                </a:solidFill>
                <a:latin typeface="Cambria"/>
                <a:ea typeface="Cambria"/>
                <a:cs typeface="Cambria"/>
                <a:sym typeface="Cambria"/>
              </a:rPr>
              <a:t>Asri Maspupah (Politeknik Negeri Bandung)</a:t>
            </a:r>
            <a:endParaRPr b="0" i="0" sz="1800" u="none" cap="none" strike="noStrike">
              <a:solidFill>
                <a:schemeClr val="dk1"/>
              </a:solidFill>
              <a:latin typeface="Cambria"/>
              <a:ea typeface="Cambria"/>
              <a:cs typeface="Cambria"/>
              <a:sym typeface="Cambria"/>
            </a:endParaRPr>
          </a:p>
          <a:p>
            <a:pPr indent="-342900" lvl="0" marL="342900" marR="0" rtl="0" algn="just">
              <a:lnSpc>
                <a:spcPct val="100000"/>
              </a:lnSpc>
              <a:spcBef>
                <a:spcPts val="0"/>
              </a:spcBef>
              <a:spcAft>
                <a:spcPts val="0"/>
              </a:spcAft>
              <a:buClr>
                <a:schemeClr val="dk1"/>
              </a:buClr>
              <a:buSzPts val="1800"/>
              <a:buFont typeface="Cambria"/>
              <a:buAutoNum type="arabicPeriod"/>
            </a:pPr>
            <a:r>
              <a:rPr b="0" i="0" lang="en-US" sz="1800" u="none" cap="none" strike="noStrike">
                <a:solidFill>
                  <a:schemeClr val="dk1"/>
                </a:solidFill>
                <a:latin typeface="Cambria"/>
                <a:ea typeface="Cambria"/>
                <a:cs typeface="Cambria"/>
                <a:sym typeface="Cambria"/>
              </a:rPr>
              <a:t>Abdul Najib (Politeknik Negeri Samarinda)</a:t>
            </a:r>
            <a:endParaRPr b="0" i="0" sz="1800" u="none" cap="none" strike="noStrike">
              <a:solidFill>
                <a:schemeClr val="dk1"/>
              </a:solidFill>
              <a:latin typeface="Cambria"/>
              <a:ea typeface="Cambria"/>
              <a:cs typeface="Cambria"/>
              <a:sym typeface="Cambria"/>
            </a:endParaRPr>
          </a:p>
          <a:p>
            <a:pPr indent="-342900" lvl="0" marL="342900" marR="0" rtl="0" algn="just">
              <a:lnSpc>
                <a:spcPct val="100000"/>
              </a:lnSpc>
              <a:spcBef>
                <a:spcPts val="0"/>
              </a:spcBef>
              <a:spcAft>
                <a:spcPts val="0"/>
              </a:spcAft>
              <a:buClr>
                <a:schemeClr val="dk1"/>
              </a:buClr>
              <a:buSzPts val="1800"/>
              <a:buFont typeface="Cambria"/>
              <a:buAutoNum type="arabicPeriod"/>
            </a:pPr>
            <a:r>
              <a:rPr b="0" i="0" lang="en-US" sz="1800" u="none" cap="none" strike="noStrike">
                <a:solidFill>
                  <a:schemeClr val="dk1"/>
                </a:solidFill>
                <a:latin typeface="Cambria"/>
                <a:ea typeface="Cambria"/>
                <a:cs typeface="Cambria"/>
                <a:sym typeface="Cambria"/>
              </a:rPr>
              <a:t>Patrick Adolf Telnoni (Universitas Telkom)</a:t>
            </a:r>
            <a:endParaRPr b="0" i="0" sz="1800" u="none" cap="none" strike="noStrike">
              <a:solidFill>
                <a:schemeClr val="dk1"/>
              </a:solidFill>
              <a:latin typeface="Cambria"/>
              <a:ea typeface="Cambria"/>
              <a:cs typeface="Cambria"/>
              <a:sym typeface="Cambria"/>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mbria"/>
                <a:ea typeface="Cambria"/>
                <a:cs typeface="Cambria"/>
                <a:sym typeface="Cambria"/>
              </a:rPr>
              <a:t>Update Log (05-06 Juli 2021):</a:t>
            </a:r>
            <a:endParaRPr b="1" i="0" sz="1800" u="none" cap="none" strike="noStrike">
              <a:solidFill>
                <a:schemeClr val="dk1"/>
              </a:solidFill>
              <a:latin typeface="Cambria"/>
              <a:ea typeface="Cambria"/>
              <a:cs typeface="Cambria"/>
              <a:sym typeface="Cambria"/>
            </a:endParaRPr>
          </a:p>
          <a:p>
            <a:pPr indent="-342900" lvl="0" marL="742950" marR="0" rtl="0" algn="l">
              <a:lnSpc>
                <a:spcPct val="100000"/>
              </a:lnSpc>
              <a:spcBef>
                <a:spcPts val="0"/>
              </a:spcBef>
              <a:spcAft>
                <a:spcPts val="0"/>
              </a:spcAft>
              <a:buClr>
                <a:schemeClr val="dk1"/>
              </a:buClr>
              <a:buSzPts val="1800"/>
              <a:buFont typeface="Cambria"/>
              <a:buAutoNum type="arabicPeriod"/>
            </a:pPr>
            <a:r>
              <a:rPr b="0" i="0" lang="en-US" sz="1800" u="none" cap="none" strike="noStrike">
                <a:solidFill>
                  <a:schemeClr val="dk1"/>
                </a:solidFill>
                <a:latin typeface="Cambria"/>
                <a:ea typeface="Cambria"/>
                <a:cs typeface="Cambria"/>
                <a:sym typeface="Cambria"/>
              </a:rPr>
              <a:t>Memperjelas instruksi dan petunjuk pengerjaan studi kasus:</a:t>
            </a:r>
            <a:endParaRPr b="0" i="0" sz="1800" u="none" cap="none" strike="noStrike">
              <a:solidFill>
                <a:schemeClr val="dk1"/>
              </a:solidFill>
              <a:latin typeface="Cambria"/>
              <a:ea typeface="Cambria"/>
              <a:cs typeface="Cambria"/>
              <a:sym typeface="Cambria"/>
            </a:endParaRPr>
          </a:p>
          <a:p>
            <a:pPr indent="-342900" lvl="1" marL="1200150" marR="0" rtl="0" algn="l">
              <a:lnSpc>
                <a:spcPct val="100000"/>
              </a:lnSpc>
              <a:spcBef>
                <a:spcPts val="0"/>
              </a:spcBef>
              <a:spcAft>
                <a:spcPts val="0"/>
              </a:spcAft>
              <a:buClr>
                <a:schemeClr val="dk1"/>
              </a:buClr>
              <a:buSzPts val="1800"/>
              <a:buFont typeface="Cambria"/>
              <a:buAutoNum type="alphaLcPeriod"/>
            </a:pPr>
            <a:r>
              <a:rPr b="0" i="0" lang="en-US" sz="1800" u="none" cap="none" strike="noStrike">
                <a:solidFill>
                  <a:schemeClr val="dk1"/>
                </a:solidFill>
                <a:latin typeface="Cambria"/>
                <a:ea typeface="Cambria"/>
                <a:cs typeface="Cambria"/>
                <a:sym typeface="Cambria"/>
              </a:rPr>
              <a:t>Studi kasus #1 pada slide 5 &amp; 6</a:t>
            </a:r>
            <a:endParaRPr b="0" i="0" sz="1800" u="none" cap="none" strike="noStrike">
              <a:solidFill>
                <a:schemeClr val="dk1"/>
              </a:solidFill>
              <a:latin typeface="Cambria"/>
              <a:ea typeface="Cambria"/>
              <a:cs typeface="Cambria"/>
              <a:sym typeface="Cambria"/>
            </a:endParaRPr>
          </a:p>
          <a:p>
            <a:pPr indent="-342900" lvl="1" marL="1200150" marR="0" rtl="0" algn="l">
              <a:lnSpc>
                <a:spcPct val="100000"/>
              </a:lnSpc>
              <a:spcBef>
                <a:spcPts val="0"/>
              </a:spcBef>
              <a:spcAft>
                <a:spcPts val="0"/>
              </a:spcAft>
              <a:buClr>
                <a:schemeClr val="dk1"/>
              </a:buClr>
              <a:buSzPts val="1800"/>
              <a:buFont typeface="Cambria"/>
              <a:buAutoNum type="alphaLcPeriod"/>
            </a:pPr>
            <a:r>
              <a:rPr b="0" i="0" lang="en-US" sz="1800" u="none" cap="none" strike="noStrike">
                <a:solidFill>
                  <a:schemeClr val="dk1"/>
                </a:solidFill>
                <a:latin typeface="Cambria"/>
                <a:ea typeface="Cambria"/>
                <a:cs typeface="Cambria"/>
                <a:sym typeface="Cambria"/>
              </a:rPr>
              <a:t>Studi kasus #2 pada slide 11 &amp; 12</a:t>
            </a:r>
            <a:endParaRPr b="0" i="0" sz="1800" u="none" cap="none" strike="noStrike">
              <a:solidFill>
                <a:schemeClr val="dk1"/>
              </a:solidFill>
              <a:latin typeface="Cambria"/>
              <a:ea typeface="Cambria"/>
              <a:cs typeface="Cambria"/>
              <a:sym typeface="Cambria"/>
            </a:endParaRPr>
          </a:p>
          <a:p>
            <a:pPr indent="-342900" lvl="0" marL="742950" marR="0" rtl="0" algn="l">
              <a:lnSpc>
                <a:spcPct val="100000"/>
              </a:lnSpc>
              <a:spcBef>
                <a:spcPts val="0"/>
              </a:spcBef>
              <a:spcAft>
                <a:spcPts val="0"/>
              </a:spcAft>
              <a:buClr>
                <a:schemeClr val="dk1"/>
              </a:buClr>
              <a:buSzPts val="1800"/>
              <a:buFont typeface="Cambria"/>
              <a:buAutoNum type="arabicPeriod"/>
            </a:pPr>
            <a:r>
              <a:rPr b="0" i="0" lang="en-US" sz="1800" u="none" cap="none" strike="noStrike">
                <a:solidFill>
                  <a:schemeClr val="dk1"/>
                </a:solidFill>
                <a:latin typeface="Cambria"/>
                <a:ea typeface="Cambria"/>
                <a:cs typeface="Cambria"/>
                <a:sym typeface="Cambria"/>
              </a:rPr>
              <a:t>Update deskripsi Login Validation pada slide 3 dengan tujuan untuk memperjelas perbedaan skenario pada latihan dan </a:t>
            </a:r>
            <a:r>
              <a:rPr b="0" i="1" lang="en-US" sz="1800" u="none" cap="none" strike="noStrike">
                <a:solidFill>
                  <a:schemeClr val="dk1"/>
                </a:solidFill>
                <a:latin typeface="Cambria"/>
                <a:ea typeface="Cambria"/>
                <a:cs typeface="Cambria"/>
                <a:sym typeface="Cambria"/>
              </a:rPr>
              <a:t>real case</a:t>
            </a:r>
            <a:r>
              <a:rPr b="0" i="0" lang="en-US" sz="1800" u="none" cap="none" strike="noStrike">
                <a:solidFill>
                  <a:schemeClr val="dk1"/>
                </a:solidFill>
                <a:latin typeface="Cambria"/>
                <a:ea typeface="Cambria"/>
                <a:cs typeface="Cambria"/>
                <a:sym typeface="Cambria"/>
              </a:rPr>
              <a:t> di lapangan.</a:t>
            </a:r>
            <a:endParaRPr b="0" i="0" sz="1800" u="none" cap="none" strike="noStrike">
              <a:solidFill>
                <a:schemeClr val="dk1"/>
              </a:solidFill>
              <a:latin typeface="Cambria"/>
              <a:ea typeface="Cambria"/>
              <a:cs typeface="Cambria"/>
              <a:sym typeface="Cambr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grpSp>
        <p:nvGrpSpPr>
          <p:cNvPr id="259" name="Google Shape;259;g965a843845_0_85"/>
          <p:cNvGrpSpPr/>
          <p:nvPr/>
        </p:nvGrpSpPr>
        <p:grpSpPr>
          <a:xfrm>
            <a:off x="3094159" y="1213693"/>
            <a:ext cx="6049849" cy="2173893"/>
            <a:chOff x="-1526118" y="1468582"/>
            <a:chExt cx="13653462" cy="4906100"/>
          </a:xfrm>
        </p:grpSpPr>
        <p:pic>
          <p:nvPicPr>
            <p:cNvPr id="260" name="Google Shape;260;g965a843845_0_85"/>
            <p:cNvPicPr preferRelativeResize="0"/>
            <p:nvPr/>
          </p:nvPicPr>
          <p:blipFill rotWithShape="1">
            <a:blip r:embed="rId3">
              <a:alphaModFix/>
            </a:blip>
            <a:srcRect b="9916" l="20689" r="20683" t="11366"/>
            <a:stretch/>
          </p:blipFill>
          <p:spPr>
            <a:xfrm>
              <a:off x="5833591" y="2022764"/>
              <a:ext cx="2133784" cy="2864863"/>
            </a:xfrm>
            <a:prstGeom prst="rect">
              <a:avLst/>
            </a:prstGeom>
            <a:noFill/>
            <a:ln>
              <a:noFill/>
            </a:ln>
          </p:spPr>
        </p:pic>
        <p:pic>
          <p:nvPicPr>
            <p:cNvPr id="261" name="Google Shape;261;g965a843845_0_85"/>
            <p:cNvPicPr preferRelativeResize="0"/>
            <p:nvPr/>
          </p:nvPicPr>
          <p:blipFill rotWithShape="1">
            <a:blip r:embed="rId4">
              <a:alphaModFix/>
            </a:blip>
            <a:srcRect b="38298" l="6571" r="6501" t="38017"/>
            <a:stretch/>
          </p:blipFill>
          <p:spPr>
            <a:xfrm>
              <a:off x="1941532" y="4887627"/>
              <a:ext cx="5458691" cy="1487055"/>
            </a:xfrm>
            <a:prstGeom prst="rect">
              <a:avLst/>
            </a:prstGeom>
            <a:noFill/>
            <a:ln>
              <a:noFill/>
            </a:ln>
          </p:spPr>
        </p:pic>
        <p:pic>
          <p:nvPicPr>
            <p:cNvPr id="262" name="Google Shape;262;g965a843845_0_85"/>
            <p:cNvPicPr preferRelativeResize="0"/>
            <p:nvPr/>
          </p:nvPicPr>
          <p:blipFill rotWithShape="1">
            <a:blip r:embed="rId5">
              <a:alphaModFix/>
            </a:blip>
            <a:srcRect b="16415" l="11820" r="12785" t="14813"/>
            <a:stretch/>
          </p:blipFill>
          <p:spPr>
            <a:xfrm>
              <a:off x="2508685" y="1678709"/>
              <a:ext cx="3125498" cy="2851009"/>
            </a:xfrm>
            <a:prstGeom prst="rect">
              <a:avLst/>
            </a:prstGeom>
            <a:noFill/>
            <a:ln>
              <a:noFill/>
            </a:ln>
          </p:spPr>
        </p:pic>
        <p:pic>
          <p:nvPicPr>
            <p:cNvPr id="263" name="Google Shape;263;g965a843845_0_85"/>
            <p:cNvPicPr preferRelativeResize="0"/>
            <p:nvPr/>
          </p:nvPicPr>
          <p:blipFill rotWithShape="1">
            <a:blip r:embed="rId6">
              <a:alphaModFix/>
            </a:blip>
            <a:srcRect b="16073" l="13267" r="9456" t="16079"/>
            <a:stretch/>
          </p:blipFill>
          <p:spPr>
            <a:xfrm>
              <a:off x="-1526118" y="1468582"/>
              <a:ext cx="4145638" cy="3639627"/>
            </a:xfrm>
            <a:prstGeom prst="rect">
              <a:avLst/>
            </a:prstGeom>
            <a:noFill/>
            <a:ln>
              <a:noFill/>
            </a:ln>
          </p:spPr>
        </p:pic>
        <p:pic>
          <p:nvPicPr>
            <p:cNvPr id="264" name="Google Shape;264;g965a843845_0_85"/>
            <p:cNvPicPr preferRelativeResize="0"/>
            <p:nvPr/>
          </p:nvPicPr>
          <p:blipFill rotWithShape="1">
            <a:blip r:embed="rId7">
              <a:alphaModFix/>
            </a:blip>
            <a:srcRect b="12511" l="7654" r="7468" t="13458"/>
            <a:stretch/>
          </p:blipFill>
          <p:spPr>
            <a:xfrm>
              <a:off x="7573817" y="1844169"/>
              <a:ext cx="4553527" cy="3971636"/>
            </a:xfrm>
            <a:prstGeom prst="rect">
              <a:avLst/>
            </a:prstGeom>
            <a:noFill/>
            <a:ln>
              <a:noFill/>
            </a:ln>
          </p:spPr>
        </p:pic>
      </p:grpSp>
      <p:pic>
        <p:nvPicPr>
          <p:cNvPr id="265" name="Google Shape;265;g965a843845_0_85"/>
          <p:cNvPicPr preferRelativeResize="0"/>
          <p:nvPr/>
        </p:nvPicPr>
        <p:blipFill rotWithShape="1">
          <a:blip r:embed="rId8">
            <a:alphaModFix/>
          </a:blip>
          <a:srcRect b="82221" l="0" r="72915" t="0"/>
          <a:stretch/>
        </p:blipFill>
        <p:spPr>
          <a:xfrm>
            <a:off x="7931775" y="4038600"/>
            <a:ext cx="1212225" cy="596789"/>
          </a:xfrm>
          <a:prstGeom prst="rect">
            <a:avLst/>
          </a:prstGeom>
          <a:noFill/>
          <a:ln>
            <a:noFill/>
          </a:ln>
        </p:spPr>
      </p:pic>
      <p:pic>
        <p:nvPicPr>
          <p:cNvPr id="266" name="Google Shape;266;g965a843845_0_85"/>
          <p:cNvPicPr preferRelativeResize="0"/>
          <p:nvPr/>
        </p:nvPicPr>
        <p:blipFill rotWithShape="1">
          <a:blip r:embed="rId8">
            <a:alphaModFix/>
          </a:blip>
          <a:srcRect b="82221" l="-630" r="629" t="0"/>
          <a:stretch/>
        </p:blipFill>
        <p:spPr>
          <a:xfrm>
            <a:off x="-85725" y="0"/>
            <a:ext cx="9229725" cy="1219200"/>
          </a:xfrm>
          <a:prstGeom prst="rect">
            <a:avLst/>
          </a:prstGeom>
          <a:noFill/>
          <a:ln>
            <a:noFill/>
          </a:ln>
        </p:spPr>
      </p:pic>
      <p:sp>
        <p:nvSpPr>
          <p:cNvPr id="267" name="Google Shape;267;g965a843845_0_85"/>
          <p:cNvSpPr txBox="1"/>
          <p:nvPr/>
        </p:nvSpPr>
        <p:spPr>
          <a:xfrm>
            <a:off x="1171575" y="1959224"/>
            <a:ext cx="6677100" cy="86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rgbClr val="1C4587"/>
                </a:solidFill>
                <a:latin typeface="Arial"/>
                <a:ea typeface="Arial"/>
                <a:cs typeface="Arial"/>
                <a:sym typeface="Arial"/>
              </a:rPr>
              <a:t>TERIMA KASIH</a:t>
            </a:r>
            <a:endParaRPr b="1" i="0" sz="4800" u="none" cap="none" strike="noStrike">
              <a:solidFill>
                <a:srgbClr val="1C4587"/>
              </a:solidFill>
              <a:latin typeface="Arial"/>
              <a:ea typeface="Arial"/>
              <a:cs typeface="Arial"/>
              <a:sym typeface="Arial"/>
            </a:endParaRPr>
          </a:p>
        </p:txBody>
      </p:sp>
      <p:grpSp>
        <p:nvGrpSpPr>
          <p:cNvPr id="268" name="Google Shape;268;g965a843845_0_85"/>
          <p:cNvGrpSpPr/>
          <p:nvPr/>
        </p:nvGrpSpPr>
        <p:grpSpPr>
          <a:xfrm>
            <a:off x="0" y="4038598"/>
            <a:ext cx="9144000" cy="1219200"/>
            <a:chOff x="0" y="4038598"/>
            <a:chExt cx="9144000" cy="1219200"/>
          </a:xfrm>
        </p:grpSpPr>
        <p:pic>
          <p:nvPicPr>
            <p:cNvPr id="269" name="Google Shape;269;g965a843845_0_85"/>
            <p:cNvPicPr preferRelativeResize="0"/>
            <p:nvPr/>
          </p:nvPicPr>
          <p:blipFill rotWithShape="1">
            <a:blip r:embed="rId8">
              <a:alphaModFix/>
            </a:blip>
            <a:srcRect b="0" l="0" r="0" t="82221"/>
            <a:stretch/>
          </p:blipFill>
          <p:spPr>
            <a:xfrm>
              <a:off x="0" y="4038598"/>
              <a:ext cx="9144000" cy="1219200"/>
            </a:xfrm>
            <a:prstGeom prst="rect">
              <a:avLst/>
            </a:prstGeom>
            <a:noFill/>
            <a:ln>
              <a:noFill/>
            </a:ln>
          </p:spPr>
        </p:pic>
        <p:pic>
          <p:nvPicPr>
            <p:cNvPr id="270" name="Google Shape;270;g965a843845_0_85"/>
            <p:cNvPicPr preferRelativeResize="0"/>
            <p:nvPr/>
          </p:nvPicPr>
          <p:blipFill rotWithShape="1">
            <a:blip r:embed="rId8">
              <a:alphaModFix/>
            </a:blip>
            <a:srcRect b="84735" l="73536" r="-2" t="11767"/>
            <a:stretch/>
          </p:blipFill>
          <p:spPr>
            <a:xfrm>
              <a:off x="8690517" y="4826682"/>
              <a:ext cx="349406" cy="316819"/>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21"/>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96" name="Google Shape;96;p21"/>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97" name="Google Shape;97;p21"/>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98" name="Google Shape;98;p21"/>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99" name="Google Shape;99;p21"/>
          <p:cNvSpPr/>
          <p:nvPr/>
        </p:nvSpPr>
        <p:spPr>
          <a:xfrm>
            <a:off x="331181" y="1187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Profil Pengajar</a:t>
            </a:r>
            <a:endParaRPr b="0" i="0" sz="2800" u="none" cap="none" strike="noStrike">
              <a:solidFill>
                <a:srgbClr val="243A62"/>
              </a:solidFill>
              <a:latin typeface="Arial"/>
              <a:ea typeface="Arial"/>
              <a:cs typeface="Arial"/>
              <a:sym typeface="Arial"/>
            </a:endParaRPr>
          </a:p>
        </p:txBody>
      </p:sp>
      <p:sp>
        <p:nvSpPr>
          <p:cNvPr id="100" name="Google Shape;100;p21"/>
          <p:cNvSpPr/>
          <p:nvPr/>
        </p:nvSpPr>
        <p:spPr>
          <a:xfrm>
            <a:off x="324437" y="1179325"/>
            <a:ext cx="6902630" cy="1731213"/>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mbria"/>
                <a:ea typeface="Cambria"/>
                <a:cs typeface="Cambria"/>
                <a:sym typeface="Cambria"/>
              </a:rPr>
              <a:t>Jabatan Akademik </a:t>
            </a:r>
            <a:r>
              <a:rPr b="0" i="0" lang="en-US" sz="1500" u="none" cap="none" strike="noStrike">
                <a:solidFill>
                  <a:srgbClr val="FF0000"/>
                </a:solidFill>
                <a:latin typeface="Cambria"/>
                <a:ea typeface="Cambria"/>
                <a:cs typeface="Cambria"/>
                <a:sym typeface="Cambria"/>
              </a:rPr>
              <a:t>&lt;tahun dan jabatan terakhir Pengajar&gt;</a:t>
            </a:r>
            <a:endParaRPr b="0" i="0" sz="15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70C0"/>
                </a:solidFill>
                <a:latin typeface="Cambria"/>
                <a:ea typeface="Cambria"/>
                <a:cs typeface="Cambria"/>
                <a:sym typeface="Cambria"/>
              </a:rPr>
              <a:t>Pendidikan</a:t>
            </a:r>
            <a:endParaRPr b="0" i="0" sz="1500" u="none" cap="none" strike="noStrike">
              <a:solidFill>
                <a:srgbClr val="0070C0"/>
              </a:solidFill>
              <a:latin typeface="Cambria"/>
              <a:ea typeface="Cambria"/>
              <a:cs typeface="Cambria"/>
              <a:sym typeface="Cambria"/>
            </a:endParaRPr>
          </a:p>
          <a:p>
            <a:pPr indent="-195263" lvl="0" marL="214313" marR="0" rtl="0" algn="l">
              <a:lnSpc>
                <a:spcPct val="100000"/>
              </a:lnSpc>
              <a:spcBef>
                <a:spcPts val="0"/>
              </a:spcBef>
              <a:spcAft>
                <a:spcPts val="0"/>
              </a:spcAft>
              <a:buClr>
                <a:srgbClr val="FF0000"/>
              </a:buClr>
              <a:buSzPts val="1500"/>
              <a:buFont typeface="Cambria"/>
              <a:buChar char="❑"/>
            </a:pPr>
            <a:r>
              <a:rPr b="0" i="0" lang="en-US" sz="1500" u="none" cap="none" strike="noStrike">
                <a:solidFill>
                  <a:srgbClr val="FF0000"/>
                </a:solidFill>
                <a:latin typeface="Cambria"/>
                <a:ea typeface="Cambria"/>
                <a:cs typeface="Cambria"/>
                <a:sym typeface="Cambria"/>
              </a:rPr>
              <a:t>&lt;riwayat pendidikan Pengajar&gt;  </a:t>
            </a:r>
            <a:endParaRPr b="0" i="0" sz="1500" u="none" cap="none" strike="noStrike">
              <a:solidFill>
                <a:srgbClr val="000000"/>
              </a:solidFill>
              <a:latin typeface="Cambria"/>
              <a:ea typeface="Cambria"/>
              <a:cs typeface="Cambria"/>
              <a:sym typeface="Cambria"/>
            </a:endParaRPr>
          </a:p>
          <a:p>
            <a:pPr indent="-128588" lvl="0" marL="214313"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70C0"/>
              </a:solidFill>
              <a:latin typeface="Cambria"/>
              <a:ea typeface="Cambria"/>
              <a:cs typeface="Cambria"/>
              <a:sym typeface="Cambria"/>
            </a:endParaRPr>
          </a:p>
          <a:p>
            <a:pPr indent="-128588" lvl="0" marL="214313"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70C0"/>
              </a:solidFill>
              <a:latin typeface="Cambria"/>
              <a:ea typeface="Cambria"/>
              <a:cs typeface="Cambria"/>
              <a:sym typeface="Cambria"/>
            </a:endParaRPr>
          </a:p>
          <a:p>
            <a:pPr indent="-128588" lvl="0" marL="214313"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70C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mbria"/>
                <a:ea typeface="Cambria"/>
                <a:cs typeface="Cambria"/>
                <a:sym typeface="Cambria"/>
              </a:rPr>
              <a:t>Riwayat Pekerjaan</a:t>
            </a:r>
            <a:endParaRPr b="0" i="0" sz="1500" u="none" cap="none" strike="noStrike">
              <a:solidFill>
                <a:schemeClr val="dk1"/>
              </a:solidFill>
              <a:latin typeface="Cambria"/>
              <a:ea typeface="Cambria"/>
              <a:cs typeface="Cambria"/>
              <a:sym typeface="Cambria"/>
            </a:endParaRPr>
          </a:p>
          <a:p>
            <a:pPr indent="-195263" lvl="0" marL="214313" marR="0" rtl="0" algn="l">
              <a:lnSpc>
                <a:spcPct val="100000"/>
              </a:lnSpc>
              <a:spcBef>
                <a:spcPts val="0"/>
              </a:spcBef>
              <a:spcAft>
                <a:spcPts val="0"/>
              </a:spcAft>
              <a:buClr>
                <a:srgbClr val="FF0000"/>
              </a:buClr>
              <a:buSzPts val="1500"/>
              <a:buFont typeface="Cambria"/>
              <a:buChar char="❑"/>
            </a:pPr>
            <a:r>
              <a:rPr b="0" i="0" lang="en-US" sz="1500" u="none" cap="none" strike="noStrike">
                <a:solidFill>
                  <a:srgbClr val="FF0000"/>
                </a:solidFill>
                <a:latin typeface="Cambria"/>
                <a:ea typeface="Cambria"/>
                <a:cs typeface="Cambria"/>
                <a:sym typeface="Cambria"/>
              </a:rPr>
              <a:t>&lt;riwayat pekerjaan Pengajar&gt;</a:t>
            </a:r>
            <a:endParaRPr b="0" i="0" sz="1500" u="none" cap="none" strike="noStrike">
              <a:solidFill>
                <a:srgbClr val="000000"/>
              </a:solidFill>
              <a:latin typeface="Cambria"/>
              <a:ea typeface="Cambria"/>
              <a:cs typeface="Cambria"/>
              <a:sym typeface="Cambria"/>
            </a:endParaRPr>
          </a:p>
        </p:txBody>
      </p:sp>
      <p:sp>
        <p:nvSpPr>
          <p:cNvPr id="101" name="Google Shape;101;p21"/>
          <p:cNvSpPr/>
          <p:nvPr/>
        </p:nvSpPr>
        <p:spPr>
          <a:xfrm>
            <a:off x="6579619" y="831329"/>
            <a:ext cx="2447550" cy="553968"/>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Clr>
                <a:srgbClr val="000000"/>
              </a:buClr>
              <a:buSzPts val="1050"/>
              <a:buFont typeface="Arial"/>
              <a:buNone/>
            </a:pPr>
            <a:r>
              <a:rPr b="1" i="0" lang="en-US" sz="1050" u="none" cap="none" strike="noStrike">
                <a:solidFill>
                  <a:schemeClr val="dk1"/>
                </a:solidFill>
                <a:latin typeface="Calibri"/>
                <a:ea typeface="Calibri"/>
                <a:cs typeface="Calibri"/>
                <a:sym typeface="Calibri"/>
              </a:rPr>
              <a:t>Contact</a:t>
            </a:r>
            <a:endParaRPr b="0" i="0" sz="105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r>
              <a:rPr b="1" i="0" lang="en-US" sz="1050" u="none" cap="none" strike="noStrike">
                <a:solidFill>
                  <a:schemeClr val="dk1"/>
                </a:solidFill>
                <a:latin typeface="Calibri"/>
                <a:ea typeface="Calibri"/>
                <a:cs typeface="Calibri"/>
                <a:sym typeface="Calibri"/>
              </a:rPr>
              <a:t>HP WA only :</a:t>
            </a:r>
            <a:r>
              <a:rPr b="1" i="0" lang="en-US" sz="1050" u="none" cap="none" strike="noStrike">
                <a:solidFill>
                  <a:srgbClr val="FF0000"/>
                </a:solidFill>
                <a:latin typeface="Calibri"/>
                <a:ea typeface="Calibri"/>
                <a:cs typeface="Calibri"/>
                <a:sym typeface="Calibri"/>
              </a:rPr>
              <a:t>&lt;no hp Pengajar&gt;</a:t>
            </a:r>
            <a:endParaRPr b="0" i="0" sz="105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r>
              <a:rPr b="1" i="0" lang="en-US" sz="1050" u="none" cap="none" strike="noStrike">
                <a:solidFill>
                  <a:schemeClr val="dk1"/>
                </a:solidFill>
                <a:latin typeface="Calibri"/>
                <a:ea typeface="Calibri"/>
                <a:cs typeface="Calibri"/>
                <a:sym typeface="Calibri"/>
              </a:rPr>
              <a:t>Email	:</a:t>
            </a:r>
            <a:r>
              <a:rPr b="1" i="0" lang="en-US" sz="1050" u="none" cap="none" strike="noStrike">
                <a:solidFill>
                  <a:srgbClr val="FF0000"/>
                </a:solidFill>
                <a:latin typeface="Calibri"/>
                <a:ea typeface="Calibri"/>
                <a:cs typeface="Calibri"/>
                <a:sym typeface="Calibri"/>
              </a:rPr>
              <a:t>&lt;email Pengajar&gt;</a:t>
            </a:r>
            <a:endParaRPr b="0" i="0" sz="1050" u="none" cap="none" strike="noStrike">
              <a:solidFill>
                <a:srgbClr val="FF0000"/>
              </a:solidFill>
              <a:latin typeface="Calibri"/>
              <a:ea typeface="Calibri"/>
              <a:cs typeface="Calibri"/>
              <a:sym typeface="Calibri"/>
            </a:endParaRPr>
          </a:p>
        </p:txBody>
      </p:sp>
      <p:sp>
        <p:nvSpPr>
          <p:cNvPr id="102" name="Google Shape;102;p21"/>
          <p:cNvSpPr/>
          <p:nvPr/>
        </p:nvSpPr>
        <p:spPr>
          <a:xfrm>
            <a:off x="5465311" y="831324"/>
            <a:ext cx="1057725" cy="133672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1350"/>
              <a:buFont typeface="Arial"/>
              <a:buNone/>
            </a:pPr>
            <a:r>
              <a:rPr b="0" i="0" lang="en-US" sz="1350" u="none" cap="none" strike="noStrike">
                <a:solidFill>
                  <a:srgbClr val="FF0000"/>
                </a:solidFill>
                <a:latin typeface="Calibri"/>
                <a:ea typeface="Calibri"/>
                <a:cs typeface="Calibri"/>
                <a:sym typeface="Calibri"/>
              </a:rPr>
              <a:t>Foto Pengajar</a:t>
            </a:r>
            <a:endParaRPr b="0" i="0" sz="1350" u="none" cap="none" strike="noStrike">
              <a:solidFill>
                <a:srgbClr val="FF0000"/>
              </a:solidFill>
              <a:latin typeface="Calibri"/>
              <a:ea typeface="Calibri"/>
              <a:cs typeface="Calibri"/>
              <a:sym typeface="Calibri"/>
            </a:endParaRPr>
          </a:p>
        </p:txBody>
      </p:sp>
      <p:sp>
        <p:nvSpPr>
          <p:cNvPr id="103" name="Google Shape;103;p21"/>
          <p:cNvSpPr/>
          <p:nvPr/>
        </p:nvSpPr>
        <p:spPr>
          <a:xfrm>
            <a:off x="6579619" y="2356623"/>
            <a:ext cx="2447550" cy="553950"/>
          </a:xfrm>
          <a:prstGeom prst="rect">
            <a:avLst/>
          </a:prstGeom>
          <a:no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rgbClr val="000000"/>
              </a:buClr>
              <a:buSzPts val="1050"/>
              <a:buFont typeface="Arial"/>
              <a:buNone/>
            </a:pPr>
            <a:r>
              <a:rPr b="1" i="0" lang="en-US" sz="1050" u="none" cap="none" strike="noStrike">
                <a:solidFill>
                  <a:schemeClr val="dk1"/>
                </a:solidFill>
                <a:latin typeface="Calibri"/>
                <a:ea typeface="Calibri"/>
                <a:cs typeface="Calibri"/>
                <a:sym typeface="Calibri"/>
              </a:rPr>
              <a:t>Contact</a:t>
            </a:r>
            <a:endParaRPr b="0" i="0" sz="105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r>
              <a:rPr b="1" i="0" lang="en-US" sz="1050" u="none" cap="none" strike="noStrike">
                <a:solidFill>
                  <a:schemeClr val="dk1"/>
                </a:solidFill>
                <a:latin typeface="Calibri"/>
                <a:ea typeface="Calibri"/>
                <a:cs typeface="Calibri"/>
                <a:sym typeface="Calibri"/>
              </a:rPr>
              <a:t>HP WA only :</a:t>
            </a:r>
            <a:r>
              <a:rPr b="1" i="0" lang="en-US" sz="1050" u="none" cap="none" strike="noStrike">
                <a:solidFill>
                  <a:srgbClr val="FF0000"/>
                </a:solidFill>
                <a:latin typeface="Calibri"/>
                <a:ea typeface="Calibri"/>
                <a:cs typeface="Calibri"/>
                <a:sym typeface="Calibri"/>
              </a:rPr>
              <a:t>&lt;no hp Pengajar&gt;</a:t>
            </a:r>
            <a:endParaRPr b="0" i="0" sz="105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r>
              <a:rPr b="1" i="0" lang="en-US" sz="1050" u="none" cap="none" strike="noStrike">
                <a:solidFill>
                  <a:schemeClr val="dk1"/>
                </a:solidFill>
                <a:latin typeface="Calibri"/>
                <a:ea typeface="Calibri"/>
                <a:cs typeface="Calibri"/>
                <a:sym typeface="Calibri"/>
              </a:rPr>
              <a:t>Email	:</a:t>
            </a:r>
            <a:r>
              <a:rPr b="1" i="0" lang="en-US" sz="1050" u="none" cap="none" strike="noStrike">
                <a:solidFill>
                  <a:srgbClr val="FF0000"/>
                </a:solidFill>
                <a:latin typeface="Calibri"/>
                <a:ea typeface="Calibri"/>
                <a:cs typeface="Calibri"/>
                <a:sym typeface="Calibri"/>
              </a:rPr>
              <a:t>&lt;email Pengajar&gt;</a:t>
            </a:r>
            <a:endParaRPr b="0" i="0" sz="1050" u="none" cap="none" strike="noStrike">
              <a:solidFill>
                <a:srgbClr val="FF0000"/>
              </a:solidFill>
              <a:latin typeface="Calibri"/>
              <a:ea typeface="Calibri"/>
              <a:cs typeface="Calibri"/>
              <a:sym typeface="Calibri"/>
            </a:endParaRPr>
          </a:p>
        </p:txBody>
      </p:sp>
      <p:sp>
        <p:nvSpPr>
          <p:cNvPr id="104" name="Google Shape;104;p21"/>
          <p:cNvSpPr/>
          <p:nvPr/>
        </p:nvSpPr>
        <p:spPr>
          <a:xfrm>
            <a:off x="5465311" y="2338543"/>
            <a:ext cx="1057725" cy="133672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1350"/>
              <a:buFont typeface="Arial"/>
              <a:buNone/>
            </a:pPr>
            <a:r>
              <a:rPr b="0" i="0" lang="en-US" sz="1350" u="none" cap="none" strike="noStrike">
                <a:solidFill>
                  <a:srgbClr val="FF0000"/>
                </a:solidFill>
                <a:latin typeface="Calibri"/>
                <a:ea typeface="Calibri"/>
                <a:cs typeface="Calibri"/>
                <a:sym typeface="Calibri"/>
              </a:rPr>
              <a:t>Foto Pengajar</a:t>
            </a:r>
            <a:endParaRPr b="0" i="0" sz="1350" u="none" cap="none" strike="noStrike">
              <a:solidFill>
                <a:srgbClr val="FF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10" name="Google Shape;110;p2"/>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11" name="Google Shape;111;p2"/>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112" name="Google Shape;112;p2"/>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113" name="Google Shape;113;p2"/>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Login Validation</a:t>
            </a:r>
            <a:endParaRPr b="1" i="0" sz="2800" u="none" cap="none" strike="noStrike">
              <a:solidFill>
                <a:srgbClr val="FF0000"/>
              </a:solidFill>
              <a:latin typeface="Arial"/>
              <a:ea typeface="Arial"/>
              <a:cs typeface="Arial"/>
              <a:sym typeface="Arial"/>
            </a:endParaRPr>
          </a:p>
        </p:txBody>
      </p:sp>
      <p:sp>
        <p:nvSpPr>
          <p:cNvPr id="114" name="Google Shape;114;p2"/>
          <p:cNvSpPr/>
          <p:nvPr/>
        </p:nvSpPr>
        <p:spPr>
          <a:xfrm>
            <a:off x="331175" y="876948"/>
            <a:ext cx="8463900" cy="3164100"/>
          </a:xfrm>
          <a:prstGeom prst="rect">
            <a:avLst/>
          </a:prstGeom>
          <a:noFill/>
          <a:ln>
            <a:noFill/>
          </a:ln>
        </p:spPr>
        <p:txBody>
          <a:bodyPr anchorCtr="0" anchor="t" bIns="45700" lIns="91425" spcFirstLastPara="1" rIns="91425" wrap="square" tIns="45700">
            <a:spAutoFit/>
          </a:bodyPr>
          <a:lstStyle/>
          <a:p>
            <a:pPr indent="-152400" lvl="0" marL="0" marR="0" rtl="0" algn="just">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Menampilkan pesan jika email dan password yang dimasukkan tidak sesuai dan menampilkan alert jika sesuai.</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2400"/>
              <a:buFont typeface="Noto Sans Symbols"/>
              <a:buNone/>
            </a:pPr>
            <a:r>
              <a:t/>
            </a:r>
            <a:endParaRPr b="0" i="0" sz="2400" u="none" cap="none" strike="noStrike">
              <a:solidFill>
                <a:srgbClr val="000000"/>
              </a:solidFill>
              <a:latin typeface="Cambria"/>
              <a:ea typeface="Cambria"/>
              <a:cs typeface="Cambria"/>
              <a:sym typeface="Cambria"/>
            </a:endParaRPr>
          </a:p>
          <a:p>
            <a:pPr indent="-152400" lvl="0" marL="0" marR="0" rtl="0" algn="just">
              <a:lnSpc>
                <a:spcPct val="100000"/>
              </a:lnSpc>
              <a:spcBef>
                <a:spcPts val="0"/>
              </a:spcBef>
              <a:spcAft>
                <a:spcPts val="0"/>
              </a:spcAft>
              <a:buClr>
                <a:srgbClr val="000000"/>
              </a:buClr>
              <a:buSzPts val="2400"/>
              <a:buFont typeface="Cambria"/>
              <a:buChar char="❖"/>
            </a:pPr>
            <a:r>
              <a:rPr b="0" i="0" lang="en-US" sz="2400" u="none" cap="none" strike="noStrike">
                <a:solidFill>
                  <a:srgbClr val="31538F"/>
                </a:solidFill>
                <a:latin typeface="Cambria"/>
                <a:ea typeface="Cambria"/>
                <a:cs typeface="Cambria"/>
                <a:sym typeface="Cambria"/>
              </a:rPr>
              <a:t>Pada latihan ini validation dilakukan belum terhubung ke server, sehingga proses validation membandingkan terhadap nilai yang didefinisikan secara </a:t>
            </a:r>
            <a:r>
              <a:rPr b="0" i="1" lang="en-US" sz="2400" u="none" cap="none" strike="noStrike">
                <a:solidFill>
                  <a:srgbClr val="31538F"/>
                </a:solidFill>
                <a:latin typeface="Cambria"/>
                <a:ea typeface="Cambria"/>
                <a:cs typeface="Cambria"/>
                <a:sym typeface="Cambria"/>
              </a:rPr>
              <a:t>static</a:t>
            </a:r>
            <a:r>
              <a:rPr b="0" i="0" lang="en-US" sz="2400" u="none" cap="none" strike="noStrike">
                <a:solidFill>
                  <a:srgbClr val="000000"/>
                </a:solidFill>
                <a:latin typeface="Cambria"/>
                <a:ea typeface="Cambria"/>
                <a:cs typeface="Cambria"/>
                <a:sym typeface="Cambria"/>
              </a:rPr>
              <a:t>. </a:t>
            </a:r>
            <a:r>
              <a:rPr b="0" i="0" lang="en-US" sz="2400" u="none" cap="none" strike="noStrike">
                <a:solidFill>
                  <a:srgbClr val="000000"/>
                </a:solidFill>
                <a:latin typeface="Cambria"/>
                <a:ea typeface="Cambria"/>
                <a:cs typeface="Cambria"/>
                <a:sym typeface="Cambria"/>
              </a:rPr>
              <a:t>Untuk kasus di dunia nyata, validation dilakukan di server dengan menggunakan AJAX.</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2"/>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20" name="Google Shape;120;p22"/>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21" name="Google Shape;121;p22"/>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122" name="Google Shape;122;p22"/>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123" name="Google Shape;123;p22"/>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Membuat Login Validation</a:t>
            </a:r>
            <a:endParaRPr b="0" i="0" sz="2400" u="none" cap="none" strike="noStrike">
              <a:solidFill>
                <a:srgbClr val="FF0000"/>
              </a:solidFill>
              <a:latin typeface="Cambria"/>
              <a:ea typeface="Cambria"/>
              <a:cs typeface="Cambria"/>
              <a:sym typeface="Cambria"/>
            </a:endParaRPr>
          </a:p>
        </p:txBody>
      </p:sp>
      <p:sp>
        <p:nvSpPr>
          <p:cNvPr id="124" name="Google Shape;124;p22"/>
          <p:cNvSpPr/>
          <p:nvPr/>
        </p:nvSpPr>
        <p:spPr>
          <a:xfrm>
            <a:off x="339993" y="1186803"/>
            <a:ext cx="8463900" cy="15696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Buatlah 3 buah file terpisah</a:t>
            </a:r>
            <a:endParaRPr b="0" i="0" sz="2400" u="none" cap="none" strike="noStrike">
              <a:solidFill>
                <a:srgbClr val="000000"/>
              </a:solidFill>
              <a:latin typeface="Cambria"/>
              <a:ea typeface="Cambria"/>
              <a:cs typeface="Cambria"/>
              <a:sym typeface="Cambria"/>
            </a:endParaRPr>
          </a:p>
          <a:p>
            <a:pPr indent="-190500" lvl="0" marL="342900" marR="0" rtl="0" algn="just">
              <a:lnSpc>
                <a:spcPct val="100000"/>
              </a:lnSpc>
              <a:spcBef>
                <a:spcPts val="0"/>
              </a:spcBef>
              <a:spcAft>
                <a:spcPts val="0"/>
              </a:spcAft>
              <a:buClr>
                <a:srgbClr val="000000"/>
              </a:buClr>
              <a:buSzPts val="2400"/>
              <a:buFont typeface="Noto Sans Symbols"/>
              <a:buNone/>
            </a:pPr>
            <a:r>
              <a:t/>
            </a:r>
            <a:endParaRPr b="0" i="0" sz="2400" u="none" cap="none" strike="noStrike">
              <a:solidFill>
                <a:srgbClr val="000000"/>
              </a:solidFill>
              <a:latin typeface="Cambria"/>
              <a:ea typeface="Cambria"/>
              <a:cs typeface="Cambria"/>
              <a:sym typeface="Cambria"/>
            </a:endParaRPr>
          </a:p>
          <a:p>
            <a:pPr indent="-342900" lvl="0" marL="342900" marR="0" rtl="0" algn="just">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File login.html, tampilan.css dan file app.js</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ge3a14d9b90_0_5"/>
          <p:cNvPicPr preferRelativeResize="0"/>
          <p:nvPr/>
        </p:nvPicPr>
        <p:blipFill rotWithShape="1">
          <a:blip r:embed="rId3">
            <a:alphaModFix/>
          </a:blip>
          <a:srcRect b="82221" l="-628" r="30708" t="0"/>
          <a:stretch/>
        </p:blipFill>
        <p:spPr>
          <a:xfrm>
            <a:off x="5981399" y="0"/>
            <a:ext cx="3162600" cy="603300"/>
          </a:xfrm>
          <a:prstGeom prst="snip2DiagRect">
            <a:avLst>
              <a:gd fmla="val 0" name="adj1"/>
              <a:gd fmla="val 16667" name="adj2"/>
            </a:avLst>
          </a:prstGeom>
          <a:noFill/>
          <a:ln>
            <a:noFill/>
          </a:ln>
        </p:spPr>
      </p:pic>
      <p:sp>
        <p:nvSpPr>
          <p:cNvPr id="130" name="Google Shape;130;ge3a14d9b90_0_5"/>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31" name="Google Shape;131;ge3a14d9b90_0_5"/>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132" name="Google Shape;132;ge3a14d9b90_0_5"/>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133" name="Google Shape;133;ge3a14d9b90_0_5"/>
          <p:cNvSpPr/>
          <p:nvPr/>
        </p:nvSpPr>
        <p:spPr>
          <a:xfrm>
            <a:off x="331175" y="118750"/>
            <a:ext cx="5650200" cy="984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Ketentuan Membuat Login Form &amp; Validation (1/2)</a:t>
            </a:r>
            <a:endParaRPr b="0" i="0" sz="2400" u="none" cap="none" strike="noStrike">
              <a:solidFill>
                <a:srgbClr val="FF0000"/>
              </a:solidFill>
              <a:latin typeface="Cambria"/>
              <a:ea typeface="Cambria"/>
              <a:cs typeface="Cambria"/>
              <a:sym typeface="Cambria"/>
            </a:endParaRPr>
          </a:p>
        </p:txBody>
      </p:sp>
      <p:sp>
        <p:nvSpPr>
          <p:cNvPr id="134" name="Google Shape;134;ge3a14d9b90_0_5"/>
          <p:cNvSpPr/>
          <p:nvPr/>
        </p:nvSpPr>
        <p:spPr>
          <a:xfrm>
            <a:off x="340000" y="1186799"/>
            <a:ext cx="8463900" cy="35850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Terdapat 3 file yang terdiri dari: </a:t>
            </a:r>
            <a:endParaRPr b="0" i="0" sz="1800" u="none" cap="none" strike="noStrike">
              <a:solidFill>
                <a:srgbClr val="000000"/>
              </a:solidFill>
              <a:latin typeface="Cambria"/>
              <a:ea typeface="Cambria"/>
              <a:cs typeface="Cambria"/>
              <a:sym typeface="Cambria"/>
            </a:endParaRPr>
          </a:p>
          <a:p>
            <a:pPr indent="-342900" lvl="1" marL="914400" marR="0" rtl="0" algn="l">
              <a:lnSpc>
                <a:spcPct val="100000"/>
              </a:lnSpc>
              <a:spcBef>
                <a:spcPts val="0"/>
              </a:spcBef>
              <a:spcAft>
                <a:spcPts val="0"/>
              </a:spcAft>
              <a:buClr>
                <a:srgbClr val="000000"/>
              </a:buClr>
              <a:buSzPts val="1800"/>
              <a:buFont typeface="Cambria"/>
              <a:buAutoNum type="alphaLcPeriod"/>
            </a:pPr>
            <a:r>
              <a:rPr b="0" i="0" lang="en-US" sz="1800" u="none" cap="none" strike="noStrike">
                <a:solidFill>
                  <a:srgbClr val="000000"/>
                </a:solidFill>
                <a:latin typeface="Cambria"/>
                <a:ea typeface="Cambria"/>
                <a:cs typeface="Cambria"/>
                <a:sym typeface="Cambria"/>
              </a:rPr>
              <a:t>File </a:t>
            </a:r>
            <a:r>
              <a:rPr b="1" i="0" lang="en-US" sz="1800" u="none" cap="none" strike="noStrike">
                <a:solidFill>
                  <a:srgbClr val="000000"/>
                </a:solidFill>
                <a:latin typeface="Cambria"/>
                <a:ea typeface="Cambria"/>
                <a:cs typeface="Cambria"/>
                <a:sym typeface="Cambria"/>
              </a:rPr>
              <a:t>HTML</a:t>
            </a:r>
            <a:r>
              <a:rPr b="0" i="0" lang="en-US" sz="1800" u="none" cap="none" strike="noStrike">
                <a:solidFill>
                  <a:srgbClr val="000000"/>
                </a:solidFill>
                <a:latin typeface="Cambria"/>
                <a:ea typeface="Cambria"/>
                <a:cs typeface="Cambria"/>
                <a:sym typeface="Cambria"/>
              </a:rPr>
              <a:t> (login.html)</a:t>
            </a:r>
            <a:endParaRPr b="0" i="0" sz="1800" u="none" cap="none" strike="noStrike">
              <a:solidFill>
                <a:srgbClr val="000000"/>
              </a:solidFill>
              <a:latin typeface="Cambria"/>
              <a:ea typeface="Cambria"/>
              <a:cs typeface="Cambria"/>
              <a:sym typeface="Cambria"/>
            </a:endParaRPr>
          </a:p>
          <a:p>
            <a:pPr indent="-342900" lvl="1" marL="914400" marR="0" rtl="0" algn="l">
              <a:lnSpc>
                <a:spcPct val="100000"/>
              </a:lnSpc>
              <a:spcBef>
                <a:spcPts val="0"/>
              </a:spcBef>
              <a:spcAft>
                <a:spcPts val="0"/>
              </a:spcAft>
              <a:buClr>
                <a:srgbClr val="000000"/>
              </a:buClr>
              <a:buSzPts val="1800"/>
              <a:buFont typeface="Cambria"/>
              <a:buAutoNum type="alphaLcPeriod"/>
            </a:pPr>
            <a:r>
              <a:rPr b="0" i="0" lang="en-US" sz="1800" u="none" cap="none" strike="noStrike">
                <a:solidFill>
                  <a:srgbClr val="000000"/>
                </a:solidFill>
                <a:latin typeface="Cambria"/>
                <a:ea typeface="Cambria"/>
                <a:cs typeface="Cambria"/>
                <a:sym typeface="Cambria"/>
              </a:rPr>
              <a:t>File </a:t>
            </a:r>
            <a:r>
              <a:rPr b="1" i="0" lang="en-US" sz="1800" u="none" cap="none" strike="noStrike">
                <a:solidFill>
                  <a:srgbClr val="000000"/>
                </a:solidFill>
                <a:latin typeface="Cambria"/>
                <a:ea typeface="Cambria"/>
                <a:cs typeface="Cambria"/>
                <a:sym typeface="Cambria"/>
              </a:rPr>
              <a:t>JS</a:t>
            </a:r>
            <a:r>
              <a:rPr b="0" i="0" lang="en-US" sz="1800" u="none" cap="none" strike="noStrike">
                <a:solidFill>
                  <a:srgbClr val="000000"/>
                </a:solidFill>
                <a:latin typeface="Cambria"/>
                <a:ea typeface="Cambria"/>
                <a:cs typeface="Cambria"/>
                <a:sym typeface="Cambria"/>
              </a:rPr>
              <a:t> (app.js)</a:t>
            </a:r>
            <a:endParaRPr b="0" i="0" sz="1800" u="none" cap="none" strike="noStrike">
              <a:solidFill>
                <a:srgbClr val="000000"/>
              </a:solidFill>
              <a:latin typeface="Cambria"/>
              <a:ea typeface="Cambria"/>
              <a:cs typeface="Cambria"/>
              <a:sym typeface="Cambria"/>
            </a:endParaRPr>
          </a:p>
          <a:p>
            <a:pPr indent="-342900" lvl="1" marL="914400" marR="0" rtl="0" algn="l">
              <a:lnSpc>
                <a:spcPct val="100000"/>
              </a:lnSpc>
              <a:spcBef>
                <a:spcPts val="0"/>
              </a:spcBef>
              <a:spcAft>
                <a:spcPts val="0"/>
              </a:spcAft>
              <a:buClr>
                <a:srgbClr val="000000"/>
              </a:buClr>
              <a:buSzPts val="1800"/>
              <a:buFont typeface="Cambria"/>
              <a:buAutoNum type="alphaLcPeriod"/>
            </a:pPr>
            <a:r>
              <a:rPr b="0" i="0" lang="en-US" sz="1800" u="none" cap="none" strike="noStrike">
                <a:solidFill>
                  <a:srgbClr val="000000"/>
                </a:solidFill>
                <a:latin typeface="Cambria"/>
                <a:ea typeface="Cambria"/>
                <a:cs typeface="Cambria"/>
                <a:sym typeface="Cambria"/>
              </a:rPr>
              <a:t>File </a:t>
            </a:r>
            <a:r>
              <a:rPr b="1" i="0" lang="en-US" sz="1800" u="none" cap="none" strike="noStrike">
                <a:solidFill>
                  <a:srgbClr val="000000"/>
                </a:solidFill>
                <a:latin typeface="Cambria"/>
                <a:ea typeface="Cambria"/>
                <a:cs typeface="Cambria"/>
                <a:sym typeface="Cambria"/>
              </a:rPr>
              <a:t>CSS</a:t>
            </a:r>
            <a:r>
              <a:rPr b="0" i="0" lang="en-US" sz="1800" u="none" cap="none" strike="noStrike">
                <a:solidFill>
                  <a:srgbClr val="000000"/>
                </a:solidFill>
                <a:latin typeface="Cambria"/>
                <a:ea typeface="Cambria"/>
                <a:cs typeface="Cambria"/>
                <a:sym typeface="Cambria"/>
              </a:rPr>
              <a:t> (tampilan.css)</a:t>
            </a:r>
            <a:endParaRPr b="0" i="0" sz="1800" u="none" cap="none" strike="noStrike">
              <a:solidFill>
                <a:srgbClr val="000000"/>
              </a:solidFill>
              <a:latin typeface="Cambria"/>
              <a:ea typeface="Cambria"/>
              <a:cs typeface="Cambria"/>
              <a:sym typeface="Cambria"/>
            </a:endParaRPr>
          </a:p>
          <a:p>
            <a:pPr indent="-342900" lvl="0" marL="457200" marR="0" rtl="0" algn="l">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Terdapat setidaknya 4 elemen pada HTML yang terdiri dari:</a:t>
            </a:r>
            <a:endParaRPr b="0" i="0" sz="1800" u="none" cap="none" strike="noStrike">
              <a:solidFill>
                <a:srgbClr val="000000"/>
              </a:solidFill>
              <a:latin typeface="Cambria"/>
              <a:ea typeface="Cambria"/>
              <a:cs typeface="Cambria"/>
              <a:sym typeface="Cambria"/>
            </a:endParaRPr>
          </a:p>
          <a:p>
            <a:pPr indent="-342900" lvl="1" marL="914400" marR="0" rtl="0" algn="l">
              <a:lnSpc>
                <a:spcPct val="100000"/>
              </a:lnSpc>
              <a:spcBef>
                <a:spcPts val="0"/>
              </a:spcBef>
              <a:spcAft>
                <a:spcPts val="0"/>
              </a:spcAft>
              <a:buClr>
                <a:srgbClr val="000000"/>
              </a:buClr>
              <a:buSzPts val="1800"/>
              <a:buFont typeface="Cambria"/>
              <a:buAutoNum type="alphaLcPeriod"/>
            </a:pPr>
            <a:r>
              <a:rPr b="0" i="0" lang="en-US" sz="1800" u="none" cap="none" strike="noStrike">
                <a:solidFill>
                  <a:srgbClr val="000000"/>
                </a:solidFill>
                <a:latin typeface="Cambria"/>
                <a:ea typeface="Cambria"/>
                <a:cs typeface="Cambria"/>
                <a:sym typeface="Cambria"/>
              </a:rPr>
              <a:t>Input untuk </a:t>
            </a:r>
            <a:r>
              <a:rPr b="1" i="0" lang="en-US" sz="1800" u="none" cap="none" strike="noStrike">
                <a:solidFill>
                  <a:srgbClr val="000000"/>
                </a:solidFill>
                <a:latin typeface="Cambria"/>
                <a:ea typeface="Cambria"/>
                <a:cs typeface="Cambria"/>
                <a:sym typeface="Cambria"/>
              </a:rPr>
              <a:t>email</a:t>
            </a:r>
            <a:endParaRPr b="1" i="0" sz="1800" u="none" cap="none" strike="noStrike">
              <a:solidFill>
                <a:srgbClr val="000000"/>
              </a:solidFill>
              <a:latin typeface="Cambria"/>
              <a:ea typeface="Cambria"/>
              <a:cs typeface="Cambria"/>
              <a:sym typeface="Cambria"/>
            </a:endParaRPr>
          </a:p>
          <a:p>
            <a:pPr indent="-342900" lvl="1" marL="914400" marR="0" rtl="0" algn="l">
              <a:lnSpc>
                <a:spcPct val="100000"/>
              </a:lnSpc>
              <a:spcBef>
                <a:spcPts val="0"/>
              </a:spcBef>
              <a:spcAft>
                <a:spcPts val="0"/>
              </a:spcAft>
              <a:buClr>
                <a:srgbClr val="000000"/>
              </a:buClr>
              <a:buSzPts val="1800"/>
              <a:buFont typeface="Cambria"/>
              <a:buAutoNum type="alphaLcPeriod"/>
            </a:pPr>
            <a:r>
              <a:rPr b="0" i="0" lang="en-US" sz="1800" u="none" cap="none" strike="noStrike">
                <a:solidFill>
                  <a:srgbClr val="000000"/>
                </a:solidFill>
                <a:latin typeface="Cambria"/>
                <a:ea typeface="Cambria"/>
                <a:cs typeface="Cambria"/>
                <a:sym typeface="Cambria"/>
              </a:rPr>
              <a:t>Input untuk </a:t>
            </a:r>
            <a:r>
              <a:rPr b="1" i="0" lang="en-US" sz="1800" u="none" cap="none" strike="noStrike">
                <a:solidFill>
                  <a:srgbClr val="000000"/>
                </a:solidFill>
                <a:latin typeface="Cambria"/>
                <a:ea typeface="Cambria"/>
                <a:cs typeface="Cambria"/>
                <a:sym typeface="Cambria"/>
              </a:rPr>
              <a:t>password</a:t>
            </a:r>
            <a:endParaRPr b="1" i="0" sz="1800" u="none" cap="none" strike="noStrike">
              <a:solidFill>
                <a:srgbClr val="000000"/>
              </a:solidFill>
              <a:latin typeface="Cambria"/>
              <a:ea typeface="Cambria"/>
              <a:cs typeface="Cambria"/>
              <a:sym typeface="Cambria"/>
            </a:endParaRPr>
          </a:p>
          <a:p>
            <a:pPr indent="-342900" lvl="1" marL="914400" marR="0" rtl="0" algn="l">
              <a:lnSpc>
                <a:spcPct val="100000"/>
              </a:lnSpc>
              <a:spcBef>
                <a:spcPts val="0"/>
              </a:spcBef>
              <a:spcAft>
                <a:spcPts val="0"/>
              </a:spcAft>
              <a:buClr>
                <a:srgbClr val="000000"/>
              </a:buClr>
              <a:buSzPts val="1800"/>
              <a:buFont typeface="Cambria"/>
              <a:buAutoNum type="alphaLcPeriod"/>
            </a:pPr>
            <a:r>
              <a:rPr b="0" i="0" lang="en-US" sz="1800" u="none" cap="none" strike="noStrike">
                <a:solidFill>
                  <a:srgbClr val="000000"/>
                </a:solidFill>
                <a:latin typeface="Cambria"/>
                <a:ea typeface="Cambria"/>
                <a:cs typeface="Cambria"/>
                <a:sym typeface="Cambria"/>
              </a:rPr>
              <a:t>Button untuk </a:t>
            </a:r>
            <a:r>
              <a:rPr b="1" i="0" lang="en-US" sz="1800" u="none" cap="none" strike="noStrike">
                <a:solidFill>
                  <a:srgbClr val="000000"/>
                </a:solidFill>
                <a:latin typeface="Cambria"/>
                <a:ea typeface="Cambria"/>
                <a:cs typeface="Cambria"/>
                <a:sym typeface="Cambria"/>
              </a:rPr>
              <a:t>submit</a:t>
            </a:r>
            <a:endParaRPr b="1" i="0" sz="1800" u="none" cap="none" strike="noStrike">
              <a:solidFill>
                <a:srgbClr val="000000"/>
              </a:solidFill>
              <a:latin typeface="Cambria"/>
              <a:ea typeface="Cambria"/>
              <a:cs typeface="Cambria"/>
              <a:sym typeface="Cambria"/>
            </a:endParaRPr>
          </a:p>
          <a:p>
            <a:pPr indent="-342900" lvl="1" marL="914400" marR="0" rtl="0" algn="l">
              <a:lnSpc>
                <a:spcPct val="100000"/>
              </a:lnSpc>
              <a:spcBef>
                <a:spcPts val="0"/>
              </a:spcBef>
              <a:spcAft>
                <a:spcPts val="0"/>
              </a:spcAft>
              <a:buClr>
                <a:srgbClr val="000000"/>
              </a:buClr>
              <a:buSzPts val="1800"/>
              <a:buFont typeface="Cambria"/>
              <a:buAutoNum type="alphaLcPeriod"/>
            </a:pPr>
            <a:r>
              <a:rPr b="0" i="0" lang="en-US" sz="1800" u="none" cap="none" strike="noStrike">
                <a:solidFill>
                  <a:srgbClr val="000000"/>
                </a:solidFill>
                <a:latin typeface="Cambria"/>
                <a:ea typeface="Cambria"/>
                <a:cs typeface="Cambria"/>
                <a:sym typeface="Cambria"/>
              </a:rPr>
              <a:t>Area untuk menampilkan </a:t>
            </a:r>
            <a:r>
              <a:rPr b="1" i="0" lang="en-US" sz="1800" u="none" cap="none" strike="noStrike">
                <a:solidFill>
                  <a:srgbClr val="000000"/>
                </a:solidFill>
                <a:latin typeface="Cambria"/>
                <a:ea typeface="Cambria"/>
                <a:cs typeface="Cambria"/>
                <a:sym typeface="Cambria"/>
              </a:rPr>
              <a:t>pesan error</a:t>
            </a:r>
            <a:endParaRPr b="1" i="0" sz="1800" u="none" cap="none" strike="noStrike">
              <a:solidFill>
                <a:srgbClr val="000000"/>
              </a:solidFill>
              <a:latin typeface="Cambria"/>
              <a:ea typeface="Cambria"/>
              <a:cs typeface="Cambria"/>
              <a:sym typeface="Cambria"/>
            </a:endParaRPr>
          </a:p>
          <a:p>
            <a:pPr indent="-342900" lvl="0" marL="457200" marR="0" rtl="0" algn="l">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Untuk tampilan/ styling CSS disesuaikan dengan contoh pada slide</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Cambria"/>
                <a:ea typeface="Cambria"/>
                <a:cs typeface="Cambria"/>
                <a:sym typeface="Cambria"/>
              </a:rPr>
              <a:t>Selanjutnya...</a:t>
            </a:r>
            <a:endParaRPr b="0" i="1" sz="1800" u="none" cap="none" strike="noStrike">
              <a:solidFill>
                <a:srgbClr val="000000"/>
              </a:solidFill>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ge3a14d9b90_0_15"/>
          <p:cNvPicPr preferRelativeResize="0"/>
          <p:nvPr/>
        </p:nvPicPr>
        <p:blipFill rotWithShape="1">
          <a:blip r:embed="rId3">
            <a:alphaModFix/>
          </a:blip>
          <a:srcRect b="82221" l="-628" r="30708" t="0"/>
          <a:stretch/>
        </p:blipFill>
        <p:spPr>
          <a:xfrm>
            <a:off x="5981399" y="0"/>
            <a:ext cx="3162600" cy="603300"/>
          </a:xfrm>
          <a:prstGeom prst="snip2DiagRect">
            <a:avLst>
              <a:gd fmla="val 0" name="adj1"/>
              <a:gd fmla="val 16667" name="adj2"/>
            </a:avLst>
          </a:prstGeom>
          <a:noFill/>
          <a:ln>
            <a:noFill/>
          </a:ln>
        </p:spPr>
      </p:pic>
      <p:sp>
        <p:nvSpPr>
          <p:cNvPr id="140" name="Google Shape;140;ge3a14d9b90_0_15"/>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41" name="Google Shape;141;ge3a14d9b90_0_15"/>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142" name="Google Shape;142;ge3a14d9b90_0_15"/>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143" name="Google Shape;143;ge3a14d9b90_0_15"/>
          <p:cNvSpPr/>
          <p:nvPr/>
        </p:nvSpPr>
        <p:spPr>
          <a:xfrm>
            <a:off x="331175" y="118750"/>
            <a:ext cx="5650200" cy="984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Ketentuan Membuat Login Form &amp; Validation (2/2)</a:t>
            </a:r>
            <a:endParaRPr b="0" i="0" sz="2400" u="none" cap="none" strike="noStrike">
              <a:solidFill>
                <a:srgbClr val="FF0000"/>
              </a:solidFill>
              <a:latin typeface="Cambria"/>
              <a:ea typeface="Cambria"/>
              <a:cs typeface="Cambria"/>
              <a:sym typeface="Cambria"/>
            </a:endParaRPr>
          </a:p>
        </p:txBody>
      </p:sp>
      <p:sp>
        <p:nvSpPr>
          <p:cNvPr id="144" name="Google Shape;144;ge3a14d9b90_0_15"/>
          <p:cNvSpPr/>
          <p:nvPr/>
        </p:nvSpPr>
        <p:spPr>
          <a:xfrm>
            <a:off x="340000" y="1186799"/>
            <a:ext cx="8463900" cy="36519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Terdapat </a:t>
            </a:r>
            <a:r>
              <a:rPr b="1" i="0" lang="en-US" sz="1800" u="none" cap="none" strike="noStrike">
                <a:solidFill>
                  <a:srgbClr val="000000"/>
                </a:solidFill>
                <a:latin typeface="Cambria"/>
                <a:ea typeface="Cambria"/>
                <a:cs typeface="Cambria"/>
                <a:sym typeface="Cambria"/>
              </a:rPr>
              <a:t>proses validasi</a:t>
            </a:r>
            <a:r>
              <a:rPr b="0" i="0" lang="en-US" sz="1800" u="none" cap="none" strike="noStrike">
                <a:solidFill>
                  <a:srgbClr val="000000"/>
                </a:solidFill>
                <a:latin typeface="Cambria"/>
                <a:ea typeface="Cambria"/>
                <a:cs typeface="Cambria"/>
                <a:sym typeface="Cambria"/>
              </a:rPr>
              <a:t> pada JS untuk memastikan username &amp; password yang diinput melalui form sudah tepat</a:t>
            </a:r>
            <a:endParaRPr b="0" i="0" sz="1800" u="none" cap="none" strike="noStrike">
              <a:solidFill>
                <a:srgbClr val="000000"/>
              </a:solidFill>
              <a:latin typeface="Cambria"/>
              <a:ea typeface="Cambria"/>
              <a:cs typeface="Cambria"/>
              <a:sym typeface="Cambria"/>
            </a:endParaRPr>
          </a:p>
          <a:p>
            <a:pPr indent="-342900" lvl="1" marL="914400" marR="0" rtl="0" algn="l">
              <a:lnSpc>
                <a:spcPct val="100000"/>
              </a:lnSpc>
              <a:spcBef>
                <a:spcPts val="0"/>
              </a:spcBef>
              <a:spcAft>
                <a:spcPts val="0"/>
              </a:spcAft>
              <a:buClr>
                <a:srgbClr val="000000"/>
              </a:buClr>
              <a:buSzPts val="1800"/>
              <a:buFont typeface="Cambria"/>
              <a:buAutoNum type="alphaLcPeriod"/>
            </a:pPr>
            <a:r>
              <a:rPr b="0" i="0" lang="en-US" sz="1800" u="none" cap="none" strike="noStrike">
                <a:solidFill>
                  <a:srgbClr val="000000"/>
                </a:solidFill>
                <a:latin typeface="Cambria"/>
                <a:ea typeface="Cambria"/>
                <a:cs typeface="Cambria"/>
                <a:sym typeface="Cambria"/>
              </a:rPr>
              <a:t>Hanya dibutuhkan 1 </a:t>
            </a:r>
            <a:r>
              <a:rPr b="1" i="0" lang="en-US" sz="1800" u="none" cap="none" strike="noStrike">
                <a:solidFill>
                  <a:srgbClr val="000000"/>
                </a:solidFill>
                <a:latin typeface="Cambria"/>
                <a:ea typeface="Cambria"/>
                <a:cs typeface="Cambria"/>
                <a:sym typeface="Cambria"/>
              </a:rPr>
              <a:t>username &amp; password</a:t>
            </a:r>
            <a:r>
              <a:rPr b="0" i="0" lang="en-US" sz="1800" u="none" cap="none" strike="noStrike">
                <a:solidFill>
                  <a:srgbClr val="000000"/>
                </a:solidFill>
                <a:latin typeface="Cambria"/>
                <a:ea typeface="Cambria"/>
                <a:cs typeface="Cambria"/>
                <a:sym typeface="Cambria"/>
              </a:rPr>
              <a:t> untuk </a:t>
            </a:r>
            <a:r>
              <a:rPr b="1" i="0" lang="en-US" sz="1800" u="none" cap="none" strike="noStrike">
                <a:solidFill>
                  <a:srgbClr val="000000"/>
                </a:solidFill>
                <a:latin typeface="Cambria"/>
                <a:ea typeface="Cambria"/>
                <a:cs typeface="Cambria"/>
                <a:sym typeface="Cambria"/>
              </a:rPr>
              <a:t>didefinisikan</a:t>
            </a:r>
            <a:r>
              <a:rPr b="0" i="0" lang="en-US" sz="1800" u="none" cap="none" strike="noStrike">
                <a:solidFill>
                  <a:srgbClr val="000000"/>
                </a:solidFill>
                <a:latin typeface="Cambria"/>
                <a:ea typeface="Cambria"/>
                <a:cs typeface="Cambria"/>
                <a:sym typeface="Cambria"/>
              </a:rPr>
              <a:t> </a:t>
            </a:r>
            <a:r>
              <a:rPr b="1" i="0" lang="en-US" sz="1800" u="none" cap="none" strike="noStrike">
                <a:solidFill>
                  <a:srgbClr val="000000"/>
                </a:solidFill>
                <a:latin typeface="Cambria"/>
                <a:ea typeface="Cambria"/>
                <a:cs typeface="Cambria"/>
                <a:sym typeface="Cambria"/>
              </a:rPr>
              <a:t>terlebih dahulu</a:t>
            </a:r>
            <a:r>
              <a:rPr b="0" i="0" lang="en-US" sz="1800" u="none" cap="none" strike="noStrike">
                <a:solidFill>
                  <a:srgbClr val="000000"/>
                </a:solidFill>
                <a:latin typeface="Cambria"/>
                <a:ea typeface="Cambria"/>
                <a:cs typeface="Cambria"/>
                <a:sym typeface="Cambria"/>
              </a:rPr>
              <a:t> pada variable/ hardcode sebagai pembanding</a:t>
            </a:r>
            <a:endParaRPr b="0" i="0" sz="1800" u="none" cap="none" strike="noStrike">
              <a:solidFill>
                <a:srgbClr val="000000"/>
              </a:solidFill>
              <a:latin typeface="Cambria"/>
              <a:ea typeface="Cambria"/>
              <a:cs typeface="Cambria"/>
              <a:sym typeface="Cambria"/>
            </a:endParaRPr>
          </a:p>
          <a:p>
            <a:pPr indent="-342900" lvl="1" marL="914400" marR="0" rtl="0" algn="l">
              <a:lnSpc>
                <a:spcPct val="100000"/>
              </a:lnSpc>
              <a:spcBef>
                <a:spcPts val="0"/>
              </a:spcBef>
              <a:spcAft>
                <a:spcPts val="0"/>
              </a:spcAft>
              <a:buClr>
                <a:srgbClr val="000000"/>
              </a:buClr>
              <a:buSzPts val="1800"/>
              <a:buFont typeface="Cambria"/>
              <a:buAutoNum type="alphaLcPeriod"/>
            </a:pPr>
            <a:r>
              <a:rPr b="1" i="0" lang="en-US" sz="1800" u="none" cap="none" strike="noStrike">
                <a:solidFill>
                  <a:srgbClr val="000000"/>
                </a:solidFill>
                <a:latin typeface="Cambria"/>
                <a:ea typeface="Cambria"/>
                <a:cs typeface="Cambria"/>
                <a:sym typeface="Cambria"/>
              </a:rPr>
              <a:t>Proses validasi</a:t>
            </a:r>
            <a:r>
              <a:rPr b="0" i="0" lang="en-US" sz="1800" u="none" cap="none" strike="noStrike">
                <a:solidFill>
                  <a:srgbClr val="000000"/>
                </a:solidFill>
                <a:latin typeface="Cambria"/>
                <a:ea typeface="Cambria"/>
                <a:cs typeface="Cambria"/>
                <a:sym typeface="Cambria"/>
              </a:rPr>
              <a:t> dilakukan </a:t>
            </a:r>
            <a:r>
              <a:rPr b="1" i="0" lang="en-US" sz="1800" u="none" cap="none" strike="noStrike">
                <a:solidFill>
                  <a:srgbClr val="000000"/>
                </a:solidFill>
                <a:latin typeface="Cambria"/>
                <a:ea typeface="Cambria"/>
                <a:cs typeface="Cambria"/>
                <a:sym typeface="Cambria"/>
              </a:rPr>
              <a:t>ketika button submit ditekan</a:t>
            </a:r>
            <a:endParaRPr b="1" i="0" sz="1800" u="none" cap="none" strike="noStrike">
              <a:solidFill>
                <a:srgbClr val="000000"/>
              </a:solidFill>
              <a:latin typeface="Cambria"/>
              <a:ea typeface="Cambria"/>
              <a:cs typeface="Cambria"/>
              <a:sym typeface="Cambria"/>
            </a:endParaRPr>
          </a:p>
          <a:p>
            <a:pPr indent="-342900" lvl="0" marL="457200" marR="0" rtl="0" algn="l">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Tampilkan </a:t>
            </a:r>
            <a:r>
              <a:rPr b="1" i="0" lang="en-US" sz="1800" u="none" cap="none" strike="noStrike">
                <a:solidFill>
                  <a:srgbClr val="000000"/>
                </a:solidFill>
                <a:latin typeface="Cambria"/>
                <a:ea typeface="Cambria"/>
                <a:cs typeface="Cambria"/>
                <a:sym typeface="Cambria"/>
              </a:rPr>
              <a:t>pesan error</a:t>
            </a:r>
            <a:r>
              <a:rPr b="0" i="0" lang="en-US" sz="1800" u="none" cap="none" strike="noStrike">
                <a:solidFill>
                  <a:srgbClr val="000000"/>
                </a:solidFill>
                <a:latin typeface="Cambria"/>
                <a:ea typeface="Cambria"/>
                <a:cs typeface="Cambria"/>
                <a:sym typeface="Cambria"/>
              </a:rPr>
              <a:t> "Email atau Password salah!" </a:t>
            </a:r>
            <a:r>
              <a:rPr b="1" i="0" lang="en-US" sz="1800" u="none" cap="none" strike="noStrike">
                <a:solidFill>
                  <a:srgbClr val="000000"/>
                </a:solidFill>
                <a:latin typeface="Cambria"/>
                <a:ea typeface="Cambria"/>
                <a:cs typeface="Cambria"/>
                <a:sym typeface="Cambria"/>
              </a:rPr>
              <a:t>jika</a:t>
            </a:r>
            <a:r>
              <a:rPr b="0" i="0" lang="en-US" sz="1800" u="none" cap="none" strike="noStrike">
                <a:solidFill>
                  <a:srgbClr val="000000"/>
                </a:solidFill>
                <a:latin typeface="Cambria"/>
                <a:ea typeface="Cambria"/>
                <a:cs typeface="Cambria"/>
                <a:sym typeface="Cambria"/>
              </a:rPr>
              <a:t> username &amp; password </a:t>
            </a:r>
            <a:r>
              <a:rPr b="1" i="0" lang="en-US" sz="1800" u="none" cap="none" strike="noStrike">
                <a:solidFill>
                  <a:srgbClr val="000000"/>
                </a:solidFill>
                <a:latin typeface="Cambria"/>
                <a:ea typeface="Cambria"/>
                <a:cs typeface="Cambria"/>
                <a:sym typeface="Cambria"/>
              </a:rPr>
              <a:t>salah/ tidak tepat</a:t>
            </a:r>
            <a:endParaRPr b="1" i="0" sz="1800" u="none" cap="none" strike="noStrike">
              <a:solidFill>
                <a:srgbClr val="000000"/>
              </a:solidFill>
              <a:latin typeface="Cambria"/>
              <a:ea typeface="Cambria"/>
              <a:cs typeface="Cambria"/>
              <a:sym typeface="Cambria"/>
            </a:endParaRPr>
          </a:p>
          <a:p>
            <a:pPr indent="-342900" lvl="0" marL="457200" marR="0" rtl="0" algn="l">
              <a:lnSpc>
                <a:spcPct val="100000"/>
              </a:lnSpc>
              <a:spcBef>
                <a:spcPts val="0"/>
              </a:spcBef>
              <a:spcAft>
                <a:spcPts val="0"/>
              </a:spcAft>
              <a:buClr>
                <a:srgbClr val="000000"/>
              </a:buClr>
              <a:buSzPts val="1800"/>
              <a:buFont typeface="Cambria"/>
              <a:buChar char="●"/>
            </a:pPr>
            <a:r>
              <a:rPr b="0" i="0" lang="en-US" sz="1800" u="none" cap="none" strike="noStrike">
                <a:solidFill>
                  <a:srgbClr val="000000"/>
                </a:solidFill>
                <a:latin typeface="Cambria"/>
                <a:ea typeface="Cambria"/>
                <a:cs typeface="Cambria"/>
                <a:sym typeface="Cambria"/>
              </a:rPr>
              <a:t>Tampilkan </a:t>
            </a:r>
            <a:r>
              <a:rPr b="1" i="0" lang="en-US" sz="1800" u="none" cap="none" strike="noStrike">
                <a:solidFill>
                  <a:srgbClr val="000000"/>
                </a:solidFill>
                <a:latin typeface="Cambria"/>
                <a:ea typeface="Cambria"/>
                <a:cs typeface="Cambria"/>
                <a:sym typeface="Cambria"/>
              </a:rPr>
              <a:t>alert</a:t>
            </a:r>
            <a:r>
              <a:rPr b="0" i="0" lang="en-US" sz="1800" u="none" cap="none" strike="noStrike">
                <a:solidFill>
                  <a:srgbClr val="000000"/>
                </a:solidFill>
                <a:latin typeface="Cambria"/>
                <a:ea typeface="Cambria"/>
                <a:cs typeface="Cambria"/>
                <a:sym typeface="Cambria"/>
              </a:rPr>
              <a:t> berisikan pesan "Anda berhasil login!" </a:t>
            </a:r>
            <a:r>
              <a:rPr b="1" i="0" lang="en-US" sz="1800" u="none" cap="none" strike="noStrike">
                <a:solidFill>
                  <a:srgbClr val="000000"/>
                </a:solidFill>
                <a:latin typeface="Cambria"/>
                <a:ea typeface="Cambria"/>
                <a:cs typeface="Cambria"/>
                <a:sym typeface="Cambria"/>
              </a:rPr>
              <a:t>jika</a:t>
            </a:r>
            <a:r>
              <a:rPr b="0" i="0" lang="en-US" sz="1800" u="none" cap="none" strike="noStrike">
                <a:solidFill>
                  <a:srgbClr val="000000"/>
                </a:solidFill>
                <a:latin typeface="Cambria"/>
                <a:ea typeface="Cambria"/>
                <a:cs typeface="Cambria"/>
                <a:sym typeface="Cambria"/>
              </a:rPr>
              <a:t> username &amp; password </a:t>
            </a:r>
            <a:r>
              <a:rPr b="1" i="0" lang="en-US" sz="1800" u="none" cap="none" strike="noStrike">
                <a:solidFill>
                  <a:srgbClr val="000000"/>
                </a:solidFill>
                <a:latin typeface="Cambria"/>
                <a:ea typeface="Cambria"/>
                <a:cs typeface="Cambria"/>
                <a:sym typeface="Cambria"/>
              </a:rPr>
              <a:t>benar/ tepat</a:t>
            </a:r>
            <a:r>
              <a:rPr b="0" i="0" lang="en-US" sz="1800" u="none" cap="none" strike="noStrike">
                <a:solidFill>
                  <a:srgbClr val="000000"/>
                </a:solidFill>
                <a:latin typeface="Cambria"/>
                <a:ea typeface="Cambria"/>
                <a:cs typeface="Cambria"/>
                <a:sym typeface="Cambria"/>
              </a:rPr>
              <a:t>.</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mbria"/>
                <a:ea typeface="Cambria"/>
                <a:cs typeface="Cambria"/>
                <a:sym typeface="Cambria"/>
              </a:rPr>
              <a:t>Petunjuk:</a:t>
            </a:r>
            <a:endParaRPr b="1"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Anda perlu menuliskan script JS untuk mengambil nilai yang diinputkan pada form HTML. Nilai tersebut diambil ketika button submit ditekan.</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3"/>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50" name="Google Shape;150;p23"/>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51" name="Google Shape;151;p23"/>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152" name="Google Shape;152;p23"/>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153" name="Google Shape;153;p23"/>
          <p:cNvSpPr/>
          <p:nvPr/>
        </p:nvSpPr>
        <p:spPr>
          <a:xfrm>
            <a:off x="331181" y="118750"/>
            <a:ext cx="5650217" cy="9540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002060"/>
                </a:solidFill>
                <a:latin typeface="Cambria"/>
                <a:ea typeface="Cambria"/>
                <a:cs typeface="Cambria"/>
                <a:sym typeface="Cambria"/>
              </a:rPr>
              <a:t>Latihan Membuat Login Validation</a:t>
            </a:r>
            <a:endParaRPr b="1" i="0" sz="2500" u="none" cap="none" strike="noStrike">
              <a:solidFill>
                <a:srgbClr val="002060"/>
              </a:solidFill>
              <a:latin typeface="Cambria"/>
              <a:ea typeface="Cambria"/>
              <a:cs typeface="Cambria"/>
              <a:sym typeface="Cambria"/>
            </a:endParaRPr>
          </a:p>
        </p:txBody>
      </p:sp>
      <p:pic>
        <p:nvPicPr>
          <p:cNvPr id="154" name="Google Shape;154;p23"/>
          <p:cNvPicPr preferRelativeResize="0"/>
          <p:nvPr/>
        </p:nvPicPr>
        <p:blipFill rotWithShape="1">
          <a:blip r:embed="rId6">
            <a:alphaModFix/>
          </a:blip>
          <a:srcRect b="0" l="0" r="0" t="10399"/>
          <a:stretch/>
        </p:blipFill>
        <p:spPr>
          <a:xfrm>
            <a:off x="873440" y="1432158"/>
            <a:ext cx="6898739" cy="270390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4"/>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60" name="Google Shape;160;p24"/>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61" name="Google Shape;161;p24"/>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162" name="Google Shape;162;p24"/>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163" name="Google Shape;163;p24"/>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700" u="none" cap="none" strike="noStrike">
                <a:solidFill>
                  <a:srgbClr val="002060"/>
                </a:solidFill>
                <a:latin typeface="Cambria"/>
                <a:ea typeface="Cambria"/>
                <a:cs typeface="Cambria"/>
                <a:sym typeface="Cambria"/>
              </a:rPr>
              <a:t>Jika Email atau Password Salah</a:t>
            </a:r>
            <a:endParaRPr b="1" i="0" sz="2700" u="none" cap="none" strike="noStrike">
              <a:solidFill>
                <a:srgbClr val="002060"/>
              </a:solidFill>
              <a:latin typeface="Cambria"/>
              <a:ea typeface="Cambria"/>
              <a:cs typeface="Cambria"/>
              <a:sym typeface="Cambria"/>
            </a:endParaRPr>
          </a:p>
        </p:txBody>
      </p:sp>
      <p:pic>
        <p:nvPicPr>
          <p:cNvPr id="164" name="Google Shape;164;p24"/>
          <p:cNvPicPr preferRelativeResize="0"/>
          <p:nvPr/>
        </p:nvPicPr>
        <p:blipFill rotWithShape="1">
          <a:blip r:embed="rId6">
            <a:alphaModFix/>
          </a:blip>
          <a:srcRect b="0" l="0" r="0" t="8081"/>
          <a:stretch/>
        </p:blipFill>
        <p:spPr>
          <a:xfrm>
            <a:off x="551825" y="1215864"/>
            <a:ext cx="8040349" cy="36829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5"/>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70" name="Google Shape;170;p25"/>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71" name="Google Shape;171;p25"/>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172" name="Google Shape;172;p25"/>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173" name="Google Shape;173;p25"/>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700" u="none" cap="none" strike="noStrike">
                <a:solidFill>
                  <a:srgbClr val="002060"/>
                </a:solidFill>
                <a:latin typeface="Cambria"/>
                <a:ea typeface="Cambria"/>
                <a:cs typeface="Cambria"/>
                <a:sym typeface="Cambria"/>
              </a:rPr>
              <a:t>Jika Email atau Password Salah</a:t>
            </a:r>
            <a:endParaRPr b="1" i="0" sz="2700" u="none" cap="none" strike="noStrike">
              <a:solidFill>
                <a:srgbClr val="002060"/>
              </a:solidFill>
              <a:latin typeface="Cambria"/>
              <a:ea typeface="Cambria"/>
              <a:cs typeface="Cambria"/>
              <a:sym typeface="Cambria"/>
            </a:endParaRPr>
          </a:p>
        </p:txBody>
      </p:sp>
      <p:pic>
        <p:nvPicPr>
          <p:cNvPr id="174" name="Google Shape;174;p25"/>
          <p:cNvPicPr preferRelativeResize="0"/>
          <p:nvPr/>
        </p:nvPicPr>
        <p:blipFill rotWithShape="1">
          <a:blip r:embed="rId6">
            <a:alphaModFix/>
          </a:blip>
          <a:srcRect b="0" l="0" r="0" t="9091"/>
          <a:stretch/>
        </p:blipFill>
        <p:spPr>
          <a:xfrm>
            <a:off x="729849" y="1047356"/>
            <a:ext cx="7911671" cy="347052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F77BE"/>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 Komang Sugiartha</dc:creator>
</cp:coreProperties>
</file>