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gg6VAbC3yXoqHyGY3FAvjta1zq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dooei.github.io/cs421_sp20_homepage/assets/client-server-1.png" TargetMode="External"/><Relationship Id="rId3" Type="http://schemas.openxmlformats.org/officeDocument/2006/relationships/hyperlink" Target="http://teknik-dasar-komputer.blogspot.com/2016/08/struktur-direktori-linux-lengkap.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3bd8d9a0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93bd8d9a0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Misalnya: saya lupa mengisi parameter salam, maka program akan error. Oleh karena itu, kita perlu memberikan nilai default supaya tidak error.</a:t>
            </a:r>
            <a:endParaRPr/>
          </a:p>
          <a:p>
            <a:pPr indent="0" lvl="0" marL="0" rtl="0" algn="l">
              <a:lnSpc>
                <a:spcPct val="100000"/>
              </a:lnSpc>
              <a:spcBef>
                <a:spcPts val="0"/>
              </a:spcBef>
              <a:spcAft>
                <a:spcPts val="0"/>
              </a:spcAft>
              <a:buSzPts val="1400"/>
              <a:buNone/>
            </a:pPr>
            <a:r>
              <a:t/>
            </a:r>
            <a:endParaRPr/>
          </a:p>
        </p:txBody>
      </p:sp>
      <p:sp>
        <p:nvSpPr>
          <p:cNvPr id="183" name="Google Shape;18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Misalnya: saya lupa mengisi parameter salam, maka program akan error. Oleh karena itu, kita perlu memberikan nilai default supaya tidak error.</a:t>
            </a:r>
            <a:endParaRPr/>
          </a:p>
          <a:p>
            <a:pPr indent="0" lvl="0" marL="0" rtl="0" algn="l">
              <a:lnSpc>
                <a:spcPct val="100000"/>
              </a:lnSpc>
              <a:spcBef>
                <a:spcPts val="0"/>
              </a:spcBef>
              <a:spcAft>
                <a:spcPts val="0"/>
              </a:spcAft>
              <a:buSzPts val="1400"/>
              <a:buNone/>
            </a:pPr>
            <a:r>
              <a:t/>
            </a:r>
            <a:endParaRPr/>
          </a:p>
        </p:txBody>
      </p:sp>
      <p:sp>
        <p:nvSpPr>
          <p:cNvPr id="194" name="Google Shape;19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Misalnya: saya lupa mengisi parameter salam, maka program akan error. Oleh karena itu, kita perlu memberikan nilai default supaya tidak error.</a:t>
            </a:r>
            <a:endParaRPr/>
          </a:p>
          <a:p>
            <a:pPr indent="0" lvl="0" marL="0" rtl="0" algn="l">
              <a:lnSpc>
                <a:spcPct val="100000"/>
              </a:lnSpc>
              <a:spcBef>
                <a:spcPts val="0"/>
              </a:spcBef>
              <a:spcAft>
                <a:spcPts val="0"/>
              </a:spcAft>
              <a:buSzPts val="1400"/>
              <a:buNone/>
            </a:pPr>
            <a:r>
              <a:t/>
            </a:r>
            <a:endParaRPr/>
          </a:p>
        </p:txBody>
      </p:sp>
      <p:sp>
        <p:nvSpPr>
          <p:cNvPr id="205" name="Google Shape;20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Misalnya: saya lupa mengisi parameter salam, maka program akan error. Oleh karena itu, kita perlu memberikan nilai default supaya tidak error.</a:t>
            </a:r>
            <a:endParaRPr/>
          </a:p>
          <a:p>
            <a:pPr indent="0" lvl="0" marL="0" rtl="0" algn="l">
              <a:lnSpc>
                <a:spcPct val="100000"/>
              </a:lnSpc>
              <a:spcBef>
                <a:spcPts val="0"/>
              </a:spcBef>
              <a:spcAft>
                <a:spcPts val="0"/>
              </a:spcAft>
              <a:buSzPts val="1400"/>
              <a:buNone/>
            </a:pPr>
            <a:r>
              <a:t/>
            </a:r>
            <a:endParaRPr/>
          </a:p>
        </p:txBody>
      </p:sp>
      <p:sp>
        <p:nvSpPr>
          <p:cNvPr id="216" name="Google Shape;21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39d693941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Tambahan slide yang baru:</a:t>
            </a:r>
            <a:endParaRPr/>
          </a:p>
          <a:p>
            <a:pPr indent="-298450" lvl="0" marL="457200" rtl="0" algn="l">
              <a:lnSpc>
                <a:spcPct val="100000"/>
              </a:lnSpc>
              <a:spcBef>
                <a:spcPts val="0"/>
              </a:spcBef>
              <a:spcAft>
                <a:spcPts val="0"/>
              </a:spcAft>
              <a:buSzPts val="1100"/>
              <a:buAutoNum type="arabicPeriod"/>
            </a:pPr>
            <a:r>
              <a:rPr lang="en-US"/>
              <a:t>Video yang terkait dengan penggunaan fungsi yang mirip dengan penjelasan materi</a:t>
            </a:r>
            <a:endParaRPr/>
          </a:p>
          <a:p>
            <a:pPr indent="-298450" lvl="0" marL="457200" rtl="0" algn="l">
              <a:lnSpc>
                <a:spcPct val="100000"/>
              </a:lnSpc>
              <a:spcBef>
                <a:spcPts val="0"/>
              </a:spcBef>
              <a:spcAft>
                <a:spcPts val="0"/>
              </a:spcAft>
              <a:buSzPts val="1100"/>
              <a:buAutoNum type="arabicPeriod"/>
            </a:pPr>
            <a:r>
              <a:rPr lang="en-US"/>
              <a:t>Penjelasan tambahan terkait penamaan fungsi dan reserved words pada php</a:t>
            </a:r>
            <a:endParaRPr/>
          </a:p>
        </p:txBody>
      </p:sp>
      <p:sp>
        <p:nvSpPr>
          <p:cNvPr id="271" name="Google Shape;271;ge39d69394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39d693941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Tambahan slide yang baru: untuk memberikan gambaran secara sederhana antara fungsi dan prosedur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Sumber:</a:t>
            </a:r>
            <a:endParaRPr/>
          </a:p>
          <a:p>
            <a:pPr indent="0" lvl="0" marL="0" rtl="0" algn="l">
              <a:lnSpc>
                <a:spcPct val="100000"/>
              </a:lnSpc>
              <a:spcBef>
                <a:spcPts val="0"/>
              </a:spcBef>
              <a:spcAft>
                <a:spcPts val="0"/>
              </a:spcAft>
              <a:buSzPts val="1400"/>
              <a:buNone/>
            </a:pPr>
            <a:r>
              <a:rPr lang="en-US"/>
              <a:t>https://cdn.lancangkuning.com/lc-uploads/2020/03/23/Perbedaan-Fungsi-Dan-Prosedur-Dalam-PHP.jpg</a:t>
            </a:r>
            <a:endParaRPr/>
          </a:p>
        </p:txBody>
      </p:sp>
      <p:sp>
        <p:nvSpPr>
          <p:cNvPr id="315" name="Google Shape;315;ge39d693941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Penambahan gambar untuk ilustrasi dari proses hubungan client server dan struktur folder pada server.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Sumber:</a:t>
            </a:r>
            <a:endParaRPr/>
          </a:p>
          <a:p>
            <a:pPr indent="0" lvl="0" marL="0" rtl="0" algn="l">
              <a:lnSpc>
                <a:spcPct val="100000"/>
              </a:lnSpc>
              <a:spcBef>
                <a:spcPts val="0"/>
              </a:spcBef>
              <a:spcAft>
                <a:spcPts val="0"/>
              </a:spcAft>
              <a:buSzPts val="1400"/>
              <a:buNone/>
            </a:pPr>
            <a:r>
              <a:rPr lang="en-US" u="sng">
                <a:solidFill>
                  <a:schemeClr val="hlink"/>
                </a:solidFill>
                <a:hlinkClick r:id="rId2"/>
              </a:rPr>
              <a:t>https://madooei.github.io/cs421_sp20_homepage/assets/client-server-1.png</a:t>
            </a:r>
            <a:endParaRPr/>
          </a:p>
          <a:p>
            <a:pPr indent="0" lvl="0" marL="0" rtl="0" algn="l">
              <a:lnSpc>
                <a:spcPct val="100000"/>
              </a:lnSpc>
              <a:spcBef>
                <a:spcPts val="0"/>
              </a:spcBef>
              <a:spcAft>
                <a:spcPts val="0"/>
              </a:spcAft>
              <a:buSzPts val="1400"/>
              <a:buNone/>
            </a:pPr>
            <a:r>
              <a:rPr lang="en-US" u="sng">
                <a:solidFill>
                  <a:schemeClr val="hlink"/>
                </a:solidFill>
                <a:hlinkClick r:id="rId3"/>
              </a:rPr>
              <a:t>http://teknik-dasar-komputer.blogspot.com/2016/08/struktur-direktori-linux-lengkap.html</a:t>
            </a:r>
            <a:endParaRPr/>
          </a:p>
          <a:p>
            <a:pPr indent="0" lvl="0" marL="0" rtl="0" algn="l">
              <a:lnSpc>
                <a:spcPct val="100000"/>
              </a:lnSpc>
              <a:spcBef>
                <a:spcPts val="0"/>
              </a:spcBef>
              <a:spcAft>
                <a:spcPts val="0"/>
              </a:spcAft>
              <a:buSzPts val="1400"/>
              <a:buNone/>
            </a:pPr>
            <a:r>
              <a:t/>
            </a:r>
            <a:endParaRPr/>
          </a:p>
        </p:txBody>
      </p:sp>
      <p:sp>
        <p:nvSpPr>
          <p:cNvPr id="345" name="Google Shape;34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39d693941_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Tugas 1: buat code</a:t>
            </a:r>
            <a:endParaRPr/>
          </a:p>
          <a:p>
            <a:pPr indent="0" lvl="0" marL="0" rtl="0" algn="l">
              <a:lnSpc>
                <a:spcPct val="100000"/>
              </a:lnSpc>
              <a:spcBef>
                <a:spcPts val="0"/>
              </a:spcBef>
              <a:spcAft>
                <a:spcPts val="0"/>
              </a:spcAft>
              <a:buClr>
                <a:srgbClr val="000000"/>
              </a:buClr>
              <a:buSzPts val="1400"/>
              <a:buFont typeface="Arial"/>
              <a:buNone/>
            </a:pPr>
            <a:r>
              <a:rPr lang="en-US"/>
              <a:t>Tugas 2: buat menggunakan https://www.makeareadme.com/</a:t>
            </a:r>
            <a:endParaRPr/>
          </a:p>
        </p:txBody>
      </p:sp>
      <p:sp>
        <p:nvSpPr>
          <p:cNvPr id="475" name="Google Shape;475;ge39d693941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39d693941_1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ge39d693941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Fungsi yang sudah dibuat tidak akan menghasilkan apapun kalau tidak dipanggil. Kita dapat memanggil fungsi dengan menuliskan namanya.</a:t>
            </a:r>
            <a:endParaRPr/>
          </a:p>
          <a:p>
            <a:pPr indent="0" lvl="0" marL="0" rtl="0" algn="l">
              <a:lnSpc>
                <a:spcPct val="100000"/>
              </a:lnSpc>
              <a:spcBef>
                <a:spcPts val="0"/>
              </a:spcBef>
              <a:spcAft>
                <a:spcPts val="0"/>
              </a:spcAft>
              <a:buSzPts val="1400"/>
              <a:buNone/>
            </a:pPr>
            <a:r>
              <a:t/>
            </a:r>
            <a:endParaRPr/>
          </a:p>
        </p:txBody>
      </p:sp>
      <p:sp>
        <p:nvSpPr>
          <p:cNvPr id="128" name="Google Shape;12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png"/><Relationship Id="rId11" Type="http://schemas.openxmlformats.org/officeDocument/2006/relationships/image" Target="../media/image16.jpg"/><Relationship Id="rId10" Type="http://schemas.openxmlformats.org/officeDocument/2006/relationships/hyperlink" Target="http://www.youtube.com/watch?v=-9Nbg9T9Vi8" TargetMode="External"/><Relationship Id="rId9" Type="http://schemas.openxmlformats.org/officeDocument/2006/relationships/image" Target="../media/image25.jpg"/><Relationship Id="rId5" Type="http://schemas.openxmlformats.org/officeDocument/2006/relationships/image" Target="../media/image3.png"/><Relationship Id="rId6" Type="http://schemas.openxmlformats.org/officeDocument/2006/relationships/hyperlink" Target="https://www.youtube.com/watch?v=ULh0iiAqOmo" TargetMode="External"/><Relationship Id="rId7" Type="http://schemas.openxmlformats.org/officeDocument/2006/relationships/hyperlink" Target="https://www.youtube.com/watch?v=-9Nbg9T9Vi8" TargetMode="External"/><Relationship Id="rId8" Type="http://schemas.openxmlformats.org/officeDocument/2006/relationships/hyperlink" Target="http://www.youtube.com/watch?v=ULh0iiAqOm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1.png"/><Relationship Id="rId7"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s://www.makeareadme.com/" TargetMode="External"/><Relationship Id="rId7" Type="http://schemas.openxmlformats.org/officeDocument/2006/relationships/hyperlink" Target="https://github.com/matiassingers/awesome-readm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2.png"/><Relationship Id="rId10" Type="http://schemas.openxmlformats.org/officeDocument/2006/relationships/hyperlink" Target="http://www.tizag.com/phpT/comment.php" TargetMode="External"/><Relationship Id="rId9" Type="http://schemas.openxmlformats.org/officeDocument/2006/relationships/hyperlink" Target="https://www.w3schools.com/php/" TargetMode="External"/><Relationship Id="rId5" Type="http://schemas.openxmlformats.org/officeDocument/2006/relationships/image" Target="../media/image3.png"/><Relationship Id="rId6" Type="http://schemas.openxmlformats.org/officeDocument/2006/relationships/hyperlink" Target="http://httpd.apache.org/docs/2.2/" TargetMode="External"/><Relationship Id="rId7" Type="http://schemas.openxmlformats.org/officeDocument/2006/relationships/hyperlink" Target="http://www.php.net/download-docs.php" TargetMode="External"/><Relationship Id="rId8" Type="http://schemas.openxmlformats.org/officeDocument/2006/relationships/hyperlink" Target="http://downloads.mysql.com/do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33.png"/><Relationship Id="rId7" Type="http://schemas.openxmlformats.org/officeDocument/2006/relationships/image" Target="../media/image35.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93bd8d9a0e_0_0"/>
          <p:cNvPicPr preferRelativeResize="0"/>
          <p:nvPr/>
        </p:nvPicPr>
        <p:blipFill rotWithShape="1">
          <a:blip r:embed="rId3">
            <a:alphaModFix/>
          </a:blip>
          <a:srcRect b="-7457" l="0" r="0" t="16715"/>
          <a:stretch/>
        </p:blipFill>
        <p:spPr>
          <a:xfrm>
            <a:off x="0" y="-57150"/>
            <a:ext cx="9144000" cy="5791200"/>
          </a:xfrm>
          <a:prstGeom prst="rect">
            <a:avLst/>
          </a:prstGeom>
          <a:noFill/>
          <a:ln>
            <a:noFill/>
          </a:ln>
        </p:spPr>
      </p:pic>
      <p:pic>
        <p:nvPicPr>
          <p:cNvPr id="85" name="Google Shape;85;g93bd8d9a0e_0_0"/>
          <p:cNvPicPr preferRelativeResize="0"/>
          <p:nvPr/>
        </p:nvPicPr>
        <p:blipFill rotWithShape="1">
          <a:blip r:embed="rId3">
            <a:alphaModFix/>
          </a:blip>
          <a:srcRect b="82221" l="0" r="72915" t="0"/>
          <a:stretch/>
        </p:blipFill>
        <p:spPr>
          <a:xfrm>
            <a:off x="6293038" y="-57150"/>
            <a:ext cx="2476500" cy="1219200"/>
          </a:xfrm>
          <a:prstGeom prst="rect">
            <a:avLst/>
          </a:prstGeom>
          <a:noFill/>
          <a:ln>
            <a:noFill/>
          </a:ln>
        </p:spPr>
      </p:pic>
      <p:sp>
        <p:nvSpPr>
          <p:cNvPr id="86" name="Google Shape;86;g93bd8d9a0e_0_0"/>
          <p:cNvSpPr txBox="1"/>
          <p:nvPr/>
        </p:nvSpPr>
        <p:spPr>
          <a:xfrm>
            <a:off x="4121390" y="1660491"/>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b="1" i="0" lang="en-US" sz="1800" u="none" cap="none" strike="noStrike">
                <a:solidFill>
                  <a:schemeClr val="lt1"/>
                </a:solidFill>
                <a:latin typeface="Cambria"/>
                <a:ea typeface="Cambria"/>
                <a:cs typeface="Cambria"/>
                <a:sym typeface="Cambria"/>
              </a:rPr>
              <a:t>Vocational School Graduate Academy</a:t>
            </a:r>
            <a:endParaRPr b="1" i="0" sz="1800" u="none" cap="none" strike="noStrike">
              <a:solidFill>
                <a:schemeClr val="lt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3000"/>
              <a:buFont typeface="Arial"/>
              <a:buNone/>
            </a:pPr>
            <a:r>
              <a:t/>
            </a:r>
            <a:endParaRPr b="1" i="0" sz="17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3000"/>
              <a:buFont typeface="Arial"/>
              <a:buNone/>
            </a:pPr>
            <a:r>
              <a:rPr b="1" i="0" lang="en-US" sz="1900" u="none" cap="none" strike="noStrike">
                <a:solidFill>
                  <a:srgbClr val="FFFF00"/>
                </a:solidFill>
                <a:latin typeface="Cambria"/>
                <a:ea typeface="Cambria"/>
                <a:cs typeface="Cambria"/>
                <a:sym typeface="Cambria"/>
              </a:rPr>
              <a:t>Web Developer</a:t>
            </a:r>
            <a:endParaRPr b="1" i="0" sz="1900" u="none" cap="none" strike="noStrike">
              <a:solidFill>
                <a:srgbClr val="FFFF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Cambria"/>
              <a:ea typeface="Cambria"/>
              <a:cs typeface="Cambria"/>
              <a:sym typeface="Cambria"/>
            </a:endParaRPr>
          </a:p>
        </p:txBody>
      </p:sp>
      <p:sp>
        <p:nvSpPr>
          <p:cNvPr id="87" name="Google Shape;87;g93bd8d9a0e_0_0"/>
          <p:cNvSpPr txBox="1"/>
          <p:nvPr/>
        </p:nvSpPr>
        <p:spPr>
          <a:xfrm>
            <a:off x="4121390" y="2823224"/>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1600" u="none" cap="none" strike="noStrike">
                <a:solidFill>
                  <a:schemeClr val="lt1"/>
                </a:solidFill>
                <a:latin typeface="Cambria"/>
                <a:ea typeface="Cambria"/>
                <a:cs typeface="Cambria"/>
                <a:sym typeface="Cambria"/>
              </a:rPr>
              <a:t>Pertemuan #8: PART 1</a:t>
            </a:r>
            <a:endParaRPr b="1" i="0" sz="16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000"/>
              <a:buFont typeface="Arial"/>
              <a:buNone/>
            </a:pPr>
            <a:r>
              <a:rPr b="1" i="0" lang="en-US" sz="1400" u="none" cap="none" strike="noStrike">
                <a:solidFill>
                  <a:schemeClr val="lt1"/>
                </a:solidFill>
                <a:latin typeface="Cambria"/>
                <a:ea typeface="Cambria"/>
                <a:cs typeface="Cambria"/>
                <a:sym typeface="Cambria"/>
              </a:rPr>
              <a:t>Menyusun fungsi, File atau Sumber Daya Pemrograman yang Lain dalam Organisasi yang Rapi</a:t>
            </a:r>
            <a:endParaRPr b="1" i="0" sz="14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chemeClr val="lt1"/>
              </a:solidFill>
              <a:latin typeface="Cambria"/>
              <a:ea typeface="Cambria"/>
              <a:cs typeface="Cambria"/>
              <a:sym typeface="Cambria"/>
            </a:endParaRPr>
          </a:p>
        </p:txBody>
      </p:sp>
      <p:grpSp>
        <p:nvGrpSpPr>
          <p:cNvPr id="88" name="Google Shape;88;g93bd8d9a0e_0_0"/>
          <p:cNvGrpSpPr/>
          <p:nvPr/>
        </p:nvGrpSpPr>
        <p:grpSpPr>
          <a:xfrm>
            <a:off x="0" y="4038598"/>
            <a:ext cx="9144000" cy="1219200"/>
            <a:chOff x="0" y="4038598"/>
            <a:chExt cx="9144000" cy="1219200"/>
          </a:xfrm>
        </p:grpSpPr>
        <p:pic>
          <p:nvPicPr>
            <p:cNvPr id="89" name="Google Shape;89;g93bd8d9a0e_0_0"/>
            <p:cNvPicPr preferRelativeResize="0"/>
            <p:nvPr/>
          </p:nvPicPr>
          <p:blipFill rotWithShape="1">
            <a:blip r:embed="rId3">
              <a:alphaModFix/>
            </a:blip>
            <a:srcRect b="0" l="0" r="0" t="82221"/>
            <a:stretch/>
          </p:blipFill>
          <p:spPr>
            <a:xfrm>
              <a:off x="0" y="4038598"/>
              <a:ext cx="9144000" cy="1219200"/>
            </a:xfrm>
            <a:prstGeom prst="rect">
              <a:avLst/>
            </a:prstGeom>
            <a:noFill/>
            <a:ln>
              <a:noFill/>
            </a:ln>
          </p:spPr>
        </p:pic>
        <p:pic>
          <p:nvPicPr>
            <p:cNvPr id="90" name="Google Shape;90;g93bd8d9a0e_0_0"/>
            <p:cNvPicPr preferRelativeResize="0"/>
            <p:nvPr/>
          </p:nvPicPr>
          <p:blipFill rotWithShape="1">
            <a:blip r:embed="rId3">
              <a:alphaModFix/>
            </a:blip>
            <a:srcRect b="84735" l="73536" r="-2" t="11767"/>
            <a:stretch/>
          </p:blipFill>
          <p:spPr>
            <a:xfrm>
              <a:off x="8690517" y="4826682"/>
              <a:ext cx="349406" cy="31681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86" name="Google Shape;186;p2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87" name="Google Shape;187;p2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88" name="Google Shape;188;p2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89" name="Google Shape;189;p27"/>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Parameter dengan Nilai Default</a:t>
            </a:r>
            <a:endParaRPr b="0" i="0" sz="1400" u="none" cap="none" strike="noStrike">
              <a:solidFill>
                <a:srgbClr val="000000"/>
              </a:solidFill>
              <a:latin typeface="Cambria"/>
              <a:ea typeface="Cambria"/>
              <a:cs typeface="Cambria"/>
              <a:sym typeface="Cambria"/>
            </a:endParaRPr>
          </a:p>
        </p:txBody>
      </p:sp>
      <p:sp>
        <p:nvSpPr>
          <p:cNvPr id="190" name="Google Shape;190;p27"/>
          <p:cNvSpPr/>
          <p:nvPr/>
        </p:nvSpPr>
        <p:spPr>
          <a:xfrm>
            <a:off x="331180" y="876953"/>
            <a:ext cx="8464028" cy="64629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Nilai default dapat kita berikan di parameter. Nilai default berfungsi untuk mengisi nilai sebuah parameter, kalau parameter tersebut tidak diisi nilainya.</a:t>
            </a:r>
            <a:endParaRPr b="0" i="0" sz="1400" u="none" cap="none" strike="noStrike">
              <a:solidFill>
                <a:srgbClr val="000000"/>
              </a:solidFill>
              <a:latin typeface="Cambria"/>
              <a:ea typeface="Cambria"/>
              <a:cs typeface="Cambria"/>
              <a:sym typeface="Cambria"/>
            </a:endParaRPr>
          </a:p>
        </p:txBody>
      </p:sp>
      <p:pic>
        <p:nvPicPr>
          <p:cNvPr id="191" name="Google Shape;191;p27"/>
          <p:cNvPicPr preferRelativeResize="0"/>
          <p:nvPr/>
        </p:nvPicPr>
        <p:blipFill rotWithShape="1">
          <a:blip r:embed="rId6">
            <a:alphaModFix/>
          </a:blip>
          <a:srcRect b="0" l="0" r="0" t="0"/>
          <a:stretch/>
        </p:blipFill>
        <p:spPr>
          <a:xfrm>
            <a:off x="1139736" y="1523243"/>
            <a:ext cx="6551983" cy="36063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97" name="Google Shape;197;p2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98" name="Google Shape;198;p2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99" name="Google Shape;199;p2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00" name="Google Shape;200;p28"/>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Parameter dengan Nilai Default</a:t>
            </a:r>
            <a:endParaRPr b="0" i="0" sz="1400" u="none" cap="none" strike="noStrike">
              <a:solidFill>
                <a:srgbClr val="000000"/>
              </a:solidFill>
              <a:latin typeface="Cambria"/>
              <a:ea typeface="Cambria"/>
              <a:cs typeface="Cambria"/>
              <a:sym typeface="Cambria"/>
            </a:endParaRPr>
          </a:p>
        </p:txBody>
      </p:sp>
      <p:sp>
        <p:nvSpPr>
          <p:cNvPr id="201" name="Google Shape;201;p28"/>
          <p:cNvSpPr/>
          <p:nvPr/>
        </p:nvSpPr>
        <p:spPr>
          <a:xfrm>
            <a:off x="331180" y="876953"/>
            <a:ext cx="846402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Hasil dari program diatas adalah:</a:t>
            </a:r>
            <a:endParaRPr b="0" i="0" sz="1400" u="none" cap="none" strike="noStrike">
              <a:solidFill>
                <a:srgbClr val="000000"/>
              </a:solidFill>
              <a:latin typeface="Cambria"/>
              <a:ea typeface="Cambria"/>
              <a:cs typeface="Cambria"/>
              <a:sym typeface="Cambria"/>
            </a:endParaRPr>
          </a:p>
        </p:txBody>
      </p:sp>
      <p:pic>
        <p:nvPicPr>
          <p:cNvPr id="202" name="Google Shape;202;p28"/>
          <p:cNvPicPr preferRelativeResize="0"/>
          <p:nvPr/>
        </p:nvPicPr>
        <p:blipFill rotWithShape="1">
          <a:blip r:embed="rId6">
            <a:alphaModFix/>
          </a:blip>
          <a:srcRect b="0" l="0" r="0" t="0"/>
          <a:stretch/>
        </p:blipFill>
        <p:spPr>
          <a:xfrm>
            <a:off x="673777" y="1352214"/>
            <a:ext cx="7649952" cy="36116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08" name="Google Shape;208;p2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9" name="Google Shape;209;p2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10" name="Google Shape;210;p2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11" name="Google Shape;211;p29"/>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2060"/>
                </a:solidFill>
                <a:latin typeface="Cambria"/>
                <a:ea typeface="Cambria"/>
                <a:cs typeface="Cambria"/>
                <a:sym typeface="Cambria"/>
              </a:rPr>
              <a:t>Fungsi yang Mengembalikan Nilai</a:t>
            </a:r>
            <a:endParaRPr b="0" i="0" sz="1200" u="none" cap="none" strike="noStrike">
              <a:solidFill>
                <a:srgbClr val="000000"/>
              </a:solidFill>
              <a:latin typeface="Cambria"/>
              <a:ea typeface="Cambria"/>
              <a:cs typeface="Cambria"/>
              <a:sym typeface="Cambria"/>
            </a:endParaRPr>
          </a:p>
        </p:txBody>
      </p:sp>
      <p:sp>
        <p:nvSpPr>
          <p:cNvPr id="212" name="Google Shape;212;p29"/>
          <p:cNvSpPr/>
          <p:nvPr/>
        </p:nvSpPr>
        <p:spPr>
          <a:xfrm>
            <a:off x="348791" y="1072817"/>
            <a:ext cx="8464028" cy="17542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Hasil pengolahan nilai dari fungsi mungkin saja kita butuhkan untuk pemrosesan berikutnya. Oleh karena itu, kita harus membuat fungsi yang dapat mengembalikan nilai.</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Pengembalian nilai dalam fungsi dapat menggunakan kata kunci return.</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Contoh:</a:t>
            </a:r>
            <a:endParaRPr b="0" i="0" sz="1400" u="none" cap="none" strike="noStrike">
              <a:solidFill>
                <a:srgbClr val="000000"/>
              </a:solidFill>
              <a:latin typeface="Cambria"/>
              <a:ea typeface="Cambria"/>
              <a:cs typeface="Cambria"/>
              <a:sym typeface="Cambria"/>
            </a:endParaRPr>
          </a:p>
        </p:txBody>
      </p:sp>
      <p:pic>
        <p:nvPicPr>
          <p:cNvPr id="213" name="Google Shape;213;p29"/>
          <p:cNvPicPr preferRelativeResize="0"/>
          <p:nvPr/>
        </p:nvPicPr>
        <p:blipFill rotWithShape="1">
          <a:blip r:embed="rId6">
            <a:alphaModFix/>
          </a:blip>
          <a:srcRect b="0" l="0" r="0" t="0"/>
          <a:stretch/>
        </p:blipFill>
        <p:spPr>
          <a:xfrm>
            <a:off x="1338243" y="2571750"/>
            <a:ext cx="7456966" cy="22194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19" name="Google Shape;219;p3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20" name="Google Shape;220;p3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21" name="Google Shape;221;p3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22" name="Google Shape;222;p30"/>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2060"/>
                </a:solidFill>
                <a:latin typeface="Cambria"/>
                <a:ea typeface="Cambria"/>
                <a:cs typeface="Cambria"/>
                <a:sym typeface="Cambria"/>
              </a:rPr>
              <a:t>Fungsi yang Mengembalikan Nilai</a:t>
            </a:r>
            <a:endParaRPr b="0" i="0" sz="1200" u="none" cap="none" strike="noStrike">
              <a:solidFill>
                <a:srgbClr val="000000"/>
              </a:solidFill>
              <a:latin typeface="Cambria"/>
              <a:ea typeface="Cambria"/>
              <a:cs typeface="Cambria"/>
              <a:sym typeface="Cambria"/>
            </a:endParaRPr>
          </a:p>
        </p:txBody>
      </p:sp>
      <p:sp>
        <p:nvSpPr>
          <p:cNvPr id="223" name="Google Shape;223;p30"/>
          <p:cNvSpPr/>
          <p:nvPr/>
        </p:nvSpPr>
        <p:spPr>
          <a:xfrm>
            <a:off x="348791" y="1072817"/>
            <a:ext cx="846402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Hasil dari program diatas adalah:</a:t>
            </a:r>
            <a:endParaRPr b="0" i="0" sz="1400" u="none" cap="none" strike="noStrike">
              <a:solidFill>
                <a:srgbClr val="000000"/>
              </a:solidFill>
              <a:latin typeface="Cambria"/>
              <a:ea typeface="Cambria"/>
              <a:cs typeface="Cambria"/>
              <a:sym typeface="Cambria"/>
            </a:endParaRPr>
          </a:p>
        </p:txBody>
      </p:sp>
      <p:pic>
        <p:nvPicPr>
          <p:cNvPr id="224" name="Google Shape;224;p30"/>
          <p:cNvPicPr preferRelativeResize="0"/>
          <p:nvPr/>
        </p:nvPicPr>
        <p:blipFill rotWithShape="1">
          <a:blip r:embed="rId6">
            <a:alphaModFix/>
          </a:blip>
          <a:srcRect b="0" l="0" r="0" t="0"/>
          <a:stretch/>
        </p:blipFill>
        <p:spPr>
          <a:xfrm>
            <a:off x="557435" y="1735091"/>
            <a:ext cx="8029129" cy="26062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30" name="Google Shape;230;p3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31" name="Google Shape;231;p3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32" name="Google Shape;232;p3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33" name="Google Shape;233;p31"/>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2060"/>
                </a:solidFill>
                <a:latin typeface="Cambria"/>
                <a:ea typeface="Cambria"/>
                <a:cs typeface="Cambria"/>
                <a:sym typeface="Cambria"/>
              </a:rPr>
              <a:t>Memanggil Fungsi di dalam Fungsi</a:t>
            </a:r>
            <a:endParaRPr b="1" i="0" sz="2500" u="none" cap="none" strike="noStrike">
              <a:solidFill>
                <a:srgbClr val="002060"/>
              </a:solidFill>
              <a:latin typeface="Cambria"/>
              <a:ea typeface="Cambria"/>
              <a:cs typeface="Cambria"/>
              <a:sym typeface="Cambria"/>
            </a:endParaRPr>
          </a:p>
        </p:txBody>
      </p:sp>
      <p:sp>
        <p:nvSpPr>
          <p:cNvPr id="234" name="Google Shape;234;p31"/>
          <p:cNvSpPr/>
          <p:nvPr/>
        </p:nvSpPr>
        <p:spPr>
          <a:xfrm>
            <a:off x="348791" y="1072817"/>
            <a:ext cx="8464028" cy="14465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mbria"/>
                <a:ea typeface="Cambria"/>
                <a:cs typeface="Cambria"/>
                <a:sym typeface="Cambria"/>
              </a:rPr>
              <a:t>Fungsi yang sudah kita buat, dapat juga dipanggil di dalam fungsi lain.</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mbria"/>
                <a:ea typeface="Cambria"/>
                <a:cs typeface="Cambria"/>
                <a:sym typeface="Cambria"/>
              </a:rPr>
              <a:t>Contoh:</a:t>
            </a:r>
            <a:endParaRPr b="0" i="0" sz="1400" u="none" cap="none" strike="noStrike">
              <a:solidFill>
                <a:srgbClr val="000000"/>
              </a:solidFill>
              <a:latin typeface="Cambria"/>
              <a:ea typeface="Cambria"/>
              <a:cs typeface="Cambria"/>
              <a:sym typeface="Cambria"/>
            </a:endParaRPr>
          </a:p>
        </p:txBody>
      </p:sp>
      <p:pic>
        <p:nvPicPr>
          <p:cNvPr id="235" name="Google Shape;235;p31"/>
          <p:cNvPicPr preferRelativeResize="0"/>
          <p:nvPr/>
        </p:nvPicPr>
        <p:blipFill rotWithShape="1">
          <a:blip r:embed="rId6">
            <a:alphaModFix/>
          </a:blip>
          <a:srcRect b="0" l="0" r="0" t="0"/>
          <a:stretch/>
        </p:blipFill>
        <p:spPr>
          <a:xfrm>
            <a:off x="1736197" y="1559008"/>
            <a:ext cx="6462209" cy="35939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41" name="Google Shape;241;p3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42" name="Google Shape;242;p3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43" name="Google Shape;243;p3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44" name="Google Shape;244;p32"/>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2060"/>
                </a:solidFill>
                <a:latin typeface="Cambria"/>
                <a:ea typeface="Cambria"/>
                <a:cs typeface="Cambria"/>
                <a:sym typeface="Cambria"/>
              </a:rPr>
              <a:t>Memanggil Fungsi di dalam Fungsi</a:t>
            </a:r>
            <a:endParaRPr b="1" i="0" sz="2500" u="none" cap="none" strike="noStrike">
              <a:solidFill>
                <a:srgbClr val="002060"/>
              </a:solidFill>
              <a:latin typeface="Cambria"/>
              <a:ea typeface="Cambria"/>
              <a:cs typeface="Cambria"/>
              <a:sym typeface="Cambria"/>
            </a:endParaRPr>
          </a:p>
        </p:txBody>
      </p:sp>
      <p:sp>
        <p:nvSpPr>
          <p:cNvPr id="245" name="Google Shape;245;p32"/>
          <p:cNvSpPr/>
          <p:nvPr/>
        </p:nvSpPr>
        <p:spPr>
          <a:xfrm>
            <a:off x="348791" y="1072817"/>
            <a:ext cx="84640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Hasil dari program diatas adalah:</a:t>
            </a:r>
            <a:endParaRPr b="0" i="0" sz="1400" u="none" cap="none" strike="noStrike">
              <a:solidFill>
                <a:srgbClr val="000000"/>
              </a:solidFill>
              <a:latin typeface="Cambria"/>
              <a:ea typeface="Cambria"/>
              <a:cs typeface="Cambria"/>
              <a:sym typeface="Cambria"/>
            </a:endParaRPr>
          </a:p>
        </p:txBody>
      </p:sp>
      <p:pic>
        <p:nvPicPr>
          <p:cNvPr id="246" name="Google Shape;246;p32"/>
          <p:cNvPicPr preferRelativeResize="0"/>
          <p:nvPr/>
        </p:nvPicPr>
        <p:blipFill rotWithShape="1">
          <a:blip r:embed="rId6">
            <a:alphaModFix/>
          </a:blip>
          <a:srcRect b="0" l="0" r="0" t="0"/>
          <a:stretch/>
        </p:blipFill>
        <p:spPr>
          <a:xfrm>
            <a:off x="695982" y="1542334"/>
            <a:ext cx="7538035" cy="33787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52" name="Google Shape;252;p3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3" name="Google Shape;253;p3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54" name="Google Shape;254;p3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55" name="Google Shape;255;p3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Fungsi Rekursif</a:t>
            </a:r>
            <a:endParaRPr b="1" i="0" sz="2800" u="none" cap="none" strike="noStrike">
              <a:solidFill>
                <a:srgbClr val="002060"/>
              </a:solidFill>
              <a:latin typeface="Cambria"/>
              <a:ea typeface="Cambria"/>
              <a:cs typeface="Cambria"/>
              <a:sym typeface="Cambria"/>
            </a:endParaRPr>
          </a:p>
        </p:txBody>
      </p:sp>
      <p:sp>
        <p:nvSpPr>
          <p:cNvPr id="256" name="Google Shape;256;p33"/>
          <p:cNvSpPr/>
          <p:nvPr/>
        </p:nvSpPr>
        <p:spPr>
          <a:xfrm>
            <a:off x="348791" y="1072817"/>
            <a:ext cx="8464028" cy="16311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mbria"/>
                <a:ea typeface="Cambria"/>
                <a:cs typeface="Cambria"/>
                <a:sym typeface="Cambria"/>
              </a:rPr>
              <a:t>Fungsi rekursif adalah fungsi yang memanggil dirinya sendiri. Fungsi ini biasanya digunakan untuk menyelesaikan masalah seperti faktorial, bilangan fibonacci, pemrograman dinamis, dan lain-lain.</a:t>
            </a:r>
            <a:endParaRPr b="0" i="0" sz="13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Contoh:</a:t>
            </a:r>
            <a:endParaRPr b="0" i="0" sz="1400" u="none" cap="none" strike="noStrike">
              <a:solidFill>
                <a:srgbClr val="000000"/>
              </a:solidFill>
              <a:latin typeface="Arial"/>
              <a:ea typeface="Arial"/>
              <a:cs typeface="Arial"/>
              <a:sym typeface="Arial"/>
            </a:endParaRPr>
          </a:p>
        </p:txBody>
      </p:sp>
      <p:pic>
        <p:nvPicPr>
          <p:cNvPr id="257" name="Google Shape;257;p33"/>
          <p:cNvPicPr preferRelativeResize="0"/>
          <p:nvPr/>
        </p:nvPicPr>
        <p:blipFill rotWithShape="1">
          <a:blip r:embed="rId6">
            <a:alphaModFix/>
          </a:blip>
          <a:srcRect b="0" l="0" r="0" t="0"/>
          <a:stretch/>
        </p:blipFill>
        <p:spPr>
          <a:xfrm>
            <a:off x="2777379" y="2239743"/>
            <a:ext cx="4766421" cy="29131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63" name="Google Shape;263;p3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64" name="Google Shape;264;p3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65" name="Google Shape;265;p3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66" name="Google Shape;266;p3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Fungsi Rekursif</a:t>
            </a:r>
            <a:endParaRPr b="1" i="0" sz="2800" u="none" cap="none" strike="noStrike">
              <a:solidFill>
                <a:srgbClr val="002060"/>
              </a:solidFill>
              <a:latin typeface="Cambria"/>
              <a:ea typeface="Cambria"/>
              <a:cs typeface="Cambria"/>
              <a:sym typeface="Cambria"/>
            </a:endParaRPr>
          </a:p>
        </p:txBody>
      </p:sp>
      <p:sp>
        <p:nvSpPr>
          <p:cNvPr id="267" name="Google Shape;267;p34"/>
          <p:cNvSpPr/>
          <p:nvPr/>
        </p:nvSpPr>
        <p:spPr>
          <a:xfrm>
            <a:off x="348791" y="1072817"/>
            <a:ext cx="84640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Hasil dari program diatas adalah:</a:t>
            </a:r>
            <a:endParaRPr b="0" i="0" sz="1400" u="none" cap="none" strike="noStrike">
              <a:solidFill>
                <a:srgbClr val="000000"/>
              </a:solidFill>
              <a:latin typeface="Cambria"/>
              <a:ea typeface="Cambria"/>
              <a:cs typeface="Cambria"/>
              <a:sym typeface="Cambria"/>
            </a:endParaRPr>
          </a:p>
        </p:txBody>
      </p:sp>
      <p:pic>
        <p:nvPicPr>
          <p:cNvPr id="268" name="Google Shape;268;p34"/>
          <p:cNvPicPr preferRelativeResize="0"/>
          <p:nvPr/>
        </p:nvPicPr>
        <p:blipFill rotWithShape="1">
          <a:blip r:embed="rId6">
            <a:alphaModFix/>
          </a:blip>
          <a:srcRect b="0" l="0" r="0" t="0"/>
          <a:stretch/>
        </p:blipFill>
        <p:spPr>
          <a:xfrm>
            <a:off x="695982" y="1606549"/>
            <a:ext cx="7477863" cy="3418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ge39d693941_0_5"/>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274" name="Google Shape;274;ge39d693941_0_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75" name="Google Shape;275;ge39d693941_0_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76" name="Google Shape;276;ge39d693941_0_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77" name="Google Shape;277;ge39d693941_0_5"/>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rgbClr val="002060"/>
                </a:solidFill>
                <a:latin typeface="Cambria"/>
                <a:ea typeface="Cambria"/>
                <a:cs typeface="Cambria"/>
                <a:sym typeface="Cambria"/>
              </a:rPr>
              <a:t>Link Video Penjelasan &amp; Kasus</a:t>
            </a:r>
            <a:endParaRPr b="1" i="0" sz="2400" u="none" cap="none" strike="noStrike">
              <a:solidFill>
                <a:srgbClr val="FF0000"/>
              </a:solidFill>
              <a:latin typeface="Cambria"/>
              <a:ea typeface="Cambria"/>
              <a:cs typeface="Cambria"/>
              <a:sym typeface="Cambria"/>
            </a:endParaRPr>
          </a:p>
        </p:txBody>
      </p:sp>
      <p:sp>
        <p:nvSpPr>
          <p:cNvPr id="278" name="Google Shape;278;ge39d693941_0_5"/>
          <p:cNvSpPr/>
          <p:nvPr/>
        </p:nvSpPr>
        <p:spPr>
          <a:xfrm>
            <a:off x="340050" y="777425"/>
            <a:ext cx="8463900" cy="166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Berikut ini adalah link video penjelasan contoh penggunaan Function, Parameter pada Function dan </a:t>
            </a:r>
            <a:r>
              <a:rPr b="0" i="0" lang="en-US" sz="2000" u="none" cap="none" strike="noStrike">
                <a:solidFill>
                  <a:schemeClr val="dk1"/>
                </a:solidFill>
                <a:latin typeface="Cambria"/>
                <a:ea typeface="Cambria"/>
                <a:cs typeface="Cambria"/>
                <a:sym typeface="Cambria"/>
              </a:rPr>
              <a:t>Function </a:t>
            </a:r>
            <a:r>
              <a:rPr b="0" i="0" lang="en-US" sz="2000" u="none" cap="none" strike="noStrike">
                <a:solidFill>
                  <a:srgbClr val="000000"/>
                </a:solidFill>
                <a:latin typeface="Cambria"/>
                <a:ea typeface="Cambria"/>
                <a:cs typeface="Cambria"/>
                <a:sym typeface="Cambria"/>
              </a:rPr>
              <a:t>Rekursif :</a:t>
            </a:r>
            <a:endParaRPr b="0" i="0" sz="20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mbria"/>
                <a:ea typeface="Cambria"/>
                <a:cs typeface="Cambria"/>
                <a:sym typeface="Cambria"/>
                <a:hlinkClick r:id="rId6"/>
              </a:rPr>
              <a:t>https://www.youtube.com/watch?v=ULh0iiAqOmo</a:t>
            </a:r>
            <a:endParaRPr b="0" i="0" sz="20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mbria"/>
                <a:ea typeface="Cambria"/>
                <a:cs typeface="Cambria"/>
                <a:sym typeface="Cambria"/>
                <a:hlinkClick r:id="rId7"/>
              </a:rPr>
              <a:t>https://www.youtube.com/watch?v=-9Nbg9T9Vi8</a:t>
            </a:r>
            <a:endParaRPr b="0" i="0" sz="20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mbria"/>
              <a:ea typeface="Cambria"/>
              <a:cs typeface="Cambria"/>
              <a:sym typeface="Cambria"/>
            </a:endParaRPr>
          </a:p>
        </p:txBody>
      </p:sp>
      <p:pic>
        <p:nvPicPr>
          <p:cNvPr descr="Bissmillah,&#10;Halo sahabat Ngoding,&#10;kali ini kita akan melanjutkan materi kita terkait seri Belajar Pemrograman PHP Dasar. Dan pada video kali ini kita akan membahas tentang Implementasi FUNGSI atau Function dalam PHP yang harus dipahami Programmer.&#10;Materi ini sangat cocok untuk teman2 yang baru belajar pemrograman PHP, silahkan teman2 simak dan praktekkan. &#10;.&#10;Source Code : https://bit.ly/2FVk0lW&#10;.&#10;semoga bermanfaat, salam #ngodingpintar&#10;.&#10;dukung terus channel ini dengan like, komen, share n subscribe serta nyalakan lonceng nya agar setiap saya upload video teman2 mendapatkan pemberitahuan / notif nya, terima kasih :)&#10;.&#10;mau teraktir mimin? &#10;ke sini ya.. :) https://saweria.co/ngodingpintar&#10;.&#10;#ngoding #ngodingpintar #BelajarPHPDasar" id="279" name="Google Shape;279;ge39d693941_0_5" title="Implementasi FUNGSI (Function) dalam PHP yang HARUS DIPAHAMI PROGRAMMER | #7 - Belajar PHP Dasar">
            <a:hlinkClick r:id="rId8"/>
          </p:cNvPr>
          <p:cNvPicPr preferRelativeResize="0"/>
          <p:nvPr/>
        </p:nvPicPr>
        <p:blipFill rotWithShape="1">
          <a:blip r:embed="rId9">
            <a:alphaModFix/>
          </a:blip>
          <a:srcRect b="0" l="0" r="0" t="0"/>
          <a:stretch/>
        </p:blipFill>
        <p:spPr>
          <a:xfrm>
            <a:off x="437250" y="2103050"/>
            <a:ext cx="3940775" cy="2955575"/>
          </a:xfrm>
          <a:prstGeom prst="rect">
            <a:avLst/>
          </a:prstGeom>
          <a:noFill/>
          <a:ln>
            <a:noFill/>
          </a:ln>
        </p:spPr>
      </p:pic>
      <p:pic>
        <p:nvPicPr>
          <p:cNvPr descr="Video ini merupakan tutorial belajar PHP (Hypertext preprocessor) dasar untuk pemula yang berusaha menjelaskan secara singkat dan sederhana cara membuat dan menggunakan fungsi dalam bahasa pemrograman yang pertama kali dibuat oleh Rasmus Lerdorf ini pada sekitar 1995-an.&#10;&#10;Dalam pemrograman, fungsi memiliki peran yang sangat penting. Dengan fungsi, kita dapat menyimpan sejumlah instruksi pemrograman yang saling berhubungan dalam satu kesatuan. Instruksi-instruksi tersebut kemudian akan dijalankan seluruhnya saat fungsi tersebut dipanggil.&#10;&#10;Fungsi dapat kita temukan pada bahasa-bahasa pemrograman lain seperti Java, C, C++, atau Javascript. Pada dasarnya semua bahasa pemrograman mengenal fungsi meski mungkin berbeda baik dalam penyebutan maupun cara pendefinisiannya.&#10;&#10;Sacara sederhana, dalam PHP fungsi merupakan sebuah blok kode program yang terdiri dari satu atau lebih perintah untuk dieksekusi.&#10;&#10;Beberapa manfaat dan kegunaan fungsi dalam pemrograman PHP adalah:&#10;&#10;1. Mengurangi atau meminimalkan penulisan kode-kode pemrograman secara berulang-ulang untuk mengeksekusi satu perintah yang sama&#10;2. Mengurai suatu masalah pemrograman yang kompleks ke dalam bagian bagian kecil&#10;3. Memudahkan proses penanganan eror, atau kesalahan pemrograman&#10;4. Sebuah fungsi dapat digunakan kembali pada program-program PHP lainnya.&#10;&#10;Selamat menyimak dan terima kasih.&#10;&#10;CATATAN:&#10;Narasi pada video ini berasal dari mesin, jadi mohon maklum apabila ada pengucapan kata, ritme, dan intonasi yang kurang pas. Lepas dari itu, semoga tutorial PHP dasar ini bermanfaat.&#10;&#10;---------------------------------------------------------------------------------&#10;JANGAN BERHENTI BELAJAR UNTUK TERUS BERPRESTASI!" id="280" name="Google Shape;280;ge39d693941_0_5" title="Fungsi dalam PHP  (Tutorial PHP Dasar)">
            <a:hlinkClick r:id="rId10"/>
          </p:cNvPr>
          <p:cNvPicPr preferRelativeResize="0"/>
          <p:nvPr/>
        </p:nvPicPr>
        <p:blipFill rotWithShape="1">
          <a:blip r:embed="rId11">
            <a:alphaModFix/>
          </a:blip>
          <a:srcRect b="0" l="0" r="0" t="0"/>
          <a:stretch/>
        </p:blipFill>
        <p:spPr>
          <a:xfrm>
            <a:off x="4476700" y="2103050"/>
            <a:ext cx="3940775" cy="29555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86" name="Google Shape;286;p3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7" name="Google Shape;287;p3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88" name="Google Shape;288;p3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89" name="Google Shape;289;p3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Prosedur dalam PHP</a:t>
            </a:r>
            <a:endParaRPr b="1" i="0" sz="2800" u="none" cap="none" strike="noStrike">
              <a:solidFill>
                <a:srgbClr val="002060"/>
              </a:solidFill>
              <a:latin typeface="Cambria"/>
              <a:ea typeface="Cambria"/>
              <a:cs typeface="Cambria"/>
              <a:sym typeface="Cambria"/>
            </a:endParaRPr>
          </a:p>
        </p:txBody>
      </p:sp>
      <p:sp>
        <p:nvSpPr>
          <p:cNvPr id="290" name="Google Shape;290;p35"/>
          <p:cNvSpPr/>
          <p:nvPr/>
        </p:nvSpPr>
        <p:spPr>
          <a:xfrm>
            <a:off x="348791" y="1072817"/>
            <a:ext cx="8464028" cy="317005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Sebuah perintah yang dapat digunakan untuk membagi beberapa kejadian dalam suatu kumpulan perintah yang lebih kecil dengan berbagai kelengkapan di dalamnya baik itu pengecekan kondisi, fungsi matematika maupun fungsi string.</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Prosedur tidak dapat mengembalikan nilai.</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Dengan menggunakan prosedur atau fungsi dapat menghemat banyak ruang atau ukuran program dan menghindari pengetikan kode yang berulang-ulang.</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6" name="Google Shape;96;p2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7" name="Google Shape;97;p2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98" name="Google Shape;98;p2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99" name="Google Shape;99;p21"/>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Profil Pengajar</a:t>
            </a:r>
            <a:endParaRPr b="0" i="0" sz="2800" u="none" cap="none" strike="noStrike">
              <a:solidFill>
                <a:srgbClr val="243A62"/>
              </a:solidFill>
              <a:latin typeface="Arial"/>
              <a:ea typeface="Arial"/>
              <a:cs typeface="Arial"/>
              <a:sym typeface="Arial"/>
            </a:endParaRPr>
          </a:p>
        </p:txBody>
      </p:sp>
      <p:sp>
        <p:nvSpPr>
          <p:cNvPr id="100" name="Google Shape;100;p21"/>
          <p:cNvSpPr/>
          <p:nvPr/>
        </p:nvSpPr>
        <p:spPr>
          <a:xfrm>
            <a:off x="324437" y="1179325"/>
            <a:ext cx="6902630" cy="1731213"/>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550"/>
              <a:buFont typeface="Arial"/>
              <a:buNone/>
            </a:pPr>
            <a:r>
              <a:rPr b="0" i="0" lang="en-US" sz="1550" u="none" cap="none" strike="noStrike">
                <a:solidFill>
                  <a:schemeClr val="dk1"/>
                </a:solidFill>
                <a:latin typeface="Cambria"/>
                <a:ea typeface="Cambria"/>
                <a:cs typeface="Cambria"/>
                <a:sym typeface="Cambria"/>
              </a:rPr>
              <a:t>Jabatan Akademik </a:t>
            </a:r>
            <a:r>
              <a:rPr b="0" i="0" lang="en-US" sz="1550" u="none" cap="none" strike="noStrike">
                <a:solidFill>
                  <a:srgbClr val="FF0000"/>
                </a:solidFill>
                <a:latin typeface="Cambria"/>
                <a:ea typeface="Cambria"/>
                <a:cs typeface="Cambria"/>
                <a:sym typeface="Cambria"/>
              </a:rPr>
              <a:t>&lt;tahun dan jabatan terakhir Pengajar&gt;</a:t>
            </a:r>
            <a:endParaRPr b="0" i="0" sz="125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50"/>
              <a:buFont typeface="Arial"/>
              <a:buNone/>
            </a:pPr>
            <a:r>
              <a:rPr b="0" i="0" lang="en-US" sz="1550" u="none" cap="none" strike="noStrike">
                <a:solidFill>
                  <a:srgbClr val="0070C0"/>
                </a:solidFill>
                <a:latin typeface="Cambria"/>
                <a:ea typeface="Cambria"/>
                <a:cs typeface="Cambria"/>
                <a:sym typeface="Cambria"/>
              </a:rPr>
              <a:t>Pendidikan</a:t>
            </a:r>
            <a:endParaRPr b="0" i="0" sz="1550" u="none" cap="none" strike="noStrike">
              <a:solidFill>
                <a:srgbClr val="0070C0"/>
              </a:solidFill>
              <a:latin typeface="Cambria"/>
              <a:ea typeface="Cambria"/>
              <a:cs typeface="Cambria"/>
              <a:sym typeface="Cambria"/>
            </a:endParaRPr>
          </a:p>
          <a:p>
            <a:pPr indent="-214313" lvl="0" marL="214313" marR="0" rtl="0" algn="l">
              <a:lnSpc>
                <a:spcPct val="100000"/>
              </a:lnSpc>
              <a:spcBef>
                <a:spcPts val="0"/>
              </a:spcBef>
              <a:spcAft>
                <a:spcPts val="0"/>
              </a:spcAft>
              <a:buClr>
                <a:srgbClr val="FF0000"/>
              </a:buClr>
              <a:buSzPts val="2000"/>
              <a:buFont typeface="Cambria"/>
              <a:buChar char="❑"/>
            </a:pPr>
            <a:r>
              <a:rPr b="0" i="0" lang="en-US" sz="1550" u="none" cap="none" strike="noStrike">
                <a:solidFill>
                  <a:srgbClr val="FF0000"/>
                </a:solidFill>
                <a:latin typeface="Cambria"/>
                <a:ea typeface="Cambria"/>
                <a:cs typeface="Cambria"/>
                <a:sym typeface="Cambria"/>
              </a:rPr>
              <a:t>&lt;riwayat pendidikan Pengajar&gt;  </a:t>
            </a:r>
            <a:endParaRPr b="0" i="0" sz="1250" u="none" cap="none" strike="noStrike">
              <a:solidFill>
                <a:srgbClr val="00000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550"/>
              <a:buFont typeface="Arial"/>
              <a:buNone/>
            </a:pPr>
            <a:r>
              <a:t/>
            </a:r>
            <a:endParaRPr b="0" i="0" sz="155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550"/>
              <a:buFont typeface="Arial"/>
              <a:buNone/>
            </a:pPr>
            <a:r>
              <a:t/>
            </a:r>
            <a:endParaRPr b="0" i="0" sz="155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550"/>
              <a:buFont typeface="Arial"/>
              <a:buNone/>
            </a:pPr>
            <a:r>
              <a:t/>
            </a:r>
            <a:endParaRPr b="0" i="0" sz="1550" u="none" cap="none" strike="noStrike">
              <a:solidFill>
                <a:srgbClr val="0070C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50"/>
              <a:buFont typeface="Arial"/>
              <a:buNone/>
            </a:pPr>
            <a:r>
              <a:rPr b="0" i="0" lang="en-US" sz="1550" u="none" cap="none" strike="noStrike">
                <a:solidFill>
                  <a:schemeClr val="dk1"/>
                </a:solidFill>
                <a:latin typeface="Cambria"/>
                <a:ea typeface="Cambria"/>
                <a:cs typeface="Cambria"/>
                <a:sym typeface="Cambria"/>
              </a:rPr>
              <a:t>Riwayat Pekerjaan</a:t>
            </a:r>
            <a:endParaRPr b="0" i="0" sz="1550" u="none" cap="none" strike="noStrike">
              <a:solidFill>
                <a:schemeClr val="dk1"/>
              </a:solidFill>
              <a:latin typeface="Cambria"/>
              <a:ea typeface="Cambria"/>
              <a:cs typeface="Cambria"/>
              <a:sym typeface="Cambria"/>
            </a:endParaRPr>
          </a:p>
          <a:p>
            <a:pPr indent="-214313" lvl="0" marL="214313" marR="0" rtl="0" algn="l">
              <a:lnSpc>
                <a:spcPct val="100000"/>
              </a:lnSpc>
              <a:spcBef>
                <a:spcPts val="0"/>
              </a:spcBef>
              <a:spcAft>
                <a:spcPts val="0"/>
              </a:spcAft>
              <a:buClr>
                <a:srgbClr val="FF0000"/>
              </a:buClr>
              <a:buSzPts val="2000"/>
              <a:buFont typeface="Cambria"/>
              <a:buChar char="❑"/>
            </a:pPr>
            <a:r>
              <a:rPr b="0" i="0" lang="en-US" sz="1550" u="none" cap="none" strike="noStrike">
                <a:solidFill>
                  <a:srgbClr val="FF0000"/>
                </a:solidFill>
                <a:latin typeface="Cambria"/>
                <a:ea typeface="Cambria"/>
                <a:cs typeface="Cambria"/>
                <a:sym typeface="Cambria"/>
              </a:rPr>
              <a:t>&lt;riwayat pekerjaan Pengajar&gt;</a:t>
            </a:r>
            <a:endParaRPr b="0" i="0" sz="1250" u="none" cap="none" strike="noStrike">
              <a:solidFill>
                <a:srgbClr val="000000"/>
              </a:solidFill>
              <a:latin typeface="Cambria"/>
              <a:ea typeface="Cambria"/>
              <a:cs typeface="Cambria"/>
              <a:sym typeface="Cambria"/>
            </a:endParaRPr>
          </a:p>
        </p:txBody>
      </p:sp>
      <p:sp>
        <p:nvSpPr>
          <p:cNvPr id="101" name="Google Shape;101;p21"/>
          <p:cNvSpPr/>
          <p:nvPr/>
        </p:nvSpPr>
        <p:spPr>
          <a:xfrm>
            <a:off x="6579619" y="831329"/>
            <a:ext cx="2447550" cy="55396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Contact</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HP WA only :</a:t>
            </a:r>
            <a:r>
              <a:rPr b="1" i="0" lang="en-US" sz="1050" u="none" cap="none" strike="noStrike">
                <a:solidFill>
                  <a:srgbClr val="FF0000"/>
                </a:solidFill>
                <a:latin typeface="Calibri"/>
                <a:ea typeface="Calibri"/>
                <a:cs typeface="Calibri"/>
                <a:sym typeface="Calibri"/>
              </a:rPr>
              <a:t>&lt;no hp Pengajar&gt;</a:t>
            </a:r>
            <a:endParaRPr b="0" i="0" sz="105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Email	:</a:t>
            </a:r>
            <a:r>
              <a:rPr b="1" i="0" lang="en-US" sz="1050" u="none" cap="none" strike="noStrike">
                <a:solidFill>
                  <a:srgbClr val="FF0000"/>
                </a:solidFill>
                <a:latin typeface="Calibri"/>
                <a:ea typeface="Calibri"/>
                <a:cs typeface="Calibri"/>
                <a:sym typeface="Calibri"/>
              </a:rPr>
              <a:t>&lt;email Pengajar&gt;</a:t>
            </a:r>
            <a:endParaRPr b="0" i="0" sz="1050" u="none" cap="none" strike="noStrike">
              <a:solidFill>
                <a:srgbClr val="FF0000"/>
              </a:solidFill>
              <a:latin typeface="Calibri"/>
              <a:ea typeface="Calibri"/>
              <a:cs typeface="Calibri"/>
              <a:sym typeface="Calibri"/>
            </a:endParaRPr>
          </a:p>
        </p:txBody>
      </p:sp>
      <p:sp>
        <p:nvSpPr>
          <p:cNvPr id="102" name="Google Shape;102;p21"/>
          <p:cNvSpPr/>
          <p:nvPr/>
        </p:nvSpPr>
        <p:spPr>
          <a:xfrm>
            <a:off x="5465311" y="831324"/>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
        <p:nvSpPr>
          <p:cNvPr id="103" name="Google Shape;103;p21"/>
          <p:cNvSpPr/>
          <p:nvPr/>
        </p:nvSpPr>
        <p:spPr>
          <a:xfrm>
            <a:off x="6579619" y="2356623"/>
            <a:ext cx="2447550" cy="55395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Contact</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HP WA only :</a:t>
            </a:r>
            <a:r>
              <a:rPr b="1" i="0" lang="en-US" sz="1050" u="none" cap="none" strike="noStrike">
                <a:solidFill>
                  <a:srgbClr val="FF0000"/>
                </a:solidFill>
                <a:latin typeface="Calibri"/>
                <a:ea typeface="Calibri"/>
                <a:cs typeface="Calibri"/>
                <a:sym typeface="Calibri"/>
              </a:rPr>
              <a:t>&lt;no hp Pengajar&gt;</a:t>
            </a:r>
            <a:endParaRPr b="0" i="0" sz="105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Calibri"/>
                <a:ea typeface="Calibri"/>
                <a:cs typeface="Calibri"/>
                <a:sym typeface="Calibri"/>
              </a:rPr>
              <a:t>Email	:</a:t>
            </a:r>
            <a:r>
              <a:rPr b="1" i="0" lang="en-US" sz="1050" u="none" cap="none" strike="noStrike">
                <a:solidFill>
                  <a:srgbClr val="FF0000"/>
                </a:solidFill>
                <a:latin typeface="Calibri"/>
                <a:ea typeface="Calibri"/>
                <a:cs typeface="Calibri"/>
                <a:sym typeface="Calibri"/>
              </a:rPr>
              <a:t>&lt;email Pengajar&gt;</a:t>
            </a:r>
            <a:endParaRPr b="0" i="0" sz="1050" u="none" cap="none" strike="noStrike">
              <a:solidFill>
                <a:srgbClr val="FF0000"/>
              </a:solidFill>
              <a:latin typeface="Calibri"/>
              <a:ea typeface="Calibri"/>
              <a:cs typeface="Calibri"/>
              <a:sym typeface="Calibri"/>
            </a:endParaRPr>
          </a:p>
        </p:txBody>
      </p:sp>
      <p:sp>
        <p:nvSpPr>
          <p:cNvPr id="104" name="Google Shape;104;p21"/>
          <p:cNvSpPr/>
          <p:nvPr/>
        </p:nvSpPr>
        <p:spPr>
          <a:xfrm>
            <a:off x="5465311" y="2338543"/>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96" name="Google Shape;296;p3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97" name="Google Shape;297;p3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298" name="Google Shape;298;p3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299" name="Google Shape;299;p3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Contoh Prosedur dalam PHP</a:t>
            </a:r>
            <a:endParaRPr b="1" i="0" sz="2800" u="none" cap="none" strike="noStrike">
              <a:solidFill>
                <a:srgbClr val="002060"/>
              </a:solidFill>
              <a:latin typeface="Cambria"/>
              <a:ea typeface="Cambria"/>
              <a:cs typeface="Cambria"/>
              <a:sym typeface="Cambria"/>
            </a:endParaRPr>
          </a:p>
        </p:txBody>
      </p:sp>
      <p:sp>
        <p:nvSpPr>
          <p:cNvPr id="300" name="Google Shape;300;p36"/>
          <p:cNvSpPr/>
          <p:nvPr/>
        </p:nvSpPr>
        <p:spPr>
          <a:xfrm>
            <a:off x="348791" y="1072817"/>
            <a:ext cx="84640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Berikut contoh prosedur dalam PHP</a:t>
            </a:r>
            <a:endParaRPr b="0" i="0" sz="1400" u="none" cap="none" strike="noStrike">
              <a:solidFill>
                <a:srgbClr val="000000"/>
              </a:solidFill>
              <a:latin typeface="Cambria"/>
              <a:ea typeface="Cambria"/>
              <a:cs typeface="Cambria"/>
              <a:sym typeface="Cambria"/>
            </a:endParaRPr>
          </a:p>
        </p:txBody>
      </p:sp>
      <p:pic>
        <p:nvPicPr>
          <p:cNvPr id="301" name="Google Shape;301;p36"/>
          <p:cNvPicPr preferRelativeResize="0"/>
          <p:nvPr/>
        </p:nvPicPr>
        <p:blipFill rotWithShape="1">
          <a:blip r:embed="rId6">
            <a:alphaModFix/>
          </a:blip>
          <a:srcRect b="0" l="0" r="0" t="0"/>
          <a:stretch/>
        </p:blipFill>
        <p:spPr>
          <a:xfrm>
            <a:off x="2059713" y="1472886"/>
            <a:ext cx="4757945" cy="35941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3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07" name="Google Shape;307;p3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08" name="Google Shape;308;p3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09" name="Google Shape;309;p3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10" name="Google Shape;310;p3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Prosedur dalam PHP</a:t>
            </a:r>
            <a:endParaRPr b="1" i="0" sz="2800" u="none" cap="none" strike="noStrike">
              <a:solidFill>
                <a:srgbClr val="002060"/>
              </a:solidFill>
              <a:latin typeface="Arial"/>
              <a:ea typeface="Arial"/>
              <a:cs typeface="Arial"/>
              <a:sym typeface="Arial"/>
            </a:endParaRPr>
          </a:p>
        </p:txBody>
      </p:sp>
      <p:sp>
        <p:nvSpPr>
          <p:cNvPr id="311" name="Google Shape;311;p37"/>
          <p:cNvSpPr/>
          <p:nvPr/>
        </p:nvSpPr>
        <p:spPr>
          <a:xfrm>
            <a:off x="348791" y="1072817"/>
            <a:ext cx="8464028"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Hasil dari program diatas adalah:</a:t>
            </a:r>
            <a:endParaRPr b="0" i="0" sz="1400" u="none" cap="none" strike="noStrike">
              <a:solidFill>
                <a:srgbClr val="000000"/>
              </a:solidFill>
              <a:latin typeface="Arial"/>
              <a:ea typeface="Arial"/>
              <a:cs typeface="Arial"/>
              <a:sym typeface="Arial"/>
            </a:endParaRPr>
          </a:p>
        </p:txBody>
      </p:sp>
      <p:pic>
        <p:nvPicPr>
          <p:cNvPr id="312" name="Google Shape;312;p37"/>
          <p:cNvPicPr preferRelativeResize="0"/>
          <p:nvPr/>
        </p:nvPicPr>
        <p:blipFill rotWithShape="1">
          <a:blip r:embed="rId6">
            <a:alphaModFix/>
          </a:blip>
          <a:srcRect b="0" l="0" r="0" t="0"/>
          <a:stretch/>
        </p:blipFill>
        <p:spPr>
          <a:xfrm>
            <a:off x="1329626" y="1679444"/>
            <a:ext cx="6484747" cy="33453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ge39d693941_0_22"/>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318" name="Google Shape;318;ge39d693941_0_2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19" name="Google Shape;319;ge39d693941_0_2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20" name="Google Shape;320;ge39d693941_0_2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21" name="Google Shape;321;ge39d693941_0_22"/>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Perbedaan</a:t>
            </a:r>
            <a:endParaRPr b="0" i="0" sz="2800" u="none" cap="none" strike="noStrike">
              <a:solidFill>
                <a:srgbClr val="FF0000"/>
              </a:solidFill>
              <a:latin typeface="Cambria"/>
              <a:ea typeface="Cambria"/>
              <a:cs typeface="Cambria"/>
              <a:sym typeface="Cambria"/>
            </a:endParaRPr>
          </a:p>
        </p:txBody>
      </p:sp>
      <p:pic>
        <p:nvPicPr>
          <p:cNvPr id="322" name="Google Shape;322;ge39d693941_0_22"/>
          <p:cNvPicPr preferRelativeResize="0"/>
          <p:nvPr/>
        </p:nvPicPr>
        <p:blipFill rotWithShape="1">
          <a:blip r:embed="rId6">
            <a:alphaModFix/>
          </a:blip>
          <a:srcRect b="0" l="0" r="0" t="0"/>
          <a:stretch/>
        </p:blipFill>
        <p:spPr>
          <a:xfrm>
            <a:off x="1301050" y="968213"/>
            <a:ext cx="6844375" cy="3207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28" name="Google Shape;328;p3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29" name="Google Shape;329;p3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30" name="Google Shape;330;p3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31" name="Google Shape;331;p3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Manfaat Fungsi dan Procedure </a:t>
            </a:r>
            <a:endParaRPr b="0" i="0" sz="2800" u="none" cap="none" strike="noStrike">
              <a:solidFill>
                <a:srgbClr val="002060"/>
              </a:solidFill>
              <a:latin typeface="Cambria"/>
              <a:ea typeface="Cambria"/>
              <a:cs typeface="Cambria"/>
              <a:sym typeface="Cambria"/>
            </a:endParaRPr>
          </a:p>
        </p:txBody>
      </p:sp>
      <p:sp>
        <p:nvSpPr>
          <p:cNvPr id="332" name="Google Shape;332;p38"/>
          <p:cNvSpPr/>
          <p:nvPr/>
        </p:nvSpPr>
        <p:spPr>
          <a:xfrm>
            <a:off x="348791" y="1072817"/>
            <a:ext cx="8464028" cy="3785611"/>
          </a:xfrm>
          <a:prstGeom prst="rect">
            <a:avLst/>
          </a:prstGeom>
          <a:noFill/>
          <a:ln>
            <a:noFill/>
          </a:ln>
        </p:spPr>
        <p:txBody>
          <a:bodyPr anchorCtr="0" anchor="t" bIns="45700" lIns="91425" spcFirstLastPara="1" rIns="91425" wrap="square" tIns="45700">
            <a:spAutoFit/>
          </a:bodyPr>
          <a:lstStyle/>
          <a:p>
            <a:pPr indent="-336550" lvl="0" marL="3429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Dapat menghemat banyak ruang atau ukuran program</a:t>
            </a:r>
            <a:endParaRPr b="0" i="0" sz="1300" u="none" cap="none" strike="noStrike">
              <a:solidFill>
                <a:srgbClr val="000000"/>
              </a:solidFill>
              <a:latin typeface="Cambria"/>
              <a:ea typeface="Cambria"/>
              <a:cs typeface="Cambria"/>
              <a:sym typeface="Cambria"/>
            </a:endParaRPr>
          </a:p>
          <a:p>
            <a:pPr indent="-215900" lvl="0" marL="342900" marR="0" rtl="0" algn="just">
              <a:lnSpc>
                <a:spcPct val="100000"/>
              </a:lnSpc>
              <a:spcBef>
                <a:spcPts val="0"/>
              </a:spcBef>
              <a:spcAft>
                <a:spcPts val="0"/>
              </a:spcAft>
              <a:buClr>
                <a:srgbClr val="000000"/>
              </a:buClr>
              <a:buSzPts val="2000"/>
              <a:buFont typeface="Noto Sans Symbols"/>
              <a:buNone/>
            </a:pPr>
            <a:r>
              <a:t/>
            </a:r>
            <a:endParaRPr b="0" i="0" sz="19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Menghindari pengetikan kode yang berulang-ulang.</a:t>
            </a:r>
            <a:endParaRPr b="0" i="0" sz="1300" u="none" cap="none" strike="noStrike">
              <a:solidFill>
                <a:srgbClr val="000000"/>
              </a:solidFill>
              <a:latin typeface="Cambria"/>
              <a:ea typeface="Cambria"/>
              <a:cs typeface="Cambria"/>
              <a:sym typeface="Cambria"/>
            </a:endParaRPr>
          </a:p>
          <a:p>
            <a:pPr indent="-215900" lvl="0" marL="342900" marR="0" rtl="0" algn="just">
              <a:lnSpc>
                <a:spcPct val="100000"/>
              </a:lnSpc>
              <a:spcBef>
                <a:spcPts val="0"/>
              </a:spcBef>
              <a:spcAft>
                <a:spcPts val="0"/>
              </a:spcAft>
              <a:buClr>
                <a:srgbClr val="000000"/>
              </a:buClr>
              <a:buSzPts val="2000"/>
              <a:buFont typeface="Noto Sans Symbols"/>
              <a:buNone/>
            </a:pPr>
            <a:r>
              <a:t/>
            </a:r>
            <a:endParaRPr b="0" i="0" sz="19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Pencarian kesalahan lebih mudah karena kesalahan dapat dilokalisasi dalam suatu sub-routine tertentu saja.</a:t>
            </a:r>
            <a:endParaRPr b="0" i="0" sz="1300" u="none" cap="none" strike="noStrike">
              <a:solidFill>
                <a:srgbClr val="000000"/>
              </a:solidFill>
              <a:latin typeface="Cambria"/>
              <a:ea typeface="Cambria"/>
              <a:cs typeface="Cambria"/>
              <a:sym typeface="Cambria"/>
            </a:endParaRPr>
          </a:p>
          <a:p>
            <a:pPr indent="-215900" lvl="0" marL="342900" marR="0" rtl="0" algn="just">
              <a:lnSpc>
                <a:spcPct val="100000"/>
              </a:lnSpc>
              <a:spcBef>
                <a:spcPts val="0"/>
              </a:spcBef>
              <a:spcAft>
                <a:spcPts val="0"/>
              </a:spcAft>
              <a:buClr>
                <a:srgbClr val="000000"/>
              </a:buClr>
              <a:buSzPts val="2000"/>
              <a:buFont typeface="Noto Sans Symbols"/>
              <a:buNone/>
            </a:pPr>
            <a:r>
              <a:t/>
            </a:r>
            <a:endParaRPr b="0" i="0" sz="19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Jika ada aktivitas memodifikasi program, programmer fokus pada memodifikasi satu fungsi atau procedure saja tanpa khawatir mengganggu fungsi atau procedure yang lain</a:t>
            </a:r>
            <a:endParaRPr b="0" i="0" sz="1300" u="none" cap="none" strike="noStrike">
              <a:solidFill>
                <a:srgbClr val="000000"/>
              </a:solidFill>
              <a:latin typeface="Cambria"/>
              <a:ea typeface="Cambria"/>
              <a:cs typeface="Cambria"/>
              <a:sym typeface="Cambria"/>
            </a:endParaRPr>
          </a:p>
          <a:p>
            <a:pPr indent="-215900" lvl="0" marL="342900" marR="0" rtl="0" algn="just">
              <a:lnSpc>
                <a:spcPct val="100000"/>
              </a:lnSpc>
              <a:spcBef>
                <a:spcPts val="0"/>
              </a:spcBef>
              <a:spcAft>
                <a:spcPts val="0"/>
              </a:spcAft>
              <a:buClr>
                <a:srgbClr val="000000"/>
              </a:buClr>
              <a:buSzPts val="2000"/>
              <a:buFont typeface="Noto Sans Symbols"/>
              <a:buNone/>
            </a:pPr>
            <a:r>
              <a:t/>
            </a:r>
            <a:endParaRPr b="0" i="0" sz="19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Reusability, fungsi yang sudah dibuat dapat digunakan kembali</a:t>
            </a:r>
            <a:endParaRPr b="0" i="0" sz="1900" u="none" cap="none" strike="noStrike">
              <a:solidFill>
                <a:srgbClr val="000000"/>
              </a:solidFill>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3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38" name="Google Shape;338;p3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39" name="Google Shape;339;p3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40" name="Google Shape;340;p3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41" name="Google Shape;341;p39"/>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2060"/>
                </a:solidFill>
                <a:latin typeface="Cambria"/>
                <a:ea typeface="Cambria"/>
                <a:cs typeface="Cambria"/>
                <a:sym typeface="Cambria"/>
              </a:rPr>
              <a:t>Menyusun Struktur Folder dan File PHP </a:t>
            </a:r>
            <a:endParaRPr b="0" i="0" sz="2200" u="none" cap="none" strike="noStrike">
              <a:solidFill>
                <a:srgbClr val="002060"/>
              </a:solidFill>
              <a:latin typeface="Cambria"/>
              <a:ea typeface="Cambria"/>
              <a:cs typeface="Cambria"/>
              <a:sym typeface="Cambria"/>
            </a:endParaRPr>
          </a:p>
        </p:txBody>
      </p:sp>
      <p:sp>
        <p:nvSpPr>
          <p:cNvPr id="342" name="Google Shape;342;p39"/>
          <p:cNvSpPr/>
          <p:nvPr/>
        </p:nvSpPr>
        <p:spPr>
          <a:xfrm>
            <a:off x="348791" y="1072817"/>
            <a:ext cx="8464028" cy="3416279"/>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Suatu website terdiri atas banyak file, seperti konten teks, kode, stylesheet, konten media, dan lain-lain.</a:t>
            </a:r>
            <a:endParaRPr b="0" i="0" sz="1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Ketika kamu sedang membuat sebuah website, kamu perlu merangkai file-file ini menjadi sebuah struktur yang sesuai pada komputermu.</a:t>
            </a:r>
            <a:endParaRPr b="0" i="0" sz="1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Memastikan file-file tersebut saling terhubung antara satu dengan lainnya, dan memastikan semua konten sudah benar sebelum akhirnya kamu unggah mereka ke suatu server.</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48" name="Google Shape;348;p4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49" name="Google Shape;349;p4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50" name="Google Shape;350;p4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51" name="Google Shape;351;p40"/>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2060"/>
                </a:solidFill>
                <a:latin typeface="Cambria"/>
                <a:ea typeface="Cambria"/>
                <a:cs typeface="Cambria"/>
                <a:sym typeface="Cambria"/>
              </a:rPr>
              <a:t>Menyusun Struktur Folder dan File PHP</a:t>
            </a:r>
            <a:endParaRPr b="0" i="0" sz="2200" u="none" cap="none" strike="noStrike">
              <a:solidFill>
                <a:srgbClr val="FF0000"/>
              </a:solidFill>
              <a:latin typeface="Cambria"/>
              <a:ea typeface="Cambria"/>
              <a:cs typeface="Cambria"/>
              <a:sym typeface="Cambria"/>
            </a:endParaRPr>
          </a:p>
        </p:txBody>
      </p:sp>
      <p:sp>
        <p:nvSpPr>
          <p:cNvPr id="352" name="Google Shape;352;p40"/>
          <p:cNvSpPr/>
          <p:nvPr/>
        </p:nvSpPr>
        <p:spPr>
          <a:xfrm>
            <a:off x="339978" y="750517"/>
            <a:ext cx="8463900" cy="2677500"/>
          </a:xfrm>
          <a:prstGeom prst="rect">
            <a:avLst/>
          </a:prstGeom>
          <a:noFill/>
          <a:ln>
            <a:noFill/>
          </a:ln>
        </p:spPr>
        <p:txBody>
          <a:bodyPr anchorCtr="0" anchor="t" bIns="45700" lIns="91425" spcFirstLastPara="1" rIns="91425" wrap="square" tIns="45700">
            <a:spAutoFit/>
          </a:bodyPr>
          <a:lstStyle/>
          <a:p>
            <a:pPr indent="-444500" lvl="0" marL="457200" marR="0" rtl="0" algn="just">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Ketika kamu sedang mengerjakan satu website lokal pada komputer pribadimu, kamu harus menyimpan semua file terkait pada satu folder sesuai dengan struktur website yang diunggah ke server.</a:t>
            </a:r>
            <a:endParaRPr b="0" i="0" sz="1200" u="none" cap="none" strike="noStrike">
              <a:solidFill>
                <a:srgbClr val="000000"/>
              </a:solidFill>
              <a:latin typeface="Cambria"/>
              <a:ea typeface="Cambria"/>
              <a:cs typeface="Cambria"/>
              <a:sym typeface="Cambria"/>
            </a:endParaRPr>
          </a:p>
          <a:p>
            <a:pPr indent="-444500" lvl="0" marL="457200" marR="0" rtl="0" algn="just">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Folder ini harus di simpan di dalam folder htdocs agar pada saat server local diaktifkan, kita dapat melihat hasil website kita sebelum di upload ke server.</a:t>
            </a:r>
            <a:endParaRPr b="0" i="0" sz="1200" u="none" cap="none" strike="noStrike">
              <a:solidFill>
                <a:srgbClr val="000000"/>
              </a:solidFill>
              <a:latin typeface="Cambria"/>
              <a:ea typeface="Cambria"/>
              <a:cs typeface="Cambria"/>
              <a:sym typeface="Cambria"/>
            </a:endParaRPr>
          </a:p>
        </p:txBody>
      </p:sp>
      <p:pic>
        <p:nvPicPr>
          <p:cNvPr id="353" name="Google Shape;353;p40"/>
          <p:cNvPicPr preferRelativeResize="0"/>
          <p:nvPr/>
        </p:nvPicPr>
        <p:blipFill rotWithShape="1">
          <a:blip r:embed="rId6">
            <a:alphaModFix/>
          </a:blip>
          <a:srcRect b="0" l="0" r="0" t="0"/>
          <a:stretch/>
        </p:blipFill>
        <p:spPr>
          <a:xfrm>
            <a:off x="74525" y="3172874"/>
            <a:ext cx="4536550" cy="1836324"/>
          </a:xfrm>
          <a:prstGeom prst="rect">
            <a:avLst/>
          </a:prstGeom>
          <a:noFill/>
          <a:ln>
            <a:noFill/>
          </a:ln>
        </p:spPr>
      </p:pic>
      <p:pic>
        <p:nvPicPr>
          <p:cNvPr id="354" name="Google Shape;354;p40"/>
          <p:cNvPicPr preferRelativeResize="0"/>
          <p:nvPr/>
        </p:nvPicPr>
        <p:blipFill rotWithShape="1">
          <a:blip r:embed="rId7">
            <a:alphaModFix/>
          </a:blip>
          <a:srcRect b="0" l="0" r="0" t="0"/>
          <a:stretch/>
        </p:blipFill>
        <p:spPr>
          <a:xfrm>
            <a:off x="5050974" y="3172875"/>
            <a:ext cx="3825925" cy="1490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60" name="Google Shape;360;p4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61" name="Google Shape;361;p4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62" name="Google Shape;362;p4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63" name="Google Shape;363;p41"/>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2060"/>
                </a:solidFill>
                <a:latin typeface="Cambria"/>
                <a:ea typeface="Cambria"/>
                <a:cs typeface="Cambria"/>
                <a:sym typeface="Cambria"/>
              </a:rPr>
              <a:t>Menyusun Struktur Folder dan File PHP </a:t>
            </a:r>
            <a:endParaRPr b="0" i="0" sz="2200" u="none" cap="none" strike="noStrike">
              <a:solidFill>
                <a:srgbClr val="002060"/>
              </a:solidFill>
              <a:latin typeface="Cambria"/>
              <a:ea typeface="Cambria"/>
              <a:cs typeface="Cambria"/>
              <a:sym typeface="Cambria"/>
            </a:endParaRPr>
          </a:p>
        </p:txBody>
      </p:sp>
      <p:sp>
        <p:nvSpPr>
          <p:cNvPr id="364" name="Google Shape;364;p41"/>
          <p:cNvSpPr/>
          <p:nvPr/>
        </p:nvSpPr>
        <p:spPr>
          <a:xfrm>
            <a:off x="4061011" y="1072817"/>
            <a:ext cx="4751807" cy="2308284"/>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Buatlah sebuah folder dengan nama web-projects (atau nama lain yang serupa) di dalam folder htdocs.</a:t>
            </a:r>
            <a:endParaRPr b="0" i="0" sz="1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Di sinilah proyek-proyek websitemu akan disimpan.</a:t>
            </a:r>
            <a:endParaRPr b="0" i="0" sz="1400" u="none" cap="none" strike="noStrike">
              <a:solidFill>
                <a:srgbClr val="000000"/>
              </a:solidFill>
              <a:latin typeface="Cambria"/>
              <a:ea typeface="Cambria"/>
              <a:cs typeface="Cambria"/>
              <a:sym typeface="Cambria"/>
            </a:endParaRPr>
          </a:p>
        </p:txBody>
      </p:sp>
      <p:pic>
        <p:nvPicPr>
          <p:cNvPr id="365" name="Google Shape;365;p41"/>
          <p:cNvPicPr preferRelativeResize="0"/>
          <p:nvPr/>
        </p:nvPicPr>
        <p:blipFill rotWithShape="1">
          <a:blip r:embed="rId6">
            <a:alphaModFix/>
          </a:blip>
          <a:srcRect b="0" l="0" r="0" t="0"/>
          <a:stretch/>
        </p:blipFill>
        <p:spPr>
          <a:xfrm>
            <a:off x="331180" y="1072816"/>
            <a:ext cx="3595361" cy="3998643"/>
          </a:xfrm>
          <a:prstGeom prst="rect">
            <a:avLst/>
          </a:prstGeom>
          <a:noFill/>
          <a:ln>
            <a:noFill/>
          </a:ln>
        </p:spPr>
      </p:pic>
      <p:sp>
        <p:nvSpPr>
          <p:cNvPr id="366" name="Google Shape;366;p41"/>
          <p:cNvSpPr/>
          <p:nvPr/>
        </p:nvSpPr>
        <p:spPr>
          <a:xfrm>
            <a:off x="1206842" y="2010935"/>
            <a:ext cx="1584176" cy="432048"/>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72" name="Google Shape;372;p4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73" name="Google Shape;373;p4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74" name="Google Shape;374;p4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75" name="Google Shape;375;p42"/>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2060"/>
                </a:solidFill>
                <a:latin typeface="Cambria"/>
                <a:ea typeface="Cambria"/>
                <a:cs typeface="Cambria"/>
                <a:sym typeface="Cambria"/>
              </a:rPr>
              <a:t>Menyusun Struktur Folder dan File PHP </a:t>
            </a:r>
            <a:endParaRPr b="0" i="0" sz="2200" u="none" cap="none" strike="noStrike">
              <a:solidFill>
                <a:srgbClr val="002060"/>
              </a:solidFill>
              <a:latin typeface="Cambria"/>
              <a:ea typeface="Cambria"/>
              <a:cs typeface="Cambria"/>
              <a:sym typeface="Cambria"/>
            </a:endParaRPr>
          </a:p>
        </p:txBody>
      </p:sp>
      <p:sp>
        <p:nvSpPr>
          <p:cNvPr id="376" name="Google Shape;376;p42"/>
          <p:cNvSpPr/>
          <p:nvPr/>
        </p:nvSpPr>
        <p:spPr>
          <a:xfrm>
            <a:off x="4016507" y="1072817"/>
            <a:ext cx="4796312" cy="3785611"/>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Hal yang paling sering kamu temukan pada proyek website apapun yang kita buat adalah sebuah file indeks HTML/PHP dan folder untuk menyimpan gambar, file CSS, dan file script.</a:t>
            </a:r>
            <a:endParaRPr b="0" i="0" sz="1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Maka buat 3 folder di dalam web-projects dengan nama sebagai berikut. </a:t>
            </a:r>
            <a:endParaRPr b="0" i="0" sz="1400" u="none" cap="none" strike="noStrike">
              <a:solidFill>
                <a:srgbClr val="000000"/>
              </a:solidFill>
              <a:latin typeface="Cambria"/>
              <a:ea typeface="Cambria"/>
              <a:cs typeface="Cambria"/>
              <a:sym typeface="Cambria"/>
            </a:endParaRPr>
          </a:p>
        </p:txBody>
      </p:sp>
      <p:pic>
        <p:nvPicPr>
          <p:cNvPr id="377" name="Google Shape;377;p42"/>
          <p:cNvPicPr preferRelativeResize="0"/>
          <p:nvPr/>
        </p:nvPicPr>
        <p:blipFill rotWithShape="1">
          <a:blip r:embed="rId6">
            <a:alphaModFix/>
          </a:blip>
          <a:srcRect b="0" l="0" r="0" t="0"/>
          <a:stretch/>
        </p:blipFill>
        <p:spPr>
          <a:xfrm>
            <a:off x="331180" y="1072817"/>
            <a:ext cx="3685327" cy="4098700"/>
          </a:xfrm>
          <a:prstGeom prst="rect">
            <a:avLst/>
          </a:prstGeom>
          <a:noFill/>
          <a:ln>
            <a:noFill/>
          </a:ln>
        </p:spPr>
      </p:pic>
      <p:sp>
        <p:nvSpPr>
          <p:cNvPr id="378" name="Google Shape;378;p42"/>
          <p:cNvSpPr/>
          <p:nvPr/>
        </p:nvSpPr>
        <p:spPr>
          <a:xfrm>
            <a:off x="1304365" y="2163395"/>
            <a:ext cx="2561666" cy="1084731"/>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4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84" name="Google Shape;384;p4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85" name="Google Shape;385;p4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86" name="Google Shape;386;p4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87" name="Google Shape;387;p43"/>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2060"/>
                </a:solidFill>
                <a:latin typeface="Cambria"/>
                <a:ea typeface="Cambria"/>
                <a:cs typeface="Cambria"/>
                <a:sym typeface="Cambria"/>
              </a:rPr>
              <a:t>Menyusun Struktur Folder dan File PHP </a:t>
            </a:r>
            <a:endParaRPr b="0" i="0" sz="2300" u="none" cap="none" strike="noStrike">
              <a:solidFill>
                <a:srgbClr val="002060"/>
              </a:solidFill>
              <a:latin typeface="Cambria"/>
              <a:ea typeface="Cambria"/>
              <a:cs typeface="Cambria"/>
              <a:sym typeface="Cambria"/>
            </a:endParaRPr>
          </a:p>
        </p:txBody>
      </p:sp>
      <p:sp>
        <p:nvSpPr>
          <p:cNvPr id="388" name="Google Shape;388;p43"/>
          <p:cNvSpPr/>
          <p:nvPr/>
        </p:nvSpPr>
        <p:spPr>
          <a:xfrm>
            <a:off x="348791" y="1072817"/>
            <a:ext cx="8464028" cy="3046948"/>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Folder images: Folder ini berisi semua gambar yang akan digunakan pada websitemu.</a:t>
            </a:r>
            <a:endParaRPr b="0" i="0" sz="1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Folder styles: Folder ini berisi kode CSS yang digunakan untuk kontenmu (contoh: pengaturan teks dan warna latar belakang).</a:t>
            </a:r>
            <a:endParaRPr b="0" i="0" sz="1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Folder scripts: Folder ini berisi semua kode JavaScript yang digunakan untuk menambah fungsionalitas interaktif pada website.</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94" name="Google Shape;394;p4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95" name="Google Shape;395;p4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396" name="Google Shape;396;p4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397" name="Google Shape;397;p4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Jalur/Path file</a:t>
            </a:r>
            <a:endParaRPr b="0" i="0" sz="2800" u="none" cap="none" strike="noStrike">
              <a:solidFill>
                <a:srgbClr val="002060"/>
              </a:solidFill>
              <a:latin typeface="Arial"/>
              <a:ea typeface="Arial"/>
              <a:cs typeface="Arial"/>
              <a:sym typeface="Arial"/>
            </a:endParaRPr>
          </a:p>
        </p:txBody>
      </p:sp>
      <p:sp>
        <p:nvSpPr>
          <p:cNvPr id="398" name="Google Shape;398;p44"/>
          <p:cNvSpPr/>
          <p:nvPr/>
        </p:nvSpPr>
        <p:spPr>
          <a:xfrm>
            <a:off x="348791" y="1072817"/>
            <a:ext cx="8464028" cy="267761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Agar file-file dapat berkomunikasi antara satu dengan lainnya, kamu harus menyediakan sebuah path file — sebuah rute sehingga satu file dapat mengetahui di mana lokasi file yang lainnya.</a:t>
            </a:r>
            <a:endParaRPr b="0" i="0" sz="1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Untuk mendemonstrasikannya, kita akan membuat sebuah file dengan nama index.html, dan membuatnya menampilkan gambar.</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10" name="Google Shape;110;p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1" name="Google Shape;111;p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12" name="Google Shape;112;p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13" name="Google Shape;113;p2"/>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2060"/>
                </a:solidFill>
                <a:latin typeface="Cambria"/>
                <a:ea typeface="Cambria"/>
                <a:cs typeface="Cambria"/>
                <a:sym typeface="Cambria"/>
              </a:rPr>
              <a:t>Menyusun Fungsi, File atau Sumber Daya Pemrograman</a:t>
            </a:r>
            <a:endParaRPr b="1" i="0" sz="2300" u="none" cap="none" strike="noStrike">
              <a:solidFill>
                <a:srgbClr val="002060"/>
              </a:solidFill>
              <a:latin typeface="Cambria"/>
              <a:ea typeface="Cambria"/>
              <a:cs typeface="Cambria"/>
              <a:sym typeface="Cambria"/>
            </a:endParaRPr>
          </a:p>
        </p:txBody>
      </p:sp>
      <p:sp>
        <p:nvSpPr>
          <p:cNvPr id="114" name="Google Shape;114;p2"/>
          <p:cNvSpPr/>
          <p:nvPr/>
        </p:nvSpPr>
        <p:spPr>
          <a:xfrm>
            <a:off x="348791" y="983279"/>
            <a:ext cx="8464028" cy="42472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a:ea typeface="Cambria"/>
                <a:cs typeface="Cambria"/>
                <a:sym typeface="Cambria"/>
              </a:rPr>
              <a:t>Deskripsi Singkat mengenai Topik</a:t>
            </a:r>
            <a:endParaRPr b="0" i="0" sz="1400" u="none" cap="none" strike="noStrike">
              <a:solidFill>
                <a:srgbClr val="000000"/>
              </a:solidFill>
              <a:latin typeface="Cambria"/>
              <a:ea typeface="Cambria"/>
              <a:cs typeface="Cambria"/>
              <a:sym typeface="Cambria"/>
            </a:endParaRPr>
          </a:p>
          <a:p>
            <a:pPr indent="-450850" lvl="0" marL="4572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Fungsi dan Procedure adalah sekumpulan intruksi yang dibungkus dalam sebuah blok program. Fungsi dan procedure dapat digunakan ulang tanpa harus menulis ulang instruksi di dalamnya. </a:t>
            </a:r>
            <a:endParaRPr b="0" i="0" sz="1300" u="none" cap="none" strike="noStrike">
              <a:solidFill>
                <a:srgbClr val="000000"/>
              </a:solidFill>
              <a:latin typeface="Cambria"/>
              <a:ea typeface="Cambria"/>
              <a:cs typeface="Cambria"/>
              <a:sym typeface="Cambria"/>
            </a:endParaRPr>
          </a:p>
          <a:p>
            <a:pPr indent="-450850" lvl="0" marL="4572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Procedure : Blok Program yang tidak mengembalikan suatu nilai</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a:ea typeface="Cambria"/>
                <a:cs typeface="Cambria"/>
                <a:sym typeface="Cambria"/>
              </a:rPr>
              <a:t>Tujuan Pelatihan</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a:ea typeface="Cambria"/>
                <a:cs typeface="Cambria"/>
                <a:sym typeface="Cambria"/>
              </a:rPr>
              <a:t>Memahami konsep dasar pemrograman web dengan PHP</a:t>
            </a:r>
            <a:endParaRPr b="0" i="0" sz="13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a:ea typeface="Cambria"/>
                <a:cs typeface="Cambria"/>
                <a:sym typeface="Cambria"/>
              </a:rPr>
              <a:t>Peserta memiliki kemampuan dan keterampilan dalam mengelola sumber daya hasil pemrograman</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a:ea typeface="Cambria"/>
                <a:cs typeface="Cambria"/>
                <a:sym typeface="Cambria"/>
              </a:rPr>
              <a:t>Materi Yang akan disampaikan:</a:t>
            </a:r>
            <a:endParaRPr b="0" i="0" sz="13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Fungsi dan Procedure</a:t>
            </a:r>
            <a:endParaRPr b="0" i="0" sz="13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400"/>
              <a:buFont typeface="Cambria"/>
              <a:buAutoNum type="arabicPeriod"/>
            </a:pPr>
            <a:r>
              <a:rPr b="0" i="0" lang="en-US" sz="1400" u="none" cap="none" strike="noStrike">
                <a:solidFill>
                  <a:srgbClr val="000000"/>
                </a:solidFill>
                <a:latin typeface="Cambria"/>
                <a:ea typeface="Cambria"/>
                <a:cs typeface="Cambria"/>
                <a:sym typeface="Cambria"/>
              </a:rPr>
              <a:t>Pemanggilan Fungsi dan Procedure dalam PHP</a:t>
            </a:r>
            <a:endParaRPr b="0" i="0" sz="13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a:ea typeface="Cambria"/>
                <a:cs typeface="Cambria"/>
                <a:sym typeface="Cambria"/>
              </a:rPr>
              <a:t>Tugas Latihan: </a:t>
            </a:r>
            <a:r>
              <a:rPr b="0" i="1" lang="en-US" sz="1400" u="none" cap="none" strike="noStrike">
                <a:solidFill>
                  <a:srgbClr val="000000"/>
                </a:solidFill>
                <a:latin typeface="Cambria"/>
                <a:ea typeface="Cambria"/>
                <a:cs typeface="Cambria"/>
                <a:sym typeface="Cambria"/>
              </a:rPr>
              <a:t>Membuat Kode Sederhana dengan Fungsi dan Prosedur</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a:ea typeface="Cambria"/>
                <a:cs typeface="Cambria"/>
                <a:sym typeface="Cambria"/>
              </a:rPr>
              <a:t>Outcome/Capaian Pelatihan</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Cambria"/>
                <a:ea typeface="Cambria"/>
                <a:cs typeface="Cambria"/>
                <a:sym typeface="Cambria"/>
              </a:rPr>
              <a:t>Source Code Tugas Latihan</a:t>
            </a:r>
            <a:endParaRPr b="0" i="0" sz="1300" u="none" cap="none" strike="noStrike">
              <a:solidFill>
                <a:srgbClr val="000000"/>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4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04" name="Google Shape;404;p4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05" name="Google Shape;405;p4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06" name="Google Shape;406;p4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07" name="Google Shape;407;p4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Jalur/Path file</a:t>
            </a:r>
            <a:endParaRPr b="0" i="0" sz="2800" u="none" cap="none" strike="noStrike">
              <a:solidFill>
                <a:srgbClr val="002060"/>
              </a:solidFill>
              <a:latin typeface="Cambria"/>
              <a:ea typeface="Cambria"/>
              <a:cs typeface="Cambria"/>
              <a:sym typeface="Cambria"/>
            </a:endParaRPr>
          </a:p>
        </p:txBody>
      </p:sp>
      <p:sp>
        <p:nvSpPr>
          <p:cNvPr id="408" name="Google Shape;408;p45"/>
          <p:cNvSpPr/>
          <p:nvPr/>
        </p:nvSpPr>
        <p:spPr>
          <a:xfrm>
            <a:off x="348791" y="1072817"/>
            <a:ext cx="8464028" cy="83095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Salin/Copy gambar yang kamu pilih ke dalam folder image.</a:t>
            </a:r>
            <a:endParaRPr b="0" i="0" sz="1400" u="none" cap="none" strike="noStrike">
              <a:solidFill>
                <a:srgbClr val="000000"/>
              </a:solidFill>
              <a:latin typeface="Cambria"/>
              <a:ea typeface="Cambria"/>
              <a:cs typeface="Cambria"/>
              <a:sym typeface="Cambria"/>
            </a:endParaRPr>
          </a:p>
        </p:txBody>
      </p:sp>
      <p:pic>
        <p:nvPicPr>
          <p:cNvPr id="409" name="Google Shape;409;p45"/>
          <p:cNvPicPr preferRelativeResize="0"/>
          <p:nvPr/>
        </p:nvPicPr>
        <p:blipFill rotWithShape="1">
          <a:blip r:embed="rId6">
            <a:alphaModFix/>
          </a:blip>
          <a:srcRect b="0" l="0" r="0" t="0"/>
          <a:stretch/>
        </p:blipFill>
        <p:spPr>
          <a:xfrm>
            <a:off x="695982" y="1903773"/>
            <a:ext cx="7744580" cy="186983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15" name="Google Shape;415;p4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16" name="Google Shape;416;p4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17" name="Google Shape;417;p4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18" name="Google Shape;418;p4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Jalur/Path file</a:t>
            </a:r>
            <a:endParaRPr b="0" i="0" sz="2800" u="none" cap="none" strike="noStrike">
              <a:solidFill>
                <a:srgbClr val="002060"/>
              </a:solidFill>
              <a:latin typeface="Arial"/>
              <a:ea typeface="Arial"/>
              <a:cs typeface="Arial"/>
              <a:sym typeface="Arial"/>
            </a:endParaRPr>
          </a:p>
        </p:txBody>
      </p:sp>
      <p:sp>
        <p:nvSpPr>
          <p:cNvPr id="419" name="Google Shape;419;p46"/>
          <p:cNvSpPr/>
          <p:nvPr/>
        </p:nvSpPr>
        <p:spPr>
          <a:xfrm>
            <a:off x="348791" y="1072817"/>
            <a:ext cx="8464028" cy="83095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Buat file index.html, dan tambahkan kode berikut ke dalam file tersebut.</a:t>
            </a:r>
            <a:endParaRPr b="0" i="0" sz="1400" u="none" cap="none" strike="noStrike">
              <a:solidFill>
                <a:srgbClr val="000000"/>
              </a:solidFill>
              <a:latin typeface="Cambria"/>
              <a:ea typeface="Cambria"/>
              <a:cs typeface="Cambria"/>
              <a:sym typeface="Cambria"/>
            </a:endParaRPr>
          </a:p>
        </p:txBody>
      </p:sp>
      <p:pic>
        <p:nvPicPr>
          <p:cNvPr id="420" name="Google Shape;420;p46"/>
          <p:cNvPicPr preferRelativeResize="0"/>
          <p:nvPr/>
        </p:nvPicPr>
        <p:blipFill rotWithShape="1">
          <a:blip r:embed="rId6">
            <a:alphaModFix/>
          </a:blip>
          <a:srcRect b="0" l="0" r="0" t="0"/>
          <a:stretch/>
        </p:blipFill>
        <p:spPr>
          <a:xfrm>
            <a:off x="426127" y="1954652"/>
            <a:ext cx="8309356" cy="241825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4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26" name="Google Shape;426;p4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27" name="Google Shape;427;p47"/>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28" name="Google Shape;428;p47"/>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29" name="Google Shape;429;p4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Jalur/Path file</a:t>
            </a:r>
            <a:endParaRPr b="0" i="0" sz="2800" u="none" cap="none" strike="noStrike">
              <a:solidFill>
                <a:srgbClr val="002060"/>
              </a:solidFill>
              <a:latin typeface="Arial"/>
              <a:ea typeface="Arial"/>
              <a:cs typeface="Arial"/>
              <a:sym typeface="Arial"/>
            </a:endParaRPr>
          </a:p>
        </p:txBody>
      </p:sp>
      <p:sp>
        <p:nvSpPr>
          <p:cNvPr id="430" name="Google Shape;430;p47"/>
          <p:cNvSpPr/>
          <p:nvPr/>
        </p:nvSpPr>
        <p:spPr>
          <a:xfrm>
            <a:off x="348791" y="1072817"/>
            <a:ext cx="8464028" cy="3816389"/>
          </a:xfrm>
          <a:prstGeom prst="rect">
            <a:avLst/>
          </a:prstGeom>
          <a:noFill/>
          <a:ln>
            <a:noFill/>
          </a:ln>
        </p:spPr>
        <p:txBody>
          <a:bodyPr anchorCtr="0" anchor="t" bIns="45700" lIns="91425" spcFirstLastPara="1" rIns="91425" wrap="square" tIns="45700">
            <a:spAutoFit/>
          </a:bodyPr>
          <a:lstStyle/>
          <a:p>
            <a:pPr indent="-444500" lvl="0" marL="4572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Baris &lt;img src="images/gambar.png" alt=“Gambar Digital Talent"&gt; adalah kode HTML yang menyisipkan gambar ke dalam halaman.</a:t>
            </a:r>
            <a:endParaRPr b="0" i="0" sz="1200" u="none" cap="none" strike="noStrike">
              <a:solidFill>
                <a:srgbClr val="000000"/>
              </a:solidFill>
              <a:latin typeface="Cambria"/>
              <a:ea typeface="Cambria"/>
              <a:cs typeface="Cambria"/>
              <a:sym typeface="Cambria"/>
            </a:endParaRPr>
          </a:p>
          <a:p>
            <a:pPr indent="-444500" lvl="0" marL="4572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Kita perlu memberitahu HTML di mana letak gambar tersebut.</a:t>
            </a:r>
            <a:endParaRPr b="0" i="0" sz="1200" u="none" cap="none" strike="noStrike">
              <a:solidFill>
                <a:srgbClr val="000000"/>
              </a:solidFill>
              <a:latin typeface="Cambria"/>
              <a:ea typeface="Cambria"/>
              <a:cs typeface="Cambria"/>
              <a:sym typeface="Cambria"/>
            </a:endParaRPr>
          </a:p>
          <a:p>
            <a:pPr indent="-444500" lvl="0" marL="4572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Gambar berada pada folder images yang sejajar dengan file index.html.</a:t>
            </a:r>
            <a:endParaRPr b="0" i="0" sz="1200" u="none" cap="none" strike="noStrike">
              <a:solidFill>
                <a:srgbClr val="000000"/>
              </a:solidFill>
              <a:latin typeface="Cambria"/>
              <a:ea typeface="Cambria"/>
              <a:cs typeface="Cambria"/>
              <a:sym typeface="Cambria"/>
            </a:endParaRPr>
          </a:p>
          <a:p>
            <a:pPr indent="-444500" lvl="0" marL="4572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Untuk menelusuri struktur file dari index.html ke gambar kita, nama file kita beri nama gambar.png, sehingga jalur file-nya menjadi images/gambar.png.</a:t>
            </a:r>
            <a:endParaRPr b="0" i="0" sz="1200" u="none" cap="none" strike="noStrike">
              <a:solidFill>
                <a:srgbClr val="000000"/>
              </a:solidFill>
              <a:latin typeface="Cambria"/>
              <a:ea typeface="Cambria"/>
              <a:cs typeface="Cambria"/>
              <a:sym typeface="Cambria"/>
            </a:endParaRPr>
          </a:p>
          <a:p>
            <a:pPr indent="-444500" lvl="0" marL="4572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Simpan file HTML, kemudian buka halaman tersebut pada web browser.</a:t>
            </a:r>
            <a:endParaRPr b="0" i="0" sz="1200" u="none" cap="none" strike="noStrike">
              <a:solidFill>
                <a:srgbClr val="000000"/>
              </a:solidFill>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4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36" name="Google Shape;436;p4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37" name="Google Shape;437;p4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38" name="Google Shape;438;p4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39" name="Google Shape;439;p4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Jalur/Path file</a:t>
            </a:r>
            <a:endParaRPr b="0" i="0" sz="2800" u="none" cap="none" strike="noStrike">
              <a:solidFill>
                <a:srgbClr val="002060"/>
              </a:solidFill>
              <a:latin typeface="Arial"/>
              <a:ea typeface="Arial"/>
              <a:cs typeface="Arial"/>
              <a:sym typeface="Arial"/>
            </a:endParaRPr>
          </a:p>
        </p:txBody>
      </p:sp>
      <p:sp>
        <p:nvSpPr>
          <p:cNvPr id="440" name="Google Shape;440;p48"/>
          <p:cNvSpPr/>
          <p:nvPr/>
        </p:nvSpPr>
        <p:spPr>
          <a:xfrm>
            <a:off x="348791" y="1072817"/>
            <a:ext cx="8464028" cy="461624"/>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Hasil dari program diatas adalah sebagai berikut:</a:t>
            </a:r>
            <a:endParaRPr b="0" i="0" sz="1400" u="none" cap="none" strike="noStrike">
              <a:solidFill>
                <a:srgbClr val="000000"/>
              </a:solidFill>
              <a:latin typeface="Arial"/>
              <a:ea typeface="Arial"/>
              <a:cs typeface="Arial"/>
              <a:sym typeface="Arial"/>
            </a:endParaRPr>
          </a:p>
        </p:txBody>
      </p:sp>
      <p:pic>
        <p:nvPicPr>
          <p:cNvPr id="441" name="Google Shape;441;p48"/>
          <p:cNvPicPr preferRelativeResize="0"/>
          <p:nvPr/>
        </p:nvPicPr>
        <p:blipFill rotWithShape="1">
          <a:blip r:embed="rId6">
            <a:alphaModFix/>
          </a:blip>
          <a:srcRect b="0" l="0" r="0" t="0"/>
          <a:stretch/>
        </p:blipFill>
        <p:spPr>
          <a:xfrm>
            <a:off x="1603922" y="1593477"/>
            <a:ext cx="5936156" cy="32754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4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47" name="Google Shape;447;p4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48" name="Google Shape;448;p49"/>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49" name="Google Shape;449;p49"/>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50" name="Google Shape;450;p49"/>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2060"/>
                </a:solidFill>
                <a:latin typeface="Cambria"/>
                <a:ea typeface="Cambria"/>
                <a:cs typeface="Cambria"/>
                <a:sym typeface="Cambria"/>
              </a:rPr>
              <a:t>Mengorganisasikan Sumberdaya Pemrograman</a:t>
            </a:r>
            <a:endParaRPr b="0" i="0" sz="2600" u="none" cap="none" strike="noStrike">
              <a:solidFill>
                <a:srgbClr val="002060"/>
              </a:solidFill>
              <a:latin typeface="Cambria"/>
              <a:ea typeface="Cambria"/>
              <a:cs typeface="Cambria"/>
              <a:sym typeface="Cambria"/>
            </a:endParaRPr>
          </a:p>
        </p:txBody>
      </p:sp>
      <p:sp>
        <p:nvSpPr>
          <p:cNvPr id="451" name="Google Shape;451;p49"/>
          <p:cNvSpPr/>
          <p:nvPr/>
        </p:nvSpPr>
        <p:spPr>
          <a:xfrm>
            <a:off x="348791" y="1072817"/>
            <a:ext cx="8464028" cy="37856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Yang Perlu diperhatikan dalam Mengorganisasikan Sumberdaya Pemrograman:</a:t>
            </a:r>
            <a:endParaRPr b="0" i="0" sz="10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mbria"/>
              <a:ea typeface="Cambria"/>
              <a:cs typeface="Cambria"/>
              <a:sym typeface="Cambria"/>
            </a:endParaRPr>
          </a:p>
          <a:p>
            <a:pPr indent="-431800" lvl="0" marL="457200" marR="0" rtl="0" algn="l">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Folder dan nama file diberi nama sesuai dengan fungsinya.</a:t>
            </a:r>
            <a:endParaRPr b="0" i="0" sz="1000" u="none" cap="none" strike="noStrike">
              <a:solidFill>
                <a:srgbClr val="000000"/>
              </a:solidFill>
              <a:latin typeface="Cambria"/>
              <a:ea typeface="Cambria"/>
              <a:cs typeface="Cambria"/>
              <a:sym typeface="Cambria"/>
            </a:endParaRPr>
          </a:p>
          <a:p>
            <a:pPr indent="-304800" lvl="0" marL="457200" marR="0" rtl="0" algn="l">
              <a:lnSpc>
                <a:spcPct val="100000"/>
              </a:lnSpc>
              <a:spcBef>
                <a:spcPts val="0"/>
              </a:spcBef>
              <a:spcAft>
                <a:spcPts val="0"/>
              </a:spcAft>
              <a:buClr>
                <a:srgbClr val="000000"/>
              </a:buClr>
              <a:buSzPts val="2400"/>
              <a:buFont typeface="Noto Sans Symbols"/>
              <a:buNone/>
            </a:pPr>
            <a:r>
              <a:t/>
            </a:r>
            <a:endParaRPr b="0" i="0" sz="2000" u="none" cap="none" strike="noStrike">
              <a:solidFill>
                <a:srgbClr val="000000"/>
              </a:solidFill>
              <a:latin typeface="Cambria"/>
              <a:ea typeface="Cambria"/>
              <a:cs typeface="Cambria"/>
              <a:sym typeface="Cambria"/>
            </a:endParaRPr>
          </a:p>
          <a:p>
            <a:pPr indent="-431800" lvl="0" marL="457200" marR="0" rtl="0" algn="l">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Tempatkan File source code yang mempunyai fungsionalitas yang sama dalam satu folder</a:t>
            </a:r>
            <a:endParaRPr b="0" i="0" sz="1000" u="none" cap="none" strike="noStrike">
              <a:solidFill>
                <a:srgbClr val="000000"/>
              </a:solidFill>
              <a:latin typeface="Cambria"/>
              <a:ea typeface="Cambria"/>
              <a:cs typeface="Cambria"/>
              <a:sym typeface="Cambria"/>
            </a:endParaRPr>
          </a:p>
          <a:p>
            <a:pPr indent="-304800" lvl="0" marL="457200" marR="0" rtl="0" algn="l">
              <a:lnSpc>
                <a:spcPct val="100000"/>
              </a:lnSpc>
              <a:spcBef>
                <a:spcPts val="0"/>
              </a:spcBef>
              <a:spcAft>
                <a:spcPts val="0"/>
              </a:spcAft>
              <a:buClr>
                <a:srgbClr val="000000"/>
              </a:buClr>
              <a:buSzPts val="2400"/>
              <a:buFont typeface="Noto Sans Symbols"/>
              <a:buNone/>
            </a:pPr>
            <a:r>
              <a:t/>
            </a:r>
            <a:endParaRPr b="0" i="0" sz="2000" u="none" cap="none" strike="noStrike">
              <a:solidFill>
                <a:srgbClr val="000000"/>
              </a:solidFill>
              <a:latin typeface="Cambria"/>
              <a:ea typeface="Cambria"/>
              <a:cs typeface="Cambria"/>
              <a:sym typeface="Cambria"/>
            </a:endParaRPr>
          </a:p>
          <a:p>
            <a:pPr indent="-431800" lvl="0" marL="457200" marR="0" rtl="0" algn="l">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Membuat file Readme.txt </a:t>
            </a:r>
            <a:endParaRPr b="0" i="0" sz="1000" u="none" cap="none" strike="noStrike">
              <a:solidFill>
                <a:srgbClr val="000000"/>
              </a:solidFill>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5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57" name="Google Shape;457;p5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58" name="Google Shape;458;p50"/>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59" name="Google Shape;459;p50"/>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60" name="Google Shape;460;p50"/>
          <p:cNvSpPr/>
          <p:nvPr/>
        </p:nvSpPr>
        <p:spPr>
          <a:xfrm>
            <a:off x="331181" y="118750"/>
            <a:ext cx="5650217" cy="89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2060"/>
                </a:solidFill>
                <a:latin typeface="Cambria"/>
                <a:ea typeface="Cambria"/>
                <a:cs typeface="Cambria"/>
                <a:sym typeface="Cambria"/>
              </a:rPr>
              <a:t>Contoh Pengorganisasian File PHP pada Framework Codeigniter</a:t>
            </a:r>
            <a:endParaRPr b="0" i="0" sz="2500" u="none" cap="none" strike="noStrike">
              <a:solidFill>
                <a:srgbClr val="002060"/>
              </a:solidFill>
              <a:latin typeface="Cambria"/>
              <a:ea typeface="Cambria"/>
              <a:cs typeface="Cambria"/>
              <a:sym typeface="Cambria"/>
            </a:endParaRPr>
          </a:p>
        </p:txBody>
      </p:sp>
      <p:pic>
        <p:nvPicPr>
          <p:cNvPr id="461" name="Google Shape;461;p50"/>
          <p:cNvPicPr preferRelativeResize="0"/>
          <p:nvPr/>
        </p:nvPicPr>
        <p:blipFill rotWithShape="1">
          <a:blip r:embed="rId6">
            <a:alphaModFix/>
          </a:blip>
          <a:srcRect b="0" l="0" r="0" t="0"/>
          <a:stretch/>
        </p:blipFill>
        <p:spPr>
          <a:xfrm>
            <a:off x="331181" y="1130012"/>
            <a:ext cx="4693856" cy="3992963"/>
          </a:xfrm>
          <a:prstGeom prst="rect">
            <a:avLst/>
          </a:prstGeom>
          <a:noFill/>
          <a:ln>
            <a:noFill/>
          </a:ln>
        </p:spPr>
      </p:pic>
      <p:sp>
        <p:nvSpPr>
          <p:cNvPr id="462" name="Google Shape;462;p50"/>
          <p:cNvSpPr txBox="1"/>
          <p:nvPr/>
        </p:nvSpPr>
        <p:spPr>
          <a:xfrm>
            <a:off x="5163670" y="1081230"/>
            <a:ext cx="3778623" cy="258532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Folder config adalah folder yang digunakan untuk meletakkan file konfigurasi.</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Folder controller adalah folder yang berfungsi untuk menyimpan file-file controller yang digunakan untuk mengatur alur proses aliran data atau fungsi yang dibuat. </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5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68" name="Google Shape;468;p5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69" name="Google Shape;469;p51"/>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70" name="Google Shape;470;p51"/>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71" name="Google Shape;471;p5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Membuat File Readme.txt</a:t>
            </a:r>
            <a:endParaRPr b="0" i="0" sz="2800" u="none" cap="none" strike="noStrike">
              <a:solidFill>
                <a:srgbClr val="FF0000"/>
              </a:solidFill>
              <a:latin typeface="Arial"/>
              <a:ea typeface="Arial"/>
              <a:cs typeface="Arial"/>
              <a:sym typeface="Arial"/>
            </a:endParaRPr>
          </a:p>
        </p:txBody>
      </p:sp>
      <p:sp>
        <p:nvSpPr>
          <p:cNvPr id="472" name="Google Shape;472;p51"/>
          <p:cNvSpPr/>
          <p:nvPr/>
        </p:nvSpPr>
        <p:spPr>
          <a:xfrm>
            <a:off x="272850" y="838598"/>
            <a:ext cx="8463900" cy="4089900"/>
          </a:xfrm>
          <a:prstGeom prst="rect">
            <a:avLst/>
          </a:prstGeom>
          <a:noFill/>
          <a:ln>
            <a:noFill/>
          </a:ln>
        </p:spPr>
        <p:txBody>
          <a:bodyPr anchorCtr="0" anchor="t" bIns="45700" lIns="91425" spcFirstLastPara="1" rIns="91425" wrap="square" tIns="45700">
            <a:spAutoFit/>
          </a:bodyPr>
          <a:lstStyle/>
          <a:p>
            <a:pPr indent="-431800" lvl="0" marL="4572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README adalah sebuah berkas atau file yang berisi informasi tentang berkas lain di dalam direktori atau arsip dari perangkat lunak komputer.</a:t>
            </a:r>
            <a:endParaRPr b="0" i="0" sz="1000" u="none" cap="none" strike="noStrike">
              <a:solidFill>
                <a:srgbClr val="000000"/>
              </a:solidFill>
              <a:latin typeface="Cambria"/>
              <a:ea typeface="Cambria"/>
              <a:cs typeface="Cambria"/>
              <a:sym typeface="Cambria"/>
            </a:endParaRPr>
          </a:p>
          <a:p>
            <a:pPr indent="-304800" lvl="0" marL="457200" marR="0" rtl="0" algn="just">
              <a:lnSpc>
                <a:spcPct val="100000"/>
              </a:lnSpc>
              <a:spcBef>
                <a:spcPts val="0"/>
              </a:spcBef>
              <a:spcAft>
                <a:spcPts val="0"/>
              </a:spcAft>
              <a:buClr>
                <a:srgbClr val="000000"/>
              </a:buClr>
              <a:buSzPts val="2400"/>
              <a:buFont typeface="Noto Sans Symbols"/>
              <a:buNone/>
            </a:pPr>
            <a:r>
              <a:t/>
            </a:r>
            <a:endParaRPr b="0" i="0" sz="2000" u="none" cap="none" strike="noStrike">
              <a:solidFill>
                <a:srgbClr val="000000"/>
              </a:solidFill>
              <a:latin typeface="Cambria"/>
              <a:ea typeface="Cambria"/>
              <a:cs typeface="Cambria"/>
              <a:sym typeface="Cambria"/>
            </a:endParaRPr>
          </a:p>
          <a:p>
            <a:pPr indent="-431800" lvl="0" marL="4572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File Readme berisikan informasi tentang :</a:t>
            </a:r>
            <a:endParaRPr b="0" i="0" sz="1000" u="none" cap="none" strike="noStrike">
              <a:solidFill>
                <a:srgbClr val="000000"/>
              </a:solidFill>
              <a:latin typeface="Cambria"/>
              <a:ea typeface="Cambria"/>
              <a:cs typeface="Cambria"/>
              <a:sym typeface="Cambria"/>
            </a:endParaRPr>
          </a:p>
          <a:p>
            <a:pPr indent="-431800" lvl="1" marL="914400" marR="0" rtl="0" algn="just">
              <a:lnSpc>
                <a:spcPct val="100000"/>
              </a:lnSpc>
              <a:spcBef>
                <a:spcPts val="0"/>
              </a:spcBef>
              <a:spcAft>
                <a:spcPts val="0"/>
              </a:spcAft>
              <a:buClr>
                <a:srgbClr val="000000"/>
              </a:buClr>
              <a:buSzPts val="2000"/>
              <a:buFont typeface="Cambria"/>
              <a:buChar char="✔"/>
            </a:pPr>
            <a:r>
              <a:rPr b="0" i="0" lang="en-US" sz="2000" u="none" cap="none" strike="noStrike">
                <a:solidFill>
                  <a:schemeClr val="dk1"/>
                </a:solidFill>
                <a:latin typeface="Cambria"/>
                <a:ea typeface="Cambria"/>
                <a:cs typeface="Cambria"/>
                <a:sym typeface="Cambria"/>
              </a:rPr>
              <a:t>Petunjuk Instalasi</a:t>
            </a:r>
            <a:endParaRPr b="0" i="0" sz="2000" u="none" cap="none" strike="noStrike">
              <a:solidFill>
                <a:schemeClr val="dk1"/>
              </a:solidFill>
              <a:latin typeface="Cambria"/>
              <a:ea typeface="Cambria"/>
              <a:cs typeface="Cambria"/>
              <a:sym typeface="Cambria"/>
            </a:endParaRPr>
          </a:p>
          <a:p>
            <a:pPr indent="-431800" lvl="1" marL="9144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Petunjuk Konfigurasi</a:t>
            </a:r>
            <a:endParaRPr b="0" i="0" sz="2000" u="none" cap="none" strike="noStrike">
              <a:solidFill>
                <a:srgbClr val="000000"/>
              </a:solidFill>
              <a:latin typeface="Cambria"/>
              <a:ea typeface="Cambria"/>
              <a:cs typeface="Cambria"/>
              <a:sym typeface="Cambria"/>
            </a:endParaRPr>
          </a:p>
          <a:p>
            <a:pPr indent="-431800" lvl="1" marL="9144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Penjelasan Struktur/Hirarki Program</a:t>
            </a:r>
            <a:endParaRPr b="0" i="0" sz="1000" u="none" cap="none" strike="noStrike">
              <a:solidFill>
                <a:srgbClr val="000000"/>
              </a:solidFill>
              <a:latin typeface="Cambria"/>
              <a:ea typeface="Cambria"/>
              <a:cs typeface="Cambria"/>
              <a:sym typeface="Cambria"/>
            </a:endParaRPr>
          </a:p>
          <a:p>
            <a:pPr indent="-431800" lvl="1" marL="9144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Informasi hak cipta dan perizinan menggunakan perangkat lunak </a:t>
            </a:r>
            <a:endParaRPr b="0" i="0" sz="1000" u="none" cap="none" strike="noStrike">
              <a:solidFill>
                <a:srgbClr val="000000"/>
              </a:solidFill>
              <a:latin typeface="Cambria"/>
              <a:ea typeface="Cambria"/>
              <a:cs typeface="Cambria"/>
              <a:sym typeface="Cambria"/>
            </a:endParaRPr>
          </a:p>
          <a:p>
            <a:pPr indent="-431800" lvl="1" marL="9144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ChangeLog SourceCode</a:t>
            </a:r>
            <a:endParaRPr b="0" i="0" sz="20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mbria"/>
              <a:ea typeface="Cambria"/>
              <a:cs typeface="Cambria"/>
              <a:sym typeface="Cambria"/>
            </a:endParaRPr>
          </a:p>
          <a:p>
            <a:pPr indent="-355600" lvl="0" marL="457200" marR="0" rtl="0" algn="just">
              <a:lnSpc>
                <a:spcPct val="100000"/>
              </a:lnSpc>
              <a:spcBef>
                <a:spcPts val="0"/>
              </a:spcBef>
              <a:spcAft>
                <a:spcPts val="0"/>
              </a:spcAft>
              <a:buClr>
                <a:srgbClr val="000000"/>
              </a:buClr>
              <a:buSzPts val="2000"/>
              <a:buFont typeface="Cambria"/>
              <a:buChar char="❖"/>
            </a:pPr>
            <a:r>
              <a:rPr b="0" i="0" lang="en-US" sz="2000" u="none" cap="none" strike="noStrike">
                <a:solidFill>
                  <a:srgbClr val="000000"/>
                </a:solidFill>
                <a:latin typeface="Cambria"/>
                <a:ea typeface="Cambria"/>
                <a:cs typeface="Cambria"/>
                <a:sym typeface="Cambria"/>
              </a:rPr>
              <a:t>Contoh Implementasi Readme:</a:t>
            </a:r>
            <a:endParaRPr b="0" i="0" sz="2000" u="none" cap="none" strike="noStrike">
              <a:solidFill>
                <a:srgbClr val="000000"/>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mbria"/>
                <a:ea typeface="Cambria"/>
                <a:cs typeface="Cambria"/>
                <a:sym typeface="Cambria"/>
                <a:hlinkClick r:id="rId6"/>
              </a:rPr>
              <a:t>https://www.makeareadme.com/</a:t>
            </a:r>
            <a:endParaRPr b="0" i="0" sz="2000" u="none" cap="none" strike="noStrike">
              <a:solidFill>
                <a:srgbClr val="000000"/>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2000"/>
              <a:buFont typeface="Arial"/>
              <a:buNone/>
            </a:pPr>
            <a:r>
              <a:rPr b="0" i="0" lang="en-US" sz="2000" u="sng" cap="none" strike="noStrike">
                <a:solidFill>
                  <a:schemeClr val="hlink"/>
                </a:solidFill>
                <a:latin typeface="Cambria"/>
                <a:ea typeface="Cambria"/>
                <a:cs typeface="Cambria"/>
                <a:sym typeface="Cambria"/>
                <a:hlinkClick r:id="rId7"/>
              </a:rPr>
              <a:t>https://github.com/matiassingers/awesome-readme</a:t>
            </a:r>
            <a:endParaRPr b="0" i="0" sz="2000" u="none" cap="none" strike="noStrike">
              <a:solidFill>
                <a:srgbClr val="000000"/>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mbria"/>
              <a:ea typeface="Cambria"/>
              <a:cs typeface="Cambria"/>
              <a:sym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ge39d693941_1_6"/>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478" name="Google Shape;478;ge39d693941_1_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79" name="Google Shape;479;ge39d693941_1_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80" name="Google Shape;480;ge39d693941_1_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81" name="Google Shape;481;ge39d693941_1_6"/>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Penugasan Mandiri</a:t>
            </a:r>
            <a:endParaRPr b="0" i="0" sz="2800" u="none" cap="none" strike="noStrike">
              <a:solidFill>
                <a:srgbClr val="FF0000"/>
              </a:solidFill>
              <a:latin typeface="Arial"/>
              <a:ea typeface="Arial"/>
              <a:cs typeface="Arial"/>
              <a:sym typeface="Arial"/>
            </a:endParaRPr>
          </a:p>
        </p:txBody>
      </p:sp>
      <p:sp>
        <p:nvSpPr>
          <p:cNvPr id="482" name="Google Shape;482;ge39d693941_1_6"/>
          <p:cNvSpPr/>
          <p:nvPr/>
        </p:nvSpPr>
        <p:spPr>
          <a:xfrm>
            <a:off x="331175" y="736650"/>
            <a:ext cx="8463900" cy="4232400"/>
          </a:xfrm>
          <a:prstGeom prst="rect">
            <a:avLst/>
          </a:prstGeom>
          <a:noFill/>
          <a:ln>
            <a:noFill/>
          </a:ln>
        </p:spPr>
        <p:txBody>
          <a:bodyPr anchorCtr="0" anchor="t" bIns="45700" lIns="91425" spcFirstLastPara="1" rIns="91425" wrap="square" tIns="45700">
            <a:noAutofit/>
          </a:bodyPr>
          <a:lstStyle/>
          <a:p>
            <a:pPr indent="-425450" lvl="0" marL="4572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Buatlah 2 buah fungsi </a:t>
            </a:r>
            <a:endParaRPr b="0" i="0" sz="1900" u="none" cap="none" strike="noStrike">
              <a:solidFill>
                <a:srgbClr val="000000"/>
              </a:solidFill>
              <a:latin typeface="Cambria"/>
              <a:ea typeface="Cambria"/>
              <a:cs typeface="Cambria"/>
              <a:sym typeface="Cambria"/>
            </a:endParaRPr>
          </a:p>
          <a:p>
            <a:pPr indent="-349250" lvl="0" marL="914400" marR="0" rtl="0" algn="just">
              <a:lnSpc>
                <a:spcPct val="100000"/>
              </a:lnSpc>
              <a:spcBef>
                <a:spcPts val="0"/>
              </a:spcBef>
              <a:spcAft>
                <a:spcPts val="0"/>
              </a:spcAft>
              <a:buClr>
                <a:srgbClr val="000000"/>
              </a:buClr>
              <a:buSzPts val="1900"/>
              <a:buFont typeface="Cambria"/>
              <a:buAutoNum type="arabicPeriod"/>
            </a:pPr>
            <a:r>
              <a:rPr b="0" i="0" lang="en-US" sz="1900" u="none" cap="none" strike="noStrike">
                <a:solidFill>
                  <a:srgbClr val="000000"/>
                </a:solidFill>
                <a:latin typeface="Cambria"/>
                <a:ea typeface="Cambria"/>
                <a:cs typeface="Cambria"/>
                <a:sym typeface="Cambria"/>
              </a:rPr>
              <a:t>Fungsi untuk membuat sebuah soal disertai jawaban dari perhitungan segitiga sama kaki dengan nilai alas dan tinggi yang sudah disiapkan</a:t>
            </a:r>
            <a:endParaRPr b="0" i="0" sz="1900" u="none" cap="none" strike="noStrike">
              <a:solidFill>
                <a:srgbClr val="000000"/>
              </a:solidFill>
              <a:latin typeface="Cambria"/>
              <a:ea typeface="Cambria"/>
              <a:cs typeface="Cambria"/>
              <a:sym typeface="Cambria"/>
            </a:endParaRPr>
          </a:p>
          <a:p>
            <a:pPr indent="-349250" lvl="0" marL="914400" marR="0" rtl="0" algn="just">
              <a:lnSpc>
                <a:spcPct val="100000"/>
              </a:lnSpc>
              <a:spcBef>
                <a:spcPts val="0"/>
              </a:spcBef>
              <a:spcAft>
                <a:spcPts val="0"/>
              </a:spcAft>
              <a:buClr>
                <a:srgbClr val="000000"/>
              </a:buClr>
              <a:buSzPts val="1900"/>
              <a:buFont typeface="Cambria"/>
              <a:buAutoNum type="arabicPeriod"/>
            </a:pPr>
            <a:r>
              <a:rPr b="0" i="0" lang="en-US" sz="1900" u="none" cap="none" strike="noStrike">
                <a:solidFill>
                  <a:srgbClr val="000000"/>
                </a:solidFill>
                <a:latin typeface="Cambria"/>
                <a:ea typeface="Cambria"/>
                <a:cs typeface="Cambria"/>
                <a:sym typeface="Cambria"/>
              </a:rPr>
              <a:t>Fungsi untuk melakukan perhitungan luas segitiga sama kaki</a:t>
            </a:r>
            <a:endParaRPr b="0" i="0" sz="1900" u="none" cap="none" strike="noStrike">
              <a:solidFill>
                <a:srgbClr val="000000"/>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Cambria"/>
                <a:ea typeface="Cambria"/>
                <a:cs typeface="Cambria"/>
                <a:sym typeface="Cambria"/>
              </a:rPr>
              <a:t>Buatlah dalam bentuk fungsi Rekursif pada fungsi no 1 yang memanggil fungsi no 2 sebagai jawaban</a:t>
            </a:r>
            <a:endParaRPr b="0" i="0" sz="1900" u="none" cap="none" strike="noStrike">
              <a:solidFill>
                <a:srgbClr val="000000"/>
              </a:solidFill>
              <a:latin typeface="Cambria"/>
              <a:ea typeface="Cambria"/>
              <a:cs typeface="Cambria"/>
              <a:sym typeface="Cambria"/>
            </a:endParaRPr>
          </a:p>
          <a:p>
            <a:pPr indent="-304800" lvl="0" marL="457200" marR="0" rtl="0" algn="just">
              <a:lnSpc>
                <a:spcPct val="100000"/>
              </a:lnSpc>
              <a:spcBef>
                <a:spcPts val="0"/>
              </a:spcBef>
              <a:spcAft>
                <a:spcPts val="0"/>
              </a:spcAft>
              <a:buClr>
                <a:srgbClr val="000000"/>
              </a:buClr>
              <a:buSzPts val="2400"/>
              <a:buFont typeface="Noto Sans Symbols"/>
              <a:buNone/>
            </a:pPr>
            <a:r>
              <a:t/>
            </a:r>
            <a:endParaRPr b="0" i="0" sz="1900" u="none" cap="none" strike="noStrike">
              <a:solidFill>
                <a:srgbClr val="000000"/>
              </a:solidFill>
              <a:latin typeface="Cambria"/>
              <a:ea typeface="Cambria"/>
              <a:cs typeface="Cambria"/>
              <a:sym typeface="Cambria"/>
            </a:endParaRPr>
          </a:p>
          <a:p>
            <a:pPr indent="-425450" lvl="0" marL="4572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Buatlah File </a:t>
            </a:r>
            <a:r>
              <a:rPr b="0" i="0" lang="en-US" sz="1900" u="none" cap="none" strike="noStrike">
                <a:solidFill>
                  <a:schemeClr val="dk1"/>
                </a:solidFill>
                <a:latin typeface="Cambria"/>
                <a:ea typeface="Cambria"/>
                <a:cs typeface="Cambria"/>
                <a:sym typeface="Cambria"/>
              </a:rPr>
              <a:t>README </a:t>
            </a:r>
            <a:r>
              <a:rPr b="0" i="0" lang="en-US" sz="1900" u="none" cap="none" strike="noStrike">
                <a:solidFill>
                  <a:srgbClr val="000000"/>
                </a:solidFill>
                <a:latin typeface="Cambria"/>
                <a:ea typeface="Cambria"/>
                <a:cs typeface="Cambria"/>
                <a:sym typeface="Cambria"/>
              </a:rPr>
              <a:t>untuk sebuah website sistem informasi perpustakaan yang anda ketahui yang berisikan informasi tentang :</a:t>
            </a:r>
            <a:endParaRPr b="0" i="0" sz="900" u="none" cap="none" strike="noStrike">
              <a:solidFill>
                <a:srgbClr val="000000"/>
              </a:solidFill>
              <a:latin typeface="Cambria"/>
              <a:ea typeface="Cambria"/>
              <a:cs typeface="Cambria"/>
              <a:sym typeface="Cambria"/>
            </a:endParaRPr>
          </a:p>
          <a:p>
            <a:pPr indent="-425450" lvl="1" marL="914400" marR="0" rtl="0" algn="just">
              <a:lnSpc>
                <a:spcPct val="100000"/>
              </a:lnSpc>
              <a:spcBef>
                <a:spcPts val="0"/>
              </a:spcBef>
              <a:spcAft>
                <a:spcPts val="0"/>
              </a:spcAft>
              <a:buClr>
                <a:srgbClr val="000000"/>
              </a:buClr>
              <a:buSzPts val="1900"/>
              <a:buFont typeface="Cambria"/>
              <a:buChar char="✔"/>
            </a:pPr>
            <a:r>
              <a:rPr b="0" i="0" lang="en-US" sz="1900" u="none" cap="none" strike="noStrike">
                <a:solidFill>
                  <a:schemeClr val="dk1"/>
                </a:solidFill>
                <a:latin typeface="Cambria"/>
                <a:ea typeface="Cambria"/>
                <a:cs typeface="Cambria"/>
                <a:sym typeface="Cambria"/>
              </a:rPr>
              <a:t>Petunjuk Instalasi</a:t>
            </a:r>
            <a:endParaRPr b="0" i="0" sz="1900" u="none" cap="none" strike="noStrike">
              <a:solidFill>
                <a:schemeClr val="dk1"/>
              </a:solidFill>
              <a:latin typeface="Cambria"/>
              <a:ea typeface="Cambria"/>
              <a:cs typeface="Cambria"/>
              <a:sym typeface="Cambria"/>
            </a:endParaRPr>
          </a:p>
          <a:p>
            <a:pPr indent="-425450" lvl="1" marL="9144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Petunjuk Konfigurasi</a:t>
            </a:r>
            <a:endParaRPr b="0" i="0" sz="1900" u="none" cap="none" strike="noStrike">
              <a:solidFill>
                <a:srgbClr val="000000"/>
              </a:solidFill>
              <a:latin typeface="Cambria"/>
              <a:ea typeface="Cambria"/>
              <a:cs typeface="Cambria"/>
              <a:sym typeface="Cambria"/>
            </a:endParaRPr>
          </a:p>
          <a:p>
            <a:pPr indent="-425450" lvl="1" marL="9144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Penjelasan Struktur/Hirarki Program</a:t>
            </a:r>
            <a:endParaRPr b="0" i="0" sz="900" u="none" cap="none" strike="noStrike">
              <a:solidFill>
                <a:srgbClr val="000000"/>
              </a:solidFill>
              <a:latin typeface="Cambria"/>
              <a:ea typeface="Cambria"/>
              <a:cs typeface="Cambria"/>
              <a:sym typeface="Cambria"/>
            </a:endParaRPr>
          </a:p>
          <a:p>
            <a:pPr indent="-425450" lvl="1" marL="9144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Informasi hak cipta dan perizinan menggunakan perangkat lunak </a:t>
            </a:r>
            <a:endParaRPr b="0" i="0" sz="900" u="none" cap="none" strike="noStrike">
              <a:solidFill>
                <a:srgbClr val="000000"/>
              </a:solidFill>
              <a:latin typeface="Cambria"/>
              <a:ea typeface="Cambria"/>
              <a:cs typeface="Cambria"/>
              <a:sym typeface="Cambria"/>
            </a:endParaRPr>
          </a:p>
          <a:p>
            <a:pPr indent="-425450" lvl="1" marL="914400" marR="0" rtl="0" algn="just">
              <a:lnSpc>
                <a:spcPct val="100000"/>
              </a:lnSpc>
              <a:spcBef>
                <a:spcPts val="0"/>
              </a:spcBef>
              <a:spcAft>
                <a:spcPts val="0"/>
              </a:spcAft>
              <a:buClr>
                <a:srgbClr val="000000"/>
              </a:buClr>
              <a:buSzPts val="1900"/>
              <a:buFont typeface="Cambria"/>
              <a:buChar char="✔"/>
            </a:pPr>
            <a:r>
              <a:rPr b="0" i="0" lang="en-US" sz="1900" u="none" cap="none" strike="noStrike">
                <a:solidFill>
                  <a:srgbClr val="000000"/>
                </a:solidFill>
                <a:latin typeface="Cambria"/>
                <a:ea typeface="Cambria"/>
                <a:cs typeface="Cambria"/>
                <a:sym typeface="Cambria"/>
              </a:rPr>
              <a:t>ChangeLog SourceCode</a:t>
            </a:r>
            <a:endParaRPr b="0" i="0" sz="1900" u="none" cap="none" strike="noStrike">
              <a:solidFill>
                <a:srgbClr val="000000"/>
              </a:solidFill>
              <a:latin typeface="Cambria"/>
              <a:ea typeface="Cambria"/>
              <a:cs typeface="Cambria"/>
              <a:sym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5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88" name="Google Shape;488;p5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89" name="Google Shape;489;p5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490" name="Google Shape;490;p5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491" name="Google Shape;491;p5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Kesimpulan</a:t>
            </a:r>
            <a:endParaRPr b="0" i="0" sz="2800" u="none" cap="none" strike="noStrike">
              <a:solidFill>
                <a:srgbClr val="002060"/>
              </a:solidFill>
              <a:latin typeface="Arial"/>
              <a:ea typeface="Arial"/>
              <a:cs typeface="Arial"/>
              <a:sym typeface="Arial"/>
            </a:endParaRPr>
          </a:p>
        </p:txBody>
      </p:sp>
      <p:sp>
        <p:nvSpPr>
          <p:cNvPr id="492" name="Google Shape;492;p52"/>
          <p:cNvSpPr/>
          <p:nvPr/>
        </p:nvSpPr>
        <p:spPr>
          <a:xfrm>
            <a:off x="348791" y="1072817"/>
            <a:ext cx="8464028" cy="193895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AutoNum type="arabicPeriod"/>
            </a:pPr>
            <a:r>
              <a:rPr b="1" i="0" lang="en-US" sz="2400" u="none" cap="none" strike="noStrike">
                <a:solidFill>
                  <a:srgbClr val="000000"/>
                </a:solidFill>
                <a:latin typeface="Cambria"/>
                <a:ea typeface="Cambria"/>
                <a:cs typeface="Cambria"/>
                <a:sym typeface="Cambria"/>
              </a:rPr>
              <a:t>Fungsi</a:t>
            </a:r>
            <a:r>
              <a:rPr b="0" i="0" lang="en-US" sz="2400" u="none" cap="none" strike="noStrike">
                <a:solidFill>
                  <a:srgbClr val="000000"/>
                </a:solidFill>
                <a:latin typeface="Cambria"/>
                <a:ea typeface="Cambria"/>
                <a:cs typeface="Cambria"/>
                <a:sym typeface="Cambria"/>
              </a:rPr>
              <a:t> dan </a:t>
            </a:r>
            <a:r>
              <a:rPr b="1" i="0" lang="en-US" sz="2400" u="none" cap="none" strike="noStrike">
                <a:solidFill>
                  <a:srgbClr val="000000"/>
                </a:solidFill>
                <a:latin typeface="Cambria"/>
                <a:ea typeface="Cambria"/>
                <a:cs typeface="Cambria"/>
                <a:sym typeface="Cambria"/>
              </a:rPr>
              <a:t>Prosedur</a:t>
            </a:r>
            <a:r>
              <a:rPr b="0" i="0" lang="en-US" sz="2400" u="none" cap="none" strike="noStrike">
                <a:solidFill>
                  <a:srgbClr val="000000"/>
                </a:solidFill>
                <a:latin typeface="Cambria"/>
                <a:ea typeface="Cambria"/>
                <a:cs typeface="Cambria"/>
                <a:sym typeface="Cambria"/>
              </a:rPr>
              <a:t> dipakai untuk </a:t>
            </a:r>
            <a:r>
              <a:rPr b="1" i="0" lang="en-US" sz="2400" u="none" cap="none" strike="noStrike">
                <a:solidFill>
                  <a:srgbClr val="000000"/>
                </a:solidFill>
                <a:latin typeface="Cambria"/>
                <a:ea typeface="Cambria"/>
                <a:cs typeface="Cambria"/>
                <a:sym typeface="Cambria"/>
              </a:rPr>
              <a:t>efisiensi </a:t>
            </a:r>
            <a:r>
              <a:rPr b="0" i="0" lang="en-US" sz="2400" u="none" cap="none" strike="noStrike">
                <a:solidFill>
                  <a:srgbClr val="000000"/>
                </a:solidFill>
                <a:latin typeface="Cambria"/>
                <a:ea typeface="Cambria"/>
                <a:cs typeface="Cambria"/>
                <a:sym typeface="Cambria"/>
              </a:rPr>
              <a:t>penulisan </a:t>
            </a:r>
            <a:r>
              <a:rPr b="0" i="1" lang="en-US" sz="2400" u="none" cap="none" strike="noStrike">
                <a:solidFill>
                  <a:srgbClr val="000000"/>
                </a:solidFill>
                <a:latin typeface="Cambria"/>
                <a:ea typeface="Cambria"/>
                <a:cs typeface="Cambria"/>
                <a:sym typeface="Cambria"/>
              </a:rPr>
              <a:t>source code</a:t>
            </a:r>
            <a:r>
              <a:rPr b="0" i="0" lang="en-US" sz="2400" u="none" cap="none" strike="noStrike">
                <a:solidFill>
                  <a:srgbClr val="000000"/>
                </a:solidFill>
                <a:latin typeface="Cambria"/>
                <a:ea typeface="Cambria"/>
                <a:cs typeface="Cambria"/>
                <a:sym typeface="Cambria"/>
              </a:rPr>
              <a:t> karena dapat digunakan berulang-ulang.</a:t>
            </a:r>
            <a:endParaRPr b="0" i="1" sz="2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2400"/>
              <a:buFont typeface="Arial"/>
              <a:buAutoNum type="arabicPeriod"/>
            </a:pPr>
            <a:r>
              <a:rPr b="1" i="0" lang="en-US" sz="2400" u="none" cap="none" strike="noStrike">
                <a:solidFill>
                  <a:srgbClr val="000000"/>
                </a:solidFill>
                <a:latin typeface="Cambria"/>
                <a:ea typeface="Cambria"/>
                <a:cs typeface="Cambria"/>
                <a:sym typeface="Cambria"/>
              </a:rPr>
              <a:t>Mengorganisasikan</a:t>
            </a:r>
            <a:r>
              <a:rPr b="0" i="0" lang="en-US" sz="2400" u="none" cap="none" strike="noStrike">
                <a:solidFill>
                  <a:srgbClr val="000000"/>
                </a:solidFill>
                <a:latin typeface="Cambria"/>
                <a:ea typeface="Cambria"/>
                <a:cs typeface="Cambria"/>
                <a:sym typeface="Cambria"/>
              </a:rPr>
              <a:t> sumber daya pemrograman memudahkan untuk pemetaan pengembangan program lanjutan maupun kerja tim</a:t>
            </a:r>
            <a:endParaRPr b="0" i="0" sz="2400" u="none" cap="none" strike="noStrike">
              <a:solidFill>
                <a:srgbClr val="000000"/>
              </a:solidFill>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5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98" name="Google Shape;498;p5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99" name="Google Shape;499;p5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00" name="Google Shape;500;p5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01" name="Google Shape;501;p5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Referensi</a:t>
            </a:r>
            <a:endParaRPr b="0" i="0" sz="2800" u="none" cap="none" strike="noStrike">
              <a:solidFill>
                <a:srgbClr val="002060"/>
              </a:solidFill>
              <a:latin typeface="Arial"/>
              <a:ea typeface="Arial"/>
              <a:cs typeface="Arial"/>
              <a:sym typeface="Arial"/>
            </a:endParaRPr>
          </a:p>
        </p:txBody>
      </p:sp>
      <p:sp>
        <p:nvSpPr>
          <p:cNvPr id="502" name="Google Shape;502;p53"/>
          <p:cNvSpPr/>
          <p:nvPr/>
        </p:nvSpPr>
        <p:spPr>
          <a:xfrm>
            <a:off x="348791" y="1072817"/>
            <a:ext cx="8464028" cy="3970277"/>
          </a:xfrm>
          <a:prstGeom prst="rect">
            <a:avLst/>
          </a:prstGeom>
          <a:noFill/>
          <a:ln>
            <a:noFill/>
          </a:ln>
        </p:spPr>
        <p:txBody>
          <a:bodyPr anchorCtr="0" anchor="t" bIns="45700" lIns="91425" spcFirstLastPara="1" rIns="91425" wrap="square" tIns="45700">
            <a:spAutoFit/>
          </a:bodyPr>
          <a:lstStyle/>
          <a:p>
            <a:pPr indent="-514350" lvl="0" marL="51435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Anonymous.(n.d.).  </a:t>
            </a:r>
            <a:r>
              <a:rPr b="0" i="1" lang="en-US" sz="1800" u="none" cap="none" strike="noStrike">
                <a:solidFill>
                  <a:srgbClr val="000000"/>
                </a:solidFill>
                <a:latin typeface="Cambria"/>
                <a:ea typeface="Cambria"/>
                <a:cs typeface="Cambria"/>
                <a:sym typeface="Cambria"/>
              </a:rPr>
              <a:t>Apache HTTP Server Documentation Version 2.2</a:t>
            </a:r>
            <a:r>
              <a:rPr b="0" i="0" lang="en-US" sz="1800" u="none" cap="none" strike="noStrike">
                <a:solidFill>
                  <a:srgbClr val="000000"/>
                </a:solidFill>
                <a:latin typeface="Cambria"/>
                <a:ea typeface="Cambria"/>
                <a:cs typeface="Cambria"/>
                <a:sym typeface="Cambria"/>
              </a:rPr>
              <a:t>. Retrieved from </a:t>
            </a:r>
            <a:r>
              <a:rPr b="0" i="0" lang="en-US" sz="1800" u="sng" cap="none" strike="noStrike">
                <a:solidFill>
                  <a:srgbClr val="000000"/>
                </a:solidFill>
                <a:latin typeface="Cambria"/>
                <a:ea typeface="Cambria"/>
                <a:cs typeface="Cambria"/>
                <a:sym typeface="Cambria"/>
                <a:hlinkClick r:id="rId6">
                  <a:extLst>
                    <a:ext uri="{A12FA001-AC4F-418D-AE19-62706E023703}">
                      <ahyp:hlinkClr val="tx"/>
                    </a:ext>
                  </a:extLst>
                </a:hlinkClick>
              </a:rPr>
              <a:t>http://httpd.apache.org/docs/2.2/</a:t>
            </a:r>
            <a:r>
              <a:rPr b="0" i="0" lang="en-US" sz="1800" u="none" cap="none" strike="noStrike">
                <a:solidFill>
                  <a:srgbClr val="000000"/>
                </a:solidFill>
                <a:latin typeface="Cambria"/>
                <a:ea typeface="Cambria"/>
                <a:cs typeface="Cambria"/>
                <a:sym typeface="Cambria"/>
              </a:rPr>
              <a:t>.</a:t>
            </a:r>
            <a:endParaRPr b="0" i="0" sz="1400" u="none" cap="none" strike="noStrike">
              <a:solidFill>
                <a:srgbClr val="000000"/>
              </a:solidFill>
              <a:latin typeface="Cambria"/>
              <a:ea typeface="Cambria"/>
              <a:cs typeface="Cambria"/>
              <a:sym typeface="Cambria"/>
            </a:endParaRPr>
          </a:p>
          <a:p>
            <a:pPr indent="-514350" lvl="0" marL="51435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Achour, M., Betz, F. (n.d.), </a:t>
            </a:r>
            <a:r>
              <a:rPr b="0" i="1" lang="en-US" sz="1800" u="none" cap="none" strike="noStrike">
                <a:solidFill>
                  <a:srgbClr val="000000"/>
                </a:solidFill>
                <a:latin typeface="Cambria"/>
                <a:ea typeface="Cambria"/>
                <a:cs typeface="Cambria"/>
                <a:sym typeface="Cambria"/>
              </a:rPr>
              <a:t>PHP Manual</a:t>
            </a:r>
            <a:r>
              <a:rPr b="0" i="0" lang="en-US" sz="1800" u="none" cap="none" strike="noStrike">
                <a:solidFill>
                  <a:srgbClr val="000000"/>
                </a:solidFill>
                <a:latin typeface="Cambria"/>
                <a:ea typeface="Cambria"/>
                <a:cs typeface="Cambria"/>
                <a:sym typeface="Cambria"/>
              </a:rPr>
              <a:t>. Retrieved from </a:t>
            </a:r>
            <a:r>
              <a:rPr b="0" i="0" lang="en-US" sz="1800" u="sng" cap="none" strike="noStrike">
                <a:solidFill>
                  <a:srgbClr val="000000"/>
                </a:solidFill>
                <a:latin typeface="Cambria"/>
                <a:ea typeface="Cambria"/>
                <a:cs typeface="Cambria"/>
                <a:sym typeface="Cambria"/>
                <a:hlinkClick r:id="rId7">
                  <a:extLst>
                    <a:ext uri="{A12FA001-AC4F-418D-AE19-62706E023703}">
                      <ahyp:hlinkClr val="tx"/>
                    </a:ext>
                  </a:extLst>
                </a:hlinkClick>
              </a:rPr>
              <a:t>http://www.php.net/download-docs.php</a:t>
            </a:r>
            <a:r>
              <a:rPr b="0" i="0" lang="en-US" sz="1800" u="none" cap="none" strike="noStrike">
                <a:solidFill>
                  <a:srgbClr val="000000"/>
                </a:solidFill>
                <a:latin typeface="Cambria"/>
                <a:ea typeface="Cambria"/>
                <a:cs typeface="Cambria"/>
                <a:sym typeface="Cambria"/>
              </a:rPr>
              <a:t>.</a:t>
            </a:r>
            <a:endParaRPr b="0" i="0" sz="1400" u="none" cap="none" strike="noStrike">
              <a:solidFill>
                <a:srgbClr val="000000"/>
              </a:solidFill>
              <a:latin typeface="Cambria"/>
              <a:ea typeface="Cambria"/>
              <a:cs typeface="Cambria"/>
              <a:sym typeface="Cambria"/>
            </a:endParaRPr>
          </a:p>
          <a:p>
            <a:pPr indent="-514350" lvl="0" marL="51435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Anonymous. (n.d.). </a:t>
            </a:r>
            <a:r>
              <a:rPr b="0" i="1" lang="en-US" sz="1800" u="none" cap="none" strike="noStrike">
                <a:solidFill>
                  <a:srgbClr val="000000"/>
                </a:solidFill>
                <a:latin typeface="Cambria"/>
                <a:ea typeface="Cambria"/>
                <a:cs typeface="Cambria"/>
                <a:sym typeface="Cambria"/>
              </a:rPr>
              <a:t>MySQL Reference Manual</a:t>
            </a:r>
            <a:r>
              <a:rPr b="0" i="0" lang="en-US" sz="1800" u="none" cap="none" strike="noStrike">
                <a:solidFill>
                  <a:srgbClr val="000000"/>
                </a:solidFill>
                <a:latin typeface="Cambria"/>
                <a:ea typeface="Cambria"/>
                <a:cs typeface="Cambria"/>
                <a:sym typeface="Cambria"/>
              </a:rPr>
              <a:t>. Retrieved from </a:t>
            </a:r>
            <a:r>
              <a:rPr b="0" i="0" lang="en-US" sz="1800" u="sng" cap="none" strike="noStrike">
                <a:solidFill>
                  <a:srgbClr val="000000"/>
                </a:solidFill>
                <a:latin typeface="Cambria"/>
                <a:ea typeface="Cambria"/>
                <a:cs typeface="Cambria"/>
                <a:sym typeface="Cambria"/>
                <a:hlinkClick r:id="rId8">
                  <a:extLst>
                    <a:ext uri="{A12FA001-AC4F-418D-AE19-62706E023703}">
                      <ahyp:hlinkClr val="tx"/>
                    </a:ext>
                  </a:extLst>
                </a:hlinkClick>
              </a:rPr>
              <a:t>http://downloads.mysql.com/docs/</a:t>
            </a:r>
            <a:r>
              <a:rPr b="0" i="0" lang="en-US" sz="1800" u="none" cap="none" strike="noStrike">
                <a:solidFill>
                  <a:srgbClr val="000000"/>
                </a:solidFill>
                <a:latin typeface="Cambria"/>
                <a:ea typeface="Cambria"/>
                <a:cs typeface="Cambria"/>
                <a:sym typeface="Cambria"/>
              </a:rPr>
              <a:t>. </a:t>
            </a:r>
            <a:endParaRPr b="0" i="0" sz="1400" u="none" cap="none" strike="noStrike">
              <a:solidFill>
                <a:srgbClr val="000000"/>
              </a:solidFill>
              <a:latin typeface="Cambria"/>
              <a:ea typeface="Cambria"/>
              <a:cs typeface="Cambria"/>
              <a:sym typeface="Cambria"/>
            </a:endParaRPr>
          </a:p>
          <a:p>
            <a:pPr indent="-514350" lvl="0" marL="51435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Naramore, E., Gerner, J., Le Scouarnec, Y., Stolz, J., Glass, M. K. (2005). </a:t>
            </a:r>
            <a:r>
              <a:rPr b="0" i="1" lang="en-US" sz="1800" u="none" cap="none" strike="noStrike">
                <a:solidFill>
                  <a:srgbClr val="000000"/>
                </a:solidFill>
                <a:latin typeface="Cambria"/>
                <a:ea typeface="Cambria"/>
                <a:cs typeface="Cambria"/>
                <a:sym typeface="Cambria"/>
              </a:rPr>
              <a:t>Beginning PHP5, Apache, and MySQL® Web Development</a:t>
            </a:r>
            <a:r>
              <a:rPr b="0" i="0" lang="en-US" sz="1800" u="none" cap="none" strike="noStrike">
                <a:solidFill>
                  <a:srgbClr val="000000"/>
                </a:solidFill>
                <a:latin typeface="Cambria"/>
                <a:ea typeface="Cambria"/>
                <a:cs typeface="Cambria"/>
                <a:sym typeface="Cambria"/>
              </a:rPr>
              <a:t>. Indianapolis, IN:  Wiley Publishing, Inc.</a:t>
            </a:r>
            <a:endParaRPr b="0" i="0" sz="1400" u="none" cap="none" strike="noStrike">
              <a:solidFill>
                <a:srgbClr val="000000"/>
              </a:solidFill>
              <a:latin typeface="Cambria"/>
              <a:ea typeface="Cambria"/>
              <a:cs typeface="Cambria"/>
              <a:sym typeface="Cambria"/>
            </a:endParaRPr>
          </a:p>
          <a:p>
            <a:pPr indent="-514350" lvl="0" marL="51435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PHP 5 Tutorial, diakses dari laman </a:t>
            </a:r>
            <a:r>
              <a:rPr b="0" i="0" lang="en-US" sz="1800" u="sng" cap="none" strike="noStrike">
                <a:solidFill>
                  <a:srgbClr val="000000"/>
                </a:solidFill>
                <a:latin typeface="Cambria"/>
                <a:ea typeface="Cambria"/>
                <a:cs typeface="Cambria"/>
                <a:sym typeface="Cambria"/>
                <a:hlinkClick r:id="rId9">
                  <a:extLst>
                    <a:ext uri="{A12FA001-AC4F-418D-AE19-62706E023703}">
                      <ahyp:hlinkClr val="tx"/>
                    </a:ext>
                  </a:extLst>
                </a:hlinkClick>
              </a:rPr>
              <a:t>https://www.w3schools.com/php/</a:t>
            </a:r>
            <a:r>
              <a:rPr b="0" i="0" lang="en-US" sz="1800" u="none" cap="none" strike="noStrike">
                <a:solidFill>
                  <a:srgbClr val="000000"/>
                </a:solidFill>
                <a:latin typeface="Cambria"/>
                <a:ea typeface="Cambria"/>
                <a:cs typeface="Cambria"/>
                <a:sym typeface="Cambria"/>
              </a:rPr>
              <a:t>, pada 26 April 2019</a:t>
            </a:r>
            <a:endParaRPr b="0" i="0" sz="1400" u="none" cap="none" strike="noStrike">
              <a:solidFill>
                <a:srgbClr val="000000"/>
              </a:solidFill>
              <a:latin typeface="Cambria"/>
              <a:ea typeface="Cambria"/>
              <a:cs typeface="Cambria"/>
              <a:sym typeface="Cambria"/>
            </a:endParaRPr>
          </a:p>
          <a:p>
            <a:pPr indent="-514350" lvl="0" marL="514350" marR="0" rtl="0" algn="l">
              <a:lnSpc>
                <a:spcPct val="100000"/>
              </a:lnSpc>
              <a:spcBef>
                <a:spcPts val="0"/>
              </a:spcBef>
              <a:spcAft>
                <a:spcPts val="0"/>
              </a:spcAft>
              <a:buClr>
                <a:srgbClr val="000000"/>
              </a:buClr>
              <a:buSzPts val="1800"/>
              <a:buFont typeface="Cambria"/>
              <a:buAutoNum type="arabicPeriod"/>
            </a:pPr>
            <a:r>
              <a:rPr b="0" i="0" lang="en-US" sz="1800" u="none" cap="none" strike="noStrike">
                <a:solidFill>
                  <a:srgbClr val="000000"/>
                </a:solidFill>
                <a:latin typeface="Cambria"/>
                <a:ea typeface="Cambria"/>
                <a:cs typeface="Cambria"/>
                <a:sym typeface="Cambria"/>
              </a:rPr>
              <a:t>Tizag PHP, diakses dari laman </a:t>
            </a:r>
            <a:r>
              <a:rPr b="0" i="0" lang="en-US" sz="1800" u="sng" cap="none" strike="noStrike">
                <a:solidFill>
                  <a:srgbClr val="000000"/>
                </a:solidFill>
                <a:latin typeface="Cambria"/>
                <a:ea typeface="Cambria"/>
                <a:cs typeface="Cambria"/>
                <a:sym typeface="Cambria"/>
                <a:hlinkClick r:id="rId10">
                  <a:extLst>
                    <a:ext uri="{A12FA001-AC4F-418D-AE19-62706E023703}">
                      <ahyp:hlinkClr val="tx"/>
                    </a:ext>
                  </a:extLst>
                </a:hlinkClick>
              </a:rPr>
              <a:t>http://www.tizag.com/phpT/comment.php</a:t>
            </a:r>
            <a:r>
              <a:rPr b="0" i="0" lang="en-US" sz="1800" u="none" cap="none" strike="noStrike">
                <a:solidFill>
                  <a:srgbClr val="000000"/>
                </a:solidFill>
                <a:latin typeface="Cambria"/>
                <a:ea typeface="Cambria"/>
                <a:cs typeface="Cambria"/>
                <a:sym typeface="Cambria"/>
              </a:rPr>
              <a:t>, pada 27 April 2019</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0" name="Google Shape;120;p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1" name="Google Shape;121;p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22" name="Google Shape;122;p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23" name="Google Shape;123;p3"/>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Fungsi pada PHP</a:t>
            </a:r>
            <a:endParaRPr b="0" i="0" sz="1400" u="none" cap="none" strike="noStrike">
              <a:solidFill>
                <a:srgbClr val="000000"/>
              </a:solidFill>
              <a:latin typeface="Cambria"/>
              <a:ea typeface="Cambria"/>
              <a:cs typeface="Cambria"/>
              <a:sym typeface="Cambria"/>
            </a:endParaRPr>
          </a:p>
        </p:txBody>
      </p:sp>
      <p:sp>
        <p:nvSpPr>
          <p:cNvPr id="124" name="Google Shape;124;p3"/>
          <p:cNvSpPr/>
          <p:nvPr/>
        </p:nvSpPr>
        <p:spPr>
          <a:xfrm>
            <a:off x="331180" y="876953"/>
            <a:ext cx="8464028" cy="304694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Fungsi adalah sekumpulan intruksi yang dibungkus dalam sebuah blok. Fungsi dapat digunakan ulang tanpa harus menulis ulang instruksi di dalamnya.</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Fungsi pada PHP dapat dibuat dengan kata kunci function, lalu diikuti dengan nama fungsinya.</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Arial"/>
              <a:buNone/>
            </a:pPr>
            <a:r>
              <a:t/>
            </a:r>
            <a:endParaRPr b="0" i="1" sz="2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Sintaks Dasar:</a:t>
            </a:r>
            <a:endParaRPr b="0" i="0" sz="1400" u="none" cap="none" strike="noStrike">
              <a:solidFill>
                <a:srgbClr val="000000"/>
              </a:solidFill>
              <a:latin typeface="Cambria"/>
              <a:ea typeface="Cambria"/>
              <a:cs typeface="Cambria"/>
              <a:sym typeface="Cambria"/>
            </a:endParaRPr>
          </a:p>
        </p:txBody>
      </p:sp>
      <p:pic>
        <p:nvPicPr>
          <p:cNvPr id="125" name="Google Shape;125;p3"/>
          <p:cNvPicPr preferRelativeResize="0"/>
          <p:nvPr/>
        </p:nvPicPr>
        <p:blipFill rotWithShape="1">
          <a:blip r:embed="rId6">
            <a:alphaModFix/>
          </a:blip>
          <a:srcRect b="0" l="0" r="0" t="0"/>
          <a:stretch/>
        </p:blipFill>
        <p:spPr>
          <a:xfrm>
            <a:off x="165737" y="3370101"/>
            <a:ext cx="8812526" cy="145966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ge39d693941_1_38"/>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508" name="Google Shape;508;ge39d693941_1_3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09" name="Google Shape;509;ge39d693941_1_38"/>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510" name="Google Shape;510;ge39d693941_1_38"/>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511" name="Google Shape;511;ge39d693941_1_38"/>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Kontributor</a:t>
            </a:r>
            <a:endParaRPr b="0" i="0" sz="2800" u="none" cap="none" strike="noStrike">
              <a:solidFill>
                <a:srgbClr val="243A62"/>
              </a:solidFill>
              <a:latin typeface="Arial"/>
              <a:ea typeface="Arial"/>
              <a:cs typeface="Arial"/>
              <a:sym typeface="Arial"/>
            </a:endParaRPr>
          </a:p>
        </p:txBody>
      </p:sp>
      <p:sp>
        <p:nvSpPr>
          <p:cNvPr id="512" name="Google Shape;512;ge39d693941_1_38"/>
          <p:cNvSpPr/>
          <p:nvPr/>
        </p:nvSpPr>
        <p:spPr>
          <a:xfrm>
            <a:off x="331175" y="876950"/>
            <a:ext cx="8463900" cy="3629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Djoko Cahyo Utomo L.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Ghifari Munawar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Muhammad Riza Alifi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Asri Maspupah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Abdul Najib 			(Politeknik Negeri Samarinda)</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Patrick Adolf Telnoni 	(Universitas Telkom)</a:t>
            </a:r>
            <a:endParaRPr b="0" i="0" sz="1800" u="none" cap="none" strike="noStrike">
              <a:solidFill>
                <a:schemeClr val="dk1"/>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mbria"/>
                <a:ea typeface="Cambria"/>
                <a:cs typeface="Cambria"/>
                <a:sym typeface="Cambria"/>
              </a:rPr>
              <a:t>Update Log (05-06 Juli 2021):</a:t>
            </a:r>
            <a:endParaRPr b="1" i="0" sz="1800" u="none" cap="none" strike="noStrike">
              <a:solidFill>
                <a:schemeClr val="dk1"/>
              </a:solidFill>
              <a:latin typeface="Cambria"/>
              <a:ea typeface="Cambria"/>
              <a:cs typeface="Cambria"/>
              <a:sym typeface="Cambria"/>
            </a:endParaRPr>
          </a:p>
          <a:p>
            <a:pPr indent="-342900" lvl="0" marL="74295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Memperbaiki Typo penulisan yang ada di slide</a:t>
            </a:r>
            <a:endParaRPr b="0" i="0" sz="1800" u="none" cap="none" strike="noStrike">
              <a:solidFill>
                <a:schemeClr val="dk1"/>
              </a:solidFill>
              <a:latin typeface="Cambria"/>
              <a:ea typeface="Cambria"/>
              <a:cs typeface="Cambria"/>
              <a:sym typeface="Cambria"/>
            </a:endParaRPr>
          </a:p>
          <a:p>
            <a:pPr indent="-342900" lvl="0" marL="74295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Penambahan slide baru pada:</a:t>
            </a:r>
            <a:endParaRPr b="0" i="0" sz="1800" u="none" cap="none" strike="noStrike">
              <a:solidFill>
                <a:schemeClr val="dk1"/>
              </a:solidFill>
              <a:latin typeface="Cambria"/>
              <a:ea typeface="Cambria"/>
              <a:cs typeface="Cambria"/>
              <a:sym typeface="Cambria"/>
            </a:endParaRPr>
          </a:p>
          <a:p>
            <a:pPr indent="-342900" lvl="1" marL="1143000" rtl="0" algn="l">
              <a:spcBef>
                <a:spcPts val="0"/>
              </a:spcBef>
              <a:spcAft>
                <a:spcPts val="0"/>
              </a:spcAft>
              <a:buClr>
                <a:schemeClr val="dk1"/>
              </a:buClr>
              <a:buSzPts val="1800"/>
              <a:buFont typeface="Cambria"/>
              <a:buAutoNum type="alphaLcPeriod"/>
            </a:pPr>
            <a:r>
              <a:rPr lang="en-US" sz="1800">
                <a:solidFill>
                  <a:schemeClr val="dk1"/>
                </a:solidFill>
                <a:latin typeface="Cambria"/>
                <a:ea typeface="Cambria"/>
                <a:cs typeface="Cambria"/>
                <a:sym typeface="Cambria"/>
              </a:rPr>
              <a:t>Penambahan Slide 18 &amp; 22 untuk memperjelas materi</a:t>
            </a:r>
            <a:endParaRPr sz="1800">
              <a:solidFill>
                <a:schemeClr val="dk1"/>
              </a:solidFill>
              <a:latin typeface="Cambria"/>
              <a:ea typeface="Cambria"/>
              <a:cs typeface="Cambria"/>
              <a:sym typeface="Cambria"/>
            </a:endParaRPr>
          </a:p>
          <a:p>
            <a:pPr indent="-342900" lvl="1" marL="1143000" rtl="0" algn="l">
              <a:spcBef>
                <a:spcPts val="0"/>
              </a:spcBef>
              <a:spcAft>
                <a:spcPts val="0"/>
              </a:spcAft>
              <a:buClr>
                <a:schemeClr val="dk1"/>
              </a:buClr>
              <a:buSzPts val="1800"/>
              <a:buFont typeface="Cambria"/>
              <a:buAutoNum type="alphaLcPeriod"/>
            </a:pPr>
            <a:r>
              <a:rPr lang="en-US" sz="1800">
                <a:solidFill>
                  <a:schemeClr val="dk1"/>
                </a:solidFill>
                <a:latin typeface="Cambria"/>
                <a:ea typeface="Cambria"/>
                <a:cs typeface="Cambria"/>
                <a:sym typeface="Cambria"/>
              </a:rPr>
              <a:t>Memperjelas isi slide 25 dan 36 dengan gambaran dan implementasi dunia nyata</a:t>
            </a:r>
            <a:endParaRPr sz="1800">
              <a:solidFill>
                <a:schemeClr val="dk1"/>
              </a:solidFill>
              <a:latin typeface="Cambria"/>
              <a:ea typeface="Cambria"/>
              <a:cs typeface="Cambria"/>
              <a:sym typeface="Cambria"/>
            </a:endParaRPr>
          </a:p>
          <a:p>
            <a:pPr indent="-342900" lvl="0" marL="74295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Penambahan Penugasan Mandiri</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grpSp>
        <p:nvGrpSpPr>
          <p:cNvPr id="517" name="Google Shape;517;p8"/>
          <p:cNvGrpSpPr/>
          <p:nvPr/>
        </p:nvGrpSpPr>
        <p:grpSpPr>
          <a:xfrm>
            <a:off x="3094159" y="1213693"/>
            <a:ext cx="6049849" cy="2173893"/>
            <a:chOff x="-1526118" y="1468582"/>
            <a:chExt cx="13653462" cy="4906100"/>
          </a:xfrm>
        </p:grpSpPr>
        <p:pic>
          <p:nvPicPr>
            <p:cNvPr id="518" name="Google Shape;518;p8"/>
            <p:cNvPicPr preferRelativeResize="0"/>
            <p:nvPr/>
          </p:nvPicPr>
          <p:blipFill rotWithShape="1">
            <a:blip r:embed="rId3">
              <a:alphaModFix/>
            </a:blip>
            <a:srcRect b="9916" l="20689" r="20683" t="11365"/>
            <a:stretch/>
          </p:blipFill>
          <p:spPr>
            <a:xfrm>
              <a:off x="5833591" y="2022764"/>
              <a:ext cx="2133784" cy="2864863"/>
            </a:xfrm>
            <a:prstGeom prst="rect">
              <a:avLst/>
            </a:prstGeom>
            <a:noFill/>
            <a:ln>
              <a:noFill/>
            </a:ln>
          </p:spPr>
        </p:pic>
        <p:pic>
          <p:nvPicPr>
            <p:cNvPr id="519" name="Google Shape;519;p8"/>
            <p:cNvPicPr preferRelativeResize="0"/>
            <p:nvPr/>
          </p:nvPicPr>
          <p:blipFill rotWithShape="1">
            <a:blip r:embed="rId4">
              <a:alphaModFix/>
            </a:blip>
            <a:srcRect b="38298" l="6571" r="6501" t="38018"/>
            <a:stretch/>
          </p:blipFill>
          <p:spPr>
            <a:xfrm>
              <a:off x="1941532" y="4887627"/>
              <a:ext cx="5458691" cy="1487055"/>
            </a:xfrm>
            <a:prstGeom prst="rect">
              <a:avLst/>
            </a:prstGeom>
            <a:noFill/>
            <a:ln>
              <a:noFill/>
            </a:ln>
          </p:spPr>
        </p:pic>
        <p:pic>
          <p:nvPicPr>
            <p:cNvPr id="520" name="Google Shape;520;p8"/>
            <p:cNvPicPr preferRelativeResize="0"/>
            <p:nvPr/>
          </p:nvPicPr>
          <p:blipFill rotWithShape="1">
            <a:blip r:embed="rId5">
              <a:alphaModFix/>
            </a:blip>
            <a:srcRect b="16415" l="11819" r="12784" t="14813"/>
            <a:stretch/>
          </p:blipFill>
          <p:spPr>
            <a:xfrm>
              <a:off x="2508685" y="1678709"/>
              <a:ext cx="3125498" cy="2851009"/>
            </a:xfrm>
            <a:prstGeom prst="rect">
              <a:avLst/>
            </a:prstGeom>
            <a:noFill/>
            <a:ln>
              <a:noFill/>
            </a:ln>
          </p:spPr>
        </p:pic>
        <p:pic>
          <p:nvPicPr>
            <p:cNvPr id="521" name="Google Shape;521;p8"/>
            <p:cNvPicPr preferRelativeResize="0"/>
            <p:nvPr/>
          </p:nvPicPr>
          <p:blipFill rotWithShape="1">
            <a:blip r:embed="rId6">
              <a:alphaModFix/>
            </a:blip>
            <a:srcRect b="16076" l="13266" r="9456" t="16077"/>
            <a:stretch/>
          </p:blipFill>
          <p:spPr>
            <a:xfrm>
              <a:off x="-1526118" y="1468582"/>
              <a:ext cx="4145638" cy="3639627"/>
            </a:xfrm>
            <a:prstGeom prst="rect">
              <a:avLst/>
            </a:prstGeom>
            <a:noFill/>
            <a:ln>
              <a:noFill/>
            </a:ln>
          </p:spPr>
        </p:pic>
        <p:pic>
          <p:nvPicPr>
            <p:cNvPr id="522" name="Google Shape;522;p8"/>
            <p:cNvPicPr preferRelativeResize="0"/>
            <p:nvPr/>
          </p:nvPicPr>
          <p:blipFill rotWithShape="1">
            <a:blip r:embed="rId7">
              <a:alphaModFix/>
            </a:blip>
            <a:srcRect b="12511" l="7654" r="7466" t="13458"/>
            <a:stretch/>
          </p:blipFill>
          <p:spPr>
            <a:xfrm>
              <a:off x="7573817" y="1844169"/>
              <a:ext cx="4553527" cy="3971636"/>
            </a:xfrm>
            <a:prstGeom prst="rect">
              <a:avLst/>
            </a:prstGeom>
            <a:noFill/>
            <a:ln>
              <a:noFill/>
            </a:ln>
          </p:spPr>
        </p:pic>
      </p:grpSp>
      <p:pic>
        <p:nvPicPr>
          <p:cNvPr id="523" name="Google Shape;523;p8"/>
          <p:cNvPicPr preferRelativeResize="0"/>
          <p:nvPr/>
        </p:nvPicPr>
        <p:blipFill rotWithShape="1">
          <a:blip r:embed="rId8">
            <a:alphaModFix/>
          </a:blip>
          <a:srcRect b="0" l="0" r="0" t="82222"/>
          <a:stretch/>
        </p:blipFill>
        <p:spPr>
          <a:xfrm>
            <a:off x="0" y="4038598"/>
            <a:ext cx="9144002" cy="1219200"/>
          </a:xfrm>
          <a:prstGeom prst="rect">
            <a:avLst/>
          </a:prstGeom>
          <a:noFill/>
          <a:ln>
            <a:noFill/>
          </a:ln>
        </p:spPr>
      </p:pic>
      <p:pic>
        <p:nvPicPr>
          <p:cNvPr id="524" name="Google Shape;524;p8"/>
          <p:cNvPicPr preferRelativeResize="0"/>
          <p:nvPr/>
        </p:nvPicPr>
        <p:blipFill rotWithShape="1">
          <a:blip r:embed="rId8">
            <a:alphaModFix/>
          </a:blip>
          <a:srcRect b="82222" l="0" r="72916" t="0"/>
          <a:stretch/>
        </p:blipFill>
        <p:spPr>
          <a:xfrm>
            <a:off x="7931775" y="4038600"/>
            <a:ext cx="1212226" cy="596789"/>
          </a:xfrm>
          <a:prstGeom prst="rect">
            <a:avLst/>
          </a:prstGeom>
          <a:noFill/>
          <a:ln>
            <a:noFill/>
          </a:ln>
        </p:spPr>
      </p:pic>
      <p:pic>
        <p:nvPicPr>
          <p:cNvPr id="525" name="Google Shape;525;p8"/>
          <p:cNvPicPr preferRelativeResize="0"/>
          <p:nvPr/>
        </p:nvPicPr>
        <p:blipFill rotWithShape="1">
          <a:blip r:embed="rId8">
            <a:alphaModFix/>
          </a:blip>
          <a:srcRect b="82222" l="-630" r="629" t="0"/>
          <a:stretch/>
        </p:blipFill>
        <p:spPr>
          <a:xfrm>
            <a:off x="-85725" y="0"/>
            <a:ext cx="9229726" cy="1219200"/>
          </a:xfrm>
          <a:prstGeom prst="rect">
            <a:avLst/>
          </a:prstGeom>
          <a:noFill/>
          <a:ln>
            <a:noFill/>
          </a:ln>
        </p:spPr>
      </p:pic>
      <p:sp>
        <p:nvSpPr>
          <p:cNvPr id="526" name="Google Shape;526;p8"/>
          <p:cNvSpPr txBox="1"/>
          <p:nvPr/>
        </p:nvSpPr>
        <p:spPr>
          <a:xfrm>
            <a:off x="1171575" y="1959224"/>
            <a:ext cx="6677100" cy="86718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1C4587"/>
                </a:solidFill>
                <a:latin typeface="Arial"/>
                <a:ea typeface="Arial"/>
                <a:cs typeface="Arial"/>
                <a:sym typeface="Arial"/>
              </a:rPr>
              <a:t>TERIMA KASIH</a:t>
            </a:r>
            <a:endParaRPr b="1" i="0" sz="4800" u="none" cap="none" strike="noStrike">
              <a:solidFill>
                <a:srgbClr val="1C4587"/>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31" name="Google Shape;131;p2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32" name="Google Shape;132;p22"/>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33" name="Google Shape;133;p22"/>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34" name="Google Shape;134;p22"/>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Fungsi pada PHP</a:t>
            </a:r>
            <a:endParaRPr b="0" i="0" sz="1400" u="none" cap="none" strike="noStrike">
              <a:solidFill>
                <a:srgbClr val="000000"/>
              </a:solidFill>
              <a:latin typeface="Cambria"/>
              <a:ea typeface="Cambria"/>
              <a:cs typeface="Cambria"/>
              <a:sym typeface="Cambria"/>
            </a:endParaRPr>
          </a:p>
        </p:txBody>
      </p:sp>
      <p:sp>
        <p:nvSpPr>
          <p:cNvPr id="135" name="Google Shape;135;p22"/>
          <p:cNvSpPr/>
          <p:nvPr/>
        </p:nvSpPr>
        <p:spPr>
          <a:xfrm>
            <a:off x="331180" y="876953"/>
            <a:ext cx="8464028"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Kode instruksi dapat ditulis di dalam kurung kurawal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Contoh:</a:t>
            </a:r>
            <a:endParaRPr b="0" i="0" sz="1400" u="none" cap="none" strike="noStrike">
              <a:solidFill>
                <a:srgbClr val="000000"/>
              </a:solidFill>
              <a:latin typeface="Arial"/>
              <a:ea typeface="Arial"/>
              <a:cs typeface="Arial"/>
              <a:sym typeface="Arial"/>
            </a:endParaRPr>
          </a:p>
        </p:txBody>
      </p:sp>
      <p:pic>
        <p:nvPicPr>
          <p:cNvPr id="136" name="Google Shape;136;p22"/>
          <p:cNvPicPr preferRelativeResize="0"/>
          <p:nvPr/>
        </p:nvPicPr>
        <p:blipFill rotWithShape="1">
          <a:blip r:embed="rId6">
            <a:alphaModFix/>
          </a:blip>
          <a:srcRect b="0" l="0" r="0" t="0"/>
          <a:stretch/>
        </p:blipFill>
        <p:spPr>
          <a:xfrm>
            <a:off x="480693" y="2350894"/>
            <a:ext cx="8182613" cy="21988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42" name="Google Shape;142;p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43" name="Google Shape;143;p2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44" name="Google Shape;144;p2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45" name="Google Shape;145;p23"/>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Fungsi pada PHP</a:t>
            </a:r>
            <a:endParaRPr b="0" i="0" sz="1400" u="none" cap="none" strike="noStrike">
              <a:solidFill>
                <a:srgbClr val="000000"/>
              </a:solidFill>
              <a:latin typeface="Cambria"/>
              <a:ea typeface="Cambria"/>
              <a:cs typeface="Cambria"/>
              <a:sym typeface="Cambria"/>
            </a:endParaRPr>
          </a:p>
        </p:txBody>
      </p:sp>
      <p:sp>
        <p:nvSpPr>
          <p:cNvPr id="146" name="Google Shape;146;p23"/>
          <p:cNvSpPr/>
          <p:nvPr/>
        </p:nvSpPr>
        <p:spPr>
          <a:xfrm>
            <a:off x="331180" y="876953"/>
            <a:ext cx="8464028" cy="144650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Cambria"/>
                <a:ea typeface="Cambria"/>
                <a:cs typeface="Cambria"/>
                <a:sym typeface="Cambria"/>
              </a:rPr>
              <a:t>Fungsi sebelumnya tidak akan menghasilkan output, untuk menampilkan outputnya harus memanggil nama fungsinya terlebih dahulu.</a:t>
            </a:r>
            <a:endParaRPr b="0" i="0" sz="13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Cambria"/>
                <a:ea typeface="Cambria"/>
                <a:cs typeface="Cambria"/>
                <a:sym typeface="Cambria"/>
              </a:rPr>
              <a:t>Seperti pada program dibawah ini:</a:t>
            </a:r>
            <a:endParaRPr b="0" i="0" sz="1300" u="none" cap="none" strike="noStrike">
              <a:solidFill>
                <a:srgbClr val="000000"/>
              </a:solidFill>
              <a:latin typeface="Cambria"/>
              <a:ea typeface="Cambria"/>
              <a:cs typeface="Cambria"/>
              <a:sym typeface="Cambria"/>
            </a:endParaRPr>
          </a:p>
        </p:txBody>
      </p:sp>
      <p:pic>
        <p:nvPicPr>
          <p:cNvPr id="147" name="Google Shape;147;p23"/>
          <p:cNvPicPr preferRelativeResize="0"/>
          <p:nvPr/>
        </p:nvPicPr>
        <p:blipFill rotWithShape="1">
          <a:blip r:embed="rId6">
            <a:alphaModFix/>
          </a:blip>
          <a:srcRect b="0" l="0" r="0" t="0"/>
          <a:stretch/>
        </p:blipFill>
        <p:spPr>
          <a:xfrm>
            <a:off x="1744853" y="2362614"/>
            <a:ext cx="5274512" cy="26621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53" name="Google Shape;153;p2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4" name="Google Shape;154;p2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55" name="Google Shape;155;p2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56" name="Google Shape;156;p24"/>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Fungsi pada PHP</a:t>
            </a:r>
            <a:endParaRPr b="0" i="0" sz="1400" u="none" cap="none" strike="noStrike">
              <a:solidFill>
                <a:srgbClr val="000000"/>
              </a:solidFill>
              <a:latin typeface="Cambria"/>
              <a:ea typeface="Cambria"/>
              <a:cs typeface="Cambria"/>
              <a:sym typeface="Cambria"/>
            </a:endParaRPr>
          </a:p>
        </p:txBody>
      </p:sp>
      <p:sp>
        <p:nvSpPr>
          <p:cNvPr id="157" name="Google Shape;157;p24"/>
          <p:cNvSpPr/>
          <p:nvPr/>
        </p:nvSpPr>
        <p:spPr>
          <a:xfrm>
            <a:off x="331180" y="876953"/>
            <a:ext cx="846402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Hasil dari fungsi sebelumnya adalah sebagai berikut:</a:t>
            </a:r>
            <a:endParaRPr b="0" i="0" sz="1400" u="none" cap="none" strike="noStrike">
              <a:solidFill>
                <a:srgbClr val="000000"/>
              </a:solidFill>
              <a:latin typeface="Cambria"/>
              <a:ea typeface="Cambria"/>
              <a:cs typeface="Cambria"/>
              <a:sym typeface="Cambria"/>
            </a:endParaRPr>
          </a:p>
        </p:txBody>
      </p:sp>
      <p:pic>
        <p:nvPicPr>
          <p:cNvPr id="158" name="Google Shape;158;p24"/>
          <p:cNvPicPr preferRelativeResize="0"/>
          <p:nvPr/>
        </p:nvPicPr>
        <p:blipFill rotWithShape="1">
          <a:blip r:embed="rId6">
            <a:alphaModFix/>
          </a:blip>
          <a:srcRect b="0" l="0" r="0" t="0"/>
          <a:stretch/>
        </p:blipFill>
        <p:spPr>
          <a:xfrm>
            <a:off x="438756" y="1807109"/>
            <a:ext cx="8073232" cy="26994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64" name="Google Shape;164;p2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65" name="Google Shape;165;p25"/>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66" name="Google Shape;166;p25"/>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67" name="Google Shape;167;p25"/>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Fungsi dengan Parameter</a:t>
            </a:r>
            <a:endParaRPr b="0" i="0" sz="1400" u="none" cap="none" strike="noStrike">
              <a:solidFill>
                <a:srgbClr val="000000"/>
              </a:solidFill>
              <a:latin typeface="Cambria"/>
              <a:ea typeface="Cambria"/>
              <a:cs typeface="Cambria"/>
              <a:sym typeface="Cambria"/>
            </a:endParaRPr>
          </a:p>
        </p:txBody>
      </p:sp>
      <p:sp>
        <p:nvSpPr>
          <p:cNvPr id="168" name="Google Shape;168;p25"/>
          <p:cNvSpPr/>
          <p:nvPr/>
        </p:nvSpPr>
        <p:spPr>
          <a:xfrm>
            <a:off x="331180" y="876953"/>
            <a:ext cx="8464028" cy="92328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Supaya instruksi yang di dalam fungsi lebih dinamis, dapat menggunakan parameter untuk memasukkan sebuah nilai ke dalam fungsi. Nilai tersebut akan diolah di dalam fungsi.</a:t>
            </a:r>
            <a:endParaRPr b="0" i="0" sz="1400" u="none" cap="none" strike="noStrike">
              <a:solidFill>
                <a:srgbClr val="000000"/>
              </a:solidFill>
              <a:latin typeface="Cambria"/>
              <a:ea typeface="Cambria"/>
              <a:cs typeface="Cambria"/>
              <a:sym typeface="Cambria"/>
            </a:endParaRPr>
          </a:p>
        </p:txBody>
      </p:sp>
      <p:pic>
        <p:nvPicPr>
          <p:cNvPr id="169" name="Google Shape;169;p25"/>
          <p:cNvPicPr preferRelativeResize="0"/>
          <p:nvPr/>
        </p:nvPicPr>
        <p:blipFill rotWithShape="1">
          <a:blip r:embed="rId6">
            <a:alphaModFix/>
          </a:blip>
          <a:srcRect b="0" l="0" r="0" t="0"/>
          <a:stretch/>
        </p:blipFill>
        <p:spPr>
          <a:xfrm>
            <a:off x="2116138" y="1927971"/>
            <a:ext cx="5252850" cy="32155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75" name="Google Shape;175;p2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6" name="Google Shape;176;p26"/>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77" name="Google Shape;177;p26"/>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78" name="Google Shape;178;p26"/>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Fungsi dengan Parameter</a:t>
            </a:r>
            <a:endParaRPr b="0" i="0" sz="1400" u="none" cap="none" strike="noStrike">
              <a:solidFill>
                <a:srgbClr val="000000"/>
              </a:solidFill>
              <a:latin typeface="Cambria"/>
              <a:ea typeface="Cambria"/>
              <a:cs typeface="Cambria"/>
              <a:sym typeface="Cambria"/>
            </a:endParaRPr>
          </a:p>
        </p:txBody>
      </p:sp>
      <p:sp>
        <p:nvSpPr>
          <p:cNvPr id="179" name="Google Shape;179;p26"/>
          <p:cNvSpPr/>
          <p:nvPr/>
        </p:nvSpPr>
        <p:spPr>
          <a:xfrm>
            <a:off x="331180" y="876953"/>
            <a:ext cx="846402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Hasil dari program diatas adalah:</a:t>
            </a:r>
            <a:endParaRPr b="0" i="0" sz="1400" u="none" cap="none" strike="noStrike">
              <a:solidFill>
                <a:srgbClr val="000000"/>
              </a:solidFill>
              <a:latin typeface="Cambria"/>
              <a:ea typeface="Cambria"/>
              <a:cs typeface="Cambria"/>
              <a:sym typeface="Cambria"/>
            </a:endParaRPr>
          </a:p>
        </p:txBody>
      </p:sp>
      <p:pic>
        <p:nvPicPr>
          <p:cNvPr id="180" name="Google Shape;180;p26"/>
          <p:cNvPicPr preferRelativeResize="0"/>
          <p:nvPr/>
        </p:nvPicPr>
        <p:blipFill rotWithShape="1">
          <a:blip r:embed="rId6">
            <a:alphaModFix/>
          </a:blip>
          <a:srcRect b="0" l="0" r="0" t="0"/>
          <a:stretch/>
        </p:blipFill>
        <p:spPr>
          <a:xfrm>
            <a:off x="331179" y="1433952"/>
            <a:ext cx="8464029" cy="33958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 Komang Sugiartha</dc:creator>
</cp:coreProperties>
</file>