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jgajW/gpGN4I0malr/5eWxNZLT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23" Type="http://schemas.openxmlformats.org/officeDocument/2006/relationships/slide" Target="slides/slide19.xml"/><Relationship Id="rId67" Type="http://customschemas.google.com/relationships/presentationmetadata" Target="meta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jKnBDUesjTeEQ0fGjHWxVtKbRe2okeqs/view"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648424d8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g9648424d8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29babf619_1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Catatan Perubahan:</a:t>
            </a:r>
            <a:br>
              <a:rPr lang="en-US"/>
            </a:br>
            <a:r>
              <a:rPr lang="en-US"/>
              <a:t>Slide ini merupakan penambahan Slide Pelaksanaan Pengujian Black Box</a:t>
            </a:r>
            <a:endParaRPr/>
          </a:p>
        </p:txBody>
      </p:sp>
      <p:sp>
        <p:nvSpPr>
          <p:cNvPr id="182" name="Google Shape;182;ge29babf619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29babf619_1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Catatan Perubahan:</a:t>
            </a:r>
            <a:br>
              <a:rPr lang="en-US">
                <a:solidFill>
                  <a:schemeClr val="dk1"/>
                </a:solidFill>
              </a:rPr>
            </a:br>
            <a:r>
              <a:rPr lang="en-US">
                <a:solidFill>
                  <a:schemeClr val="dk1"/>
                </a:solidFill>
              </a:rPr>
              <a:t>Slide ini merupakan penambahan Slide Pelaksanaan Pengujian White Box</a:t>
            </a:r>
            <a:endParaRPr/>
          </a:p>
        </p:txBody>
      </p:sp>
      <p:sp>
        <p:nvSpPr>
          <p:cNvPr id="192" name="Google Shape;192;ge29babf619_1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Catatan Perubahan:</a:t>
            </a:r>
            <a:endParaRPr/>
          </a:p>
          <a:p>
            <a:pPr indent="0" lvl="0" marL="0" rtl="0" algn="l">
              <a:lnSpc>
                <a:spcPct val="100000"/>
              </a:lnSpc>
              <a:spcBef>
                <a:spcPts val="0"/>
              </a:spcBef>
              <a:spcAft>
                <a:spcPts val="0"/>
              </a:spcAft>
              <a:buClr>
                <a:srgbClr val="000000"/>
              </a:buClr>
              <a:buSzPts val="1400"/>
              <a:buFont typeface="Arial"/>
              <a:buNone/>
            </a:pPr>
            <a:r>
              <a:rPr lang="en-US"/>
              <a:t>Slide ini </a:t>
            </a:r>
            <a:r>
              <a:rPr lang="en-US">
                <a:solidFill>
                  <a:schemeClr val="dk1"/>
                </a:solidFill>
              </a:rPr>
              <a:t>tidak ditampilkan</a:t>
            </a:r>
            <a:r>
              <a:rPr lang="en-US"/>
              <a:t> karena istilah Equivalence Partition terlalu jauh dengan materi atau ruang lingkup pengujian pertemuan ini, Asumsinya sudah ada test case sehingga pembuatan test case dengan metode black box dengan pendekatan </a:t>
            </a:r>
            <a:r>
              <a:rPr lang="en-US">
                <a:solidFill>
                  <a:schemeClr val="dk1"/>
                </a:solidFill>
              </a:rPr>
              <a:t>Equivalence Partition tidak perlu diajarkan.</a:t>
            </a:r>
            <a:endParaRPr/>
          </a:p>
        </p:txBody>
      </p:sp>
      <p:sp>
        <p:nvSpPr>
          <p:cNvPr id="203" name="Google Shape;20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Slide ini </a:t>
            </a:r>
            <a:r>
              <a:rPr lang="en-US">
                <a:solidFill>
                  <a:schemeClr val="dk1"/>
                </a:solidFill>
              </a:rPr>
              <a:t>tidak ditampilkan</a:t>
            </a:r>
            <a:r>
              <a:rPr lang="en-US">
                <a:solidFill>
                  <a:schemeClr val="dk1"/>
                </a:solidFill>
              </a:rPr>
              <a:t> karena istilah Boundary Value Analysis terlalu jauh dengan materi atau ruang lingkup pengujian pertemuan ini, Asumsinya sudah ada test case sehingga pembuatan test case dengan metode black box dengan pendekatan Boundary Value Analysis tidak perlu diajarkan.</a:t>
            </a:r>
            <a:endParaRPr/>
          </a:p>
        </p:txBody>
      </p:sp>
      <p:sp>
        <p:nvSpPr>
          <p:cNvPr id="214" name="Google Shape;21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Catatan Perubahan:</a:t>
            </a:r>
            <a:br>
              <a:rPr lang="en-US"/>
            </a:br>
            <a:r>
              <a:rPr lang="en-US"/>
              <a:t>Slide ini </a:t>
            </a:r>
            <a:r>
              <a:rPr lang="en-US">
                <a:solidFill>
                  <a:schemeClr val="dk1"/>
                </a:solidFill>
              </a:rPr>
              <a:t>tidak ditampilkan</a:t>
            </a:r>
            <a:r>
              <a:rPr lang="en-US"/>
              <a:t> karena materinya sudah dipindahkan ke slide halaman 9</a:t>
            </a:r>
            <a:endParaRPr/>
          </a:p>
        </p:txBody>
      </p:sp>
      <p:sp>
        <p:nvSpPr>
          <p:cNvPr id="225" name="Google Shape;22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Catatan Perubahan:</a:t>
            </a:r>
            <a:endParaRPr/>
          </a:p>
          <a:p>
            <a:pPr indent="0" lvl="0" marL="0" rtl="0" algn="l">
              <a:lnSpc>
                <a:spcPct val="100000"/>
              </a:lnSpc>
              <a:spcBef>
                <a:spcPts val="0"/>
              </a:spcBef>
              <a:spcAft>
                <a:spcPts val="0"/>
              </a:spcAft>
              <a:buClr>
                <a:srgbClr val="000000"/>
              </a:buClr>
              <a:buSzPts val="1400"/>
              <a:buFont typeface="Arial"/>
              <a:buNone/>
            </a:pPr>
            <a:r>
              <a:rPr lang="en-US">
                <a:solidFill>
                  <a:schemeClr val="dk1"/>
                </a:solidFill>
              </a:rPr>
              <a:t>Slide ini </a:t>
            </a:r>
            <a:r>
              <a:rPr lang="en-US">
                <a:solidFill>
                  <a:schemeClr val="dk1"/>
                </a:solidFill>
              </a:rPr>
              <a:t>tidak ditampilkan</a:t>
            </a:r>
            <a:r>
              <a:rPr lang="en-US">
                <a:solidFill>
                  <a:schemeClr val="dk1"/>
                </a:solidFill>
              </a:rPr>
              <a:t>karena </a:t>
            </a:r>
            <a:r>
              <a:rPr lang="en-US"/>
              <a:t>sangat jauh dari materi, kalau tidak ingin dilakukan pemahaman pada latihannya hapus saja</a:t>
            </a:r>
            <a:endParaRPr/>
          </a:p>
        </p:txBody>
      </p:sp>
      <p:sp>
        <p:nvSpPr>
          <p:cNvPr id="236" name="Google Shape;23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Catatan Perubahan:</a:t>
            </a:r>
            <a:br>
              <a:rPr lang="en-US"/>
            </a:br>
            <a:r>
              <a:rPr lang="en-US"/>
              <a:t>Penyesuaian istilah dengan menambahkan “White Box Testing” pada judul slide</a:t>
            </a:r>
            <a:endParaRPr/>
          </a:p>
        </p:txBody>
      </p:sp>
      <p:sp>
        <p:nvSpPr>
          <p:cNvPr id="247" name="Google Shape;24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mengubah  “identifikasi” dengan “jenis-jenis” pada judul slide</a:t>
            </a:r>
            <a:endParaRPr/>
          </a:p>
        </p:txBody>
      </p:sp>
      <p:sp>
        <p:nvSpPr>
          <p:cNvPr id="267" name="Google Shape;26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Internal error dapat  dicegah dengan pemrograman yang lebih hati-hati</a:t>
            </a:r>
            <a:endParaRPr/>
          </a:p>
          <a:p>
            <a:pPr indent="-298450" lvl="0" marL="457200" marR="0" rtl="0" algn="l">
              <a:lnSpc>
                <a:spcPct val="100000"/>
              </a:lnSpc>
              <a:spcBef>
                <a:spcPts val="0"/>
              </a:spcBef>
              <a:spcAft>
                <a:spcPts val="0"/>
              </a:spcAft>
              <a:buClr>
                <a:srgbClr val="000000"/>
              </a:buClr>
              <a:buSzPts val="1100"/>
              <a:buFont typeface="Arial"/>
              <a:buChar char="●"/>
            </a:pPr>
            <a:r>
              <a:rPr lang="en-US"/>
              <a:t>Eksternal error berkaitan dengan gagal membuka file/database, tidak terkoneksi dengan jaringan, tidak dapat membuka module/file php, dll).</a:t>
            </a:r>
            <a:endParaRPr/>
          </a:p>
          <a:p>
            <a:pPr indent="0" lvl="0" marL="0" rtl="0" algn="l">
              <a:lnSpc>
                <a:spcPct val="100000"/>
              </a:lnSpc>
              <a:spcBef>
                <a:spcPts val="0"/>
              </a:spcBef>
              <a:spcAft>
                <a:spcPts val="0"/>
              </a:spcAft>
              <a:buSzPts val="1400"/>
              <a:buNone/>
            </a:pPr>
            <a:r>
              <a:t/>
            </a:r>
            <a:endParaRPr/>
          </a:p>
        </p:txBody>
      </p:sp>
      <p:sp>
        <p:nvSpPr>
          <p:cNvPr id="280" name="Google Shape;28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lang="en-US" sz="1100">
                <a:latin typeface="Arial"/>
                <a:ea typeface="Arial"/>
                <a:cs typeface="Arial"/>
                <a:sym typeface="Arial"/>
              </a:rPr>
              <a:t>Pada saat menampilkan hasil script sebuah web pada browser, terdapat beberapa kesalahan yang sering terjadi.</a:t>
            </a:r>
            <a:endParaRPr b="0" sz="1100">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“Jenis” pada judul slide</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p:txBody>
      </p:sp>
      <p:sp>
        <p:nvSpPr>
          <p:cNvPr id="290" name="Google Shape;29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100">
                <a:latin typeface="Arial"/>
                <a:ea typeface="Arial"/>
                <a:cs typeface="Arial"/>
                <a:sym typeface="Arial"/>
              </a:rPr>
              <a:t>Error dapat diartikan sebagai sebuah penyimpangan dari kondisi yang benar. </a:t>
            </a:r>
            <a:endParaRPr/>
          </a:p>
          <a:p>
            <a:pPr indent="0" lvl="0" marL="0" rtl="0" algn="l">
              <a:lnSpc>
                <a:spcPct val="100000"/>
              </a:lnSpc>
              <a:spcBef>
                <a:spcPts val="0"/>
              </a:spcBef>
              <a:spcAft>
                <a:spcPts val="0"/>
              </a:spcAft>
              <a:buSzPts val="1100"/>
              <a:buNone/>
            </a:pPr>
            <a:r>
              <a:rPr i="1" lang="en-US" sz="1100">
                <a:latin typeface="Arial"/>
                <a:ea typeface="Arial"/>
                <a:cs typeface="Arial"/>
                <a:sym typeface="Arial"/>
              </a:rPr>
              <a:t>Error</a:t>
            </a:r>
            <a:r>
              <a:rPr lang="en-US" sz="1100">
                <a:latin typeface="Arial"/>
                <a:ea typeface="Arial"/>
                <a:cs typeface="Arial"/>
                <a:sym typeface="Arial"/>
              </a:rPr>
              <a:t> dapat disebabkan oleh kesalahan </a:t>
            </a:r>
            <a:r>
              <a:rPr i="1" lang="en-US" sz="1100">
                <a:latin typeface="Arial"/>
                <a:ea typeface="Arial"/>
                <a:cs typeface="Arial"/>
                <a:sym typeface="Arial"/>
              </a:rPr>
              <a:t>misjudgment</a:t>
            </a:r>
            <a:r>
              <a:rPr lang="en-US" sz="1100">
                <a:latin typeface="Arial"/>
                <a:ea typeface="Arial"/>
                <a:cs typeface="Arial"/>
                <a:sym typeface="Arial"/>
              </a:rPr>
              <a:t>, </a:t>
            </a:r>
            <a:r>
              <a:rPr i="1" lang="en-US" sz="1100">
                <a:latin typeface="Arial"/>
                <a:ea typeface="Arial"/>
                <a:cs typeface="Arial"/>
                <a:sym typeface="Arial"/>
              </a:rPr>
              <a:t>carelessness </a:t>
            </a:r>
            <a:r>
              <a:rPr lang="en-US" sz="1100">
                <a:latin typeface="Arial"/>
                <a:ea typeface="Arial"/>
                <a:cs typeface="Arial"/>
                <a:sym typeface="Arial"/>
              </a:rPr>
              <a:t>atau </a:t>
            </a:r>
            <a:r>
              <a:rPr i="1" lang="en-US" sz="1100">
                <a:latin typeface="Arial"/>
                <a:ea typeface="Arial"/>
                <a:cs typeface="Arial"/>
                <a:sym typeface="Arial"/>
              </a:rPr>
              <a:t>forgetfulness</a:t>
            </a:r>
            <a:r>
              <a:rPr lang="en-US" sz="1100">
                <a:latin typeface="Arial"/>
                <a:ea typeface="Arial"/>
                <a:cs typeface="Arial"/>
                <a:sym typeface="Arial"/>
              </a:rPr>
              <a:t>.</a:t>
            </a:r>
            <a:endParaRPr/>
          </a:p>
          <a:p>
            <a:pPr indent="0" lvl="0" marL="0" rtl="0" algn="l">
              <a:lnSpc>
                <a:spcPct val="100000"/>
              </a:lnSpc>
              <a:spcBef>
                <a:spcPts val="0"/>
              </a:spcBef>
              <a:spcAft>
                <a:spcPts val="0"/>
              </a:spcAft>
              <a:buSzPts val="1100"/>
              <a:buNone/>
            </a:pPr>
            <a:r>
              <a:rPr lang="en-US" sz="1100">
                <a:latin typeface="Arial"/>
                <a:ea typeface="Arial"/>
                <a:cs typeface="Arial"/>
                <a:sym typeface="Arial"/>
              </a:rPr>
              <a:t>Pesan kesalahan error dapat terjadi pada penamaan file(filename),  baris kode (line code),  dan pesan (message). </a:t>
            </a:r>
            <a:endParaRPr sz="1100">
              <a:latin typeface="Arial"/>
              <a:ea typeface="Arial"/>
              <a:cs typeface="Arial"/>
              <a:sym typeface="Aria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“Jenis dan Internal Error” pada judul slide</a:t>
            </a:r>
            <a:endParaRPr/>
          </a:p>
        </p:txBody>
      </p:sp>
      <p:sp>
        <p:nvSpPr>
          <p:cNvPr id="300" name="Google Shape;30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100">
                <a:latin typeface="Arial"/>
                <a:ea typeface="Arial"/>
                <a:cs typeface="Arial"/>
                <a:sym typeface="Arial"/>
              </a:rPr>
              <a:t>Merupakan  error yang terjadi jika ada kesalahan sintaks dalam script dan akan memunculkan pesan kesalahan sebagai output pada halaman browser.</a:t>
            </a:r>
            <a:endParaRPr/>
          </a:p>
          <a:p>
            <a:pPr indent="0" lvl="0" marL="0" rtl="0" algn="l">
              <a:lnSpc>
                <a:spcPct val="100000"/>
              </a:lnSpc>
              <a:spcBef>
                <a:spcPts val="0"/>
              </a:spcBef>
              <a:spcAft>
                <a:spcPts val="0"/>
              </a:spcAft>
              <a:buSzPts val="1100"/>
              <a:buNone/>
            </a:pPr>
            <a:r>
              <a:rPr lang="en-US" sz="1100">
                <a:latin typeface="Arial"/>
                <a:ea typeface="Arial"/>
                <a:cs typeface="Arial"/>
                <a:sym typeface="Arial"/>
              </a:rPr>
              <a:t>Parse error akan menghentikan proses eksekusi dari sebuah script, sehingga tidak dapat menampilkan hasil apapun kecuali pesan kesalahan.</a:t>
            </a:r>
            <a:endParaRPr/>
          </a:p>
          <a:p>
            <a:pPr indent="0" lvl="0" marL="0" rtl="0" algn="l">
              <a:lnSpc>
                <a:spcPct val="100000"/>
              </a:lnSpc>
              <a:spcBef>
                <a:spcPts val="0"/>
              </a:spcBef>
              <a:spcAft>
                <a:spcPts val="0"/>
              </a:spcAft>
              <a:buSzPts val="1100"/>
              <a:buNone/>
            </a:pPr>
            <a:r>
              <a:rPr lang="en-US" sz="1100">
                <a:latin typeface="Arial"/>
                <a:ea typeface="Arial"/>
                <a:cs typeface="Arial"/>
                <a:sym typeface="Arial"/>
              </a:rPr>
              <a:t>Pada poin 6, aturan penulisan nama variabel, yaitu : diawali tanda $, dan diikuti oleh huruf atau underscore (_), tidak boleh diawali spasi, angka dan karakter khusus.</a:t>
            </a:r>
            <a:endParaRPr sz="1100">
              <a:latin typeface="Arial"/>
              <a:ea typeface="Arial"/>
              <a:cs typeface="Arial"/>
              <a:sym typeface="Aria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“Kesalahan pada kode program PHP” pada judul slide</a:t>
            </a:r>
            <a:endParaRPr/>
          </a:p>
        </p:txBody>
      </p:sp>
      <p:sp>
        <p:nvSpPr>
          <p:cNvPr id="310" name="Google Shape;31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lang="en-US" sz="1100">
                <a:latin typeface="Arial"/>
                <a:ea typeface="Arial"/>
                <a:cs typeface="Arial"/>
                <a:sym typeface="Arial"/>
              </a:rPr>
              <a:t>Peserta diminta untuk membuat contoh file  script, dan mengidentifikasi jenis kesalahan/error  yang terjadi.</a:t>
            </a:r>
            <a:endParaRPr/>
          </a:p>
          <a:p>
            <a:pPr indent="0" lvl="0" marL="0" rtl="0" algn="l">
              <a:lnSpc>
                <a:spcPct val="100000"/>
              </a:lnSpc>
              <a:spcBef>
                <a:spcPts val="0"/>
              </a:spcBef>
              <a:spcAft>
                <a:spcPts val="0"/>
              </a:spcAft>
              <a:buSzPts val="1100"/>
              <a:buNone/>
            </a:pPr>
            <a:r>
              <a:rPr lang="en-US" sz="1100">
                <a:latin typeface="Arial"/>
                <a:ea typeface="Arial"/>
                <a:cs typeface="Arial"/>
                <a:sym typeface="Arial"/>
              </a:rPr>
              <a:t>Pada contoh script pertama adalah kurangnya tanda petik pada baris ke-4.</a:t>
            </a:r>
            <a:endParaRPr/>
          </a:p>
          <a:p>
            <a:pPr indent="0" lvl="0" marL="0" rtl="0" algn="l">
              <a:lnSpc>
                <a:spcPct val="100000"/>
              </a:lnSpc>
              <a:spcBef>
                <a:spcPts val="0"/>
              </a:spcBef>
              <a:spcAft>
                <a:spcPts val="0"/>
              </a:spcAft>
              <a:buSzPts val="1100"/>
              <a:buNone/>
            </a:pPr>
            <a:r>
              <a:rPr lang="en-US" sz="1100">
                <a:latin typeface="Arial"/>
                <a:ea typeface="Arial"/>
                <a:cs typeface="Arial"/>
                <a:sym typeface="Arial"/>
              </a:rPr>
              <a:t>Pada contoh script kedua kesalahannya adalah kurangnya sintaks function pada test_error2().</a:t>
            </a:r>
            <a:endParaRPr/>
          </a:p>
        </p:txBody>
      </p:sp>
      <p:sp>
        <p:nvSpPr>
          <p:cNvPr id="320" name="Google Shape;32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a:latin typeface="Arial"/>
                <a:ea typeface="Arial"/>
                <a:cs typeface="Arial"/>
                <a:sym typeface="Arial"/>
              </a:rPr>
              <a:t>Merupakan  </a:t>
            </a:r>
            <a:r>
              <a:rPr i="1" lang="en-US">
                <a:latin typeface="Arial"/>
                <a:ea typeface="Arial"/>
                <a:cs typeface="Arial"/>
                <a:sym typeface="Arial"/>
              </a:rPr>
              <a:t>error</a:t>
            </a:r>
            <a:r>
              <a:rPr lang="en-US">
                <a:latin typeface="Arial"/>
                <a:ea typeface="Arial"/>
                <a:cs typeface="Arial"/>
                <a:sym typeface="Arial"/>
              </a:rPr>
              <a:t> yang terjadi ketika PHP mengerti kode yang ditulis pada script, namun apa yang diminta pada kode script tidak dapat dieksekusi.</a:t>
            </a:r>
            <a:endParaRPr/>
          </a:p>
          <a:p>
            <a:pPr indent="0" lvl="0" marL="0" marR="0" rtl="0" algn="l">
              <a:lnSpc>
                <a:spcPct val="100000"/>
              </a:lnSpc>
              <a:spcBef>
                <a:spcPts val="0"/>
              </a:spcBef>
              <a:spcAft>
                <a:spcPts val="0"/>
              </a:spcAft>
              <a:buClr>
                <a:srgbClr val="000000"/>
              </a:buClr>
              <a:buSzPts val="1100"/>
              <a:buFont typeface="Arial"/>
              <a:buNone/>
            </a:pPr>
            <a:r>
              <a:rPr lang="en-US" sz="1100">
                <a:latin typeface="Arial"/>
                <a:ea typeface="Arial"/>
                <a:cs typeface="Arial"/>
                <a:sym typeface="Arial"/>
              </a:rPr>
              <a:t>Fatal error juga dapat terjadi saat mencoba mengakses fungsi yang belum didefinisikan.</a:t>
            </a:r>
            <a:endParaRPr sz="1100">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“Kesalahan pada kode program PHP” pada judul slide</a:t>
            </a:r>
            <a:endParaRPr/>
          </a:p>
        </p:txBody>
      </p:sp>
      <p:sp>
        <p:nvSpPr>
          <p:cNvPr id="333" name="Google Shape;33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100">
                <a:latin typeface="Arial"/>
                <a:ea typeface="Arial"/>
                <a:cs typeface="Arial"/>
                <a:sym typeface="Arial"/>
              </a:rPr>
              <a:t>Pada contoh script, terdapat kesalahan yaitu kurangnya penulisan </a:t>
            </a:r>
            <a:r>
              <a:rPr b="1" lang="en-US" sz="1100">
                <a:latin typeface="Arial"/>
                <a:ea typeface="Arial"/>
                <a:cs typeface="Arial"/>
                <a:sym typeface="Arial"/>
              </a:rPr>
              <a:t>function </a:t>
            </a:r>
            <a:r>
              <a:rPr lang="en-US" sz="1100">
                <a:latin typeface="Arial"/>
                <a:ea typeface="Arial"/>
                <a:cs typeface="Arial"/>
                <a:sym typeface="Arial"/>
              </a:rPr>
              <a:t>pada test_error2() sehingga muncul fatal error.</a:t>
            </a:r>
            <a:endParaRPr sz="1100">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US" sz="1100">
                <a:latin typeface="Arial"/>
                <a:ea typeface="Arial"/>
                <a:cs typeface="Arial"/>
                <a:sym typeface="Arial"/>
              </a:rPr>
              <a:t>Peserta diminta untuk membuat contoh file  script, dan mengidentifikasi jenis kesalahan/error  yang terjadi.</a:t>
            </a:r>
            <a:endParaRPr/>
          </a:p>
        </p:txBody>
      </p:sp>
      <p:sp>
        <p:nvSpPr>
          <p:cNvPr id="343" name="Google Shape;34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100">
                <a:latin typeface="Arial"/>
                <a:ea typeface="Arial"/>
                <a:cs typeface="Arial"/>
                <a:sym typeface="Arial"/>
              </a:rPr>
              <a:t>Fungsi </a:t>
            </a:r>
            <a:r>
              <a:rPr b="1" lang="en-US" sz="1100">
                <a:latin typeface="Arial"/>
                <a:ea typeface="Arial"/>
                <a:cs typeface="Arial"/>
                <a:sym typeface="Arial"/>
              </a:rPr>
              <a:t>include</a:t>
            </a:r>
            <a:r>
              <a:rPr lang="en-US" sz="1100">
                <a:latin typeface="Arial"/>
                <a:ea typeface="Arial"/>
                <a:cs typeface="Arial"/>
                <a:sym typeface="Arial"/>
              </a:rPr>
              <a:t> digunakan untuk memanggil file lain, namun karena file yang dipanggil tidak ditemukan, maka terjadi warning error.</a:t>
            </a:r>
            <a:endParaRPr/>
          </a:p>
          <a:p>
            <a:pPr indent="0" lvl="0" marL="0" rtl="0" algn="l">
              <a:lnSpc>
                <a:spcPct val="100000"/>
              </a:lnSpc>
              <a:spcBef>
                <a:spcPts val="0"/>
              </a:spcBef>
              <a:spcAft>
                <a:spcPts val="0"/>
              </a:spcAft>
              <a:buSzPts val="1100"/>
              <a:buNone/>
            </a:pPr>
            <a:r>
              <a:rPr lang="en-US" sz="1100">
                <a:latin typeface="Arial"/>
                <a:ea typeface="Arial"/>
                <a:cs typeface="Arial"/>
                <a:sym typeface="Arial"/>
              </a:rPr>
              <a:t>Warning error juga dapat terjadi jika pada fungsi aritmatika dimana terdapat pembagian dengan angka 0. </a:t>
            </a:r>
            <a:endParaRPr/>
          </a:p>
          <a:p>
            <a:pPr indent="0" lvl="0" marL="0" marR="0" rtl="0" algn="l">
              <a:lnSpc>
                <a:spcPct val="100000"/>
              </a:lnSpc>
              <a:spcBef>
                <a:spcPts val="0"/>
              </a:spcBef>
              <a:spcAft>
                <a:spcPts val="0"/>
              </a:spcAft>
              <a:buClr>
                <a:srgbClr val="000000"/>
              </a:buClr>
              <a:buSzPts val="1100"/>
              <a:buFont typeface="Arial"/>
              <a:buNone/>
            </a:pPr>
            <a:r>
              <a:rPr i="1" lang="en-US">
                <a:latin typeface="Arial"/>
                <a:ea typeface="Arial"/>
                <a:cs typeface="Arial"/>
                <a:sym typeface="Arial"/>
              </a:rPr>
              <a:t>Warning error </a:t>
            </a:r>
            <a:r>
              <a:rPr lang="en-US">
                <a:latin typeface="Arial"/>
                <a:ea typeface="Arial"/>
                <a:cs typeface="Arial"/>
                <a:sym typeface="Arial"/>
              </a:rPr>
              <a:t>tidak akan menghentikan proses eksekusi dari sebuah script, namun, akan menampilkan pesan berupa </a:t>
            </a:r>
            <a:r>
              <a:rPr i="1" lang="en-US">
                <a:latin typeface="Arial"/>
                <a:ea typeface="Arial"/>
                <a:cs typeface="Arial"/>
                <a:sym typeface="Arial"/>
              </a:rPr>
              <a:t>warning</a:t>
            </a:r>
            <a:r>
              <a:rPr lang="en-US">
                <a:latin typeface="Arial"/>
                <a:ea typeface="Arial"/>
                <a:cs typeface="Arial"/>
                <a:sym typeface="Arial"/>
              </a:rPr>
              <a:t> pada browser.</a:t>
            </a:r>
            <a:endParaRPr>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“Kesalahan pada kode program PHP” pada judul slide</a:t>
            </a:r>
            <a:endParaRPr/>
          </a:p>
          <a:p>
            <a:pPr indent="0" lvl="0" marL="0" rtl="0" algn="l">
              <a:lnSpc>
                <a:spcPct val="100000"/>
              </a:lnSpc>
              <a:spcBef>
                <a:spcPts val="0"/>
              </a:spcBef>
              <a:spcAft>
                <a:spcPts val="0"/>
              </a:spcAft>
              <a:buSzPts val="1100"/>
              <a:buNone/>
            </a:pPr>
            <a:r>
              <a:t/>
            </a:r>
            <a:endParaRPr sz="1100">
              <a:latin typeface="Arial"/>
              <a:ea typeface="Arial"/>
              <a:cs typeface="Arial"/>
              <a:sym typeface="Arial"/>
            </a:endParaRPr>
          </a:p>
        </p:txBody>
      </p:sp>
      <p:sp>
        <p:nvSpPr>
          <p:cNvPr id="354" name="Google Shape;35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100">
                <a:latin typeface="Arial"/>
                <a:ea typeface="Arial"/>
                <a:cs typeface="Arial"/>
                <a:sym typeface="Arial"/>
              </a:rPr>
              <a:t>Fungsi </a:t>
            </a:r>
            <a:r>
              <a:rPr b="1" lang="en-US" sz="1100">
                <a:latin typeface="Arial"/>
                <a:ea typeface="Arial"/>
                <a:cs typeface="Arial"/>
                <a:sym typeface="Arial"/>
              </a:rPr>
              <a:t>include</a:t>
            </a:r>
            <a:r>
              <a:rPr lang="en-US" sz="1100">
                <a:latin typeface="Arial"/>
                <a:ea typeface="Arial"/>
                <a:cs typeface="Arial"/>
                <a:sym typeface="Arial"/>
              </a:rPr>
              <a:t> digunakan untuk memanggil file lain, namun karena file yang dipanggil tidak ditemukan, maka terjadi warning error.</a:t>
            </a:r>
            <a:endParaRPr/>
          </a:p>
          <a:p>
            <a:pPr indent="0" lvl="0" marL="0" rtl="0" algn="l">
              <a:lnSpc>
                <a:spcPct val="100000"/>
              </a:lnSpc>
              <a:spcBef>
                <a:spcPts val="0"/>
              </a:spcBef>
              <a:spcAft>
                <a:spcPts val="0"/>
              </a:spcAft>
              <a:buSzPts val="1100"/>
              <a:buNone/>
            </a:pPr>
            <a:r>
              <a:rPr lang="en-US" sz="1100">
                <a:latin typeface="Arial"/>
                <a:ea typeface="Arial"/>
                <a:cs typeface="Arial"/>
                <a:sym typeface="Arial"/>
              </a:rPr>
              <a:t>Warning error juga dapat terjadi jika pada fungsi aritmatika dimana terdapat pembagian dengan angka 0. </a:t>
            </a:r>
            <a:endParaRPr/>
          </a:p>
          <a:p>
            <a:pPr indent="0" lvl="0" marL="0" marR="0" rtl="0" algn="l">
              <a:lnSpc>
                <a:spcPct val="100000"/>
              </a:lnSpc>
              <a:spcBef>
                <a:spcPts val="0"/>
              </a:spcBef>
              <a:spcAft>
                <a:spcPts val="0"/>
              </a:spcAft>
              <a:buClr>
                <a:srgbClr val="000000"/>
              </a:buClr>
              <a:buSzPts val="1100"/>
              <a:buFont typeface="Arial"/>
              <a:buNone/>
            </a:pPr>
            <a:r>
              <a:rPr lang="en-US" sz="1100">
                <a:latin typeface="Arial"/>
                <a:ea typeface="Arial"/>
                <a:cs typeface="Arial"/>
                <a:sym typeface="Arial"/>
              </a:rPr>
              <a:t>Peserta diminta untuk membuat contoh file  script, dan mengidentifikasi jenis kesalahan/error  yang terjadi.</a:t>
            </a:r>
            <a:endParaRPr/>
          </a:p>
        </p:txBody>
      </p:sp>
      <p:sp>
        <p:nvSpPr>
          <p:cNvPr id="364" name="Google Shape;36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1100"/>
              <a:buNone/>
            </a:pPr>
            <a:r>
              <a:rPr i="1" lang="en-US">
                <a:latin typeface="Arial"/>
                <a:ea typeface="Arial"/>
                <a:cs typeface="Arial"/>
                <a:sym typeface="Arial"/>
              </a:rPr>
              <a:t>Notice error </a:t>
            </a:r>
            <a:r>
              <a:rPr lang="en-US">
                <a:latin typeface="Arial"/>
                <a:ea typeface="Arial"/>
                <a:cs typeface="Arial"/>
                <a:sym typeface="Arial"/>
              </a:rPr>
              <a:t>hampir sama dengan </a:t>
            </a:r>
            <a:r>
              <a:rPr i="1" lang="en-US">
                <a:latin typeface="Arial"/>
                <a:ea typeface="Arial"/>
                <a:cs typeface="Arial"/>
                <a:sym typeface="Arial"/>
              </a:rPr>
              <a:t>warning error</a:t>
            </a:r>
            <a:r>
              <a:rPr lang="en-US">
                <a:latin typeface="Arial"/>
                <a:ea typeface="Arial"/>
                <a:cs typeface="Arial"/>
                <a:sym typeface="Arial"/>
              </a:rPr>
              <a:t>, tidak menghentikan proses eksekusi script.</a:t>
            </a:r>
            <a:endParaRPr/>
          </a:p>
          <a:p>
            <a:pPr indent="-457200" lvl="0" marL="457200" rtl="0" algn="l">
              <a:lnSpc>
                <a:spcPct val="100000"/>
              </a:lnSpc>
              <a:spcBef>
                <a:spcPts val="0"/>
              </a:spcBef>
              <a:spcAft>
                <a:spcPts val="0"/>
              </a:spcAft>
              <a:buSzPts val="1100"/>
              <a:buChar char="●"/>
            </a:pPr>
            <a:r>
              <a:rPr lang="en-US">
                <a:latin typeface="Arial"/>
                <a:ea typeface="Arial"/>
                <a:cs typeface="Arial"/>
                <a:sym typeface="Arial"/>
              </a:rPr>
              <a:t>Eksekusi tetap dijalankan, tapi pada bagian yang error akan ditampilkan </a:t>
            </a:r>
            <a:r>
              <a:rPr i="1" lang="en-US">
                <a:latin typeface="Arial"/>
                <a:ea typeface="Arial"/>
                <a:cs typeface="Arial"/>
                <a:sym typeface="Arial"/>
              </a:rPr>
              <a:t>notice</a:t>
            </a:r>
            <a:r>
              <a:rPr lang="en-US">
                <a:latin typeface="Arial"/>
                <a:ea typeface="Arial"/>
                <a:cs typeface="Arial"/>
                <a:sym typeface="Arial"/>
              </a:rPr>
              <a:t>.</a:t>
            </a:r>
            <a:endParaRPr>
              <a:latin typeface="Arial"/>
              <a:ea typeface="Arial"/>
              <a:cs typeface="Arial"/>
              <a:sym typeface="Aria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“Kesalahan pada kode program PHP” pada judul slide</a:t>
            </a:r>
            <a:endParaRPr/>
          </a:p>
        </p:txBody>
      </p:sp>
      <p:sp>
        <p:nvSpPr>
          <p:cNvPr id="377" name="Google Shape;377;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100">
                <a:latin typeface="Arial"/>
                <a:ea typeface="Arial"/>
                <a:cs typeface="Arial"/>
                <a:sym typeface="Arial"/>
              </a:rPr>
              <a:t>Pada contoh pertama, yang dipanggil oleh echo adalah variabel </a:t>
            </a:r>
            <a:r>
              <a:rPr b="1" lang="en-US" sz="1100">
                <a:latin typeface="Arial"/>
                <a:ea typeface="Arial"/>
                <a:cs typeface="Arial"/>
                <a:sym typeface="Arial"/>
              </a:rPr>
              <a:t>a</a:t>
            </a:r>
            <a:r>
              <a:rPr lang="en-US" sz="1100">
                <a:latin typeface="Arial"/>
                <a:ea typeface="Arial"/>
                <a:cs typeface="Arial"/>
                <a:sym typeface="Arial"/>
              </a:rPr>
              <a:t>, sedangkan variabel </a:t>
            </a:r>
            <a:r>
              <a:rPr b="1" lang="en-US" sz="1100">
                <a:latin typeface="Arial"/>
                <a:ea typeface="Arial"/>
                <a:cs typeface="Arial"/>
                <a:sym typeface="Arial"/>
              </a:rPr>
              <a:t>a</a:t>
            </a:r>
            <a:r>
              <a:rPr lang="en-US" sz="1100">
                <a:latin typeface="Arial"/>
                <a:ea typeface="Arial"/>
                <a:cs typeface="Arial"/>
                <a:sym typeface="Arial"/>
              </a:rPr>
              <a:t> tidak atau belum didefinisikan, sehingga menyebabkan notice error.</a:t>
            </a:r>
            <a:endParaRPr/>
          </a:p>
          <a:p>
            <a:pPr indent="0" lvl="0" marL="0" rtl="0" algn="l">
              <a:lnSpc>
                <a:spcPct val="100000"/>
              </a:lnSpc>
              <a:spcBef>
                <a:spcPts val="0"/>
              </a:spcBef>
              <a:spcAft>
                <a:spcPts val="0"/>
              </a:spcAft>
              <a:buSzPts val="1100"/>
              <a:buNone/>
            </a:pPr>
            <a:r>
              <a:rPr lang="en-US" sz="1100">
                <a:latin typeface="Arial"/>
                <a:ea typeface="Arial"/>
                <a:cs typeface="Arial"/>
                <a:sym typeface="Arial"/>
              </a:rPr>
              <a:t>Pada contoh kedua terjadi notice error karena pengaksesan elemen array yang tidak atau belum ada nilainya. </a:t>
            </a:r>
            <a:endParaRPr sz="1100">
              <a:latin typeface="Arial"/>
              <a:ea typeface="Arial"/>
              <a:cs typeface="Arial"/>
              <a:sym typeface="Aria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“Contoh” pada judul slide</a:t>
            </a:r>
            <a:endParaRPr/>
          </a:p>
        </p:txBody>
      </p:sp>
      <p:sp>
        <p:nvSpPr>
          <p:cNvPr id="387" name="Google Shape;38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100">
                <a:solidFill>
                  <a:schemeClr val="dk1"/>
                </a:solidFill>
                <a:latin typeface="Arial"/>
                <a:ea typeface="Arial"/>
                <a:cs typeface="Arial"/>
                <a:sym typeface="Arial"/>
              </a:rPr>
              <a:t>1xx : Informasi,  yang menunjukkan bahwa Permintaan dipahami, melanjutkan proses. Kode ini hanya digunakan untuk status saja.</a:t>
            </a:r>
            <a:endParaRPr/>
          </a:p>
          <a:p>
            <a:pPr indent="0" lvl="0" marL="0" marR="0" rtl="0" algn="l">
              <a:lnSpc>
                <a:spcPct val="100000"/>
              </a:lnSpc>
              <a:spcBef>
                <a:spcPts val="0"/>
              </a:spcBef>
              <a:spcAft>
                <a:spcPts val="0"/>
              </a:spcAft>
              <a:buClr>
                <a:schemeClr val="dk1"/>
              </a:buClr>
              <a:buSzPts val="1100"/>
              <a:buFont typeface="Arial"/>
              <a:buNone/>
            </a:pPr>
            <a:r>
              <a:rPr b="0" i="0" lang="en-US" sz="1100">
                <a:solidFill>
                  <a:schemeClr val="dk1"/>
                </a:solidFill>
                <a:latin typeface="Arial"/>
                <a:ea typeface="Arial"/>
                <a:cs typeface="Arial"/>
                <a:sym typeface="Arial"/>
              </a:rPr>
              <a:t>2xx : Sukses, Pada kode ini, server memberikan status suksesnya diterima, dipahami, disetujui, dan diproses.</a:t>
            </a:r>
            <a:endParaRPr/>
          </a:p>
          <a:p>
            <a:pPr indent="0" lvl="0" marL="0" marR="0" rtl="0" algn="l">
              <a:lnSpc>
                <a:spcPct val="100000"/>
              </a:lnSpc>
              <a:spcBef>
                <a:spcPts val="0"/>
              </a:spcBef>
              <a:spcAft>
                <a:spcPts val="0"/>
              </a:spcAft>
              <a:buClr>
                <a:schemeClr val="dk1"/>
              </a:buClr>
              <a:buSzPts val="1100"/>
              <a:buFont typeface="Arial"/>
              <a:buNone/>
            </a:pPr>
            <a:r>
              <a:rPr b="0" i="0" lang="en-US" sz="1100">
                <a:solidFill>
                  <a:schemeClr val="dk1"/>
                </a:solidFill>
                <a:latin typeface="Arial"/>
                <a:ea typeface="Arial"/>
                <a:cs typeface="Arial"/>
                <a:sym typeface="Arial"/>
              </a:rPr>
              <a:t>3xx : Pengalihan</a:t>
            </a:r>
            <a:endParaRPr b="0" i="0" sz="11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a:solidFill>
                  <a:schemeClr val="dk1"/>
                </a:solidFill>
                <a:latin typeface="Arial"/>
                <a:ea typeface="Arial"/>
                <a:cs typeface="Arial"/>
                <a:sym typeface="Arial"/>
              </a:rPr>
              <a:t>4xx : Kesalahan Klien, Pada kode ini, klien memberikan status kesalahan dalam memproses permintaan.</a:t>
            </a:r>
            <a:endParaRPr/>
          </a:p>
          <a:p>
            <a:pPr indent="0" lvl="0" marL="0" marR="0" rtl="0" algn="l">
              <a:lnSpc>
                <a:spcPct val="100000"/>
              </a:lnSpc>
              <a:spcBef>
                <a:spcPts val="0"/>
              </a:spcBef>
              <a:spcAft>
                <a:spcPts val="0"/>
              </a:spcAft>
              <a:buClr>
                <a:schemeClr val="dk1"/>
              </a:buClr>
              <a:buSzPts val="1100"/>
              <a:buFont typeface="Arial"/>
              <a:buNone/>
            </a:pPr>
            <a:r>
              <a:rPr b="0" i="0" lang="en-US" sz="1100">
                <a:solidFill>
                  <a:schemeClr val="dk1"/>
                </a:solidFill>
                <a:latin typeface="Arial"/>
                <a:ea typeface="Arial"/>
                <a:cs typeface="Arial"/>
                <a:sym typeface="Arial"/>
              </a:rPr>
              <a:t>5xx : Kesalahan Server</a:t>
            </a:r>
            <a:endParaRPr/>
          </a:p>
          <a:p>
            <a:pPr indent="0" lvl="0" marL="0" marR="0" rtl="0" algn="l">
              <a:lnSpc>
                <a:spcPct val="100000"/>
              </a:lnSpc>
              <a:spcBef>
                <a:spcPts val="0"/>
              </a:spcBef>
              <a:spcAft>
                <a:spcPts val="0"/>
              </a:spcAft>
              <a:buClr>
                <a:srgbClr val="000000"/>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“Jenis” pada judul slide</a:t>
            </a:r>
            <a:endParaRPr>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b="0" i="0" sz="1100">
              <a:solidFill>
                <a:schemeClr val="dk1"/>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00" name="Google Shape;400;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“Jenis” pada judul slide</a:t>
            </a:r>
            <a:endParaRPr/>
          </a:p>
        </p:txBody>
      </p:sp>
      <p:sp>
        <p:nvSpPr>
          <p:cNvPr id="410" name="Google Shape;41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“Jenis” pada judul slide</a:t>
            </a:r>
            <a:endParaRPr/>
          </a:p>
        </p:txBody>
      </p:sp>
      <p:sp>
        <p:nvSpPr>
          <p:cNvPr id="420" name="Google Shape;42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“Jenis” pada judul slide</a:t>
            </a:r>
            <a:endParaRPr/>
          </a:p>
        </p:txBody>
      </p:sp>
      <p:sp>
        <p:nvSpPr>
          <p:cNvPr id="430" name="Google Shape;43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istilan dengan menambahkan “Jenis” pada judul slide</a:t>
            </a:r>
            <a:endParaRPr/>
          </a:p>
        </p:txBody>
      </p:sp>
      <p:sp>
        <p:nvSpPr>
          <p:cNvPr id="440" name="Google Shape;44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50" name="Google Shape;450;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definisi kesalahan “sesuai judul” pada konten slide</a:t>
            </a:r>
            <a:endParaRPr/>
          </a:p>
        </p:txBody>
      </p:sp>
      <p:sp>
        <p:nvSpPr>
          <p:cNvPr id="460" name="Google Shape;46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US" sz="1100">
                <a:solidFill>
                  <a:schemeClr val="dk1"/>
                </a:solidFill>
                <a:latin typeface="Arial"/>
                <a:ea typeface="Arial"/>
                <a:cs typeface="Arial"/>
                <a:sym typeface="Arial"/>
              </a:rPr>
              <a:t>Error ini merupakan peringatan yang muncul ketika browser Anda tidak menemukan halaman atau file yang diakses. Dapat terjadi karena konten yang diakses hilang, telah diubah atau mengalami kerusakan.</a:t>
            </a:r>
            <a:endParaRPr/>
          </a:p>
        </p:txBody>
      </p:sp>
      <p:sp>
        <p:nvSpPr>
          <p:cNvPr id="470" name="Google Shape;470;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US" sz="1100">
                <a:solidFill>
                  <a:schemeClr val="dk1"/>
                </a:solidFill>
                <a:latin typeface="Arial"/>
                <a:ea typeface="Arial"/>
                <a:cs typeface="Arial"/>
                <a:sym typeface="Arial"/>
              </a:rPr>
              <a:t>Umumnya folder dalam website menggunakan </a:t>
            </a:r>
            <a:r>
              <a:rPr b="1" i="0" lang="en-US" sz="1100">
                <a:solidFill>
                  <a:schemeClr val="dk1"/>
                </a:solidFill>
                <a:latin typeface="Arial"/>
                <a:ea typeface="Arial"/>
                <a:cs typeface="Arial"/>
                <a:sym typeface="Arial"/>
              </a:rPr>
              <a:t>permission 755</a:t>
            </a:r>
            <a:r>
              <a:rPr b="0" i="0" lang="en-US" sz="1100">
                <a:solidFill>
                  <a:schemeClr val="dk1"/>
                </a:solidFill>
                <a:latin typeface="Arial"/>
                <a:ea typeface="Arial"/>
                <a:cs typeface="Arial"/>
                <a:sym typeface="Arial"/>
              </a:rPr>
              <a:t>, sedangkan script website menggunakan </a:t>
            </a:r>
            <a:r>
              <a:rPr b="1" i="0" lang="en-US" sz="1100">
                <a:solidFill>
                  <a:schemeClr val="dk1"/>
                </a:solidFill>
                <a:latin typeface="Arial"/>
                <a:ea typeface="Arial"/>
                <a:cs typeface="Arial"/>
                <a:sym typeface="Arial"/>
              </a:rPr>
              <a:t>permission 644</a:t>
            </a:r>
            <a:r>
              <a:rPr b="0" i="0" lang="en-US" sz="1100">
                <a:solidFill>
                  <a:schemeClr val="dk1"/>
                </a:solidFill>
                <a:latin typeface="Arial"/>
                <a:ea typeface="Arial"/>
                <a:cs typeface="Arial"/>
                <a:sym typeface="Arial"/>
              </a:rPr>
              <a:t>. Namun, tidak semua script menggunakan permission ini. Beberapa script khusus menggunakan set permission bernomor lain mengeksekusi suatu perintah.</a:t>
            </a:r>
            <a:endParaRPr b="0" i="0" sz="1100">
              <a:solidFill>
                <a:schemeClr val="dk1"/>
              </a:solidFill>
              <a:latin typeface="Arial"/>
              <a:ea typeface="Arial"/>
              <a:cs typeface="Arial"/>
              <a:sym typeface="Arial"/>
            </a:endParaRPr>
          </a:p>
          <a:p>
            <a:pPr indent="0" lvl="0" marL="0" marR="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definisi kesalahan “sesuai judul” pada konten slide</a:t>
            </a:r>
            <a:endParaRPr>
              <a:solidFill>
                <a:schemeClr val="dk1"/>
              </a:solidFill>
            </a:endParaRPr>
          </a:p>
        </p:txBody>
      </p:sp>
      <p:sp>
        <p:nvSpPr>
          <p:cNvPr id="480" name="Google Shape;480;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US" sz="1100">
                <a:solidFill>
                  <a:schemeClr val="dk1"/>
                </a:solidFill>
                <a:latin typeface="Arial"/>
                <a:ea typeface="Arial"/>
                <a:cs typeface="Arial"/>
                <a:sym typeface="Arial"/>
              </a:rPr>
              <a:t>Umumnya folder dalam website menggunakan </a:t>
            </a:r>
            <a:r>
              <a:rPr b="1" i="0" lang="en-US" sz="1100">
                <a:solidFill>
                  <a:schemeClr val="dk1"/>
                </a:solidFill>
                <a:latin typeface="Arial"/>
                <a:ea typeface="Arial"/>
                <a:cs typeface="Arial"/>
                <a:sym typeface="Arial"/>
              </a:rPr>
              <a:t>permission 755</a:t>
            </a:r>
            <a:r>
              <a:rPr b="0" i="0" lang="en-US" sz="1100">
                <a:solidFill>
                  <a:schemeClr val="dk1"/>
                </a:solidFill>
                <a:latin typeface="Arial"/>
                <a:ea typeface="Arial"/>
                <a:cs typeface="Arial"/>
                <a:sym typeface="Arial"/>
              </a:rPr>
              <a:t>, sedangkan script website menggunakan </a:t>
            </a:r>
            <a:r>
              <a:rPr b="1" i="0" lang="en-US" sz="1100">
                <a:solidFill>
                  <a:schemeClr val="dk1"/>
                </a:solidFill>
                <a:latin typeface="Arial"/>
                <a:ea typeface="Arial"/>
                <a:cs typeface="Arial"/>
                <a:sym typeface="Arial"/>
              </a:rPr>
              <a:t>permission 644</a:t>
            </a:r>
            <a:r>
              <a:rPr b="0" i="0" lang="en-US" sz="1100">
                <a:solidFill>
                  <a:schemeClr val="dk1"/>
                </a:solidFill>
                <a:latin typeface="Arial"/>
                <a:ea typeface="Arial"/>
                <a:cs typeface="Arial"/>
                <a:sym typeface="Arial"/>
              </a:rPr>
              <a:t>. Namun, tidak semua script menggunakan permission ini. Beberapa script khusus menggunakan set permission bernomor lain mengeksekusi suatu perintah.</a:t>
            </a:r>
            <a:endParaRPr/>
          </a:p>
        </p:txBody>
      </p:sp>
      <p:sp>
        <p:nvSpPr>
          <p:cNvPr id="490" name="Google Shape;490;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Mendeteksi, mengidentifikasi  dan  melakukan  penanganan  terhadap  error yang terjadi pada suatu website.</a:t>
            </a:r>
            <a:endParaRPr/>
          </a:p>
          <a:p>
            <a:pPr indent="-298450" lvl="0" marL="457200" marR="0" rtl="0" algn="l">
              <a:lnSpc>
                <a:spcPct val="100000"/>
              </a:lnSpc>
              <a:spcBef>
                <a:spcPts val="0"/>
              </a:spcBef>
              <a:spcAft>
                <a:spcPts val="0"/>
              </a:spcAft>
              <a:buClr>
                <a:srgbClr val="000000"/>
              </a:buClr>
              <a:buSzPts val="1100"/>
              <a:buFont typeface="Arial"/>
              <a:buChar char="●"/>
            </a:pPr>
            <a:r>
              <a:rPr lang="en-US"/>
              <a:t>Memberikan  saran  bagi  developer  untuk mencegah  terjadinya  error pada suatu website.</a:t>
            </a:r>
            <a:endParaRPr/>
          </a:p>
        </p:txBody>
      </p:sp>
      <p:sp>
        <p:nvSpPr>
          <p:cNvPr id="117" name="Google Shape;11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US" sz="1100">
                <a:solidFill>
                  <a:schemeClr val="dk1"/>
                </a:solidFill>
                <a:latin typeface="Arial"/>
                <a:ea typeface="Arial"/>
                <a:cs typeface="Arial"/>
                <a:sym typeface="Arial"/>
              </a:rPr>
              <a:t>file .htaccess adalah file yang berfungsi mengatur bagaimana server dapat mengakses script website yang dimiliki.</a:t>
            </a:r>
            <a:endParaRPr b="0" i="0" sz="1100">
              <a:solidFill>
                <a:schemeClr val="dk1"/>
              </a:solidFill>
              <a:latin typeface="Arial"/>
              <a:ea typeface="Arial"/>
              <a:cs typeface="Arial"/>
              <a:sym typeface="Arial"/>
            </a:endParaRPr>
          </a:p>
          <a:p>
            <a:pPr indent="0" lvl="0" marL="0" marR="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definisi kesalahan “sesuai judul” pada konten slide</a:t>
            </a:r>
            <a:endParaRPr>
              <a:solidFill>
                <a:schemeClr val="dk1"/>
              </a:solidFill>
            </a:endParaRPr>
          </a:p>
        </p:txBody>
      </p:sp>
      <p:sp>
        <p:nvSpPr>
          <p:cNvPr id="500" name="Google Shape;500;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US" sz="1100">
                <a:solidFill>
                  <a:schemeClr val="dk1"/>
                </a:solidFill>
                <a:latin typeface="Arial"/>
                <a:ea typeface="Arial"/>
                <a:cs typeface="Arial"/>
                <a:sym typeface="Arial"/>
              </a:rPr>
              <a:t>Umumnya folder dalam website menggunakan </a:t>
            </a:r>
            <a:r>
              <a:rPr b="1" i="0" lang="en-US" sz="1100">
                <a:solidFill>
                  <a:schemeClr val="dk1"/>
                </a:solidFill>
                <a:latin typeface="Arial"/>
                <a:ea typeface="Arial"/>
                <a:cs typeface="Arial"/>
                <a:sym typeface="Arial"/>
              </a:rPr>
              <a:t>permission 755</a:t>
            </a:r>
            <a:r>
              <a:rPr b="0" i="0" lang="en-US" sz="1100">
                <a:solidFill>
                  <a:schemeClr val="dk1"/>
                </a:solidFill>
                <a:latin typeface="Arial"/>
                <a:ea typeface="Arial"/>
                <a:cs typeface="Arial"/>
                <a:sym typeface="Arial"/>
              </a:rPr>
              <a:t>, sedangkan script website menggunakan </a:t>
            </a:r>
            <a:r>
              <a:rPr b="1" i="0" lang="en-US" sz="1100">
                <a:solidFill>
                  <a:schemeClr val="dk1"/>
                </a:solidFill>
                <a:latin typeface="Arial"/>
                <a:ea typeface="Arial"/>
                <a:cs typeface="Arial"/>
                <a:sym typeface="Arial"/>
              </a:rPr>
              <a:t>permission 644</a:t>
            </a:r>
            <a:r>
              <a:rPr b="0" i="0" lang="en-US" sz="1100">
                <a:solidFill>
                  <a:schemeClr val="dk1"/>
                </a:solidFill>
                <a:latin typeface="Arial"/>
                <a:ea typeface="Arial"/>
                <a:cs typeface="Arial"/>
                <a:sym typeface="Arial"/>
              </a:rPr>
              <a:t>. Namun, tidak semua script menggunakan permission ini. Beberapa script khusus menggunakan set permission bernomor lain mengeksekusi suatu perintah.</a:t>
            </a:r>
            <a:endParaRPr/>
          </a:p>
        </p:txBody>
      </p:sp>
      <p:sp>
        <p:nvSpPr>
          <p:cNvPr id="510" name="Google Shape;510;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definisi kesalahan “sesuai judul” pada konten slide</a:t>
            </a:r>
            <a:endParaRPr/>
          </a:p>
        </p:txBody>
      </p:sp>
      <p:sp>
        <p:nvSpPr>
          <p:cNvPr id="520" name="Google Shape;520;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US" sz="1100">
                <a:solidFill>
                  <a:schemeClr val="dk1"/>
                </a:solidFill>
                <a:latin typeface="Arial"/>
                <a:ea typeface="Arial"/>
                <a:cs typeface="Arial"/>
                <a:sym typeface="Arial"/>
              </a:rPr>
              <a:t>Umumnya folder dalam website menggunakan </a:t>
            </a:r>
            <a:r>
              <a:rPr b="1" i="0" lang="en-US" sz="1100">
                <a:solidFill>
                  <a:schemeClr val="dk1"/>
                </a:solidFill>
                <a:latin typeface="Arial"/>
                <a:ea typeface="Arial"/>
                <a:cs typeface="Arial"/>
                <a:sym typeface="Arial"/>
              </a:rPr>
              <a:t>permission 755</a:t>
            </a:r>
            <a:r>
              <a:rPr b="0" i="0" lang="en-US" sz="1100">
                <a:solidFill>
                  <a:schemeClr val="dk1"/>
                </a:solidFill>
                <a:latin typeface="Arial"/>
                <a:ea typeface="Arial"/>
                <a:cs typeface="Arial"/>
                <a:sym typeface="Arial"/>
              </a:rPr>
              <a:t>, sedangkan script website menggunakan </a:t>
            </a:r>
            <a:r>
              <a:rPr b="1" i="0" lang="en-US" sz="1100">
                <a:solidFill>
                  <a:schemeClr val="dk1"/>
                </a:solidFill>
                <a:latin typeface="Arial"/>
                <a:ea typeface="Arial"/>
                <a:cs typeface="Arial"/>
                <a:sym typeface="Arial"/>
              </a:rPr>
              <a:t>permission 644</a:t>
            </a:r>
            <a:r>
              <a:rPr b="0" i="0" lang="en-US" sz="1100">
                <a:solidFill>
                  <a:schemeClr val="dk1"/>
                </a:solidFill>
                <a:latin typeface="Arial"/>
                <a:ea typeface="Arial"/>
                <a:cs typeface="Arial"/>
                <a:sym typeface="Arial"/>
              </a:rPr>
              <a:t>. Namun, tidak semua script menggunakan permission ini. Beberapa script khusus menggunakan set permission bernomor lain mengeksekusi suatu perintah.</a:t>
            </a:r>
            <a:endParaRPr/>
          </a:p>
        </p:txBody>
      </p:sp>
      <p:sp>
        <p:nvSpPr>
          <p:cNvPr id="530" name="Google Shape;530;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definisi kesalahan “sesuai judul” pada konten slide</a:t>
            </a:r>
            <a:endParaRPr/>
          </a:p>
        </p:txBody>
      </p:sp>
      <p:sp>
        <p:nvSpPr>
          <p:cNvPr id="540" name="Google Shape;540;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US" sz="1100">
                <a:solidFill>
                  <a:schemeClr val="dk1"/>
                </a:solidFill>
                <a:latin typeface="Arial"/>
                <a:ea typeface="Arial"/>
                <a:cs typeface="Arial"/>
                <a:sym typeface="Arial"/>
              </a:rPr>
              <a:t>Umumnya folder dalam website menggunakan </a:t>
            </a:r>
            <a:r>
              <a:rPr b="1" i="0" lang="en-US" sz="1100">
                <a:solidFill>
                  <a:schemeClr val="dk1"/>
                </a:solidFill>
                <a:latin typeface="Arial"/>
                <a:ea typeface="Arial"/>
                <a:cs typeface="Arial"/>
                <a:sym typeface="Arial"/>
              </a:rPr>
              <a:t>permission 755</a:t>
            </a:r>
            <a:r>
              <a:rPr b="0" i="0" lang="en-US" sz="1100">
                <a:solidFill>
                  <a:schemeClr val="dk1"/>
                </a:solidFill>
                <a:latin typeface="Arial"/>
                <a:ea typeface="Arial"/>
                <a:cs typeface="Arial"/>
                <a:sym typeface="Arial"/>
              </a:rPr>
              <a:t>, sedangkan script website menggunakan </a:t>
            </a:r>
            <a:r>
              <a:rPr b="1" i="0" lang="en-US" sz="1100">
                <a:solidFill>
                  <a:schemeClr val="dk1"/>
                </a:solidFill>
                <a:latin typeface="Arial"/>
                <a:ea typeface="Arial"/>
                <a:cs typeface="Arial"/>
                <a:sym typeface="Arial"/>
              </a:rPr>
              <a:t>permission 644</a:t>
            </a:r>
            <a:r>
              <a:rPr b="0" i="0" lang="en-US" sz="1100">
                <a:solidFill>
                  <a:schemeClr val="dk1"/>
                </a:solidFill>
                <a:latin typeface="Arial"/>
                <a:ea typeface="Arial"/>
                <a:cs typeface="Arial"/>
                <a:sym typeface="Arial"/>
              </a:rPr>
              <a:t>. Namun, tidak semua script menggunakan permission ini. Beberapa script khusus menggunakan set permission bernomor lain mengeksekusi suatu perintah.</a:t>
            </a:r>
            <a:endParaRPr/>
          </a:p>
        </p:txBody>
      </p:sp>
      <p:sp>
        <p:nvSpPr>
          <p:cNvPr id="550" name="Google Shape;550;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Error ada slide sebelumnya adalah suatu kondisi saat halaman web masih dijalankan pada jaringan localhost. </a:t>
            </a:r>
            <a:endParaRPr/>
          </a:p>
          <a:p>
            <a:pPr indent="-298450" lvl="0" marL="457200" marR="0" rtl="0" algn="l">
              <a:lnSpc>
                <a:spcPct val="100000"/>
              </a:lnSpc>
              <a:spcBef>
                <a:spcPts val="0"/>
              </a:spcBef>
              <a:spcAft>
                <a:spcPts val="0"/>
              </a:spcAft>
              <a:buClr>
                <a:srgbClr val="000000"/>
              </a:buClr>
              <a:buSzPts val="1100"/>
              <a:buFont typeface="Arial"/>
              <a:buChar char="●"/>
            </a:pPr>
            <a:r>
              <a:rPr lang="en-US"/>
              <a:t>Jika halaman web sudah di-hosting  ke jaringan luar, maka terdapat beberapa kendala atau permasalahan yang dapat menyebabkan Halaman Web tersebut tidak bisa diakses</a:t>
            </a:r>
            <a:endParaRPr/>
          </a:p>
          <a:p>
            <a:pPr indent="0" lvl="0" marL="0" marR="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4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“Eksternal Error” pada judul slide</a:t>
            </a:r>
            <a:endParaRPr/>
          </a:p>
        </p:txBody>
      </p:sp>
      <p:sp>
        <p:nvSpPr>
          <p:cNvPr id="560" name="Google Shape;560;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b="1" lang="en-US"/>
              <a:t>DNS</a:t>
            </a:r>
            <a:r>
              <a:rPr lang="en-US"/>
              <a:t> (Domain Name Server) adalah sebuah standar teknologi yang mengatur penamaan publik dari sebuah situs website, atau juga bisa disebut dengan sebuah sistem yang menyimpan informasi tentang nama host atau nama domain dalam bentuk distributed database didalam jaringan komputer. Dengan adanya DNS ini maka semua orang dapat menulis domain di web browser anda dan komputer anda akan menemukan domain tersebut di internet.</a:t>
            </a:r>
            <a:endParaRPr/>
          </a:p>
          <a:p>
            <a:pPr indent="-298450" lvl="0" marL="457200" marR="0" rtl="0" algn="l">
              <a:lnSpc>
                <a:spcPct val="100000"/>
              </a:lnSpc>
              <a:spcBef>
                <a:spcPts val="0"/>
              </a:spcBef>
              <a:spcAft>
                <a:spcPts val="0"/>
              </a:spcAft>
              <a:buClr>
                <a:srgbClr val="000000"/>
              </a:buClr>
              <a:buSzPts val="1100"/>
              <a:buFont typeface="Arial"/>
              <a:buChar char="●"/>
            </a:pPr>
            <a:r>
              <a:rPr lang="en-US"/>
              <a:t>Yang perlu diperhatikan : </a:t>
            </a:r>
            <a:endParaRPr/>
          </a:p>
          <a:p>
            <a:pPr indent="0" lvl="0" marL="0" marR="0" rtl="0" algn="l">
              <a:lnSpc>
                <a:spcPct val="100000"/>
              </a:lnSpc>
              <a:spcBef>
                <a:spcPts val="0"/>
              </a:spcBef>
              <a:spcAft>
                <a:spcPts val="0"/>
              </a:spcAft>
              <a:buClr>
                <a:srgbClr val="000000"/>
              </a:buClr>
              <a:buSzPts val="1100"/>
              <a:buFont typeface="Arial"/>
              <a:buNone/>
            </a:pPr>
            <a:r>
              <a:rPr lang="en-US"/>
              <a:t>Website tidak dapat diakses dalam beberapa jam atau beberapa hari setelah perubahan DNS.</a:t>
            </a:r>
            <a:endParaRPr/>
          </a:p>
          <a:p>
            <a:pPr indent="0" lvl="0" marL="0" marR="0" rtl="0" algn="l">
              <a:lnSpc>
                <a:spcPct val="100000"/>
              </a:lnSpc>
              <a:spcBef>
                <a:spcPts val="0"/>
              </a:spcBef>
              <a:spcAft>
                <a:spcPts val="0"/>
              </a:spcAft>
              <a:buClr>
                <a:srgbClr val="000000"/>
              </a:buClr>
              <a:buSzPts val="1100"/>
              <a:buFont typeface="Arial"/>
              <a:buNone/>
            </a:pPr>
            <a:r>
              <a:rPr lang="en-US"/>
              <a:t>Meskipun setting DNS salah, website masih bisa diakses dalam beberapa jam, namun tiba-tiba tidak bisa diakses selang beberapa waktu kemudian</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“Kesalahan pengaturan” pada konten slide</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70" name="Google Shape;570;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File index tidak ditemukan :</a:t>
            </a:r>
            <a:endParaRPr/>
          </a:p>
          <a:p>
            <a:pPr indent="-298450" lvl="0" marL="457200" marR="0" rtl="0" algn="l">
              <a:lnSpc>
                <a:spcPct val="100000"/>
              </a:lnSpc>
              <a:spcBef>
                <a:spcPts val="0"/>
              </a:spcBef>
              <a:spcAft>
                <a:spcPts val="0"/>
              </a:spcAft>
              <a:buClr>
                <a:srgbClr val="000000"/>
              </a:buClr>
              <a:buSzPts val="1100"/>
              <a:buFont typeface="Arial"/>
              <a:buChar char="●"/>
            </a:pPr>
            <a:r>
              <a:rPr lang="en-US"/>
              <a:t>Ketika sebuah halaman web diakses, maka server web akan mencoba membuka salah satu file berikut: index.html, index.htm, index.php (server web akan mencari keberadaan file-file tersebut dalam urutan seperti itu).</a:t>
            </a:r>
            <a:endParaRPr/>
          </a:p>
          <a:p>
            <a:pPr indent="-298450" lvl="0" marL="457200" marR="0" rtl="0" algn="l">
              <a:lnSpc>
                <a:spcPct val="100000"/>
              </a:lnSpc>
              <a:spcBef>
                <a:spcPts val="0"/>
              </a:spcBef>
              <a:spcAft>
                <a:spcPts val="0"/>
              </a:spcAft>
              <a:buClr>
                <a:srgbClr val="000000"/>
              </a:buClr>
              <a:buSzPts val="1100"/>
              <a:buFont typeface="Arial"/>
              <a:buChar char="●"/>
            </a:pPr>
            <a:r>
              <a:rPr lang="en-US"/>
              <a:t>Jika salah satu dari file tersebut tidak ada server web akan menampilkan error seperti </a:t>
            </a:r>
            <a:r>
              <a:rPr i="1" lang="en-US"/>
              <a:t>error document, No Index file, </a:t>
            </a:r>
            <a:r>
              <a:rPr lang="en-US"/>
              <a:t>atau server web akan menampilkan daftar semua file dan filder yang ada didalam account web tersebut.</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File index kosong</a:t>
            </a:r>
            <a:endParaRPr/>
          </a:p>
          <a:p>
            <a:pPr indent="-298450" lvl="0" marL="457200" marR="0" rtl="0" algn="l">
              <a:lnSpc>
                <a:spcPct val="100000"/>
              </a:lnSpc>
              <a:spcBef>
                <a:spcPts val="0"/>
              </a:spcBef>
              <a:spcAft>
                <a:spcPts val="0"/>
              </a:spcAft>
              <a:buClr>
                <a:srgbClr val="000000"/>
              </a:buClr>
              <a:buSzPts val="1100"/>
              <a:buFont typeface="Arial"/>
              <a:buChar char="●"/>
            </a:pPr>
            <a:r>
              <a:rPr lang="en-US"/>
              <a:t>Jika file index kosong (tidak ada isinya), program browser internet akan menampilkan halaman kosong. </a:t>
            </a:r>
            <a:endParaRPr/>
          </a:p>
          <a:p>
            <a:pPr indent="-298450" lvl="0" marL="457200" marR="0" rtl="0" algn="l">
              <a:lnSpc>
                <a:spcPct val="100000"/>
              </a:lnSpc>
              <a:spcBef>
                <a:spcPts val="0"/>
              </a:spcBef>
              <a:spcAft>
                <a:spcPts val="0"/>
              </a:spcAft>
              <a:buClr>
                <a:srgbClr val="000000"/>
              </a:buClr>
              <a:buSzPts val="1100"/>
              <a:buFont typeface="Arial"/>
              <a:buChar char="●"/>
            </a:pPr>
            <a:r>
              <a:rPr lang="en-US"/>
              <a:t>Jika halaman index anda berupa index.php, maka munculnya halaman kosong dapat juga disebabkan karena adanya error dalam file index.php dan server web telah di setting untuk menampilkan halaman kosong jika terjadi kesalahan dalam pemrosesan file php tersebut.</a:t>
            </a:r>
            <a:endParaRPr/>
          </a:p>
          <a:p>
            <a:pPr indent="0" lvl="0" marL="0" marR="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“Kesalahan file index” pada konten slide</a:t>
            </a:r>
            <a:endParaRPr/>
          </a:p>
        </p:txBody>
      </p:sp>
      <p:sp>
        <p:nvSpPr>
          <p:cNvPr id="580" name="Google Shape;580;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rtl="0" algn="l">
              <a:lnSpc>
                <a:spcPct val="100000"/>
              </a:lnSpc>
              <a:spcBef>
                <a:spcPts val="0"/>
              </a:spcBef>
              <a:spcAft>
                <a:spcPts val="0"/>
              </a:spcAft>
              <a:buSzPts val="1100"/>
              <a:buNone/>
            </a:pPr>
            <a:r>
              <a:rPr b="0" lang="en-US">
                <a:latin typeface="Arial"/>
                <a:ea typeface="Arial"/>
                <a:cs typeface="Arial"/>
                <a:sym typeface="Arial"/>
              </a:rPr>
              <a:t>Yang perlu diperhatikan : </a:t>
            </a:r>
            <a:endParaRPr/>
          </a:p>
          <a:p>
            <a:pPr indent="-298450" lvl="0" marL="457200" rtl="0" algn="l">
              <a:lnSpc>
                <a:spcPct val="100000"/>
              </a:lnSpc>
              <a:spcBef>
                <a:spcPts val="0"/>
              </a:spcBef>
              <a:spcAft>
                <a:spcPts val="0"/>
              </a:spcAft>
              <a:buSzPts val="1100"/>
              <a:buFont typeface="Noto Sans Symbols"/>
              <a:buChar char="❖"/>
            </a:pPr>
            <a:r>
              <a:rPr b="0" lang="en-US">
                <a:latin typeface="Arial"/>
                <a:ea typeface="Arial"/>
                <a:cs typeface="Arial"/>
                <a:sym typeface="Arial"/>
              </a:rPr>
              <a:t>Waktu kadaluarsa atau expired dari nama domain</a:t>
            </a:r>
            <a:endParaRPr b="0">
              <a:latin typeface="Arial"/>
              <a:ea typeface="Arial"/>
              <a:cs typeface="Arial"/>
              <a:sym typeface="Arial"/>
            </a:endParaRPr>
          </a:p>
          <a:p>
            <a:pPr indent="0" lvl="0" marL="0" rtl="0" algn="l">
              <a:lnSpc>
                <a:spcPct val="100000"/>
              </a:lnSpc>
              <a:spcBef>
                <a:spcPts val="0"/>
              </a:spcBef>
              <a:spcAft>
                <a:spcPts val="0"/>
              </a:spcAft>
              <a:buSzPts val="1100"/>
              <a:buNone/>
            </a:pPr>
            <a:br>
              <a:rPr lang="en-US"/>
            </a:br>
            <a:r>
              <a:rPr lang="en-US">
                <a:solidFill>
                  <a:schemeClr val="dk1"/>
                </a:solidFill>
              </a:rPr>
              <a:t>Catatan Perubahan:</a:t>
            </a:r>
            <a:br>
              <a:rPr lang="en-US">
                <a:solidFill>
                  <a:schemeClr val="dk1"/>
                </a:solidFill>
              </a:rPr>
            </a:br>
            <a:r>
              <a:rPr lang="en-US">
                <a:solidFill>
                  <a:schemeClr val="dk1"/>
                </a:solidFill>
              </a:rPr>
              <a:t>Penyesuaian istilah dengan menambahkan “Kesalahan nama domain” pada konten slide</a:t>
            </a:r>
            <a:endParaRPr/>
          </a:p>
        </p:txBody>
      </p:sp>
      <p:sp>
        <p:nvSpPr>
          <p:cNvPr id="590" name="Google Shape;590;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sz="1100">
                <a:solidFill>
                  <a:schemeClr val="dk1"/>
                </a:solidFill>
                <a:latin typeface="Arial"/>
                <a:ea typeface="Arial"/>
                <a:cs typeface="Arial"/>
                <a:sym typeface="Arial"/>
              </a:rPr>
              <a:t>Tujuan utama pengujian adalah untuk menemukan kesalahan.</a:t>
            </a:r>
            <a:endParaRPr/>
          </a:p>
          <a:p>
            <a:pPr indent="-298450" lvl="0" marL="457200" marR="0" rtl="0" algn="l">
              <a:lnSpc>
                <a:spcPct val="100000"/>
              </a:lnSpc>
              <a:spcBef>
                <a:spcPts val="0"/>
              </a:spcBef>
              <a:spcAft>
                <a:spcPts val="0"/>
              </a:spcAft>
              <a:buClr>
                <a:srgbClr val="000000"/>
              </a:buClr>
              <a:buSzPts val="1100"/>
              <a:buFont typeface="Arial"/>
              <a:buChar char="●"/>
            </a:pPr>
            <a:r>
              <a:rPr lang="en-US"/>
              <a:t>Pengujian (Testing) adalah instrumen penting dalam pengembangan aplikasi web untuk mendapatkan produk yang berkualitas dan seperti apa yang diharapkan oleh pengguna.</a:t>
            </a:r>
            <a:br>
              <a:rPr lang="en-US"/>
            </a:br>
            <a:endParaRPr/>
          </a:p>
          <a:p>
            <a:pPr indent="0" lvl="0" marL="0" marR="0" rtl="0" algn="l">
              <a:lnSpc>
                <a:spcPct val="100000"/>
              </a:lnSpc>
              <a:spcBef>
                <a:spcPts val="0"/>
              </a:spcBef>
              <a:spcAft>
                <a:spcPts val="0"/>
              </a:spcAft>
              <a:buSzPts val="1100"/>
              <a:buNone/>
            </a:pPr>
            <a:r>
              <a:rPr lang="en-US"/>
              <a:t>Catatan Perubahan:  </a:t>
            </a:r>
            <a:endParaRPr/>
          </a:p>
          <a:p>
            <a:pPr indent="0" lvl="0" marL="0" marR="0" rtl="0" algn="l">
              <a:lnSpc>
                <a:spcPct val="100000"/>
              </a:lnSpc>
              <a:spcBef>
                <a:spcPts val="0"/>
              </a:spcBef>
              <a:spcAft>
                <a:spcPts val="0"/>
              </a:spcAft>
              <a:buSzPts val="1100"/>
              <a:buNone/>
            </a:pPr>
            <a:r>
              <a:rPr lang="en-US"/>
              <a:t>poin “</a:t>
            </a:r>
            <a:r>
              <a:rPr b="1" lang="en-US"/>
              <a:t>test case yang bagus adalah yang memiliki kemungkinan terbesar untuk menemukan error yang tersembunyi.</a:t>
            </a:r>
            <a:r>
              <a:rPr lang="en-US"/>
              <a:t>” dihilangkan karena pada deskripsi awal slide dijelaskan bahwa skenario pengujian sudah ada, jadi jangan dibahas lagi ttg test case. Seakan2 ada materi pembuatan skenario pengujian, ini belibet lagi dan banyak materinya</a:t>
            </a:r>
            <a:endParaRPr/>
          </a:p>
        </p:txBody>
      </p:sp>
      <p:sp>
        <p:nvSpPr>
          <p:cNvPr id="131" name="Google Shape;13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Hal yang pertama kali dilakukan adalah memeriksa koneksi dari komputer ke server web dimana situs tersebut berada menggunakan perintah seperi "ping" yang tersedia di komputer.</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Buka Command Prompt, ketikkan </a:t>
            </a:r>
            <a:r>
              <a:rPr i="1" lang="en-US"/>
              <a:t>ping www.domain.com</a:t>
            </a:r>
            <a:endParaRPr/>
          </a:p>
          <a:p>
            <a:pPr indent="-298450" lvl="0" marL="457200" marR="0" rtl="0" algn="l">
              <a:lnSpc>
                <a:spcPct val="100000"/>
              </a:lnSpc>
              <a:spcBef>
                <a:spcPts val="0"/>
              </a:spcBef>
              <a:spcAft>
                <a:spcPts val="0"/>
              </a:spcAft>
              <a:buClr>
                <a:srgbClr val="000000"/>
              </a:buClr>
              <a:buSzPts val="1100"/>
              <a:buFont typeface="Arial"/>
              <a:buChar char="●"/>
            </a:pPr>
            <a:r>
              <a:rPr lang="en-US"/>
              <a:t>Jika hasilnya menunjukkan beberapa baris "reply", berarti sambungan ke server web tidak mengalami masalah. </a:t>
            </a:r>
            <a:endParaRPr/>
          </a:p>
          <a:p>
            <a:pPr indent="-298450" lvl="0" marL="457200" marR="0" rtl="0" algn="l">
              <a:lnSpc>
                <a:spcPct val="100000"/>
              </a:lnSpc>
              <a:spcBef>
                <a:spcPts val="0"/>
              </a:spcBef>
              <a:spcAft>
                <a:spcPts val="0"/>
              </a:spcAft>
              <a:buClr>
                <a:srgbClr val="000000"/>
              </a:buClr>
              <a:buSzPts val="1100"/>
              <a:buFont typeface="Arial"/>
              <a:buChar char="●"/>
            </a:pPr>
            <a:r>
              <a:rPr lang="en-US"/>
              <a:t>Waktu yang tertera dalam hasil perintah ping menunjukkan seberapa cepat sambungan dari komputer ke server web.</a:t>
            </a:r>
            <a:endParaRPr/>
          </a:p>
          <a:p>
            <a:pPr indent="0" lvl="0" marL="0" marR="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“Kesalahan koneksi internet” pada konten slide</a:t>
            </a:r>
            <a:endParaRPr/>
          </a:p>
        </p:txBody>
      </p:sp>
      <p:sp>
        <p:nvSpPr>
          <p:cNvPr id="600" name="Google Shape;600;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“IP terblokir” pada konten slide</a:t>
            </a:r>
            <a:endParaRPr/>
          </a:p>
        </p:txBody>
      </p:sp>
      <p:sp>
        <p:nvSpPr>
          <p:cNvPr id="610" name="Google Shape;610;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Ada banyak virus/spyware yang mencegah untuk dapat menggunakan koneksi internet. </a:t>
            </a:r>
            <a:endParaRPr/>
          </a:p>
          <a:p>
            <a:pPr indent="-298450" lvl="0" marL="457200" marR="0" rtl="0" algn="l">
              <a:lnSpc>
                <a:spcPct val="100000"/>
              </a:lnSpc>
              <a:spcBef>
                <a:spcPts val="0"/>
              </a:spcBef>
              <a:spcAft>
                <a:spcPts val="0"/>
              </a:spcAft>
              <a:buClr>
                <a:srgbClr val="000000"/>
              </a:buClr>
              <a:buSzPts val="1100"/>
              <a:buFont typeface="Arial"/>
              <a:buChar char="●"/>
            </a:pPr>
            <a:r>
              <a:rPr lang="en-US"/>
              <a:t>Sebenarnya koneksi dikomputer ada, namun virus tersebut memblokirnya.</a:t>
            </a:r>
            <a:endParaRPr/>
          </a:p>
          <a:p>
            <a:pPr indent="0" lvl="0" marL="0" marR="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“Kesalahan” pada konten slide</a:t>
            </a:r>
            <a:endParaRPr/>
          </a:p>
        </p:txBody>
      </p:sp>
      <p:sp>
        <p:nvSpPr>
          <p:cNvPr id="620" name="Google Shape;620;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Jika ingin mengupload file yang banyak / besar, gunakan ftp manager (filezilla, smart ftp, dll), karena cpanel atau control panel-control panel lain biasanya ada batasan pada besar file yang boleh diupload.</a:t>
            </a:r>
            <a:endParaRPr/>
          </a:p>
          <a:p>
            <a:pPr indent="0" lvl="0" marL="0" marR="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“Kesalahan upload file” pada konten slide</a:t>
            </a:r>
            <a:endParaRPr/>
          </a:p>
        </p:txBody>
      </p:sp>
      <p:sp>
        <p:nvSpPr>
          <p:cNvPr id="630" name="Google Shape;630;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Pada beberapa hosting, register global OFF sedangkan di localhost biasanya ON, setelah web di upload kemudian diakses, web dapat muncul tapi jika di klik halaman lain pada web, tidak berganti halamannya atau isi dari variabelnya tidak terkirim.</a:t>
            </a:r>
            <a:endParaRPr/>
          </a:p>
          <a:p>
            <a:pPr indent="0" lvl="0" marL="0" marR="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rPr>
              <a:t>Catatan Perubahan:</a:t>
            </a:r>
            <a:br>
              <a:rPr lang="en-US">
                <a:solidFill>
                  <a:schemeClr val="dk1"/>
                </a:solidFill>
              </a:rPr>
            </a:br>
            <a:r>
              <a:rPr lang="en-US">
                <a:solidFill>
                  <a:schemeClr val="dk1"/>
                </a:solidFill>
              </a:rPr>
              <a:t>Penyesuaian istilah dengan menambahkan “Kesalahan pengaturan fule php.ini” pada konten slide</a:t>
            </a:r>
            <a:endParaRPr/>
          </a:p>
        </p:txBody>
      </p:sp>
      <p:sp>
        <p:nvSpPr>
          <p:cNvPr id="640" name="Google Shape;640;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Jika terdapat kesalahan mengenai database, perhatikan konfigurasi dari koneksi database, dan pastikan settingannya (hostnya, usernamenya, passwordnya, dan lain-lain) sudah benar. </a:t>
            </a:r>
            <a:endParaRPr/>
          </a:p>
          <a:p>
            <a:pPr indent="-298450" lvl="0" marL="457200" marR="0" rtl="0" algn="l">
              <a:lnSpc>
                <a:spcPct val="100000"/>
              </a:lnSpc>
              <a:spcBef>
                <a:spcPts val="0"/>
              </a:spcBef>
              <a:spcAft>
                <a:spcPts val="0"/>
              </a:spcAft>
              <a:buClr>
                <a:srgbClr val="000000"/>
              </a:buClr>
              <a:buSzPts val="1100"/>
              <a:buFont typeface="Arial"/>
              <a:buChar char="●"/>
            </a:pPr>
            <a:r>
              <a:rPr lang="en-US"/>
              <a:t>Selain itu cek versi rdbms local / rdbms untuk membuat web pastikan compatible dengan rdbms hosting.</a:t>
            </a:r>
            <a:endParaRPr/>
          </a:p>
          <a:p>
            <a:pPr indent="0" lvl="0" marL="0" marR="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SzPts val="1100"/>
              <a:buNone/>
            </a:pPr>
            <a:r>
              <a:rPr lang="en-US">
                <a:solidFill>
                  <a:schemeClr val="dk1"/>
                </a:solidFill>
              </a:rPr>
              <a:t>Catatan Perubahan:</a:t>
            </a:r>
            <a:br>
              <a:rPr lang="en-US">
                <a:solidFill>
                  <a:schemeClr val="dk1"/>
                </a:solidFill>
              </a:rPr>
            </a:br>
            <a:r>
              <a:rPr lang="en-US">
                <a:solidFill>
                  <a:schemeClr val="dk1"/>
                </a:solidFill>
              </a:rPr>
              <a:t>Penyesuaian istilah dengan menambahkan “Kesalahan pengaturan database” pada konten slide</a:t>
            </a:r>
            <a:br>
              <a:rPr lang="en-US"/>
            </a:br>
            <a:endParaRPr/>
          </a:p>
        </p:txBody>
      </p:sp>
      <p:sp>
        <p:nvSpPr>
          <p:cNvPr id="650" name="Google Shape;650;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e29babf619_1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solidFill>
                  <a:schemeClr val="dk1"/>
                </a:solidFill>
              </a:rPr>
              <a:t>Catatan Perubahan:</a:t>
            </a:r>
            <a:br>
              <a:rPr lang="en-US">
                <a:solidFill>
                  <a:schemeClr val="dk1"/>
                </a:solidFill>
              </a:rPr>
            </a:br>
            <a:r>
              <a:rPr lang="en-US">
                <a:solidFill>
                  <a:schemeClr val="dk1"/>
                </a:solidFill>
              </a:rPr>
              <a:t>Pambahan slide konsep debugging untuk mendeteksi jenis kesalahan yang sudah disampaikan pada file sebelumnya</a:t>
            </a:r>
            <a:br>
              <a:rPr lang="en-US"/>
            </a:br>
            <a:endParaRPr/>
          </a:p>
        </p:txBody>
      </p:sp>
      <p:sp>
        <p:nvSpPr>
          <p:cNvPr id="660" name="Google Shape;660;ge29babf619_1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e29babf619_1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Catatan Perubahan:</a:t>
            </a:r>
            <a:br>
              <a:rPr lang="en-US">
                <a:solidFill>
                  <a:schemeClr val="dk1"/>
                </a:solidFill>
              </a:rPr>
            </a:br>
            <a:r>
              <a:rPr lang="en-US">
                <a:solidFill>
                  <a:schemeClr val="dk1"/>
                </a:solidFill>
              </a:rPr>
              <a:t>Pambahan slide mekanisme debugging untuk mendeteksi jenis kesalahan yang sudah disampaikan pada file sebelumnya</a:t>
            </a:r>
            <a:endParaRPr/>
          </a:p>
        </p:txBody>
      </p:sp>
      <p:sp>
        <p:nvSpPr>
          <p:cNvPr id="673" name="Google Shape;673;ge29babf619_1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29babf619_1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dk1"/>
                </a:solidFill>
              </a:rPr>
              <a:t>Catatan Perubahan:</a:t>
            </a:r>
            <a:br>
              <a:rPr lang="en-US">
                <a:solidFill>
                  <a:schemeClr val="dk1"/>
                </a:solidFill>
              </a:rPr>
            </a:br>
            <a:r>
              <a:rPr lang="en-US">
                <a:solidFill>
                  <a:schemeClr val="dk1"/>
                </a:solidFill>
              </a:rPr>
              <a:t>Penambahan slide tugas sebagai latihan terhadap materi yang diajarkan sesuai scope materi pertemuan 8 part 2</a:t>
            </a:r>
            <a:br>
              <a:rPr lang="en-US">
                <a:solidFill>
                  <a:schemeClr val="dk1"/>
                </a:solidFill>
              </a:rPr>
            </a:br>
            <a:r>
              <a:rPr lang="en-US">
                <a:solidFill>
                  <a:schemeClr val="dk1"/>
                </a:solidFill>
              </a:rPr>
              <a:t>Adapun case study yaitu web application sebagai software yg diuji coba dan skenario pengujian boleh disesuaikan tergantung materi institusi masing-masing</a:t>
            </a:r>
            <a:endParaRPr/>
          </a:p>
        </p:txBody>
      </p:sp>
      <p:sp>
        <p:nvSpPr>
          <p:cNvPr id="683" name="Google Shape;683;ge29babf619_1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693" name="Google Shape;693;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Secara umum dari proses testing adalah melakukan verifikasi, validasi, dan mendeteksi terjadinya error pada aplikasi tersebut. Dari ketiga hal tersebut diharapkan dapat menemukan masalah – masalah atau kesalahan dan dari hasil penemuan tersebut dapat dilakukan suatu pembenahan.</a:t>
            </a:r>
            <a:endParaRPr/>
          </a:p>
          <a:p>
            <a:pPr indent="0" lvl="0" marL="0" rtl="0" algn="l">
              <a:lnSpc>
                <a:spcPct val="100000"/>
              </a:lnSpc>
              <a:spcBef>
                <a:spcPts val="0"/>
              </a:spcBef>
              <a:spcAft>
                <a:spcPts val="0"/>
              </a:spcAft>
              <a:buSzPts val="1400"/>
              <a:buNone/>
            </a:pPr>
            <a:r>
              <a:t/>
            </a:r>
            <a:endParaRPr/>
          </a:p>
        </p:txBody>
      </p:sp>
      <p:sp>
        <p:nvSpPr>
          <p:cNvPr id="141" name="Google Shape;14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703" name="Google Shape;703;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e3a0199f1a_0_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3" name="Google Shape;713;ge3a0199f1a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9648424d83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https://drive.google.com/file/d/1jKnBDUesjTeEQ0fGjHWxVtKbRe2okeqs/view</a:t>
            </a:r>
            <a:endParaRPr/>
          </a:p>
        </p:txBody>
      </p:sp>
      <p:sp>
        <p:nvSpPr>
          <p:cNvPr id="723" name="Google Shape;723;g9648424d83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Catatan: </a:t>
            </a:r>
            <a:endParaRPr/>
          </a:p>
          <a:p>
            <a:pPr indent="0" lvl="0" marL="0" rtl="0" algn="l">
              <a:lnSpc>
                <a:spcPct val="100000"/>
              </a:lnSpc>
              <a:spcBef>
                <a:spcPts val="0"/>
              </a:spcBef>
              <a:spcAft>
                <a:spcPts val="0"/>
              </a:spcAft>
              <a:buSzPts val="1400"/>
              <a:buNone/>
            </a:pPr>
            <a:r>
              <a:rPr lang="en-US"/>
              <a:t>Slide ini tidak ditampilkan krn tidak ada hubunganya dengan materi malah menambah istilah yang buat pusing</a:t>
            </a:r>
            <a:endParaRPr/>
          </a:p>
          <a:p>
            <a:pPr indent="0" lvl="0" marL="0" rtl="0" algn="l">
              <a:lnSpc>
                <a:spcPct val="100000"/>
              </a:lnSpc>
              <a:spcBef>
                <a:spcPts val="0"/>
              </a:spcBef>
              <a:spcAft>
                <a:spcPts val="0"/>
              </a:spcAft>
              <a:buClr>
                <a:srgbClr val="000000"/>
              </a:buClr>
              <a:buSzPts val="1400"/>
              <a:buFont typeface="Arial"/>
              <a:buNone/>
            </a:pPr>
            <a:r>
              <a:t/>
            </a:r>
            <a:endParaRPr/>
          </a:p>
        </p:txBody>
      </p:sp>
      <p:sp>
        <p:nvSpPr>
          <p:cNvPr id="151" name="Google Shape;15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29babf619_1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Catatan Perubahan:</a:t>
            </a:r>
            <a:br>
              <a:rPr lang="en-US"/>
            </a:br>
            <a:r>
              <a:rPr lang="en-US"/>
              <a:t>Slide ini ditambahkan sebagai salah satu teknis pengujian pada web application yang sesuai dengan jenis kesalahan yang ditemukan pada halaman setelah ini</a:t>
            </a:r>
            <a:endParaRPr/>
          </a:p>
        </p:txBody>
      </p:sp>
      <p:sp>
        <p:nvSpPr>
          <p:cNvPr id="162" name="Google Shape;162;ge29babf619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Pengujian yang digunakan adalah blackbox testing</a:t>
            </a:r>
            <a:endParaRPr/>
          </a:p>
          <a:p>
            <a:pPr indent="0" lvl="0" marL="0" marR="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SzPts val="1100"/>
              <a:buNone/>
            </a:pPr>
            <a:r>
              <a:rPr lang="en-US"/>
              <a:t>Catatan Perubahan:</a:t>
            </a:r>
            <a:endParaRPr/>
          </a:p>
          <a:p>
            <a:pPr indent="0" lvl="0" marL="0" marR="0" rtl="0" algn="l">
              <a:lnSpc>
                <a:spcPct val="100000"/>
              </a:lnSpc>
              <a:spcBef>
                <a:spcPts val="0"/>
              </a:spcBef>
              <a:spcAft>
                <a:spcPts val="0"/>
              </a:spcAft>
              <a:buSzPts val="1100"/>
              <a:buNone/>
            </a:pPr>
            <a:r>
              <a:rPr lang="en-US"/>
              <a:t>Judul saya ganti, soalnya kalau “Desain Testing” akan mengarah kepada pembuatan skenario pengujian atau test case. Sementara pada materi ini test case sudah tersedia</a:t>
            </a:r>
            <a:endParaRPr/>
          </a:p>
        </p:txBody>
      </p:sp>
      <p:sp>
        <p:nvSpPr>
          <p:cNvPr id="172" name="Google Shape;17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629841" y="342900"/>
            <a:ext cx="2949300" cy="120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8"/>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3.jpg"/><Relationship Id="rId7" Type="http://schemas.openxmlformats.org/officeDocument/2006/relationships/image" Target="../media/image26.jpg"/><Relationship Id="rId8"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6.png"/><Relationship Id="rId7" Type="http://schemas.openxmlformats.org/officeDocument/2006/relationships/image" Target="../media/image20.png"/><Relationship Id="rId8"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9.png"/><Relationship Id="rId7"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21.png"/><Relationship Id="rId5" Type="http://schemas.openxmlformats.org/officeDocument/2006/relationships/image" Target="../media/image2.png"/><Relationship Id="rId6" Type="http://schemas.openxmlformats.org/officeDocument/2006/relationships/image" Target="../media/image25.png"/><Relationship Id="rId7" Type="http://schemas.openxmlformats.org/officeDocument/2006/relationships/image" Target="../media/image14.png"/><Relationship Id="rId8"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18.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jpg"/><Relationship Id="rId7" Type="http://schemas.openxmlformats.org/officeDocument/2006/relationships/image" Target="../media/image6.png"/><Relationship Id="rId8"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hyperlink" Target="https://www.educba.com/errors-in-website/" TargetMode="External"/><Relationship Id="rId7" Type="http://schemas.openxmlformats.org/officeDocument/2006/relationships/hyperlink" Target="https://www.c-sharpcorner.com/UploadFile/051e29/types-of-error-in-php/" TargetMode="External"/><Relationship Id="rId8" Type="http://schemas.openxmlformats.org/officeDocument/2006/relationships/hyperlink" Target="https://www.niagahoster.co.id/blog/error-404-not-found-pada-website/amp/"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4.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9648424d83_0_1"/>
          <p:cNvPicPr preferRelativeResize="0"/>
          <p:nvPr/>
        </p:nvPicPr>
        <p:blipFill rotWithShape="1">
          <a:blip r:embed="rId3">
            <a:alphaModFix/>
          </a:blip>
          <a:srcRect b="-7457" l="0" r="0" t="16715"/>
          <a:stretch/>
        </p:blipFill>
        <p:spPr>
          <a:xfrm>
            <a:off x="0" y="-57150"/>
            <a:ext cx="9144000" cy="5791200"/>
          </a:xfrm>
          <a:prstGeom prst="rect">
            <a:avLst/>
          </a:prstGeom>
          <a:noFill/>
          <a:ln>
            <a:noFill/>
          </a:ln>
        </p:spPr>
      </p:pic>
      <p:pic>
        <p:nvPicPr>
          <p:cNvPr id="85" name="Google Shape;85;g9648424d83_0_1"/>
          <p:cNvPicPr preferRelativeResize="0"/>
          <p:nvPr/>
        </p:nvPicPr>
        <p:blipFill rotWithShape="1">
          <a:blip r:embed="rId3">
            <a:alphaModFix/>
          </a:blip>
          <a:srcRect b="82221" l="0" r="72915" t="0"/>
          <a:stretch/>
        </p:blipFill>
        <p:spPr>
          <a:xfrm>
            <a:off x="6293038" y="-57150"/>
            <a:ext cx="2476500" cy="1219200"/>
          </a:xfrm>
          <a:prstGeom prst="rect">
            <a:avLst/>
          </a:prstGeom>
          <a:noFill/>
          <a:ln>
            <a:noFill/>
          </a:ln>
        </p:spPr>
      </p:pic>
      <p:sp>
        <p:nvSpPr>
          <p:cNvPr id="86" name="Google Shape;86;g9648424d83_0_1"/>
          <p:cNvSpPr txBox="1"/>
          <p:nvPr/>
        </p:nvSpPr>
        <p:spPr>
          <a:xfrm>
            <a:off x="4121390" y="1660491"/>
            <a:ext cx="4734000" cy="66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rial"/>
              <a:buNone/>
            </a:pPr>
            <a:r>
              <a:rPr b="1" i="0" lang="en-US" sz="1800" u="none" cap="none" strike="noStrike">
                <a:solidFill>
                  <a:schemeClr val="lt1"/>
                </a:solidFill>
                <a:latin typeface="Cambria"/>
                <a:ea typeface="Cambria"/>
                <a:cs typeface="Cambria"/>
                <a:sym typeface="Cambria"/>
              </a:rPr>
              <a:t>Vocational School Graduate Academy</a:t>
            </a:r>
            <a:endParaRPr b="1" i="0" sz="1800" u="none" cap="none" strike="noStrike">
              <a:solidFill>
                <a:schemeClr val="lt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3000"/>
              <a:buFont typeface="Arial"/>
              <a:buNone/>
            </a:pPr>
            <a:r>
              <a:t/>
            </a:r>
            <a:endParaRPr b="1" i="0" sz="17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SzPts val="3000"/>
              <a:buFont typeface="Arial"/>
              <a:buNone/>
            </a:pPr>
            <a:r>
              <a:rPr b="1" i="0" lang="en-US" sz="1900" u="none" cap="none" strike="noStrike">
                <a:solidFill>
                  <a:srgbClr val="FFFF00"/>
                </a:solidFill>
                <a:latin typeface="Cambria"/>
                <a:ea typeface="Cambria"/>
                <a:cs typeface="Cambria"/>
                <a:sym typeface="Cambria"/>
              </a:rPr>
              <a:t>Web Developer</a:t>
            </a:r>
            <a:endParaRPr b="1" i="0" sz="1900" u="none" cap="none" strike="noStrike">
              <a:solidFill>
                <a:srgbClr val="FFFF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FFFFFF"/>
              </a:solidFill>
              <a:latin typeface="Cambria"/>
              <a:ea typeface="Cambria"/>
              <a:cs typeface="Cambria"/>
              <a:sym typeface="Cambria"/>
            </a:endParaRPr>
          </a:p>
        </p:txBody>
      </p:sp>
      <p:sp>
        <p:nvSpPr>
          <p:cNvPr id="87" name="Google Shape;87;g9648424d83_0_1"/>
          <p:cNvSpPr txBox="1"/>
          <p:nvPr/>
        </p:nvSpPr>
        <p:spPr>
          <a:xfrm>
            <a:off x="4121390" y="2823224"/>
            <a:ext cx="4734000" cy="66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1600" u="none" cap="none" strike="noStrike">
                <a:solidFill>
                  <a:schemeClr val="lt1"/>
                </a:solidFill>
                <a:latin typeface="Cambria"/>
                <a:ea typeface="Cambria"/>
                <a:cs typeface="Cambria"/>
                <a:sym typeface="Cambria"/>
              </a:rPr>
              <a:t>Pertemuan #8 PART 2</a:t>
            </a:r>
            <a:endParaRPr b="1" i="0" sz="16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000"/>
              <a:buFont typeface="Arial"/>
              <a:buNone/>
            </a:pPr>
            <a:r>
              <a:rPr b="1" i="0" lang="en-US" sz="1600" u="none" cap="none" strike="noStrike">
                <a:solidFill>
                  <a:schemeClr val="lt1"/>
                </a:solidFill>
                <a:latin typeface="Cambria"/>
                <a:ea typeface="Cambria"/>
                <a:cs typeface="Cambria"/>
                <a:sym typeface="Cambria"/>
              </a:rPr>
              <a:t>Identifikasi Hasil Eksekusi Web</a:t>
            </a:r>
            <a:endParaRPr b="1" i="0" sz="1600" u="none" cap="none" strike="noStrike">
              <a:solidFill>
                <a:schemeClr val="lt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2000"/>
              <a:buFont typeface="Arial"/>
              <a:buNone/>
            </a:pPr>
            <a:r>
              <a:t/>
            </a:r>
            <a:endParaRPr b="1" i="0" sz="1600" u="none" cap="none" strike="noStrike">
              <a:solidFill>
                <a:schemeClr val="lt1"/>
              </a:solidFill>
              <a:latin typeface="Cambria"/>
              <a:ea typeface="Cambria"/>
              <a:cs typeface="Cambria"/>
              <a:sym typeface="Cambria"/>
            </a:endParaRPr>
          </a:p>
        </p:txBody>
      </p:sp>
      <p:grpSp>
        <p:nvGrpSpPr>
          <p:cNvPr id="88" name="Google Shape;88;g9648424d83_0_1"/>
          <p:cNvGrpSpPr/>
          <p:nvPr/>
        </p:nvGrpSpPr>
        <p:grpSpPr>
          <a:xfrm>
            <a:off x="0" y="4038598"/>
            <a:ext cx="9144000" cy="1219200"/>
            <a:chOff x="0" y="4038598"/>
            <a:chExt cx="9144000" cy="1219200"/>
          </a:xfrm>
        </p:grpSpPr>
        <p:pic>
          <p:nvPicPr>
            <p:cNvPr id="89" name="Google Shape;89;g9648424d83_0_1"/>
            <p:cNvPicPr preferRelativeResize="0"/>
            <p:nvPr/>
          </p:nvPicPr>
          <p:blipFill rotWithShape="1">
            <a:blip r:embed="rId3">
              <a:alphaModFix/>
            </a:blip>
            <a:srcRect b="0" l="0" r="0" t="82221"/>
            <a:stretch/>
          </p:blipFill>
          <p:spPr>
            <a:xfrm>
              <a:off x="0" y="4038598"/>
              <a:ext cx="9144000" cy="1219200"/>
            </a:xfrm>
            <a:prstGeom prst="rect">
              <a:avLst/>
            </a:prstGeom>
            <a:noFill/>
            <a:ln>
              <a:noFill/>
            </a:ln>
          </p:spPr>
        </p:pic>
        <p:pic>
          <p:nvPicPr>
            <p:cNvPr id="90" name="Google Shape;90;g9648424d83_0_1"/>
            <p:cNvPicPr preferRelativeResize="0"/>
            <p:nvPr/>
          </p:nvPicPr>
          <p:blipFill rotWithShape="1">
            <a:blip r:embed="rId3">
              <a:alphaModFix/>
            </a:blip>
            <a:srcRect b="84735" l="73536" r="-2" t="11767"/>
            <a:stretch/>
          </p:blipFill>
          <p:spPr>
            <a:xfrm>
              <a:off x="8690517" y="4826682"/>
              <a:ext cx="349406" cy="316819"/>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e29babf619_1_7"/>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185" name="Google Shape;185;ge29babf619_1_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86" name="Google Shape;186;ge29babf619_1_7"/>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87" name="Google Shape;187;ge29babf619_1_7"/>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88" name="Google Shape;188;ge29babf619_1_7"/>
          <p:cNvSpPr/>
          <p:nvPr/>
        </p:nvSpPr>
        <p:spPr>
          <a:xfrm>
            <a:off x="331181" y="118750"/>
            <a:ext cx="565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Black Box Testing</a:t>
            </a:r>
            <a:endParaRPr b="0" i="0" sz="2800" u="none" cap="none" strike="noStrike">
              <a:solidFill>
                <a:srgbClr val="002060"/>
              </a:solidFill>
              <a:latin typeface="Cambria"/>
              <a:ea typeface="Cambria"/>
              <a:cs typeface="Cambria"/>
              <a:sym typeface="Cambria"/>
            </a:endParaRPr>
          </a:p>
        </p:txBody>
      </p:sp>
      <p:sp>
        <p:nvSpPr>
          <p:cNvPr id="189" name="Google Shape;189;ge29babf619_1_7"/>
          <p:cNvSpPr/>
          <p:nvPr/>
        </p:nvSpPr>
        <p:spPr>
          <a:xfrm>
            <a:off x="340050" y="641950"/>
            <a:ext cx="8463900" cy="4426800"/>
          </a:xfrm>
          <a:prstGeom prst="rect">
            <a:avLst/>
          </a:prstGeom>
          <a:noFill/>
          <a:ln>
            <a:noFill/>
          </a:ln>
        </p:spPr>
        <p:txBody>
          <a:bodyPr anchorCtr="0" anchor="t" bIns="45700" lIns="91425" spcFirstLastPara="1" rIns="91425" wrap="square" tIns="45700">
            <a:noAutofit/>
          </a:bodyPr>
          <a:lstStyle/>
          <a:p>
            <a:pPr indent="-336550" lvl="1" marL="400050" marR="0" rtl="0" algn="l">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Eksekusi pengujian dengan menjalankan program berdasarkan skenario pengujian</a:t>
            </a:r>
            <a:endParaRPr b="0" i="0" sz="1700" u="none" cap="none" strike="noStrike">
              <a:solidFill>
                <a:schemeClr val="dk1"/>
              </a:solidFill>
              <a:latin typeface="Cambria"/>
              <a:ea typeface="Cambria"/>
              <a:cs typeface="Cambria"/>
              <a:sym typeface="Cambria"/>
            </a:endParaRPr>
          </a:p>
          <a:p>
            <a:pPr indent="-336550" lvl="1" marL="400050" marR="0" rtl="0" algn="l">
              <a:lnSpc>
                <a:spcPct val="100000"/>
              </a:lnSpc>
              <a:spcBef>
                <a:spcPts val="100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Analisa program yang diuji adalah dengan memperhatikan kesesuaikan output program (actual result/ kondisi sebenarnya) dan hasil yang diharapkan (expected result/ kriteria pengujian dinyatakan lolos uji)</a:t>
            </a:r>
            <a:endParaRPr b="0" i="0" sz="1700" u="none" cap="none" strike="noStrike">
              <a:solidFill>
                <a:schemeClr val="dk1"/>
              </a:solidFill>
              <a:latin typeface="Cambria"/>
              <a:ea typeface="Cambria"/>
              <a:cs typeface="Cambria"/>
              <a:sym typeface="Cambria"/>
            </a:endParaRPr>
          </a:p>
          <a:p>
            <a:pPr indent="-336550" lvl="1" marL="400050" marR="0" rtl="0" algn="l">
              <a:lnSpc>
                <a:spcPct val="100000"/>
              </a:lnSpc>
              <a:spcBef>
                <a:spcPts val="100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Contoh pengujian pada sistem Akademik, yaitu pengisian NIM</a:t>
            </a:r>
            <a:endParaRPr b="0" i="0" sz="1700" u="none" cap="none" strike="noStrike">
              <a:solidFill>
                <a:schemeClr val="dk1"/>
              </a:solidFill>
              <a:latin typeface="Cambria"/>
              <a:ea typeface="Cambria"/>
              <a:cs typeface="Cambria"/>
              <a:sym typeface="Cambria"/>
            </a:endParaRPr>
          </a:p>
          <a:p>
            <a:pPr indent="-336550" lvl="0" marL="742950" marR="0" rtl="0" algn="l">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Jika dikosongkan atau tidak diisi, maka menampilkan pesan error mandatory checking atau NIM tidak boleh kosong</a:t>
            </a:r>
            <a:endParaRPr b="0" i="0" sz="1700" u="none" cap="none" strike="noStrike">
              <a:solidFill>
                <a:schemeClr val="dk1"/>
              </a:solidFill>
              <a:latin typeface="Cambria"/>
              <a:ea typeface="Cambria"/>
              <a:cs typeface="Cambria"/>
              <a:sym typeface="Cambria"/>
            </a:endParaRPr>
          </a:p>
          <a:p>
            <a:pPr indent="-336550" lvl="0" marL="742950" marR="0" rtl="0" algn="l">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Jika diisi dengan format yang salah, maka menampilkan pesan error formating checking atau NIM harus sesuai format.</a:t>
            </a:r>
            <a:endParaRPr b="0" i="0" sz="1700" u="none" cap="none" strike="noStrike">
              <a:solidFill>
                <a:schemeClr val="dk1"/>
              </a:solidFill>
              <a:latin typeface="Cambria"/>
              <a:ea typeface="Cambria"/>
              <a:cs typeface="Cambria"/>
              <a:sym typeface="Cambria"/>
            </a:endParaRPr>
          </a:p>
          <a:p>
            <a:pPr indent="-336550" lvl="0" marL="742950" marR="0" rtl="0" algn="l">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Jika diisi dengan NIM yang benar, maka pengisian berhasil dan melanjutkan proses selanjutnya</a:t>
            </a:r>
            <a:endParaRPr b="0" i="0" sz="1700" u="none" cap="none" strike="noStrike">
              <a:solidFill>
                <a:schemeClr val="dk1"/>
              </a:solidFill>
              <a:latin typeface="Cambria"/>
              <a:ea typeface="Cambria"/>
              <a:cs typeface="Cambria"/>
              <a:sym typeface="Cambria"/>
            </a:endParaRPr>
          </a:p>
          <a:p>
            <a:pPr indent="-336550" lvl="1" marL="400050" marR="0" rtl="0" algn="l">
              <a:lnSpc>
                <a:spcPct val="100000"/>
              </a:lnSpc>
              <a:spcBef>
                <a:spcPts val="100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Pengujian dikatakan </a:t>
            </a:r>
            <a:endParaRPr b="0" i="0" sz="1700" u="none" cap="none" strike="noStrike">
              <a:solidFill>
                <a:schemeClr val="dk1"/>
              </a:solidFill>
              <a:latin typeface="Cambria"/>
              <a:ea typeface="Cambria"/>
              <a:cs typeface="Cambria"/>
              <a:sym typeface="Cambria"/>
            </a:endParaRPr>
          </a:p>
          <a:p>
            <a:pPr indent="-336550" lvl="0" marL="685800" marR="0" rtl="0" algn="l">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PASS ketika actual result = expected result (LOLOS UJI)</a:t>
            </a:r>
            <a:endParaRPr b="0" i="0" sz="1700" u="none" cap="none" strike="noStrike">
              <a:solidFill>
                <a:schemeClr val="dk1"/>
              </a:solidFill>
              <a:latin typeface="Cambria"/>
              <a:ea typeface="Cambria"/>
              <a:cs typeface="Cambria"/>
              <a:sym typeface="Cambria"/>
            </a:endParaRPr>
          </a:p>
          <a:p>
            <a:pPr indent="-336550" lvl="0" marL="685800" marR="0" rtl="0" algn="l">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FAIL ketika actual resul </a:t>
            </a:r>
            <a:r>
              <a:rPr b="0" i="0" lang="en-US" sz="1700" u="none" cap="none" strike="noStrike">
                <a:solidFill>
                  <a:schemeClr val="dk1"/>
                </a:solidFill>
                <a:highlight>
                  <a:srgbClr val="FFFFFF"/>
                </a:highlight>
                <a:latin typeface="Cambria"/>
                <a:ea typeface="Cambria"/>
                <a:cs typeface="Cambria"/>
                <a:sym typeface="Cambria"/>
              </a:rPr>
              <a:t>≠ </a:t>
            </a:r>
            <a:r>
              <a:rPr b="0" i="0" lang="en-US" sz="1700" u="none" cap="none" strike="noStrike">
                <a:solidFill>
                  <a:schemeClr val="dk1"/>
                </a:solidFill>
                <a:latin typeface="Cambria"/>
                <a:ea typeface="Cambria"/>
                <a:cs typeface="Cambria"/>
                <a:sym typeface="Cambria"/>
              </a:rPr>
              <a:t>expected result (TIDAK LOLOS UJI), terdeteksi error/fault</a:t>
            </a:r>
            <a:endParaRPr b="0" i="0" sz="1700" u="none" cap="none" strike="noStrike">
              <a:solidFill>
                <a:schemeClr val="dk1"/>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e29babf619_1_23"/>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195" name="Google Shape;195;ge29babf619_1_2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96" name="Google Shape;196;ge29babf619_1_2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97" name="Google Shape;197;ge29babf619_1_2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98" name="Google Shape;198;ge29babf619_1_23"/>
          <p:cNvSpPr/>
          <p:nvPr/>
        </p:nvSpPr>
        <p:spPr>
          <a:xfrm>
            <a:off x="331181" y="118750"/>
            <a:ext cx="565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White Box Testing</a:t>
            </a:r>
            <a:endParaRPr b="1" i="0" sz="2800" u="none" cap="none" strike="noStrike">
              <a:solidFill>
                <a:srgbClr val="002060"/>
              </a:solidFill>
              <a:latin typeface="Cambria"/>
              <a:ea typeface="Cambria"/>
              <a:cs typeface="Cambria"/>
              <a:sym typeface="Cambria"/>
            </a:endParaRPr>
          </a:p>
        </p:txBody>
      </p:sp>
      <p:sp>
        <p:nvSpPr>
          <p:cNvPr id="199" name="Google Shape;199;ge29babf619_1_23"/>
          <p:cNvSpPr/>
          <p:nvPr/>
        </p:nvSpPr>
        <p:spPr>
          <a:xfrm>
            <a:off x="177775" y="641950"/>
            <a:ext cx="8463900" cy="4772700"/>
          </a:xfrm>
          <a:prstGeom prst="rect">
            <a:avLst/>
          </a:prstGeom>
          <a:noFill/>
          <a:ln>
            <a:noFill/>
          </a:ln>
        </p:spPr>
        <p:txBody>
          <a:bodyPr anchorCtr="0" anchor="t" bIns="45700" lIns="91425" spcFirstLastPara="1" rIns="91425" wrap="square" tIns="45700">
            <a:noAutofit/>
          </a:bodyPr>
          <a:lstStyle/>
          <a:p>
            <a:pPr indent="-336550" lvl="1" marL="400050" marR="0" rtl="0" algn="just">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Eksekusi pengujian dengan mengamati alur program penjalanan program</a:t>
            </a:r>
            <a:endParaRPr b="0" i="0" sz="1700" u="none" cap="none" strike="noStrike">
              <a:solidFill>
                <a:schemeClr val="dk1"/>
              </a:solidFill>
              <a:latin typeface="Cambria"/>
              <a:ea typeface="Cambria"/>
              <a:cs typeface="Cambria"/>
              <a:sym typeface="Cambria"/>
            </a:endParaRPr>
          </a:p>
          <a:p>
            <a:pPr indent="-336550" lvl="1" marL="400050" marR="0" rtl="0" algn="just">
              <a:lnSpc>
                <a:spcPct val="100000"/>
              </a:lnSpc>
              <a:spcBef>
                <a:spcPts val="100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Alur program pengujian biasanya menggunakan diagram control flow graph</a:t>
            </a:r>
            <a:endParaRPr b="0" i="0" sz="1700" u="none" cap="none" strike="noStrike">
              <a:solidFill>
                <a:schemeClr val="dk1"/>
              </a:solidFill>
              <a:latin typeface="Cambria"/>
              <a:ea typeface="Cambria"/>
              <a:cs typeface="Cambria"/>
              <a:sym typeface="Cambria"/>
            </a:endParaRPr>
          </a:p>
          <a:p>
            <a:pPr indent="-336550" lvl="1" marL="400050" marR="0" rtl="0" algn="just">
              <a:lnSpc>
                <a:spcPct val="100000"/>
              </a:lnSpc>
              <a:spcBef>
                <a:spcPts val="100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Analisa program yang diuji adalah dengan memperhatikan kesesuaian aliran flow saat program diberikan data dan mengamati logic program apakah sudah memenuhi requirement atau tidak</a:t>
            </a:r>
            <a:endParaRPr b="0" i="0" sz="1700" u="none" cap="none" strike="noStrike">
              <a:solidFill>
                <a:schemeClr val="dk1"/>
              </a:solidFill>
              <a:latin typeface="Cambria"/>
              <a:ea typeface="Cambria"/>
              <a:cs typeface="Cambria"/>
              <a:sym typeface="Cambria"/>
            </a:endParaRPr>
          </a:p>
          <a:p>
            <a:pPr indent="-336550" lvl="1" marL="400050" marR="0" rtl="0" algn="just">
              <a:lnSpc>
                <a:spcPct val="100000"/>
              </a:lnSpc>
              <a:spcBef>
                <a:spcPts val="100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Contoh pengujian pada source code disamping</a:t>
            </a:r>
            <a:endParaRPr b="0" i="0" sz="1700" u="none" cap="none" strike="noStrike">
              <a:solidFill>
                <a:schemeClr val="dk1"/>
              </a:solidFill>
              <a:latin typeface="Cambria"/>
              <a:ea typeface="Cambria"/>
              <a:cs typeface="Cambria"/>
              <a:sym typeface="Cambria"/>
            </a:endParaRPr>
          </a:p>
          <a:p>
            <a:pPr indent="-330200" lvl="0" marL="742950" marR="2797342" rtl="0" algn="l">
              <a:lnSpc>
                <a:spcPct val="100000"/>
              </a:lnSpc>
              <a:spcBef>
                <a:spcPts val="0"/>
              </a:spcBef>
              <a:spcAft>
                <a:spcPts val="0"/>
              </a:spcAft>
              <a:buClr>
                <a:schemeClr val="dk1"/>
              </a:buClr>
              <a:buSzPts val="1600"/>
              <a:buFont typeface="Cambria"/>
              <a:buChar char="-"/>
            </a:pPr>
            <a:r>
              <a:rPr b="0" i="0" lang="en-US" sz="1600" u="none" cap="none" strike="noStrike">
                <a:solidFill>
                  <a:schemeClr val="dk1"/>
                </a:solidFill>
                <a:latin typeface="Cambria"/>
                <a:ea typeface="Cambria"/>
                <a:cs typeface="Cambria"/>
                <a:sym typeface="Cambria"/>
              </a:rPr>
              <a:t>pengecekan pada setiap cabang sehingga akan terbentuk path alur pengujian.</a:t>
            </a:r>
            <a:endParaRPr b="0" i="0" sz="1600" u="none" cap="none" strike="noStrike">
              <a:solidFill>
                <a:schemeClr val="dk1"/>
              </a:solidFill>
              <a:latin typeface="Cambria"/>
              <a:ea typeface="Cambria"/>
              <a:cs typeface="Cambria"/>
              <a:sym typeface="Cambria"/>
            </a:endParaRPr>
          </a:p>
          <a:p>
            <a:pPr indent="0" lvl="0" marL="1028700" marR="2797342"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mbria"/>
                <a:ea typeface="Cambria"/>
                <a:cs typeface="Cambria"/>
                <a:sym typeface="Cambria"/>
              </a:rPr>
              <a:t>PATH 1 - A-B-D-H-K</a:t>
            </a:r>
            <a:endParaRPr b="0" i="0" sz="1600" u="none" cap="none" strike="noStrike">
              <a:solidFill>
                <a:schemeClr val="dk1"/>
              </a:solidFill>
              <a:latin typeface="Cambria"/>
              <a:ea typeface="Cambria"/>
              <a:cs typeface="Cambria"/>
              <a:sym typeface="Cambria"/>
            </a:endParaRPr>
          </a:p>
          <a:p>
            <a:pPr indent="0" lvl="0" marL="1028700" marR="2797342"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mbria"/>
                <a:ea typeface="Cambria"/>
                <a:cs typeface="Cambria"/>
                <a:sym typeface="Cambria"/>
              </a:rPr>
              <a:t>PATH 2 - A-B-E-H-K</a:t>
            </a:r>
            <a:endParaRPr b="0" i="0" sz="1600" u="none" cap="none" strike="noStrike">
              <a:solidFill>
                <a:schemeClr val="dk1"/>
              </a:solidFill>
              <a:latin typeface="Cambria"/>
              <a:ea typeface="Cambria"/>
              <a:cs typeface="Cambria"/>
              <a:sym typeface="Cambria"/>
            </a:endParaRPr>
          </a:p>
          <a:p>
            <a:pPr indent="0" lvl="0" marL="1028700" marR="2797342"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mbria"/>
                <a:ea typeface="Cambria"/>
                <a:cs typeface="Cambria"/>
                <a:sym typeface="Cambria"/>
              </a:rPr>
              <a:t>PATH 3 - A-C-F-I-K</a:t>
            </a:r>
            <a:endParaRPr b="0" i="0" sz="1600" u="none" cap="none" strike="noStrike">
              <a:solidFill>
                <a:schemeClr val="dk1"/>
              </a:solidFill>
              <a:latin typeface="Cambria"/>
              <a:ea typeface="Cambria"/>
              <a:cs typeface="Cambria"/>
              <a:sym typeface="Cambria"/>
            </a:endParaRPr>
          </a:p>
          <a:p>
            <a:pPr indent="0" lvl="0" marL="1028700" marR="2797342"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mbria"/>
                <a:ea typeface="Cambria"/>
                <a:cs typeface="Cambria"/>
                <a:sym typeface="Cambria"/>
              </a:rPr>
              <a:t>PATH 4 - A-C-G-I-K</a:t>
            </a:r>
            <a:endParaRPr b="0" i="0" sz="1600" u="none" cap="none" strike="noStrike">
              <a:solidFill>
                <a:schemeClr val="dk1"/>
              </a:solidFill>
              <a:latin typeface="Cambria"/>
              <a:ea typeface="Cambria"/>
              <a:cs typeface="Cambria"/>
              <a:sym typeface="Cambria"/>
            </a:endParaRPr>
          </a:p>
          <a:p>
            <a:pPr indent="-330200" lvl="0" marL="742950" marR="2797342" rtl="0" algn="l">
              <a:lnSpc>
                <a:spcPct val="100000"/>
              </a:lnSpc>
              <a:spcBef>
                <a:spcPts val="0"/>
              </a:spcBef>
              <a:spcAft>
                <a:spcPts val="0"/>
              </a:spcAft>
              <a:buClr>
                <a:schemeClr val="dk1"/>
              </a:buClr>
              <a:buSzPts val="1600"/>
              <a:buFont typeface="Cambria"/>
              <a:buChar char="-"/>
            </a:pPr>
            <a:r>
              <a:rPr b="0" i="0" lang="en-US" sz="1600" u="none" cap="none" strike="noStrike">
                <a:solidFill>
                  <a:schemeClr val="dk1"/>
                </a:solidFill>
                <a:latin typeface="Cambria"/>
                <a:ea typeface="Cambria"/>
                <a:cs typeface="Cambria"/>
                <a:sym typeface="Cambria"/>
              </a:rPr>
              <a:t>Setiap path mendakan skenario pengujian</a:t>
            </a:r>
            <a:endParaRPr b="0" i="0" sz="1600" u="none" cap="none" strike="noStrike">
              <a:solidFill>
                <a:schemeClr val="dk1"/>
              </a:solidFill>
              <a:latin typeface="Cambria"/>
              <a:ea typeface="Cambria"/>
              <a:cs typeface="Cambria"/>
              <a:sym typeface="Cambria"/>
            </a:endParaRPr>
          </a:p>
          <a:p>
            <a:pPr indent="-336550" lvl="1" marL="400050" marR="0" rtl="0" algn="just">
              <a:lnSpc>
                <a:spcPct val="100000"/>
              </a:lnSpc>
              <a:spcBef>
                <a:spcPts val="0"/>
              </a:spcBef>
              <a:spcAft>
                <a:spcPts val="0"/>
              </a:spcAft>
              <a:buClr>
                <a:schemeClr val="dk1"/>
              </a:buClr>
              <a:buSzPts val="1700"/>
              <a:buFont typeface="Cambria"/>
              <a:buChar char="✔"/>
            </a:pPr>
            <a:r>
              <a:rPr b="0" i="0" lang="en-US" sz="1600" u="none" cap="none" strike="noStrike">
                <a:solidFill>
                  <a:schemeClr val="dk1"/>
                </a:solidFill>
                <a:latin typeface="Cambria"/>
                <a:ea typeface="Cambria"/>
                <a:cs typeface="Cambria"/>
                <a:sym typeface="Cambria"/>
              </a:rPr>
              <a:t>Pengujian dikatakan </a:t>
            </a:r>
            <a:endParaRPr b="0" i="0" sz="1600" u="none" cap="none" strike="noStrike">
              <a:solidFill>
                <a:schemeClr val="dk1"/>
              </a:solidFill>
              <a:latin typeface="Cambria"/>
              <a:ea typeface="Cambria"/>
              <a:cs typeface="Cambria"/>
              <a:sym typeface="Cambria"/>
            </a:endParaRPr>
          </a:p>
          <a:p>
            <a:pPr indent="-330200" lvl="0" marL="685800" marR="0" rtl="0" algn="l">
              <a:lnSpc>
                <a:spcPct val="100000"/>
              </a:lnSpc>
              <a:spcBef>
                <a:spcPts val="0"/>
              </a:spcBef>
              <a:spcAft>
                <a:spcPts val="0"/>
              </a:spcAft>
              <a:buClr>
                <a:schemeClr val="dk1"/>
              </a:buClr>
              <a:buSzPts val="1600"/>
              <a:buFont typeface="Cambria"/>
              <a:buChar char="-"/>
            </a:pPr>
            <a:r>
              <a:rPr b="0" i="0" lang="en-US" sz="1600" u="none" cap="none" strike="noStrike">
                <a:solidFill>
                  <a:schemeClr val="dk1"/>
                </a:solidFill>
                <a:latin typeface="Cambria"/>
                <a:ea typeface="Cambria"/>
                <a:cs typeface="Cambria"/>
                <a:sym typeface="Cambria"/>
              </a:rPr>
              <a:t>PASS ketika actual result = expected result (LOLOS UJI)</a:t>
            </a:r>
            <a:endParaRPr b="0" i="0" sz="1600" u="none" cap="none" strike="noStrike">
              <a:solidFill>
                <a:schemeClr val="dk1"/>
              </a:solidFill>
              <a:latin typeface="Cambria"/>
              <a:ea typeface="Cambria"/>
              <a:cs typeface="Cambria"/>
              <a:sym typeface="Cambria"/>
            </a:endParaRPr>
          </a:p>
          <a:p>
            <a:pPr indent="-330200" lvl="0" marL="685800" marR="0" rtl="0" algn="l">
              <a:lnSpc>
                <a:spcPct val="100000"/>
              </a:lnSpc>
              <a:spcBef>
                <a:spcPts val="0"/>
              </a:spcBef>
              <a:spcAft>
                <a:spcPts val="0"/>
              </a:spcAft>
              <a:buClr>
                <a:schemeClr val="dk1"/>
              </a:buClr>
              <a:buSzPts val="1600"/>
              <a:buFont typeface="Cambria"/>
              <a:buChar char="-"/>
            </a:pPr>
            <a:r>
              <a:rPr b="0" i="0" lang="en-US" sz="1600" u="none" cap="none" strike="noStrike">
                <a:solidFill>
                  <a:schemeClr val="dk1"/>
                </a:solidFill>
                <a:latin typeface="Cambria"/>
                <a:ea typeface="Cambria"/>
                <a:cs typeface="Cambria"/>
                <a:sym typeface="Cambria"/>
              </a:rPr>
              <a:t>FAIL ketika actual resul </a:t>
            </a:r>
            <a:r>
              <a:rPr b="0" i="0" lang="en-US" sz="1600" u="none" cap="none" strike="noStrike">
                <a:solidFill>
                  <a:schemeClr val="dk1"/>
                </a:solidFill>
                <a:highlight>
                  <a:srgbClr val="FFFFFF"/>
                </a:highlight>
                <a:latin typeface="Cambria"/>
                <a:ea typeface="Cambria"/>
                <a:cs typeface="Cambria"/>
                <a:sym typeface="Cambria"/>
              </a:rPr>
              <a:t>≠ </a:t>
            </a:r>
            <a:r>
              <a:rPr b="0" i="0" lang="en-US" sz="1600" u="none" cap="none" strike="noStrike">
                <a:solidFill>
                  <a:schemeClr val="dk1"/>
                </a:solidFill>
                <a:latin typeface="Cambria"/>
                <a:ea typeface="Cambria"/>
                <a:cs typeface="Cambria"/>
                <a:sym typeface="Cambria"/>
              </a:rPr>
              <a:t>expected result (TIDAK LOLOS UJI), terdeteksi error/fault</a:t>
            </a:r>
            <a:endParaRPr b="0" i="0" sz="1600" u="none" cap="none" strike="noStrike">
              <a:solidFill>
                <a:schemeClr val="dk1"/>
              </a:solidFill>
              <a:latin typeface="Cambria"/>
              <a:ea typeface="Cambria"/>
              <a:cs typeface="Cambria"/>
              <a:sym typeface="Cambria"/>
            </a:endParaRPr>
          </a:p>
          <a:p>
            <a:pPr indent="0" lvl="0" marL="0" marR="2797342"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mbria"/>
              <a:ea typeface="Cambria"/>
              <a:cs typeface="Cambria"/>
              <a:sym typeface="Cambria"/>
            </a:endParaRPr>
          </a:p>
        </p:txBody>
      </p:sp>
      <p:pic>
        <p:nvPicPr>
          <p:cNvPr id="200" name="Google Shape;200;ge29babf619_1_23"/>
          <p:cNvPicPr preferRelativeResize="0"/>
          <p:nvPr/>
        </p:nvPicPr>
        <p:blipFill rotWithShape="1">
          <a:blip r:embed="rId6">
            <a:alphaModFix/>
          </a:blip>
          <a:srcRect b="0" l="0" r="0" t="0"/>
          <a:stretch/>
        </p:blipFill>
        <p:spPr>
          <a:xfrm>
            <a:off x="5594850" y="2005075"/>
            <a:ext cx="3450545" cy="260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06" name="Google Shape;206;p2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07" name="Google Shape;207;p26"/>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08" name="Google Shape;208;p26"/>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09" name="Google Shape;209;p26"/>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2060"/>
                </a:solidFill>
                <a:latin typeface="Cambria"/>
                <a:ea typeface="Cambria"/>
                <a:cs typeface="Cambria"/>
                <a:sym typeface="Cambria"/>
              </a:rPr>
              <a:t>Black Box Testing – Equivalence Partitioning</a:t>
            </a:r>
            <a:endParaRPr b="1" i="0" sz="2600" u="none" cap="none" strike="noStrike">
              <a:solidFill>
                <a:srgbClr val="002060"/>
              </a:solidFill>
              <a:latin typeface="Cambria"/>
              <a:ea typeface="Cambria"/>
              <a:cs typeface="Cambria"/>
              <a:sym typeface="Cambria"/>
            </a:endParaRPr>
          </a:p>
        </p:txBody>
      </p:sp>
      <p:sp>
        <p:nvSpPr>
          <p:cNvPr id="210" name="Google Shape;210;p26"/>
          <p:cNvSpPr/>
          <p:nvPr/>
        </p:nvSpPr>
        <p:spPr>
          <a:xfrm>
            <a:off x="331181" y="1072817"/>
            <a:ext cx="8464028" cy="15696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mbria"/>
                <a:ea typeface="Cambria"/>
                <a:cs typeface="Cambria"/>
                <a:sym typeface="Cambria"/>
              </a:rPr>
              <a:t>Contoh: Input NIM dalam Sistem Akademik</a:t>
            </a:r>
            <a:endParaRPr b="1" i="0" sz="2400" u="none" cap="none" strike="noStrike">
              <a:solidFill>
                <a:srgbClr val="000000"/>
              </a:solidFill>
              <a:latin typeface="Cambria"/>
              <a:ea typeface="Cambria"/>
              <a:cs typeface="Cambria"/>
              <a:sym typeface="Cambria"/>
            </a:endParaRPr>
          </a:p>
          <a:p>
            <a:pPr indent="-3810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Jika dikosongi?</a:t>
            </a:r>
            <a:endParaRPr b="0" i="0" sz="1400" u="none" cap="none" strike="noStrike">
              <a:solidFill>
                <a:srgbClr val="000000"/>
              </a:solidFill>
              <a:latin typeface="Cambria"/>
              <a:ea typeface="Cambria"/>
              <a:cs typeface="Cambria"/>
              <a:sym typeface="Cambria"/>
            </a:endParaRPr>
          </a:p>
          <a:p>
            <a:pPr indent="-3810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Jika diisi dengan format yang salah?</a:t>
            </a:r>
            <a:endParaRPr b="0" i="0" sz="1400" u="none" cap="none" strike="noStrike">
              <a:solidFill>
                <a:srgbClr val="000000"/>
              </a:solidFill>
              <a:latin typeface="Cambria"/>
              <a:ea typeface="Cambria"/>
              <a:cs typeface="Cambria"/>
              <a:sym typeface="Cambria"/>
            </a:endParaRPr>
          </a:p>
          <a:p>
            <a:pPr indent="-3810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Jika diisi dengan NIM yang benar?</a:t>
            </a:r>
            <a:endParaRPr b="0" i="0" sz="1400" u="none" cap="none" strike="noStrike">
              <a:solidFill>
                <a:srgbClr val="000000"/>
              </a:solidFill>
              <a:latin typeface="Cambria"/>
              <a:ea typeface="Cambria"/>
              <a:cs typeface="Cambria"/>
              <a:sym typeface="Cambria"/>
            </a:endParaRPr>
          </a:p>
        </p:txBody>
      </p:sp>
      <p:sp>
        <p:nvSpPr>
          <p:cNvPr id="211" name="Google Shape;211;p26"/>
          <p:cNvSpPr/>
          <p:nvPr/>
        </p:nvSpPr>
        <p:spPr>
          <a:xfrm>
            <a:off x="5694125" y="2199300"/>
            <a:ext cx="2319084" cy="1200150"/>
          </a:xfrm>
          <a:prstGeom prst="irregularSeal1">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HIDEN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17" name="Google Shape;217;p2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18" name="Google Shape;218;p27"/>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19" name="Google Shape;219;p27"/>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20" name="Google Shape;220;p27"/>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Black Box Testing – Analisa Nilai Batas</a:t>
            </a:r>
            <a:endParaRPr b="1" i="0" sz="2800" u="none" cap="none" strike="noStrike">
              <a:solidFill>
                <a:srgbClr val="002060"/>
              </a:solidFill>
              <a:latin typeface="Cambria"/>
              <a:ea typeface="Cambria"/>
              <a:cs typeface="Cambria"/>
              <a:sym typeface="Cambria"/>
            </a:endParaRPr>
          </a:p>
        </p:txBody>
      </p:sp>
      <p:sp>
        <p:nvSpPr>
          <p:cNvPr id="221" name="Google Shape;221;p27"/>
          <p:cNvSpPr/>
          <p:nvPr/>
        </p:nvSpPr>
        <p:spPr>
          <a:xfrm>
            <a:off x="331181" y="1072817"/>
            <a:ext cx="8464028" cy="2308284"/>
          </a:xfrm>
          <a:prstGeom prst="rect">
            <a:avLst/>
          </a:prstGeom>
          <a:noFill/>
          <a:ln>
            <a:noFill/>
          </a:ln>
        </p:spPr>
        <p:txBody>
          <a:bodyPr anchorCtr="0" anchor="t" bIns="45700" lIns="91425" spcFirstLastPara="1" rIns="91425" wrap="square" tIns="45700">
            <a:spAutoFit/>
          </a:bodyPr>
          <a:lstStyle/>
          <a:p>
            <a:pPr indent="-609600" lvl="0" marL="609600" marR="0" rtl="0" algn="l">
              <a:lnSpc>
                <a:spcPct val="100000"/>
              </a:lnSpc>
              <a:spcBef>
                <a:spcPts val="0"/>
              </a:spcBef>
              <a:spcAft>
                <a:spcPts val="0"/>
              </a:spcAft>
              <a:buClr>
                <a:srgbClr val="000000"/>
              </a:buClr>
              <a:buSzPts val="2400"/>
              <a:buFont typeface="Cambria"/>
              <a:buAutoNum type="arabicPeriod"/>
            </a:pPr>
            <a:r>
              <a:rPr b="0" i="0" lang="en-US" sz="2400" u="none" cap="none" strike="noStrike">
                <a:solidFill>
                  <a:srgbClr val="000000"/>
                </a:solidFill>
                <a:latin typeface="Cambria"/>
                <a:ea typeface="Cambria"/>
                <a:cs typeface="Cambria"/>
                <a:sym typeface="Cambria"/>
              </a:rPr>
              <a:t>Menguji untuk input di sekitar batas atas maupun bawah sebuah range nilai yang valid.</a:t>
            </a:r>
            <a:endParaRPr b="0" i="0" sz="1400" u="none" cap="none" strike="noStrike">
              <a:solidFill>
                <a:srgbClr val="000000"/>
              </a:solidFill>
              <a:latin typeface="Cambria"/>
              <a:ea typeface="Cambria"/>
              <a:cs typeface="Cambria"/>
              <a:sym typeface="Cambria"/>
            </a:endParaRPr>
          </a:p>
          <a:p>
            <a:pPr indent="-609600" lvl="0" marL="609600" marR="0" rtl="0" algn="l">
              <a:lnSpc>
                <a:spcPct val="100000"/>
              </a:lnSpc>
              <a:spcBef>
                <a:spcPts val="0"/>
              </a:spcBef>
              <a:spcAft>
                <a:spcPts val="0"/>
              </a:spcAft>
              <a:buClr>
                <a:srgbClr val="000000"/>
              </a:buClr>
              <a:buSzPts val="2400"/>
              <a:buFont typeface="Cambria"/>
              <a:buAutoNum type="arabicPeriod"/>
            </a:pPr>
            <a:r>
              <a:rPr b="0" i="0" lang="en-US" sz="2400" u="none" cap="none" strike="noStrike">
                <a:solidFill>
                  <a:srgbClr val="000000"/>
                </a:solidFill>
                <a:latin typeface="Cambria"/>
                <a:ea typeface="Cambria"/>
                <a:cs typeface="Cambria"/>
                <a:sym typeface="Cambria"/>
              </a:rPr>
              <a:t>Menguji nilai maksimal dan minimal.</a:t>
            </a:r>
            <a:endParaRPr b="0" i="0" sz="1400" u="none" cap="none" strike="noStrike">
              <a:solidFill>
                <a:srgbClr val="000000"/>
              </a:solidFill>
              <a:latin typeface="Cambria"/>
              <a:ea typeface="Cambria"/>
              <a:cs typeface="Cambria"/>
              <a:sym typeface="Cambria"/>
            </a:endParaRPr>
          </a:p>
          <a:p>
            <a:pPr indent="-609600" lvl="0" marL="609600" marR="0" rtl="0" algn="l">
              <a:lnSpc>
                <a:spcPct val="100000"/>
              </a:lnSpc>
              <a:spcBef>
                <a:spcPts val="0"/>
              </a:spcBef>
              <a:spcAft>
                <a:spcPts val="0"/>
              </a:spcAft>
              <a:buClr>
                <a:srgbClr val="000000"/>
              </a:buClr>
              <a:buSzPts val="2400"/>
              <a:buFont typeface="Cambria"/>
              <a:buAutoNum type="arabicPeriod"/>
            </a:pPr>
            <a:r>
              <a:rPr b="0" i="0" lang="en-US" sz="2400" u="none" cap="none" strike="noStrike">
                <a:solidFill>
                  <a:srgbClr val="000000"/>
                </a:solidFill>
                <a:latin typeface="Cambria"/>
                <a:ea typeface="Cambria"/>
                <a:cs typeface="Cambria"/>
                <a:sym typeface="Cambria"/>
              </a:rPr>
              <a:t>Menerapkan (1 &amp; 2) untuk output.</a:t>
            </a:r>
            <a:endParaRPr b="0" i="0" sz="1400" u="none" cap="none" strike="noStrike">
              <a:solidFill>
                <a:srgbClr val="000000"/>
              </a:solidFill>
              <a:latin typeface="Cambria"/>
              <a:ea typeface="Cambria"/>
              <a:cs typeface="Cambria"/>
              <a:sym typeface="Cambria"/>
            </a:endParaRPr>
          </a:p>
          <a:p>
            <a:pPr indent="-609600" lvl="0" marL="609600" marR="0" rtl="0" algn="l">
              <a:lnSpc>
                <a:spcPct val="100000"/>
              </a:lnSpc>
              <a:spcBef>
                <a:spcPts val="0"/>
              </a:spcBef>
              <a:spcAft>
                <a:spcPts val="0"/>
              </a:spcAft>
              <a:buClr>
                <a:srgbClr val="000000"/>
              </a:buClr>
              <a:buSzPts val="2400"/>
              <a:buFont typeface="Cambria"/>
              <a:buAutoNum type="arabicPeriod"/>
            </a:pPr>
            <a:r>
              <a:rPr b="0" i="0" lang="en-US" sz="2400" u="none" cap="none" strike="noStrike">
                <a:solidFill>
                  <a:srgbClr val="000000"/>
                </a:solidFill>
                <a:latin typeface="Cambria"/>
                <a:ea typeface="Cambria"/>
                <a:cs typeface="Cambria"/>
                <a:sym typeface="Cambria"/>
              </a:rPr>
              <a:t>Menguji batas struktur data yang dipakai. Misal ukuran array.</a:t>
            </a:r>
            <a:endParaRPr b="0" i="0" sz="1400" u="none" cap="none" strike="noStrike">
              <a:solidFill>
                <a:srgbClr val="000000"/>
              </a:solidFill>
              <a:latin typeface="Cambria"/>
              <a:ea typeface="Cambria"/>
              <a:cs typeface="Cambria"/>
              <a:sym typeface="Cambria"/>
            </a:endParaRPr>
          </a:p>
        </p:txBody>
      </p:sp>
      <p:sp>
        <p:nvSpPr>
          <p:cNvPr id="222" name="Google Shape;222;p27"/>
          <p:cNvSpPr/>
          <p:nvPr/>
        </p:nvSpPr>
        <p:spPr>
          <a:xfrm>
            <a:off x="5955825" y="2695600"/>
            <a:ext cx="2319084" cy="1200150"/>
          </a:xfrm>
          <a:prstGeom prst="irregularSeal1">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HIDEN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28" name="Google Shape;228;p2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29" name="Google Shape;229;p28"/>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30" name="Google Shape;230;p28"/>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31" name="Google Shape;231;p2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White Box Testing </a:t>
            </a:r>
            <a:endParaRPr b="1" i="0" sz="2800" u="none" cap="none" strike="noStrike">
              <a:solidFill>
                <a:srgbClr val="002060"/>
              </a:solidFill>
              <a:latin typeface="Cambria"/>
              <a:ea typeface="Cambria"/>
              <a:cs typeface="Cambria"/>
              <a:sym typeface="Cambria"/>
            </a:endParaRPr>
          </a:p>
        </p:txBody>
      </p:sp>
      <p:sp>
        <p:nvSpPr>
          <p:cNvPr id="232" name="Google Shape;232;p28"/>
          <p:cNvSpPr/>
          <p:nvPr/>
        </p:nvSpPr>
        <p:spPr>
          <a:xfrm>
            <a:off x="331181" y="1072817"/>
            <a:ext cx="8464028" cy="156962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Yang dibutuhkan &gt; Source code </a:t>
            </a:r>
            <a:endParaRPr b="0" i="0" sz="2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Menguji lebih “dekat” tentang detail prosedur perangkat lunak. </a:t>
            </a:r>
            <a:endParaRPr b="0" i="0" sz="2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Yang diselidiki: logical path (jalur logika) perangkat lunak</a:t>
            </a:r>
            <a:endParaRPr b="0" i="0" sz="1400" u="none" cap="none" strike="noStrike">
              <a:solidFill>
                <a:srgbClr val="000000"/>
              </a:solidFill>
              <a:latin typeface="Cambria"/>
              <a:ea typeface="Cambria"/>
              <a:cs typeface="Cambria"/>
              <a:sym typeface="Cambria"/>
            </a:endParaRPr>
          </a:p>
        </p:txBody>
      </p:sp>
      <p:sp>
        <p:nvSpPr>
          <p:cNvPr id="233" name="Google Shape;233;p28"/>
          <p:cNvSpPr/>
          <p:nvPr/>
        </p:nvSpPr>
        <p:spPr>
          <a:xfrm>
            <a:off x="5955825" y="2695600"/>
            <a:ext cx="2319084" cy="1200150"/>
          </a:xfrm>
          <a:prstGeom prst="irregularSeal1">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HAPUS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39" name="Google Shape;239;p2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40" name="Google Shape;240;p29"/>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41" name="Google Shape;241;p29"/>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42" name="Google Shape;242;p2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Mengapa Source Code ?</a:t>
            </a:r>
            <a:endParaRPr b="1" i="0" sz="2800" u="none" cap="none" strike="noStrike">
              <a:solidFill>
                <a:srgbClr val="002060"/>
              </a:solidFill>
              <a:latin typeface="Cambria"/>
              <a:ea typeface="Cambria"/>
              <a:cs typeface="Cambria"/>
              <a:sym typeface="Cambria"/>
            </a:endParaRPr>
          </a:p>
        </p:txBody>
      </p:sp>
      <p:sp>
        <p:nvSpPr>
          <p:cNvPr id="243" name="Google Shape;243;p29"/>
          <p:cNvSpPr/>
          <p:nvPr/>
        </p:nvSpPr>
        <p:spPr>
          <a:xfrm>
            <a:off x="331181" y="1072817"/>
            <a:ext cx="8464028" cy="19389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Dengan source code, dapat dilakukan pengujian tentang:</a:t>
            </a:r>
            <a:endParaRPr b="0" i="0" sz="1400" u="none" cap="none" strike="noStrike">
              <a:solidFill>
                <a:srgbClr val="000000"/>
              </a:solidFill>
              <a:latin typeface="Cambria"/>
              <a:ea typeface="Cambria"/>
              <a:cs typeface="Cambria"/>
              <a:sym typeface="Cambria"/>
            </a:endParaRPr>
          </a:p>
          <a:p>
            <a:pPr indent="-3810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    Structural Testing process </a:t>
            </a:r>
            <a:endParaRPr b="0" i="0" sz="1400" u="none" cap="none" strike="noStrike">
              <a:solidFill>
                <a:srgbClr val="000000"/>
              </a:solidFill>
              <a:latin typeface="Cambria"/>
              <a:ea typeface="Cambria"/>
              <a:cs typeface="Cambria"/>
              <a:sym typeface="Cambria"/>
            </a:endParaRPr>
          </a:p>
          <a:p>
            <a:pPr indent="-3810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    Program Logic-driven Testing </a:t>
            </a:r>
            <a:endParaRPr b="0" i="0" sz="1400" u="none" cap="none" strike="noStrike">
              <a:solidFill>
                <a:srgbClr val="000000"/>
              </a:solidFill>
              <a:latin typeface="Cambria"/>
              <a:ea typeface="Cambria"/>
              <a:cs typeface="Cambria"/>
              <a:sym typeface="Cambria"/>
            </a:endParaRPr>
          </a:p>
          <a:p>
            <a:pPr indent="-3810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    Design-based Testing </a:t>
            </a:r>
            <a:endParaRPr b="0" i="0" sz="1400" u="none" cap="none" strike="noStrike">
              <a:solidFill>
                <a:srgbClr val="000000"/>
              </a:solidFill>
              <a:latin typeface="Cambria"/>
              <a:ea typeface="Cambria"/>
              <a:cs typeface="Cambria"/>
              <a:sym typeface="Cambria"/>
            </a:endParaRPr>
          </a:p>
          <a:p>
            <a:pPr indent="-381000" lvl="0" marL="4572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    Examines the internal structure of program</a:t>
            </a:r>
            <a:endParaRPr b="0" i="0" sz="1400" u="none" cap="none" strike="noStrike">
              <a:solidFill>
                <a:srgbClr val="000000"/>
              </a:solidFill>
              <a:latin typeface="Cambria"/>
              <a:ea typeface="Cambria"/>
              <a:cs typeface="Cambria"/>
              <a:sym typeface="Cambria"/>
            </a:endParaRPr>
          </a:p>
        </p:txBody>
      </p:sp>
      <p:sp>
        <p:nvSpPr>
          <p:cNvPr id="244" name="Google Shape;244;p29"/>
          <p:cNvSpPr/>
          <p:nvPr/>
        </p:nvSpPr>
        <p:spPr>
          <a:xfrm>
            <a:off x="5955825" y="2695600"/>
            <a:ext cx="2319084" cy="1200150"/>
          </a:xfrm>
          <a:prstGeom prst="irregularSeal1">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HAPUS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50" name="Google Shape;250;p3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1" name="Google Shape;251;p30"/>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52" name="Google Shape;252;p30"/>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53" name="Google Shape;253;p30"/>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Keuntungan White Box Testing </a:t>
            </a:r>
            <a:endParaRPr b="1" i="0" sz="2800" u="none" cap="none" strike="noStrike">
              <a:solidFill>
                <a:srgbClr val="002060"/>
              </a:solidFill>
              <a:latin typeface="Cambria"/>
              <a:ea typeface="Cambria"/>
              <a:cs typeface="Cambria"/>
              <a:sym typeface="Cambria"/>
            </a:endParaRPr>
          </a:p>
        </p:txBody>
      </p:sp>
      <p:sp>
        <p:nvSpPr>
          <p:cNvPr id="254" name="Google Shape;254;p30"/>
          <p:cNvSpPr/>
          <p:nvPr/>
        </p:nvSpPr>
        <p:spPr>
          <a:xfrm>
            <a:off x="331181" y="1072817"/>
            <a:ext cx="8464028" cy="34162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mbria"/>
                <a:ea typeface="Cambria"/>
                <a:cs typeface="Cambria"/>
                <a:sym typeface="Cambria"/>
              </a:rPr>
              <a:t>Menghasilkan program yang benar dan sempurna 100%, karena: </a:t>
            </a:r>
            <a:endParaRPr b="0" i="0" sz="1400" u="none" cap="none" strike="noStrike">
              <a:solidFill>
                <a:srgbClr val="000000"/>
              </a:solidFill>
              <a:latin typeface="Cambria"/>
              <a:ea typeface="Cambria"/>
              <a:cs typeface="Cambria"/>
              <a:sym typeface="Cambria"/>
            </a:endParaRPr>
          </a:p>
          <a:p>
            <a:pPr indent="-342900" lvl="1" marL="342900" marR="0" rtl="0" algn="l">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Mengerjakan seluruh keputusan logika</a:t>
            </a:r>
            <a:endParaRPr b="0" i="0" sz="2200" u="none" cap="none" strike="noStrike">
              <a:solidFill>
                <a:srgbClr val="000000"/>
              </a:solidFill>
              <a:latin typeface="Cambria"/>
              <a:ea typeface="Cambria"/>
              <a:cs typeface="Cambria"/>
              <a:sym typeface="Cambria"/>
            </a:endParaRPr>
          </a:p>
          <a:p>
            <a:pPr indent="-342900" lvl="1" marL="342900" marR="0" rtl="0" algn="l">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Mengerjakan seluruh loop (sesuai batas)</a:t>
            </a:r>
            <a:endParaRPr b="0" i="0" sz="2200" u="none" cap="none" strike="noStrike">
              <a:solidFill>
                <a:srgbClr val="000000"/>
              </a:solidFill>
              <a:latin typeface="Cambria"/>
              <a:ea typeface="Cambria"/>
              <a:cs typeface="Cambria"/>
              <a:sym typeface="Cambria"/>
            </a:endParaRPr>
          </a:p>
          <a:p>
            <a:pPr indent="-342900" lvl="1" marL="342900" marR="0" rtl="0" algn="l">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Menjamin seluruh jalur independen dalam modul dikerjakan minimal 1x </a:t>
            </a:r>
            <a:endParaRPr b="0" i="0" sz="2200" u="none" cap="none" strike="noStrike">
              <a:solidFill>
                <a:srgbClr val="000000"/>
              </a:solidFill>
              <a:latin typeface="Cambria"/>
              <a:ea typeface="Cambria"/>
              <a:cs typeface="Cambria"/>
              <a:sym typeface="Cambria"/>
            </a:endParaRPr>
          </a:p>
          <a:p>
            <a:pPr indent="-342900" lvl="1" marL="342900" marR="0" rtl="0" algn="l">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Mengerjakan seluruh data internal yang menjamin validitas dengan syarat: </a:t>
            </a:r>
            <a:endParaRPr b="0" i="0" sz="2200" u="none" cap="none" strike="noStrike">
              <a:solidFill>
                <a:srgbClr val="000000"/>
              </a:solidFill>
              <a:latin typeface="Cambria"/>
              <a:ea typeface="Cambria"/>
              <a:cs typeface="Cambria"/>
              <a:sym typeface="Cambria"/>
            </a:endParaRPr>
          </a:p>
          <a:p>
            <a:pPr indent="0" lvl="6"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mbria"/>
                <a:ea typeface="Cambria"/>
                <a:cs typeface="Cambria"/>
                <a:sym typeface="Cambria"/>
              </a:rPr>
              <a:t>        </a:t>
            </a:r>
            <a:r>
              <a:rPr b="0" i="0" lang="en-US" sz="2000" u="none" cap="none" strike="noStrike">
                <a:solidFill>
                  <a:srgbClr val="000000"/>
                </a:solidFill>
                <a:latin typeface="Cambria"/>
                <a:ea typeface="Cambria"/>
                <a:cs typeface="Cambria"/>
                <a:sym typeface="Cambria"/>
              </a:rPr>
              <a:t>	- Mendefinisikan semua logical path </a:t>
            </a:r>
            <a:endParaRPr b="0" i="0" sz="2000" u="none" cap="none" strike="noStrike">
              <a:solidFill>
                <a:srgbClr val="000000"/>
              </a:solidFill>
              <a:latin typeface="Cambria"/>
              <a:ea typeface="Cambria"/>
              <a:cs typeface="Cambria"/>
              <a:sym typeface="Cambria"/>
            </a:endParaRPr>
          </a:p>
          <a:p>
            <a:pPr indent="0" lvl="6"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 Membangun kasus untuk pengujian – Mengevaluasi hasilnya</a:t>
            </a:r>
            <a:endParaRPr b="0" i="0" sz="2000" u="none" cap="none" strike="noStrike">
              <a:solidFill>
                <a:srgbClr val="000000"/>
              </a:solidFill>
              <a:latin typeface="Cambria"/>
              <a:ea typeface="Cambria"/>
              <a:cs typeface="Cambria"/>
              <a:sym typeface="Cambria"/>
            </a:endParaRPr>
          </a:p>
          <a:p>
            <a:pPr indent="0" lvl="6"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mbria"/>
                <a:ea typeface="Cambria"/>
                <a:cs typeface="Cambria"/>
                <a:sym typeface="Cambria"/>
              </a:rPr>
              <a:t>	- Menguji secara menyeluruh</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60" name="Google Shape;260;p3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61" name="Google Shape;261;p3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62" name="Google Shape;262;p3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63" name="Google Shape;263;p31"/>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2060"/>
                </a:solidFill>
                <a:latin typeface="Cambria"/>
                <a:ea typeface="Cambria"/>
                <a:cs typeface="Cambria"/>
                <a:sym typeface="Cambria"/>
              </a:rPr>
              <a:t>Mungkinkah dilakukan Pengujian White Box</a:t>
            </a:r>
            <a:endParaRPr b="1" i="0" sz="2500" u="none" cap="none" strike="noStrike">
              <a:solidFill>
                <a:srgbClr val="002060"/>
              </a:solidFill>
              <a:latin typeface="Cambria"/>
              <a:ea typeface="Cambria"/>
              <a:cs typeface="Cambria"/>
              <a:sym typeface="Cambria"/>
            </a:endParaRPr>
          </a:p>
        </p:txBody>
      </p:sp>
      <p:sp>
        <p:nvSpPr>
          <p:cNvPr id="264" name="Google Shape;264;p31"/>
          <p:cNvSpPr/>
          <p:nvPr/>
        </p:nvSpPr>
        <p:spPr>
          <a:xfrm>
            <a:off x="331181" y="1072817"/>
            <a:ext cx="8464028" cy="156962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Ya! </a:t>
            </a:r>
            <a:endParaRPr b="0" i="0" sz="1400" u="none" cap="none" strike="noStrike">
              <a:solidFill>
                <a:srgbClr val="000000"/>
              </a:solidFill>
              <a:latin typeface="Cambria"/>
              <a:ea typeface="Cambria"/>
              <a:cs typeface="Cambria"/>
              <a:sym typeface="Cambria"/>
            </a:endParaRPr>
          </a:p>
          <a:p>
            <a:pPr indent="-152400" lvl="0" marL="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Tidak dilakukan secara menyeluruh. </a:t>
            </a:r>
            <a:endParaRPr b="0" i="0" sz="1400" u="none" cap="none" strike="noStrike">
              <a:solidFill>
                <a:srgbClr val="000000"/>
              </a:solidFill>
              <a:latin typeface="Cambria"/>
              <a:ea typeface="Cambria"/>
              <a:cs typeface="Cambria"/>
              <a:sym typeface="Cambria"/>
            </a:endParaRPr>
          </a:p>
          <a:p>
            <a:pPr indent="-152400" lvl="0" marL="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 Cukup dilakukan pada jalur logika yang penting. </a:t>
            </a:r>
            <a:endParaRPr b="0" i="0" sz="1400" u="none" cap="none" strike="noStrike">
              <a:solidFill>
                <a:srgbClr val="000000"/>
              </a:solidFill>
              <a:latin typeface="Cambria"/>
              <a:ea typeface="Cambria"/>
              <a:cs typeface="Cambria"/>
              <a:sym typeface="Cambria"/>
            </a:endParaRPr>
          </a:p>
          <a:p>
            <a:pPr indent="-152400" lvl="0" marL="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Kombinasikan dengan black box testing</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70" name="Google Shape;270;p3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71" name="Google Shape;271;p3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72" name="Google Shape;272;p3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73" name="Google Shape;273;p32"/>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2060"/>
                </a:solidFill>
                <a:latin typeface="Cambria"/>
                <a:ea typeface="Cambria"/>
                <a:cs typeface="Cambria"/>
                <a:sym typeface="Cambria"/>
              </a:rPr>
              <a:t>Jenis-jenis Kesalahan / Error Saat Eksekusi Web</a:t>
            </a:r>
            <a:endParaRPr b="0" i="0" sz="1200" u="none" cap="none" strike="noStrike">
              <a:solidFill>
                <a:srgbClr val="002060"/>
              </a:solidFill>
              <a:latin typeface="Cambria"/>
              <a:ea typeface="Cambria"/>
              <a:cs typeface="Cambria"/>
              <a:sym typeface="Cambria"/>
            </a:endParaRPr>
          </a:p>
        </p:txBody>
      </p:sp>
      <p:grpSp>
        <p:nvGrpSpPr>
          <p:cNvPr id="274" name="Google Shape;274;p32"/>
          <p:cNvGrpSpPr/>
          <p:nvPr/>
        </p:nvGrpSpPr>
        <p:grpSpPr>
          <a:xfrm>
            <a:off x="1036149" y="1459118"/>
            <a:ext cx="7071701" cy="3058767"/>
            <a:chOff x="1600200" y="1447800"/>
            <a:chExt cx="9296400" cy="4667250"/>
          </a:xfrm>
        </p:grpSpPr>
        <p:pic>
          <p:nvPicPr>
            <p:cNvPr descr="https://riniisparwati.com/wp-content/uploads/2018/12/penyebab-Aplikasi-Shopee-Error-Hari-Ini.jpg" id="275" name="Google Shape;275;p32"/>
            <p:cNvPicPr preferRelativeResize="0"/>
            <p:nvPr/>
          </p:nvPicPr>
          <p:blipFill rotWithShape="1">
            <a:blip r:embed="rId6">
              <a:alphaModFix/>
            </a:blip>
            <a:srcRect b="0" l="0" r="0" t="0"/>
            <a:stretch/>
          </p:blipFill>
          <p:spPr>
            <a:xfrm>
              <a:off x="2286000" y="4038600"/>
              <a:ext cx="3076222" cy="207645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descr="https://www.linovhr.com/uploads/2017/10/DJP-Online-Error.jpg" id="276" name="Google Shape;276;p32"/>
            <p:cNvPicPr preferRelativeResize="0"/>
            <p:nvPr/>
          </p:nvPicPr>
          <p:blipFill rotWithShape="1">
            <a:blip r:embed="rId7">
              <a:alphaModFix/>
            </a:blip>
            <a:srcRect b="0" l="0" r="0" t="0"/>
            <a:stretch/>
          </p:blipFill>
          <p:spPr>
            <a:xfrm>
              <a:off x="5943600" y="2133600"/>
              <a:ext cx="4953000" cy="314325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descr="Beberapa Jenis Error Yang Mungkin Kamu Temui Saat Menggunakan PHP! - CodePolitan.com" id="277" name="Google Shape;277;p32"/>
            <p:cNvPicPr preferRelativeResize="0"/>
            <p:nvPr/>
          </p:nvPicPr>
          <p:blipFill rotWithShape="1">
            <a:blip r:embed="rId8">
              <a:alphaModFix/>
            </a:blip>
            <a:srcRect b="0" l="0" r="0" t="0"/>
            <a:stretch/>
          </p:blipFill>
          <p:spPr>
            <a:xfrm>
              <a:off x="1600200" y="1447800"/>
              <a:ext cx="4000000" cy="20000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83" name="Google Shape;283;p3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84" name="Google Shape;284;p3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85" name="Google Shape;285;p3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86" name="Google Shape;286;p3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Jenis Error pada Software</a:t>
            </a:r>
            <a:endParaRPr b="1" i="0" sz="2800" u="none" cap="none" strike="noStrike">
              <a:solidFill>
                <a:srgbClr val="002060"/>
              </a:solidFill>
              <a:latin typeface="Cambria"/>
              <a:ea typeface="Cambria"/>
              <a:cs typeface="Cambria"/>
              <a:sym typeface="Cambria"/>
            </a:endParaRPr>
          </a:p>
        </p:txBody>
      </p:sp>
      <p:sp>
        <p:nvSpPr>
          <p:cNvPr id="287" name="Google Shape;287;p33"/>
          <p:cNvSpPr/>
          <p:nvPr/>
        </p:nvSpPr>
        <p:spPr>
          <a:xfrm>
            <a:off x="331181" y="1072817"/>
            <a:ext cx="8464028" cy="1200288"/>
          </a:xfrm>
          <a:prstGeom prst="rect">
            <a:avLst/>
          </a:prstGeom>
          <a:noFill/>
          <a:ln>
            <a:noFill/>
          </a:ln>
        </p:spPr>
        <p:txBody>
          <a:bodyPr anchorCtr="0" anchor="t" bIns="45700" lIns="91425" spcFirstLastPara="1" rIns="91425" wrap="square" tIns="45700">
            <a:spAutoFit/>
          </a:bodyPr>
          <a:lstStyle/>
          <a:p>
            <a:pPr indent="-152400" lvl="0" marL="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Internal Error : error pada kode program</a:t>
            </a:r>
            <a:endParaRPr b="0" i="0" sz="1400" u="none" cap="none" strike="noStrike">
              <a:solidFill>
                <a:srgbClr val="000000"/>
              </a:solidFill>
              <a:latin typeface="Cambria"/>
              <a:ea typeface="Cambria"/>
              <a:cs typeface="Cambria"/>
              <a:sym typeface="Cambria"/>
            </a:endParaRPr>
          </a:p>
          <a:p>
            <a:pPr indent="-152400" lvl="0" marL="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Eksternal Error : error pada interaksi dengan hal lain diluar kode program</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96" name="Google Shape;96;p2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97" name="Google Shape;97;p2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98" name="Google Shape;98;p2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99" name="Google Shape;99;p21"/>
          <p:cNvSpPr/>
          <p:nvPr/>
        </p:nvSpPr>
        <p:spPr>
          <a:xfrm>
            <a:off x="331181" y="1187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Profil Pengajar</a:t>
            </a:r>
            <a:endParaRPr b="0" i="0" sz="2800" u="none" cap="none" strike="noStrike">
              <a:solidFill>
                <a:srgbClr val="243A62"/>
              </a:solidFill>
              <a:latin typeface="Arial"/>
              <a:ea typeface="Arial"/>
              <a:cs typeface="Arial"/>
              <a:sym typeface="Arial"/>
            </a:endParaRPr>
          </a:p>
        </p:txBody>
      </p:sp>
      <p:sp>
        <p:nvSpPr>
          <p:cNvPr id="100" name="Google Shape;100;p21"/>
          <p:cNvSpPr/>
          <p:nvPr/>
        </p:nvSpPr>
        <p:spPr>
          <a:xfrm>
            <a:off x="324437" y="1179325"/>
            <a:ext cx="6902630" cy="1731213"/>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550"/>
              <a:buFont typeface="Arial"/>
              <a:buNone/>
            </a:pPr>
            <a:r>
              <a:rPr b="0" i="0" lang="en-US" sz="1550" u="none" cap="none" strike="noStrike">
                <a:solidFill>
                  <a:schemeClr val="dk1"/>
                </a:solidFill>
                <a:latin typeface="Cambria"/>
                <a:ea typeface="Cambria"/>
                <a:cs typeface="Cambria"/>
                <a:sym typeface="Cambria"/>
              </a:rPr>
              <a:t>Jabatan Akademik </a:t>
            </a:r>
            <a:r>
              <a:rPr b="0" i="0" lang="en-US" sz="1550" u="none" cap="none" strike="noStrike">
                <a:solidFill>
                  <a:srgbClr val="FF0000"/>
                </a:solidFill>
                <a:latin typeface="Cambria"/>
                <a:ea typeface="Cambria"/>
                <a:cs typeface="Cambria"/>
                <a:sym typeface="Cambria"/>
              </a:rPr>
              <a:t>&lt;tahun dan jabatan terakhir Pengajar&gt;</a:t>
            </a:r>
            <a:endParaRPr b="0" i="0" sz="125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50"/>
              <a:buFont typeface="Arial"/>
              <a:buNone/>
            </a:pPr>
            <a:r>
              <a:rPr b="0" i="0" lang="en-US" sz="1550" u="none" cap="none" strike="noStrike">
                <a:solidFill>
                  <a:srgbClr val="0070C0"/>
                </a:solidFill>
                <a:latin typeface="Cambria"/>
                <a:ea typeface="Cambria"/>
                <a:cs typeface="Cambria"/>
                <a:sym typeface="Cambria"/>
              </a:rPr>
              <a:t>Pendidikan</a:t>
            </a:r>
            <a:endParaRPr b="0" i="0" sz="1550" u="none" cap="none" strike="noStrike">
              <a:solidFill>
                <a:srgbClr val="0070C0"/>
              </a:solidFill>
              <a:latin typeface="Cambria"/>
              <a:ea typeface="Cambria"/>
              <a:cs typeface="Cambria"/>
              <a:sym typeface="Cambria"/>
            </a:endParaRPr>
          </a:p>
          <a:p>
            <a:pPr indent="-214313" lvl="0" marL="214313" marR="0" rtl="0" algn="l">
              <a:lnSpc>
                <a:spcPct val="100000"/>
              </a:lnSpc>
              <a:spcBef>
                <a:spcPts val="0"/>
              </a:spcBef>
              <a:spcAft>
                <a:spcPts val="0"/>
              </a:spcAft>
              <a:buClr>
                <a:srgbClr val="FF0000"/>
              </a:buClr>
              <a:buSzPts val="2000"/>
              <a:buFont typeface="Cambria"/>
              <a:buChar char="❑"/>
            </a:pPr>
            <a:r>
              <a:rPr b="0" i="0" lang="en-US" sz="1550" u="none" cap="none" strike="noStrike">
                <a:solidFill>
                  <a:srgbClr val="FF0000"/>
                </a:solidFill>
                <a:latin typeface="Cambria"/>
                <a:ea typeface="Cambria"/>
                <a:cs typeface="Cambria"/>
                <a:sym typeface="Cambria"/>
              </a:rPr>
              <a:t>&lt;riwayat pendidikan Pengajar&gt;  </a:t>
            </a:r>
            <a:endParaRPr b="0" i="0" sz="1250" u="none" cap="none" strike="noStrike">
              <a:solidFill>
                <a:srgbClr val="00000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550"/>
              <a:buFont typeface="Arial"/>
              <a:buNone/>
            </a:pPr>
            <a:r>
              <a:t/>
            </a:r>
            <a:endParaRPr b="0" i="0" sz="1550" u="none" cap="none" strike="noStrike">
              <a:solidFill>
                <a:srgbClr val="0070C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550"/>
              <a:buFont typeface="Arial"/>
              <a:buNone/>
            </a:pPr>
            <a:r>
              <a:t/>
            </a:r>
            <a:endParaRPr b="0" i="0" sz="1550" u="none" cap="none" strike="noStrike">
              <a:solidFill>
                <a:srgbClr val="0070C0"/>
              </a:solidFill>
              <a:latin typeface="Cambria"/>
              <a:ea typeface="Cambria"/>
              <a:cs typeface="Cambria"/>
              <a:sym typeface="Cambria"/>
            </a:endParaRPr>
          </a:p>
          <a:p>
            <a:pPr indent="-128588" lvl="0" marL="214313" marR="0" rtl="0" algn="l">
              <a:lnSpc>
                <a:spcPct val="100000"/>
              </a:lnSpc>
              <a:spcBef>
                <a:spcPts val="0"/>
              </a:spcBef>
              <a:spcAft>
                <a:spcPts val="0"/>
              </a:spcAft>
              <a:buClr>
                <a:srgbClr val="000000"/>
              </a:buClr>
              <a:buSzPts val="1550"/>
              <a:buFont typeface="Arial"/>
              <a:buNone/>
            </a:pPr>
            <a:r>
              <a:t/>
            </a:r>
            <a:endParaRPr b="0" i="0" sz="1550" u="none" cap="none" strike="noStrike">
              <a:solidFill>
                <a:srgbClr val="0070C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50"/>
              <a:buFont typeface="Arial"/>
              <a:buNone/>
            </a:pPr>
            <a:r>
              <a:rPr b="0" i="0" lang="en-US" sz="1550" u="none" cap="none" strike="noStrike">
                <a:solidFill>
                  <a:schemeClr val="dk1"/>
                </a:solidFill>
                <a:latin typeface="Cambria"/>
                <a:ea typeface="Cambria"/>
                <a:cs typeface="Cambria"/>
                <a:sym typeface="Cambria"/>
              </a:rPr>
              <a:t>Riwayat Pekerjaan</a:t>
            </a:r>
            <a:endParaRPr b="0" i="0" sz="1550" u="none" cap="none" strike="noStrike">
              <a:solidFill>
                <a:schemeClr val="dk1"/>
              </a:solidFill>
              <a:latin typeface="Cambria"/>
              <a:ea typeface="Cambria"/>
              <a:cs typeface="Cambria"/>
              <a:sym typeface="Cambria"/>
            </a:endParaRPr>
          </a:p>
          <a:p>
            <a:pPr indent="-214313" lvl="0" marL="214313" marR="0" rtl="0" algn="l">
              <a:lnSpc>
                <a:spcPct val="100000"/>
              </a:lnSpc>
              <a:spcBef>
                <a:spcPts val="0"/>
              </a:spcBef>
              <a:spcAft>
                <a:spcPts val="0"/>
              </a:spcAft>
              <a:buClr>
                <a:srgbClr val="FF0000"/>
              </a:buClr>
              <a:buSzPts val="2000"/>
              <a:buFont typeface="Cambria"/>
              <a:buChar char="❑"/>
            </a:pPr>
            <a:r>
              <a:rPr b="0" i="0" lang="en-US" sz="1550" u="none" cap="none" strike="noStrike">
                <a:solidFill>
                  <a:srgbClr val="FF0000"/>
                </a:solidFill>
                <a:latin typeface="Cambria"/>
                <a:ea typeface="Cambria"/>
                <a:cs typeface="Cambria"/>
                <a:sym typeface="Cambria"/>
              </a:rPr>
              <a:t>&lt;riwayat pekerjaan Pengajar&gt;</a:t>
            </a:r>
            <a:endParaRPr b="0" i="0" sz="1250" u="none" cap="none" strike="noStrike">
              <a:solidFill>
                <a:srgbClr val="000000"/>
              </a:solidFill>
              <a:latin typeface="Cambria"/>
              <a:ea typeface="Cambria"/>
              <a:cs typeface="Cambria"/>
              <a:sym typeface="Cambria"/>
            </a:endParaRPr>
          </a:p>
        </p:txBody>
      </p:sp>
      <p:sp>
        <p:nvSpPr>
          <p:cNvPr id="101" name="Google Shape;101;p21"/>
          <p:cNvSpPr/>
          <p:nvPr/>
        </p:nvSpPr>
        <p:spPr>
          <a:xfrm>
            <a:off x="6579619" y="831329"/>
            <a:ext cx="2447550" cy="55396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150"/>
              <a:buFont typeface="Arial"/>
              <a:buNone/>
            </a:pPr>
            <a:r>
              <a:rPr b="1" i="0" lang="en-US" sz="1150" u="none" cap="none" strike="noStrike">
                <a:solidFill>
                  <a:schemeClr val="dk1"/>
                </a:solidFill>
                <a:latin typeface="Cambria"/>
                <a:ea typeface="Cambria"/>
                <a:cs typeface="Cambria"/>
                <a:sym typeface="Cambria"/>
              </a:rPr>
              <a:t>Contact</a:t>
            </a:r>
            <a:endParaRPr b="0" i="0" sz="115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150"/>
              <a:buFont typeface="Arial"/>
              <a:buNone/>
            </a:pPr>
            <a:r>
              <a:rPr b="1" i="0" lang="en-US" sz="1150" u="none" cap="none" strike="noStrike">
                <a:solidFill>
                  <a:schemeClr val="dk1"/>
                </a:solidFill>
                <a:latin typeface="Cambria"/>
                <a:ea typeface="Cambria"/>
                <a:cs typeface="Cambria"/>
                <a:sym typeface="Cambria"/>
              </a:rPr>
              <a:t>HP WA only :</a:t>
            </a:r>
            <a:r>
              <a:rPr b="1" i="0" lang="en-US" sz="1150" u="none" cap="none" strike="noStrike">
                <a:solidFill>
                  <a:srgbClr val="FF0000"/>
                </a:solidFill>
                <a:latin typeface="Cambria"/>
                <a:ea typeface="Cambria"/>
                <a:cs typeface="Cambria"/>
                <a:sym typeface="Cambria"/>
              </a:rPr>
              <a:t>&lt;no hp Pengajar&gt;</a:t>
            </a:r>
            <a:endParaRPr b="0" i="0" sz="115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150"/>
              <a:buFont typeface="Arial"/>
              <a:buNone/>
            </a:pPr>
            <a:r>
              <a:rPr b="1" i="0" lang="en-US" sz="1150" u="none" cap="none" strike="noStrike">
                <a:solidFill>
                  <a:schemeClr val="dk1"/>
                </a:solidFill>
                <a:latin typeface="Cambria"/>
                <a:ea typeface="Cambria"/>
                <a:cs typeface="Cambria"/>
                <a:sym typeface="Cambria"/>
              </a:rPr>
              <a:t>Email	:</a:t>
            </a:r>
            <a:r>
              <a:rPr b="1" i="0" lang="en-US" sz="1150" u="none" cap="none" strike="noStrike">
                <a:solidFill>
                  <a:srgbClr val="FF0000"/>
                </a:solidFill>
                <a:latin typeface="Cambria"/>
                <a:ea typeface="Cambria"/>
                <a:cs typeface="Cambria"/>
                <a:sym typeface="Cambria"/>
              </a:rPr>
              <a:t>&lt;email Pengajar&gt;</a:t>
            </a:r>
            <a:endParaRPr b="0" i="0" sz="1150" u="none" cap="none" strike="noStrike">
              <a:solidFill>
                <a:srgbClr val="FF0000"/>
              </a:solidFill>
              <a:latin typeface="Cambria"/>
              <a:ea typeface="Cambria"/>
              <a:cs typeface="Cambria"/>
              <a:sym typeface="Cambria"/>
            </a:endParaRPr>
          </a:p>
        </p:txBody>
      </p:sp>
      <p:sp>
        <p:nvSpPr>
          <p:cNvPr id="102" name="Google Shape;102;p21"/>
          <p:cNvSpPr/>
          <p:nvPr/>
        </p:nvSpPr>
        <p:spPr>
          <a:xfrm>
            <a:off x="5465311" y="831324"/>
            <a:ext cx="1057725" cy="13367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FF0000"/>
                </a:solidFill>
                <a:latin typeface="Calibri"/>
                <a:ea typeface="Calibri"/>
                <a:cs typeface="Calibri"/>
                <a:sym typeface="Calibri"/>
              </a:rPr>
              <a:t>Foto Pengajar</a:t>
            </a:r>
            <a:endParaRPr b="0" i="0" sz="1350" u="none" cap="none" strike="noStrike">
              <a:solidFill>
                <a:srgbClr val="FF0000"/>
              </a:solidFill>
              <a:latin typeface="Calibri"/>
              <a:ea typeface="Calibri"/>
              <a:cs typeface="Calibri"/>
              <a:sym typeface="Calibri"/>
            </a:endParaRPr>
          </a:p>
        </p:txBody>
      </p:sp>
      <p:sp>
        <p:nvSpPr>
          <p:cNvPr id="103" name="Google Shape;103;p21"/>
          <p:cNvSpPr/>
          <p:nvPr/>
        </p:nvSpPr>
        <p:spPr>
          <a:xfrm>
            <a:off x="6579619" y="2356623"/>
            <a:ext cx="2447550" cy="55395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1150"/>
              <a:buFont typeface="Arial"/>
              <a:buNone/>
            </a:pPr>
            <a:r>
              <a:rPr b="1" i="0" lang="en-US" sz="1150" u="none" cap="none" strike="noStrike">
                <a:solidFill>
                  <a:schemeClr val="dk1"/>
                </a:solidFill>
                <a:latin typeface="Cambria"/>
                <a:ea typeface="Cambria"/>
                <a:cs typeface="Cambria"/>
                <a:sym typeface="Cambria"/>
              </a:rPr>
              <a:t>Contact</a:t>
            </a:r>
            <a:endParaRPr b="0" i="0" sz="115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150"/>
              <a:buFont typeface="Arial"/>
              <a:buNone/>
            </a:pPr>
            <a:r>
              <a:rPr b="1" i="0" lang="en-US" sz="1150" u="none" cap="none" strike="noStrike">
                <a:solidFill>
                  <a:schemeClr val="dk1"/>
                </a:solidFill>
                <a:latin typeface="Cambria"/>
                <a:ea typeface="Cambria"/>
                <a:cs typeface="Cambria"/>
                <a:sym typeface="Cambria"/>
              </a:rPr>
              <a:t>HP WA only :</a:t>
            </a:r>
            <a:r>
              <a:rPr b="1" i="0" lang="en-US" sz="1150" u="none" cap="none" strike="noStrike">
                <a:solidFill>
                  <a:srgbClr val="FF0000"/>
                </a:solidFill>
                <a:latin typeface="Cambria"/>
                <a:ea typeface="Cambria"/>
                <a:cs typeface="Cambria"/>
                <a:sym typeface="Cambria"/>
              </a:rPr>
              <a:t>&lt;no hp Pengajar&gt;</a:t>
            </a:r>
            <a:endParaRPr b="0" i="0" sz="115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150"/>
              <a:buFont typeface="Arial"/>
              <a:buNone/>
            </a:pPr>
            <a:r>
              <a:rPr b="1" i="0" lang="en-US" sz="1150" u="none" cap="none" strike="noStrike">
                <a:solidFill>
                  <a:schemeClr val="dk1"/>
                </a:solidFill>
                <a:latin typeface="Cambria"/>
                <a:ea typeface="Cambria"/>
                <a:cs typeface="Cambria"/>
                <a:sym typeface="Cambria"/>
              </a:rPr>
              <a:t>Email	:</a:t>
            </a:r>
            <a:r>
              <a:rPr b="1" i="0" lang="en-US" sz="1150" u="none" cap="none" strike="noStrike">
                <a:solidFill>
                  <a:srgbClr val="FF0000"/>
                </a:solidFill>
                <a:latin typeface="Cambria"/>
                <a:ea typeface="Cambria"/>
                <a:cs typeface="Cambria"/>
                <a:sym typeface="Cambria"/>
              </a:rPr>
              <a:t>&lt;email Pengajar&gt;</a:t>
            </a:r>
            <a:endParaRPr b="0" i="0" sz="1150" u="none" cap="none" strike="noStrike">
              <a:solidFill>
                <a:srgbClr val="FF0000"/>
              </a:solidFill>
              <a:latin typeface="Cambria"/>
              <a:ea typeface="Cambria"/>
              <a:cs typeface="Cambria"/>
              <a:sym typeface="Cambria"/>
            </a:endParaRPr>
          </a:p>
        </p:txBody>
      </p:sp>
      <p:sp>
        <p:nvSpPr>
          <p:cNvPr id="104" name="Google Shape;104;p21"/>
          <p:cNvSpPr/>
          <p:nvPr/>
        </p:nvSpPr>
        <p:spPr>
          <a:xfrm>
            <a:off x="5465311" y="2338543"/>
            <a:ext cx="1057725" cy="13367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rgbClr val="FF0000"/>
                </a:solidFill>
                <a:latin typeface="Calibri"/>
                <a:ea typeface="Calibri"/>
                <a:cs typeface="Calibri"/>
                <a:sym typeface="Calibri"/>
              </a:rPr>
              <a:t>Foto Pengajar</a:t>
            </a:r>
            <a:endParaRPr b="0" i="0" sz="1350" u="none" cap="none" strike="noStrike">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293" name="Google Shape;293;p3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94" name="Google Shape;294;p34"/>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295" name="Google Shape;295;p34"/>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296" name="Google Shape;296;p34"/>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2060"/>
                </a:solidFill>
                <a:latin typeface="Cambria"/>
                <a:ea typeface="Cambria"/>
                <a:cs typeface="Cambria"/>
                <a:sym typeface="Cambria"/>
              </a:rPr>
              <a:t>Jenis  Kesalahan Eksekusi Web</a:t>
            </a:r>
            <a:endParaRPr b="0" i="0" sz="2600" u="none" cap="none" strike="noStrike">
              <a:solidFill>
                <a:srgbClr val="002060"/>
              </a:solidFill>
              <a:latin typeface="Cambria"/>
              <a:ea typeface="Cambria"/>
              <a:cs typeface="Cambria"/>
              <a:sym typeface="Cambria"/>
            </a:endParaRPr>
          </a:p>
        </p:txBody>
      </p:sp>
      <p:sp>
        <p:nvSpPr>
          <p:cNvPr id="297" name="Google Shape;297;p34"/>
          <p:cNvSpPr/>
          <p:nvPr/>
        </p:nvSpPr>
        <p:spPr>
          <a:xfrm>
            <a:off x="331181" y="1072817"/>
            <a:ext cx="8464028" cy="19389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Jenis Kesalahan pada saat eksekusi Web :</a:t>
            </a:r>
            <a:endParaRPr b="0" i="0" sz="1400" u="none" cap="none" strike="noStrike">
              <a:solidFill>
                <a:srgbClr val="000000"/>
              </a:solidFill>
              <a:latin typeface="Cambria"/>
              <a:ea typeface="Cambria"/>
              <a:cs typeface="Cambria"/>
              <a:sym typeface="Cambria"/>
            </a:endParaRPr>
          </a:p>
          <a:p>
            <a:pPr indent="-152400" lvl="0" marL="0" marR="0" rtl="0" algn="just">
              <a:lnSpc>
                <a:spcPct val="100000"/>
              </a:lnSpc>
              <a:spcBef>
                <a:spcPts val="0"/>
              </a:spcBef>
              <a:spcAft>
                <a:spcPts val="0"/>
              </a:spcAft>
              <a:buClr>
                <a:srgbClr val="000000"/>
              </a:buClr>
              <a:buSzPts val="2400"/>
              <a:buFont typeface="Cambria"/>
              <a:buChar char="❖"/>
            </a:pPr>
            <a:r>
              <a:rPr b="0" i="1" lang="en-US" sz="2400" u="none" cap="none" strike="noStrike">
                <a:solidFill>
                  <a:srgbClr val="000000"/>
                </a:solidFill>
                <a:latin typeface="Cambria"/>
                <a:ea typeface="Cambria"/>
                <a:cs typeface="Cambria"/>
                <a:sym typeface="Cambria"/>
              </a:rPr>
              <a:t>Error</a:t>
            </a:r>
            <a:r>
              <a:rPr b="0" i="0" lang="en-US" sz="2400" u="none" cap="none" strike="noStrike">
                <a:solidFill>
                  <a:srgbClr val="000000"/>
                </a:solidFill>
                <a:latin typeface="Cambria"/>
                <a:ea typeface="Cambria"/>
                <a:cs typeface="Cambria"/>
                <a:sym typeface="Cambria"/>
              </a:rPr>
              <a:t>  : Kesalahan tersebut dapat berasal dari kesalahan kode pada script </a:t>
            </a:r>
            <a:endParaRPr b="0" i="0" sz="1400" u="none" cap="none" strike="noStrike">
              <a:solidFill>
                <a:srgbClr val="000000"/>
              </a:solidFill>
              <a:latin typeface="Cambria"/>
              <a:ea typeface="Cambria"/>
              <a:cs typeface="Cambria"/>
              <a:sym typeface="Cambria"/>
            </a:endParaRPr>
          </a:p>
          <a:p>
            <a:pPr indent="-152400" lvl="0" marL="0" marR="0" rtl="0" algn="just">
              <a:lnSpc>
                <a:spcPct val="100000"/>
              </a:lnSpc>
              <a:spcBef>
                <a:spcPts val="0"/>
              </a:spcBef>
              <a:spcAft>
                <a:spcPts val="0"/>
              </a:spcAft>
              <a:buClr>
                <a:srgbClr val="000000"/>
              </a:buClr>
              <a:buSzPts val="2400"/>
              <a:buFont typeface="Cambria"/>
              <a:buChar char="❖"/>
            </a:pPr>
            <a:r>
              <a:rPr b="0" i="1" lang="en-US" sz="2400" u="none" cap="none" strike="noStrike">
                <a:solidFill>
                  <a:srgbClr val="000000"/>
                </a:solidFill>
                <a:latin typeface="Cambria"/>
                <a:ea typeface="Cambria"/>
                <a:cs typeface="Cambria"/>
                <a:sym typeface="Cambria"/>
              </a:rPr>
              <a:t>Http Error : </a:t>
            </a:r>
            <a:r>
              <a:rPr b="0" i="0" lang="en-US" sz="2400" u="none" cap="none" strike="noStrike">
                <a:solidFill>
                  <a:srgbClr val="000000"/>
                </a:solidFill>
                <a:latin typeface="Cambria"/>
                <a:ea typeface="Cambria"/>
                <a:cs typeface="Cambria"/>
                <a:sym typeface="Cambria"/>
              </a:rPr>
              <a:t>Kesalahan komunikasi script dengan server php</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03" name="Google Shape;303;p3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04" name="Google Shape;304;p35"/>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05" name="Google Shape;305;p35"/>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06" name="Google Shape;306;p35"/>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2060"/>
                </a:solidFill>
                <a:latin typeface="Cambria"/>
                <a:ea typeface="Cambria"/>
                <a:cs typeface="Cambria"/>
                <a:sym typeface="Cambria"/>
              </a:rPr>
              <a:t>Jenis kesalahan pada Kode PHP (</a:t>
            </a:r>
            <a:r>
              <a:rPr b="1" i="1" lang="en-US" sz="2600" u="none" cap="none" strike="noStrike">
                <a:solidFill>
                  <a:srgbClr val="002060"/>
                </a:solidFill>
                <a:latin typeface="Cambria"/>
                <a:ea typeface="Cambria"/>
                <a:cs typeface="Cambria"/>
                <a:sym typeface="Cambria"/>
              </a:rPr>
              <a:t>Error</a:t>
            </a:r>
            <a:r>
              <a:rPr b="1" i="0" lang="en-US" sz="2600" u="none" cap="none" strike="noStrike">
                <a:solidFill>
                  <a:srgbClr val="002060"/>
                </a:solidFill>
                <a:latin typeface="Cambria"/>
                <a:ea typeface="Cambria"/>
                <a:cs typeface="Cambria"/>
                <a:sym typeface="Cambria"/>
              </a:rPr>
              <a:t>) - Internal Error</a:t>
            </a:r>
            <a:endParaRPr b="0" i="0" sz="2600" u="none" cap="none" strike="noStrike">
              <a:solidFill>
                <a:srgbClr val="002060"/>
              </a:solidFill>
              <a:latin typeface="Cambria"/>
              <a:ea typeface="Cambria"/>
              <a:cs typeface="Cambria"/>
              <a:sym typeface="Cambria"/>
            </a:endParaRPr>
          </a:p>
        </p:txBody>
      </p:sp>
      <p:sp>
        <p:nvSpPr>
          <p:cNvPr id="307" name="Google Shape;307;p35"/>
          <p:cNvSpPr/>
          <p:nvPr/>
        </p:nvSpPr>
        <p:spPr>
          <a:xfrm>
            <a:off x="331181" y="1072817"/>
            <a:ext cx="8464028" cy="37856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rgbClr val="000000"/>
                </a:solidFill>
                <a:latin typeface="Cambria"/>
                <a:ea typeface="Cambria"/>
                <a:cs typeface="Cambria"/>
                <a:sym typeface="Cambria"/>
              </a:rPr>
              <a:t>Error</a:t>
            </a:r>
            <a:r>
              <a:rPr b="0" i="0" lang="en-US" sz="2400" u="none" cap="none" strike="noStrike">
                <a:solidFill>
                  <a:srgbClr val="000000"/>
                </a:solidFill>
                <a:latin typeface="Cambria"/>
                <a:ea typeface="Cambria"/>
                <a:cs typeface="Cambria"/>
                <a:sym typeface="Cambria"/>
              </a:rPr>
              <a:t> merupakan salah satu jenis kesalahan yang terjadi ketika melakukan eksekusi pada suatu halaman web, yang menyebabkan halaman web tidak menampilkan hasil sesuai dengan yang diinginkan.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Pada PHP terdapat empat jenis </a:t>
            </a:r>
            <a:r>
              <a:rPr b="0" i="1" lang="en-US" sz="2400" u="none" cap="none" strike="noStrike">
                <a:solidFill>
                  <a:srgbClr val="000000"/>
                </a:solidFill>
                <a:latin typeface="Cambria"/>
                <a:ea typeface="Cambria"/>
                <a:cs typeface="Cambria"/>
                <a:sym typeface="Cambria"/>
              </a:rPr>
              <a:t>kesalahan/error</a:t>
            </a:r>
            <a:r>
              <a:rPr b="0" i="0" lang="en-US" sz="2400" u="none" cap="none" strike="noStrike">
                <a:solidFill>
                  <a:srgbClr val="000000"/>
                </a:solidFill>
                <a:latin typeface="Cambria"/>
                <a:ea typeface="Cambria"/>
                <a:cs typeface="Cambria"/>
                <a:sym typeface="Cambria"/>
              </a:rPr>
              <a:t> , yaitu :</a:t>
            </a:r>
            <a:endParaRPr b="0" i="0" sz="1400" u="none" cap="none" strike="noStrike">
              <a:solidFill>
                <a:srgbClr val="000000"/>
              </a:solidFill>
              <a:latin typeface="Cambria"/>
              <a:ea typeface="Cambria"/>
              <a:cs typeface="Cambria"/>
              <a:sym typeface="Cambria"/>
            </a:endParaRPr>
          </a:p>
          <a:p>
            <a:pPr indent="-152400" lvl="0" marL="571500" marR="0" rtl="0" algn="l">
              <a:lnSpc>
                <a:spcPct val="100000"/>
              </a:lnSpc>
              <a:spcBef>
                <a:spcPts val="0"/>
              </a:spcBef>
              <a:spcAft>
                <a:spcPts val="0"/>
              </a:spcAft>
              <a:buClr>
                <a:srgbClr val="000000"/>
              </a:buClr>
              <a:buSzPts val="2400"/>
              <a:buFont typeface="Cambria"/>
              <a:buAutoNum type="arabicPeriod"/>
            </a:pPr>
            <a:r>
              <a:rPr b="0" i="1" lang="en-US" sz="2400" u="none" cap="none" strike="noStrike">
                <a:solidFill>
                  <a:srgbClr val="000000"/>
                </a:solidFill>
                <a:latin typeface="Cambria"/>
                <a:ea typeface="Cambria"/>
                <a:cs typeface="Cambria"/>
                <a:sym typeface="Cambria"/>
              </a:rPr>
              <a:t>Parse Error/ Syntax Error</a:t>
            </a:r>
            <a:endParaRPr b="0" i="0" sz="1400" u="none" cap="none" strike="noStrike">
              <a:solidFill>
                <a:srgbClr val="000000"/>
              </a:solidFill>
              <a:latin typeface="Cambria"/>
              <a:ea typeface="Cambria"/>
              <a:cs typeface="Cambria"/>
              <a:sym typeface="Cambria"/>
            </a:endParaRPr>
          </a:p>
          <a:p>
            <a:pPr indent="-152400" lvl="0" marL="571500" marR="0" rtl="0" algn="l">
              <a:lnSpc>
                <a:spcPct val="100000"/>
              </a:lnSpc>
              <a:spcBef>
                <a:spcPts val="0"/>
              </a:spcBef>
              <a:spcAft>
                <a:spcPts val="0"/>
              </a:spcAft>
              <a:buClr>
                <a:srgbClr val="000000"/>
              </a:buClr>
              <a:buSzPts val="2400"/>
              <a:buFont typeface="Cambria"/>
              <a:buAutoNum type="arabicPeriod"/>
            </a:pPr>
            <a:r>
              <a:rPr b="0" i="1" lang="en-US" sz="2400" u="none" cap="none" strike="noStrike">
                <a:solidFill>
                  <a:srgbClr val="000000"/>
                </a:solidFill>
                <a:latin typeface="Cambria"/>
                <a:ea typeface="Cambria"/>
                <a:cs typeface="Cambria"/>
                <a:sym typeface="Cambria"/>
              </a:rPr>
              <a:t>Fatal Error</a:t>
            </a:r>
            <a:endParaRPr b="0" i="0" sz="1400" u="none" cap="none" strike="noStrike">
              <a:solidFill>
                <a:srgbClr val="000000"/>
              </a:solidFill>
              <a:latin typeface="Cambria"/>
              <a:ea typeface="Cambria"/>
              <a:cs typeface="Cambria"/>
              <a:sym typeface="Cambria"/>
            </a:endParaRPr>
          </a:p>
          <a:p>
            <a:pPr indent="-152400" lvl="0" marL="571500" marR="0" rtl="0" algn="l">
              <a:lnSpc>
                <a:spcPct val="100000"/>
              </a:lnSpc>
              <a:spcBef>
                <a:spcPts val="0"/>
              </a:spcBef>
              <a:spcAft>
                <a:spcPts val="0"/>
              </a:spcAft>
              <a:buClr>
                <a:srgbClr val="000000"/>
              </a:buClr>
              <a:buSzPts val="2400"/>
              <a:buFont typeface="Cambria"/>
              <a:buAutoNum type="arabicPeriod"/>
            </a:pPr>
            <a:r>
              <a:rPr b="0" i="1" lang="en-US" sz="2400" u="none" cap="none" strike="noStrike">
                <a:solidFill>
                  <a:srgbClr val="000000"/>
                </a:solidFill>
                <a:latin typeface="Cambria"/>
                <a:ea typeface="Cambria"/>
                <a:cs typeface="Cambria"/>
                <a:sym typeface="Cambria"/>
              </a:rPr>
              <a:t>Warning Error</a:t>
            </a:r>
            <a:endParaRPr b="0" i="0" sz="1400" u="none" cap="none" strike="noStrike">
              <a:solidFill>
                <a:srgbClr val="000000"/>
              </a:solidFill>
              <a:latin typeface="Cambria"/>
              <a:ea typeface="Cambria"/>
              <a:cs typeface="Cambria"/>
              <a:sym typeface="Cambria"/>
            </a:endParaRPr>
          </a:p>
          <a:p>
            <a:pPr indent="-152400" lvl="0" marL="571500" marR="0" rtl="0" algn="l">
              <a:lnSpc>
                <a:spcPct val="100000"/>
              </a:lnSpc>
              <a:spcBef>
                <a:spcPts val="0"/>
              </a:spcBef>
              <a:spcAft>
                <a:spcPts val="0"/>
              </a:spcAft>
              <a:buClr>
                <a:srgbClr val="000000"/>
              </a:buClr>
              <a:buSzPts val="2400"/>
              <a:buFont typeface="Cambria"/>
              <a:buAutoNum type="arabicPeriod"/>
            </a:pPr>
            <a:r>
              <a:rPr b="0" i="1" lang="en-US" sz="2400" u="none" cap="none" strike="noStrike">
                <a:solidFill>
                  <a:srgbClr val="000000"/>
                </a:solidFill>
                <a:latin typeface="Cambria"/>
                <a:ea typeface="Cambria"/>
                <a:cs typeface="Cambria"/>
                <a:sym typeface="Cambria"/>
              </a:rPr>
              <a:t>Notice</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13" name="Google Shape;313;p3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14" name="Google Shape;314;p36"/>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15" name="Google Shape;315;p36"/>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16" name="Google Shape;316;p36"/>
          <p:cNvSpPr/>
          <p:nvPr/>
        </p:nvSpPr>
        <p:spPr>
          <a:xfrm>
            <a:off x="331175" y="118750"/>
            <a:ext cx="56502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Parse Errors - Kesalahan pada Kode program PHP </a:t>
            </a:r>
            <a:endParaRPr b="0" i="0" sz="2800" u="none" cap="none" strike="noStrike">
              <a:solidFill>
                <a:srgbClr val="002060"/>
              </a:solidFill>
              <a:latin typeface="Cambria"/>
              <a:ea typeface="Cambria"/>
              <a:cs typeface="Cambria"/>
              <a:sym typeface="Cambria"/>
            </a:endParaRPr>
          </a:p>
        </p:txBody>
      </p:sp>
      <p:sp>
        <p:nvSpPr>
          <p:cNvPr id="317" name="Google Shape;317;p36"/>
          <p:cNvSpPr/>
          <p:nvPr/>
        </p:nvSpPr>
        <p:spPr>
          <a:xfrm>
            <a:off x="331181" y="1072817"/>
            <a:ext cx="8464028" cy="34162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Penyebab :</a:t>
            </a:r>
            <a:endParaRPr b="0" i="0" sz="1400" u="none" cap="none" strike="noStrike">
              <a:solidFill>
                <a:srgbClr val="000000"/>
              </a:solidFill>
              <a:latin typeface="Cambria"/>
              <a:ea typeface="Cambria"/>
              <a:cs typeface="Cambria"/>
              <a:sym typeface="Cambria"/>
            </a:endParaRPr>
          </a:p>
          <a:p>
            <a:pPr indent="-152400" lvl="0" marL="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Kutipan yang tidak ditutup, tanda petik tidak sesuai, petik satu atau dua</a:t>
            </a:r>
            <a:endParaRPr b="0" i="0" sz="2400" u="none" cap="none" strike="noStrike">
              <a:solidFill>
                <a:srgbClr val="000000"/>
              </a:solidFill>
              <a:latin typeface="Cambria"/>
              <a:ea typeface="Cambria"/>
              <a:cs typeface="Cambria"/>
              <a:sym typeface="Cambria"/>
            </a:endParaRPr>
          </a:p>
          <a:p>
            <a:pPr indent="-152400" lvl="0" marL="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Kelebihan atau kekurangan tanda kurung (“ ( ) “)</a:t>
            </a:r>
            <a:endParaRPr b="0" i="0" sz="1400" u="none" cap="none" strike="noStrike">
              <a:solidFill>
                <a:srgbClr val="000000"/>
              </a:solidFill>
              <a:latin typeface="Cambria"/>
              <a:ea typeface="Cambria"/>
              <a:cs typeface="Cambria"/>
              <a:sym typeface="Cambria"/>
            </a:endParaRPr>
          </a:p>
          <a:p>
            <a:pPr indent="-152400" lvl="0" marL="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Kurung kurawal yang tidak ditutup ({ })</a:t>
            </a:r>
            <a:endParaRPr b="0" i="0" sz="1400" u="none" cap="none" strike="noStrike">
              <a:solidFill>
                <a:srgbClr val="000000"/>
              </a:solidFill>
              <a:latin typeface="Cambria"/>
              <a:ea typeface="Cambria"/>
              <a:cs typeface="Cambria"/>
              <a:sym typeface="Cambria"/>
            </a:endParaRPr>
          </a:p>
          <a:p>
            <a:pPr indent="-152400" lvl="0" marL="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Kurang tanda titik koma (;)</a:t>
            </a:r>
            <a:endParaRPr b="0" i="0" sz="1400" u="none" cap="none" strike="noStrike">
              <a:solidFill>
                <a:srgbClr val="000000"/>
              </a:solidFill>
              <a:latin typeface="Cambria"/>
              <a:ea typeface="Cambria"/>
              <a:cs typeface="Cambria"/>
              <a:sym typeface="Cambria"/>
            </a:endParaRPr>
          </a:p>
          <a:p>
            <a:pPr indent="-152400" lvl="0" marL="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Kurang tanda titik sebagai penggabungan beberapa string (.)</a:t>
            </a:r>
            <a:endParaRPr b="0" i="0" sz="1400" u="none" cap="none" strike="noStrike">
              <a:solidFill>
                <a:srgbClr val="000000"/>
              </a:solidFill>
              <a:latin typeface="Cambria"/>
              <a:ea typeface="Cambria"/>
              <a:cs typeface="Cambria"/>
              <a:sym typeface="Cambria"/>
            </a:endParaRPr>
          </a:p>
          <a:p>
            <a:pPr indent="-152400" lvl="0" marL="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Kesalahan dalam penulisan nama variabel</a:t>
            </a:r>
            <a:endParaRPr b="0" i="0" sz="2400" u="none" cap="none" strike="noStrike">
              <a:solidFill>
                <a:srgbClr val="000000"/>
              </a:solidFill>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23" name="Google Shape;323;p3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24" name="Google Shape;324;p37"/>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25" name="Google Shape;325;p37"/>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26" name="Google Shape;326;p3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Contoh Parse Error</a:t>
            </a:r>
            <a:endParaRPr b="1" i="0" sz="2800" u="none" cap="none" strike="noStrike">
              <a:solidFill>
                <a:srgbClr val="002060"/>
              </a:solidFill>
              <a:latin typeface="Arial"/>
              <a:ea typeface="Arial"/>
              <a:cs typeface="Arial"/>
              <a:sym typeface="Arial"/>
            </a:endParaRPr>
          </a:p>
        </p:txBody>
      </p:sp>
      <p:pic>
        <p:nvPicPr>
          <p:cNvPr id="327" name="Google Shape;327;p37"/>
          <p:cNvPicPr preferRelativeResize="0"/>
          <p:nvPr/>
        </p:nvPicPr>
        <p:blipFill rotWithShape="1">
          <a:blip r:embed="rId6">
            <a:alphaModFix/>
          </a:blip>
          <a:srcRect b="0" l="0" r="0" t="0"/>
          <a:stretch/>
        </p:blipFill>
        <p:spPr>
          <a:xfrm>
            <a:off x="365049" y="1044028"/>
            <a:ext cx="2279072" cy="1109861"/>
          </a:xfrm>
          <a:prstGeom prst="rect">
            <a:avLst/>
          </a:prstGeom>
          <a:noFill/>
          <a:ln>
            <a:noFill/>
          </a:ln>
        </p:spPr>
      </p:pic>
      <p:pic>
        <p:nvPicPr>
          <p:cNvPr id="328" name="Google Shape;328;p37"/>
          <p:cNvPicPr preferRelativeResize="0"/>
          <p:nvPr/>
        </p:nvPicPr>
        <p:blipFill rotWithShape="1">
          <a:blip r:embed="rId7">
            <a:alphaModFix/>
          </a:blip>
          <a:srcRect b="0" l="0" r="0" t="0"/>
          <a:stretch/>
        </p:blipFill>
        <p:spPr>
          <a:xfrm>
            <a:off x="3156289" y="1047942"/>
            <a:ext cx="5486400" cy="1799112"/>
          </a:xfrm>
          <a:prstGeom prst="rect">
            <a:avLst/>
          </a:prstGeom>
          <a:noFill/>
          <a:ln>
            <a:noFill/>
          </a:ln>
        </p:spPr>
      </p:pic>
      <p:pic>
        <p:nvPicPr>
          <p:cNvPr id="329" name="Google Shape;329;p37"/>
          <p:cNvPicPr preferRelativeResize="0"/>
          <p:nvPr/>
        </p:nvPicPr>
        <p:blipFill rotWithShape="1">
          <a:blip r:embed="rId8">
            <a:alphaModFix/>
          </a:blip>
          <a:srcRect b="0" l="0" r="0" t="0"/>
          <a:stretch/>
        </p:blipFill>
        <p:spPr>
          <a:xfrm>
            <a:off x="379306" y="2764393"/>
            <a:ext cx="2264815" cy="2209800"/>
          </a:xfrm>
          <a:prstGeom prst="rect">
            <a:avLst/>
          </a:prstGeom>
          <a:noFill/>
          <a:ln>
            <a:noFill/>
          </a:ln>
        </p:spPr>
      </p:pic>
      <p:pic>
        <p:nvPicPr>
          <p:cNvPr id="330" name="Google Shape;330;p37"/>
          <p:cNvPicPr preferRelativeResize="0"/>
          <p:nvPr/>
        </p:nvPicPr>
        <p:blipFill rotWithShape="1">
          <a:blip r:embed="rId9">
            <a:alphaModFix/>
          </a:blip>
          <a:srcRect b="0" l="0" r="0" t="0"/>
          <a:stretch/>
        </p:blipFill>
        <p:spPr>
          <a:xfrm>
            <a:off x="2785965" y="2759969"/>
            <a:ext cx="5867400" cy="197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3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36" name="Google Shape;336;p3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37" name="Google Shape;337;p38"/>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38" name="Google Shape;338;p38"/>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39" name="Google Shape;339;p38"/>
          <p:cNvSpPr/>
          <p:nvPr/>
        </p:nvSpPr>
        <p:spPr>
          <a:xfrm>
            <a:off x="331175" y="118750"/>
            <a:ext cx="56502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Fatal Errors - </a:t>
            </a:r>
            <a:r>
              <a:rPr b="1" i="0" lang="en-US" sz="2800" u="none" cap="none" strike="noStrike">
                <a:solidFill>
                  <a:srgbClr val="002060"/>
                </a:solidFill>
                <a:latin typeface="Cambria"/>
                <a:ea typeface="Cambria"/>
                <a:cs typeface="Cambria"/>
                <a:sym typeface="Cambria"/>
              </a:rPr>
              <a:t>Kesalahan pada Kode program PHP</a:t>
            </a:r>
            <a:endParaRPr b="0" i="0" sz="2800" u="none" cap="none" strike="noStrike">
              <a:solidFill>
                <a:srgbClr val="002060"/>
              </a:solidFill>
              <a:latin typeface="Arial"/>
              <a:ea typeface="Arial"/>
              <a:cs typeface="Arial"/>
              <a:sym typeface="Arial"/>
            </a:endParaRPr>
          </a:p>
        </p:txBody>
      </p:sp>
      <p:sp>
        <p:nvSpPr>
          <p:cNvPr id="340" name="Google Shape;340;p38"/>
          <p:cNvSpPr/>
          <p:nvPr/>
        </p:nvSpPr>
        <p:spPr>
          <a:xfrm>
            <a:off x="339994" y="1565017"/>
            <a:ext cx="8463900" cy="15696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Penyebab : </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Apa yang diminta pada kode script tidak dapat dieksekusi.</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Menghentikan proses eksekusi dari sebuah script, sehingga outputnya hanya berupa pesan kesalahan.</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3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46" name="Google Shape;346;p3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47" name="Google Shape;347;p39"/>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48" name="Google Shape;348;p39"/>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49" name="Google Shape;349;p3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Contoh Fatal Errors</a:t>
            </a:r>
            <a:endParaRPr b="0" i="0" sz="2800" u="none" cap="none" strike="noStrike">
              <a:solidFill>
                <a:srgbClr val="002060"/>
              </a:solidFill>
              <a:latin typeface="Arial"/>
              <a:ea typeface="Arial"/>
              <a:cs typeface="Arial"/>
              <a:sym typeface="Arial"/>
            </a:endParaRPr>
          </a:p>
        </p:txBody>
      </p:sp>
      <p:pic>
        <p:nvPicPr>
          <p:cNvPr id="350" name="Google Shape;350;p39"/>
          <p:cNvPicPr preferRelativeResize="0"/>
          <p:nvPr/>
        </p:nvPicPr>
        <p:blipFill rotWithShape="1">
          <a:blip r:embed="rId6">
            <a:alphaModFix/>
          </a:blip>
          <a:srcRect b="0" l="0" r="0" t="0"/>
          <a:stretch/>
        </p:blipFill>
        <p:spPr>
          <a:xfrm>
            <a:off x="348793" y="1197108"/>
            <a:ext cx="3158496" cy="2967456"/>
          </a:xfrm>
          <a:prstGeom prst="rect">
            <a:avLst/>
          </a:prstGeom>
          <a:noFill/>
          <a:ln>
            <a:noFill/>
          </a:ln>
        </p:spPr>
      </p:pic>
      <p:pic>
        <p:nvPicPr>
          <p:cNvPr id="351" name="Google Shape;351;p39"/>
          <p:cNvPicPr preferRelativeResize="0"/>
          <p:nvPr/>
        </p:nvPicPr>
        <p:blipFill rotWithShape="1">
          <a:blip r:embed="rId7">
            <a:alphaModFix/>
          </a:blip>
          <a:srcRect b="0" l="0" r="0" t="0"/>
          <a:stretch/>
        </p:blipFill>
        <p:spPr>
          <a:xfrm>
            <a:off x="3593910" y="1197108"/>
            <a:ext cx="5201297" cy="1770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57" name="Google Shape;357;p4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58" name="Google Shape;358;p40"/>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59" name="Google Shape;359;p40"/>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60" name="Google Shape;360;p40"/>
          <p:cNvSpPr/>
          <p:nvPr/>
        </p:nvSpPr>
        <p:spPr>
          <a:xfrm>
            <a:off x="331175" y="118750"/>
            <a:ext cx="5650200" cy="101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Warning Errors -  </a:t>
            </a:r>
            <a:r>
              <a:rPr b="1" i="0" lang="en-US" sz="2800" u="none" cap="none" strike="noStrike">
                <a:solidFill>
                  <a:srgbClr val="002060"/>
                </a:solidFill>
                <a:latin typeface="Cambria"/>
                <a:ea typeface="Cambria"/>
                <a:cs typeface="Cambria"/>
                <a:sym typeface="Cambria"/>
              </a:rPr>
              <a:t>Kesalahan pada Kode program PHP </a:t>
            </a:r>
            <a:endParaRPr b="0" i="0" sz="2800" u="none" cap="none" strike="noStrike">
              <a:solidFill>
                <a:srgbClr val="002060"/>
              </a:solidFill>
              <a:latin typeface="Arial"/>
              <a:ea typeface="Arial"/>
              <a:cs typeface="Arial"/>
              <a:sym typeface="Arial"/>
            </a:endParaRPr>
          </a:p>
        </p:txBody>
      </p:sp>
      <p:sp>
        <p:nvSpPr>
          <p:cNvPr id="361" name="Google Shape;361;p40"/>
          <p:cNvSpPr txBox="1"/>
          <p:nvPr/>
        </p:nvSpPr>
        <p:spPr>
          <a:xfrm>
            <a:off x="331181" y="1221764"/>
            <a:ext cx="8502583" cy="2308324"/>
          </a:xfrm>
          <a:prstGeom prst="rect">
            <a:avLst/>
          </a:prstGeom>
          <a:noFill/>
          <a:ln>
            <a:noFill/>
          </a:ln>
        </p:spPr>
        <p:txBody>
          <a:bodyPr anchorCtr="0" anchor="t" bIns="45700" lIns="91425" spcFirstLastPara="1" rIns="91425" wrap="square" tIns="45700">
            <a:spAutoFit/>
          </a:bodyPr>
          <a:lstStyle/>
          <a:p>
            <a:pPr indent="-33655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Penyebab : </a:t>
            </a:r>
            <a:endParaRPr b="0" i="0" sz="1400" u="none" cap="none" strike="noStrike">
              <a:solidFill>
                <a:srgbClr val="000000"/>
              </a:solidFill>
              <a:latin typeface="Cambria"/>
              <a:ea typeface="Cambria"/>
              <a:cs typeface="Cambria"/>
              <a:sym typeface="Cambria"/>
            </a:endParaRPr>
          </a:p>
          <a:p>
            <a:pPr indent="-342900" lvl="0" marL="46355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Menggunakan fungsi include pada sebuah </a:t>
            </a:r>
            <a:r>
              <a:rPr b="0" i="1" lang="en-US" sz="2400" u="none" cap="none" strike="noStrike">
                <a:solidFill>
                  <a:srgbClr val="000000"/>
                </a:solidFill>
                <a:latin typeface="Cambria"/>
                <a:ea typeface="Cambria"/>
                <a:cs typeface="Cambria"/>
                <a:sym typeface="Cambria"/>
              </a:rPr>
              <a:t>missing file</a:t>
            </a:r>
            <a:endParaRPr b="0" i="0" sz="1400" u="none" cap="none" strike="noStrike">
              <a:solidFill>
                <a:srgbClr val="000000"/>
              </a:solidFill>
              <a:latin typeface="Cambria"/>
              <a:ea typeface="Cambria"/>
              <a:cs typeface="Cambria"/>
              <a:sym typeface="Cambria"/>
            </a:endParaRPr>
          </a:p>
          <a:p>
            <a:pPr indent="-342900" lvl="0" marL="463550"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Kesalahan parameter yang terdapat pada sebuah fungsi.</a:t>
            </a:r>
            <a:endParaRPr b="0" i="0" sz="1400" u="none" cap="none" strike="noStrike">
              <a:solidFill>
                <a:srgbClr val="000000"/>
              </a:solidFill>
              <a:latin typeface="Cambria"/>
              <a:ea typeface="Cambria"/>
              <a:cs typeface="Cambria"/>
              <a:sym typeface="Cambria"/>
            </a:endParaRPr>
          </a:p>
          <a:p>
            <a:pPr indent="-342900" lvl="0" marL="463550" marR="0" rtl="0" algn="l">
              <a:lnSpc>
                <a:spcPct val="100000"/>
              </a:lnSpc>
              <a:spcBef>
                <a:spcPts val="0"/>
              </a:spcBef>
              <a:spcAft>
                <a:spcPts val="0"/>
              </a:spcAft>
              <a:buClr>
                <a:srgbClr val="000000"/>
              </a:buClr>
              <a:buSzPts val="2400"/>
              <a:buFont typeface="Cambria"/>
              <a:buChar char="•"/>
            </a:pPr>
            <a:r>
              <a:rPr b="0" i="1" lang="en-US" sz="2400" u="none" cap="none" strike="noStrike">
                <a:solidFill>
                  <a:srgbClr val="000000"/>
                </a:solidFill>
                <a:latin typeface="Cambria"/>
                <a:ea typeface="Cambria"/>
                <a:cs typeface="Cambria"/>
                <a:sym typeface="Cambria"/>
              </a:rPr>
              <a:t>Warning error </a:t>
            </a:r>
            <a:r>
              <a:rPr b="0" i="0" lang="en-US" sz="2400" u="none" cap="none" strike="noStrike">
                <a:solidFill>
                  <a:srgbClr val="000000"/>
                </a:solidFill>
                <a:latin typeface="Cambria"/>
                <a:ea typeface="Cambria"/>
                <a:cs typeface="Cambria"/>
                <a:sym typeface="Cambria"/>
              </a:rPr>
              <a:t>tidak akan menghentikan proses eksekusi dari sebuah script.</a:t>
            </a:r>
            <a:endParaRPr b="0" i="0" sz="1400" u="none" cap="none" strike="noStrike">
              <a:solidFill>
                <a:srgbClr val="000000"/>
              </a:solidFill>
              <a:latin typeface="Cambria"/>
              <a:ea typeface="Cambria"/>
              <a:cs typeface="Cambria"/>
              <a:sym typeface="Cambria"/>
            </a:endParaRPr>
          </a:p>
          <a:p>
            <a:pPr indent="-33655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67" name="Google Shape;367;p4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68" name="Google Shape;368;p4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69" name="Google Shape;369;p4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70" name="Google Shape;370;p4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Contoh Warning Errors</a:t>
            </a:r>
            <a:endParaRPr b="0" i="0" sz="2800" u="none" cap="none" strike="noStrike">
              <a:solidFill>
                <a:srgbClr val="002060"/>
              </a:solidFill>
              <a:latin typeface="Arial"/>
              <a:ea typeface="Arial"/>
              <a:cs typeface="Arial"/>
              <a:sym typeface="Arial"/>
            </a:endParaRPr>
          </a:p>
        </p:txBody>
      </p:sp>
      <p:pic>
        <p:nvPicPr>
          <p:cNvPr id="371" name="Google Shape;371;p41"/>
          <p:cNvPicPr preferRelativeResize="0"/>
          <p:nvPr/>
        </p:nvPicPr>
        <p:blipFill rotWithShape="1">
          <a:blip r:embed="rId6">
            <a:alphaModFix/>
          </a:blip>
          <a:srcRect b="0" l="0" r="0" t="0"/>
          <a:stretch/>
        </p:blipFill>
        <p:spPr>
          <a:xfrm>
            <a:off x="331181" y="1211086"/>
            <a:ext cx="3927020" cy="1215714"/>
          </a:xfrm>
          <a:prstGeom prst="rect">
            <a:avLst/>
          </a:prstGeom>
          <a:noFill/>
          <a:ln>
            <a:noFill/>
          </a:ln>
        </p:spPr>
      </p:pic>
      <p:pic>
        <p:nvPicPr>
          <p:cNvPr id="372" name="Google Shape;372;p41"/>
          <p:cNvPicPr preferRelativeResize="0"/>
          <p:nvPr/>
        </p:nvPicPr>
        <p:blipFill rotWithShape="1">
          <a:blip r:embed="rId7">
            <a:alphaModFix/>
          </a:blip>
          <a:srcRect b="0" l="0" r="0" t="0"/>
          <a:stretch/>
        </p:blipFill>
        <p:spPr>
          <a:xfrm>
            <a:off x="331181" y="3133442"/>
            <a:ext cx="2386967" cy="1584709"/>
          </a:xfrm>
          <a:prstGeom prst="rect">
            <a:avLst/>
          </a:prstGeom>
          <a:noFill/>
          <a:ln>
            <a:noFill/>
          </a:ln>
        </p:spPr>
      </p:pic>
      <p:pic>
        <p:nvPicPr>
          <p:cNvPr id="373" name="Google Shape;373;p41"/>
          <p:cNvPicPr preferRelativeResize="0"/>
          <p:nvPr/>
        </p:nvPicPr>
        <p:blipFill rotWithShape="1">
          <a:blip r:embed="rId8">
            <a:alphaModFix/>
          </a:blip>
          <a:srcRect b="0" l="0" r="0" t="0"/>
          <a:stretch/>
        </p:blipFill>
        <p:spPr>
          <a:xfrm>
            <a:off x="4307731" y="1211086"/>
            <a:ext cx="4335227" cy="2037627"/>
          </a:xfrm>
          <a:prstGeom prst="rect">
            <a:avLst/>
          </a:prstGeom>
          <a:noFill/>
          <a:ln>
            <a:noFill/>
          </a:ln>
        </p:spPr>
      </p:pic>
      <p:pic>
        <p:nvPicPr>
          <p:cNvPr id="374" name="Google Shape;374;p41"/>
          <p:cNvPicPr preferRelativeResize="0"/>
          <p:nvPr/>
        </p:nvPicPr>
        <p:blipFill rotWithShape="1">
          <a:blip r:embed="rId9">
            <a:alphaModFix/>
          </a:blip>
          <a:srcRect b="0" l="0" r="0" t="0"/>
          <a:stretch/>
        </p:blipFill>
        <p:spPr>
          <a:xfrm>
            <a:off x="3570492" y="3248713"/>
            <a:ext cx="5072466" cy="14694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4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80" name="Google Shape;380;p4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81" name="Google Shape;381;p4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82" name="Google Shape;382;p4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83" name="Google Shape;383;p42"/>
          <p:cNvSpPr/>
          <p:nvPr/>
        </p:nvSpPr>
        <p:spPr>
          <a:xfrm>
            <a:off x="331175" y="118750"/>
            <a:ext cx="5650200" cy="105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Notice Errors - </a:t>
            </a:r>
            <a:r>
              <a:rPr b="1" i="0" lang="en-US" sz="2800" u="none" cap="none" strike="noStrike">
                <a:solidFill>
                  <a:srgbClr val="002060"/>
                </a:solidFill>
                <a:latin typeface="Cambria"/>
                <a:ea typeface="Cambria"/>
                <a:cs typeface="Cambria"/>
                <a:sym typeface="Cambria"/>
              </a:rPr>
              <a:t>Kesalahan pada Kode program PHP </a:t>
            </a:r>
            <a:endParaRPr b="0" i="0" sz="2800" u="none" cap="none" strike="noStrike">
              <a:solidFill>
                <a:srgbClr val="002060"/>
              </a:solidFill>
              <a:latin typeface="Arial"/>
              <a:ea typeface="Arial"/>
              <a:cs typeface="Arial"/>
              <a:sym typeface="Arial"/>
            </a:endParaRPr>
          </a:p>
        </p:txBody>
      </p:sp>
      <p:sp>
        <p:nvSpPr>
          <p:cNvPr id="384" name="Google Shape;384;p42"/>
          <p:cNvSpPr txBox="1"/>
          <p:nvPr/>
        </p:nvSpPr>
        <p:spPr>
          <a:xfrm>
            <a:off x="331181" y="1169109"/>
            <a:ext cx="8374408" cy="3046988"/>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Penyebab : </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2400"/>
              <a:buFont typeface="Cambria"/>
              <a:buChar char="•"/>
            </a:pPr>
            <a:r>
              <a:rPr b="0" i="1" lang="en-US" sz="2400" u="none" cap="none" strike="noStrike">
                <a:solidFill>
                  <a:srgbClr val="000000"/>
                </a:solidFill>
                <a:latin typeface="Cambria"/>
                <a:ea typeface="Cambria"/>
                <a:cs typeface="Cambria"/>
                <a:sym typeface="Cambria"/>
              </a:rPr>
              <a:t>Undefined </a:t>
            </a:r>
            <a:r>
              <a:rPr b="0" i="0" lang="en-US" sz="2400" u="none" cap="none" strike="noStrike">
                <a:solidFill>
                  <a:srgbClr val="000000"/>
                </a:solidFill>
                <a:latin typeface="Cambria"/>
                <a:ea typeface="Cambria"/>
                <a:cs typeface="Cambria"/>
                <a:sym typeface="Cambria"/>
              </a:rPr>
              <a:t>variabel (variabel yang dipanggil atau dieksekusi, tidak atau belum didefinisikan)</a:t>
            </a:r>
            <a:endParaRPr b="0" i="0" sz="1400" u="none" cap="none" strike="noStrike">
              <a:solidFill>
                <a:srgbClr val="000000"/>
              </a:solidFill>
              <a:latin typeface="Cambria"/>
              <a:ea typeface="Cambria"/>
              <a:cs typeface="Cambria"/>
              <a:sym typeface="Cambria"/>
            </a:endParaRPr>
          </a:p>
          <a:p>
            <a:pPr indent="-342900" lvl="0" marL="342900" marR="0" rtl="0" algn="just">
              <a:lnSpc>
                <a:spcPct val="100000"/>
              </a:lnSpc>
              <a:spcBef>
                <a:spcPts val="0"/>
              </a:spcBef>
              <a:spcAft>
                <a:spcPts val="0"/>
              </a:spcAft>
              <a:buClr>
                <a:srgbClr val="000000"/>
              </a:buClr>
              <a:buSzPts val="2400"/>
              <a:buFont typeface="Cambria"/>
              <a:buChar char="•"/>
            </a:pPr>
            <a:r>
              <a:rPr b="0" i="1" lang="en-US" sz="2400" u="none" cap="none" strike="noStrike">
                <a:solidFill>
                  <a:srgbClr val="000000"/>
                </a:solidFill>
                <a:latin typeface="Cambria"/>
                <a:ea typeface="Cambria"/>
                <a:cs typeface="Cambria"/>
                <a:sym typeface="Cambria"/>
              </a:rPr>
              <a:t>Notice error</a:t>
            </a:r>
            <a:r>
              <a:rPr b="0" i="0" lang="en-US" sz="2400" u="none" cap="none" strike="noStrike">
                <a:solidFill>
                  <a:srgbClr val="000000"/>
                </a:solidFill>
                <a:latin typeface="Cambria"/>
                <a:ea typeface="Cambria"/>
                <a:cs typeface="Cambria"/>
                <a:sym typeface="Cambria"/>
              </a:rPr>
              <a:t> tidak menghentikan proses eksekusi script.</a:t>
            </a:r>
            <a:endParaRPr b="0" i="0" sz="1400" u="none" cap="none" strike="noStrike">
              <a:solidFill>
                <a:srgbClr val="000000"/>
              </a:solidFill>
              <a:latin typeface="Cambria"/>
              <a:ea typeface="Cambria"/>
              <a:cs typeface="Cambria"/>
              <a:sym typeface="Cambria"/>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mbria"/>
              <a:ea typeface="Cambria"/>
              <a:cs typeface="Cambria"/>
              <a:sym typeface="Cambria"/>
            </a:endParaRPr>
          </a:p>
          <a:p>
            <a:pPr indent="-4572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mbria"/>
              <a:ea typeface="Cambria"/>
              <a:cs typeface="Cambria"/>
              <a:sym typeface="Cambria"/>
            </a:endParaRPr>
          </a:p>
          <a:p>
            <a:pPr indent="-4572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mbria"/>
              <a:ea typeface="Cambria"/>
              <a:cs typeface="Cambria"/>
              <a:sym typeface="Cambria"/>
            </a:endParaRPr>
          </a:p>
          <a:p>
            <a:pPr indent="-4572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mbria"/>
              <a:ea typeface="Cambria"/>
              <a:cs typeface="Cambria"/>
              <a:sym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4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390" name="Google Shape;390;p4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91" name="Google Shape;391;p4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392" name="Google Shape;392;p4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393" name="Google Shape;393;p4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Contoh Notice Errors</a:t>
            </a:r>
            <a:endParaRPr b="0" i="0" sz="2800" u="none" cap="none" strike="noStrike">
              <a:solidFill>
                <a:srgbClr val="002060"/>
              </a:solidFill>
              <a:latin typeface="Arial"/>
              <a:ea typeface="Arial"/>
              <a:cs typeface="Arial"/>
              <a:sym typeface="Arial"/>
            </a:endParaRPr>
          </a:p>
        </p:txBody>
      </p:sp>
      <p:pic>
        <p:nvPicPr>
          <p:cNvPr id="394" name="Google Shape;394;p43"/>
          <p:cNvPicPr preferRelativeResize="0"/>
          <p:nvPr/>
        </p:nvPicPr>
        <p:blipFill rotWithShape="1">
          <a:blip r:embed="rId6">
            <a:alphaModFix/>
          </a:blip>
          <a:srcRect b="0" l="0" r="0" t="0"/>
          <a:stretch/>
        </p:blipFill>
        <p:spPr>
          <a:xfrm>
            <a:off x="414883" y="1147923"/>
            <a:ext cx="2967144" cy="1520733"/>
          </a:xfrm>
          <a:prstGeom prst="rect">
            <a:avLst/>
          </a:prstGeom>
          <a:noFill/>
          <a:ln>
            <a:noFill/>
          </a:ln>
        </p:spPr>
      </p:pic>
      <p:pic>
        <p:nvPicPr>
          <p:cNvPr id="395" name="Google Shape;395;p43"/>
          <p:cNvPicPr preferRelativeResize="0"/>
          <p:nvPr/>
        </p:nvPicPr>
        <p:blipFill rotWithShape="1">
          <a:blip r:embed="rId7">
            <a:alphaModFix/>
          </a:blip>
          <a:srcRect b="0" l="0" r="0" t="0"/>
          <a:stretch/>
        </p:blipFill>
        <p:spPr>
          <a:xfrm>
            <a:off x="428932" y="3174649"/>
            <a:ext cx="3266245" cy="1156796"/>
          </a:xfrm>
          <a:prstGeom prst="rect">
            <a:avLst/>
          </a:prstGeom>
          <a:noFill/>
          <a:ln>
            <a:noFill/>
          </a:ln>
        </p:spPr>
      </p:pic>
      <p:pic>
        <p:nvPicPr>
          <p:cNvPr id="396" name="Google Shape;396;p43"/>
          <p:cNvPicPr preferRelativeResize="0"/>
          <p:nvPr/>
        </p:nvPicPr>
        <p:blipFill rotWithShape="1">
          <a:blip r:embed="rId8">
            <a:alphaModFix/>
          </a:blip>
          <a:srcRect b="0" l="0" r="0" t="0"/>
          <a:stretch/>
        </p:blipFill>
        <p:spPr>
          <a:xfrm>
            <a:off x="3695177" y="1147923"/>
            <a:ext cx="5033939" cy="1697110"/>
          </a:xfrm>
          <a:prstGeom prst="rect">
            <a:avLst/>
          </a:prstGeom>
          <a:noFill/>
          <a:ln>
            <a:noFill/>
          </a:ln>
        </p:spPr>
      </p:pic>
      <p:pic>
        <p:nvPicPr>
          <p:cNvPr id="397" name="Google Shape;397;p43"/>
          <p:cNvPicPr preferRelativeResize="0"/>
          <p:nvPr/>
        </p:nvPicPr>
        <p:blipFill rotWithShape="1">
          <a:blip r:embed="rId9">
            <a:alphaModFix/>
          </a:blip>
          <a:srcRect b="0" l="0" r="0" t="0"/>
          <a:stretch/>
        </p:blipFill>
        <p:spPr>
          <a:xfrm>
            <a:off x="3842443" y="2992651"/>
            <a:ext cx="4872625" cy="13933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10" name="Google Shape;110;p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11" name="Google Shape;111;p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12" name="Google Shape;112;p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13" name="Google Shape;113;p2"/>
          <p:cNvSpPr/>
          <p:nvPr/>
        </p:nvSpPr>
        <p:spPr>
          <a:xfrm>
            <a:off x="331181" y="118750"/>
            <a:ext cx="5650217"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2060"/>
                </a:solidFill>
                <a:latin typeface="Cambria"/>
                <a:ea typeface="Cambria"/>
                <a:cs typeface="Cambria"/>
                <a:sym typeface="Cambria"/>
              </a:rPr>
              <a:t>Source Code Berhasil Dieksekusi Sesuai Skenario yang Direncanakan</a:t>
            </a:r>
            <a:endParaRPr b="0" i="0" sz="2100" u="none" cap="none" strike="noStrike">
              <a:solidFill>
                <a:srgbClr val="002060"/>
              </a:solidFill>
              <a:latin typeface="Cambria"/>
              <a:ea typeface="Cambria"/>
              <a:cs typeface="Cambria"/>
              <a:sym typeface="Cambria"/>
            </a:endParaRPr>
          </a:p>
        </p:txBody>
      </p:sp>
      <p:sp>
        <p:nvSpPr>
          <p:cNvPr id="114" name="Google Shape;114;p2"/>
          <p:cNvSpPr/>
          <p:nvPr/>
        </p:nvSpPr>
        <p:spPr>
          <a:xfrm>
            <a:off x="340050" y="889700"/>
            <a:ext cx="8463900" cy="410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mbria"/>
                <a:ea typeface="Cambria"/>
                <a:cs typeface="Cambria"/>
                <a:sym typeface="Cambria"/>
              </a:rPr>
              <a:t>Deskripsi Singkat mengenai Topik</a:t>
            </a:r>
            <a:endParaRPr b="0" i="0" sz="13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mbria"/>
                <a:ea typeface="Cambria"/>
                <a:cs typeface="Cambria"/>
                <a:sym typeface="Cambria"/>
              </a:rPr>
              <a:t>Pertemuan ini berisi tentang eksekusi pengujian pada web application berdasarkan skenario pengujian dan mengidentifikasi error/kesalahan yang muncul pada saat pengujian web melalui </a:t>
            </a:r>
            <a:r>
              <a:rPr b="0" i="0" lang="en-US" sz="1300" u="none" cap="none" strike="noStrike">
                <a:solidFill>
                  <a:schemeClr val="dk1"/>
                </a:solidFill>
                <a:highlight>
                  <a:schemeClr val="lt1"/>
                </a:highlight>
                <a:latin typeface="Cambria"/>
                <a:ea typeface="Cambria"/>
                <a:cs typeface="Cambria"/>
                <a:sym typeface="Cambria"/>
              </a:rPr>
              <a:t>proses debugging</a:t>
            </a:r>
            <a:endParaRPr b="0" i="0" sz="1300" u="none" cap="none" strike="noStrike">
              <a:solidFill>
                <a:schemeClr val="dk1"/>
              </a:solidFill>
              <a:highlight>
                <a:schemeClr val="lt1"/>
              </a:highlight>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mbria"/>
                <a:ea typeface="Cambria"/>
                <a:cs typeface="Cambria"/>
                <a:sym typeface="Cambria"/>
              </a:rPr>
              <a:t>Tujuan Pelatihan</a:t>
            </a:r>
            <a:endParaRPr b="0" i="0" sz="1300" u="none" cap="none" strike="noStrike">
              <a:solidFill>
                <a:schemeClr val="dk1"/>
              </a:solidFill>
              <a:latin typeface="Cambria"/>
              <a:ea typeface="Cambria"/>
              <a:cs typeface="Cambria"/>
              <a:sym typeface="Cambria"/>
            </a:endParaRPr>
          </a:p>
          <a:p>
            <a:pPr indent="-311150" lvl="0" marL="342900" marR="0" rtl="0" algn="l">
              <a:lnSpc>
                <a:spcPct val="100000"/>
              </a:lnSpc>
              <a:spcBef>
                <a:spcPts val="0"/>
              </a:spcBef>
              <a:spcAft>
                <a:spcPts val="0"/>
              </a:spcAft>
              <a:buClr>
                <a:schemeClr val="dk1"/>
              </a:buClr>
              <a:buSzPts val="1300"/>
              <a:buFont typeface="Cambria"/>
              <a:buAutoNum type="arabicPeriod"/>
            </a:pPr>
            <a:r>
              <a:rPr b="0" i="0" lang="en-US" sz="1300" u="none" cap="none" strike="noStrike">
                <a:solidFill>
                  <a:schemeClr val="dk1"/>
                </a:solidFill>
                <a:latin typeface="Cambria"/>
                <a:ea typeface="Cambria"/>
                <a:cs typeface="Cambria"/>
                <a:sym typeface="Cambria"/>
              </a:rPr>
              <a:t>Dapat menjelaskan eksekusi source code sesuai skenario yang direncanakan.</a:t>
            </a:r>
            <a:endParaRPr b="0" i="0" sz="1300" u="none" cap="none" strike="noStrike">
              <a:solidFill>
                <a:schemeClr val="dk1"/>
              </a:solidFill>
              <a:latin typeface="Cambria"/>
              <a:ea typeface="Cambria"/>
              <a:cs typeface="Cambria"/>
              <a:sym typeface="Cambria"/>
            </a:endParaRPr>
          </a:p>
          <a:p>
            <a:pPr indent="-311150" lvl="0" marL="342900" marR="0" rtl="0" algn="l">
              <a:lnSpc>
                <a:spcPct val="100000"/>
              </a:lnSpc>
              <a:spcBef>
                <a:spcPts val="0"/>
              </a:spcBef>
              <a:spcAft>
                <a:spcPts val="0"/>
              </a:spcAft>
              <a:buClr>
                <a:schemeClr val="dk1"/>
              </a:buClr>
              <a:buSzPts val="1300"/>
              <a:buFont typeface="Cambria"/>
              <a:buAutoNum type="arabicPeriod"/>
            </a:pPr>
            <a:r>
              <a:rPr b="0" i="0" lang="en-US" sz="1300" u="none" cap="none" strike="noStrike">
                <a:solidFill>
                  <a:schemeClr val="dk1"/>
                </a:solidFill>
                <a:latin typeface="Cambria"/>
                <a:ea typeface="Cambria"/>
                <a:cs typeface="Cambria"/>
                <a:sym typeface="Cambria"/>
              </a:rPr>
              <a:t>Mampu menentukan eksekusi source code sesuai skenario yang direncanakan. </a:t>
            </a:r>
            <a:endParaRPr b="0" i="0" sz="1300" u="none" cap="none" strike="noStrike">
              <a:solidFill>
                <a:schemeClr val="dk1"/>
              </a:solidFill>
              <a:latin typeface="Cambria"/>
              <a:ea typeface="Cambria"/>
              <a:cs typeface="Cambria"/>
              <a:sym typeface="Cambria"/>
            </a:endParaRPr>
          </a:p>
          <a:p>
            <a:pPr indent="-311150" lvl="0" marL="342900" marR="0" rtl="0" algn="l">
              <a:lnSpc>
                <a:spcPct val="100000"/>
              </a:lnSpc>
              <a:spcBef>
                <a:spcPts val="0"/>
              </a:spcBef>
              <a:spcAft>
                <a:spcPts val="0"/>
              </a:spcAft>
              <a:buClr>
                <a:schemeClr val="dk1"/>
              </a:buClr>
              <a:buSzPts val="1300"/>
              <a:buFont typeface="Cambria"/>
              <a:buAutoNum type="arabicPeriod"/>
            </a:pPr>
            <a:r>
              <a:rPr b="0" i="0" lang="en-US" sz="1300" u="none" cap="none" strike="noStrike">
                <a:solidFill>
                  <a:schemeClr val="dk1"/>
                </a:solidFill>
                <a:latin typeface="Cambria"/>
                <a:ea typeface="Cambria"/>
                <a:cs typeface="Cambria"/>
                <a:sym typeface="Cambria"/>
              </a:rPr>
              <a:t>Melakukan proses debugging untuk mengidenfikasi error/kesalahan</a:t>
            </a:r>
            <a:endParaRPr b="0" i="0" sz="13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mbria"/>
                <a:ea typeface="Cambria"/>
                <a:cs typeface="Cambria"/>
                <a:sym typeface="Cambria"/>
              </a:rPr>
              <a:t>Materi Yang akan disampaikan:</a:t>
            </a:r>
            <a:endParaRPr b="0" i="0" sz="1300" u="none" cap="none" strike="noStrike">
              <a:solidFill>
                <a:schemeClr val="dk1"/>
              </a:solidFill>
              <a:latin typeface="Cambria"/>
              <a:ea typeface="Cambria"/>
              <a:cs typeface="Cambria"/>
              <a:sym typeface="Cambria"/>
            </a:endParaRPr>
          </a:p>
          <a:p>
            <a:pPr indent="-311150" lvl="0" marL="342900" marR="0" rtl="0" algn="l">
              <a:lnSpc>
                <a:spcPct val="100000"/>
              </a:lnSpc>
              <a:spcBef>
                <a:spcPts val="0"/>
              </a:spcBef>
              <a:spcAft>
                <a:spcPts val="0"/>
              </a:spcAft>
              <a:buClr>
                <a:schemeClr val="dk1"/>
              </a:buClr>
              <a:buSzPts val="1300"/>
              <a:buFont typeface="Cambria"/>
              <a:buAutoNum type="arabicPeriod"/>
            </a:pPr>
            <a:r>
              <a:rPr b="0" i="0" lang="en-US" sz="1300" u="none" cap="none" strike="noStrike">
                <a:solidFill>
                  <a:schemeClr val="dk1"/>
                </a:solidFill>
                <a:latin typeface="Cambria"/>
                <a:ea typeface="Cambria"/>
                <a:cs typeface="Cambria"/>
                <a:sym typeface="Cambria"/>
              </a:rPr>
              <a:t>Eksekusi script Web sesuai skenario</a:t>
            </a:r>
            <a:endParaRPr b="0" i="0" sz="1300" u="none" cap="none" strike="noStrike">
              <a:solidFill>
                <a:schemeClr val="dk1"/>
              </a:solidFill>
              <a:latin typeface="Cambria"/>
              <a:ea typeface="Cambria"/>
              <a:cs typeface="Cambria"/>
              <a:sym typeface="Cambria"/>
            </a:endParaRPr>
          </a:p>
          <a:p>
            <a:pPr indent="-311150" lvl="0" marL="342900" marR="0" rtl="0" algn="l">
              <a:lnSpc>
                <a:spcPct val="100000"/>
              </a:lnSpc>
              <a:spcBef>
                <a:spcPts val="0"/>
              </a:spcBef>
              <a:spcAft>
                <a:spcPts val="0"/>
              </a:spcAft>
              <a:buClr>
                <a:schemeClr val="dk1"/>
              </a:buClr>
              <a:buSzPts val="1300"/>
              <a:buFont typeface="Cambria"/>
              <a:buAutoNum type="arabicPeriod"/>
            </a:pPr>
            <a:r>
              <a:rPr b="0" i="0" lang="en-US" sz="1300" u="none" cap="none" strike="noStrike">
                <a:solidFill>
                  <a:schemeClr val="dk1"/>
                </a:solidFill>
                <a:latin typeface="Cambria"/>
                <a:ea typeface="Cambria"/>
                <a:cs typeface="Cambria"/>
                <a:sym typeface="Cambria"/>
              </a:rPr>
              <a:t>Jenis Kesalahan / Error saat eksekusi web</a:t>
            </a:r>
            <a:endParaRPr b="0" i="0" sz="1300" u="none" cap="none" strike="noStrike">
              <a:solidFill>
                <a:schemeClr val="dk1"/>
              </a:solidFill>
              <a:latin typeface="Cambria"/>
              <a:ea typeface="Cambria"/>
              <a:cs typeface="Cambria"/>
              <a:sym typeface="Cambria"/>
            </a:endParaRPr>
          </a:p>
          <a:p>
            <a:pPr indent="-311150" lvl="0" marL="342900" marR="0" rtl="0" algn="l">
              <a:lnSpc>
                <a:spcPct val="100000"/>
              </a:lnSpc>
              <a:spcBef>
                <a:spcPts val="0"/>
              </a:spcBef>
              <a:spcAft>
                <a:spcPts val="0"/>
              </a:spcAft>
              <a:buClr>
                <a:schemeClr val="dk1"/>
              </a:buClr>
              <a:buSzPts val="1300"/>
              <a:buFont typeface="Cambria"/>
              <a:buAutoNum type="arabicPeriod"/>
            </a:pPr>
            <a:r>
              <a:rPr b="0" i="0" lang="en-US" sz="1300" u="none" cap="none" strike="noStrike">
                <a:solidFill>
                  <a:schemeClr val="dk1"/>
                </a:solidFill>
                <a:latin typeface="Cambria"/>
                <a:ea typeface="Cambria"/>
                <a:cs typeface="Cambria"/>
                <a:sym typeface="Cambria"/>
              </a:rPr>
              <a:t>Melakukan proses debugging di web.</a:t>
            </a:r>
            <a:endParaRPr b="0" i="0" sz="13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mbria"/>
                <a:ea typeface="Cambria"/>
                <a:cs typeface="Cambria"/>
                <a:sym typeface="Cambria"/>
              </a:rPr>
              <a:t>Tugas :</a:t>
            </a:r>
            <a:endParaRPr b="0" i="0" sz="1300" u="none" cap="none" strike="noStrike">
              <a:solidFill>
                <a:schemeClr val="dk1"/>
              </a:solidFill>
              <a:latin typeface="Cambria"/>
              <a:ea typeface="Cambria"/>
              <a:cs typeface="Cambria"/>
              <a:sym typeface="Cambria"/>
            </a:endParaRPr>
          </a:p>
          <a:p>
            <a:pPr indent="-311150" lvl="0" marL="342900" marR="0" rtl="0" algn="l">
              <a:lnSpc>
                <a:spcPct val="100000"/>
              </a:lnSpc>
              <a:spcBef>
                <a:spcPts val="0"/>
              </a:spcBef>
              <a:spcAft>
                <a:spcPts val="0"/>
              </a:spcAft>
              <a:buClr>
                <a:schemeClr val="dk1"/>
              </a:buClr>
              <a:buSzPts val="1300"/>
              <a:buFont typeface="Cambria"/>
              <a:buAutoNum type="arabicPeriod"/>
            </a:pPr>
            <a:r>
              <a:rPr b="0" i="0" lang="en-US" sz="1300" u="none" cap="none" strike="noStrike">
                <a:solidFill>
                  <a:schemeClr val="dk1"/>
                </a:solidFill>
                <a:latin typeface="Cambria"/>
                <a:ea typeface="Cambria"/>
                <a:cs typeface="Cambria"/>
                <a:sym typeface="Cambria"/>
              </a:rPr>
              <a:t>Eksekusi pengujian pada source code Web sesuai skenario yang ditentukan</a:t>
            </a:r>
            <a:endParaRPr b="0" i="0" sz="1300" u="none" cap="none" strike="noStrike">
              <a:solidFill>
                <a:schemeClr val="dk1"/>
              </a:solidFill>
              <a:latin typeface="Cambria"/>
              <a:ea typeface="Cambria"/>
              <a:cs typeface="Cambria"/>
              <a:sym typeface="Cambria"/>
            </a:endParaRPr>
          </a:p>
          <a:p>
            <a:pPr indent="-311150" lvl="0" marL="342900" marR="0" rtl="0" algn="l">
              <a:lnSpc>
                <a:spcPct val="100000"/>
              </a:lnSpc>
              <a:spcBef>
                <a:spcPts val="0"/>
              </a:spcBef>
              <a:spcAft>
                <a:spcPts val="0"/>
              </a:spcAft>
              <a:buClr>
                <a:schemeClr val="dk1"/>
              </a:buClr>
              <a:buSzPts val="1300"/>
              <a:buFont typeface="Cambria"/>
              <a:buAutoNum type="arabicPeriod"/>
            </a:pPr>
            <a:r>
              <a:rPr b="0" i="0" lang="en-US" sz="1300" u="none" cap="none" strike="noStrike">
                <a:solidFill>
                  <a:schemeClr val="dk1"/>
                </a:solidFill>
                <a:latin typeface="Cambria"/>
                <a:ea typeface="Cambria"/>
                <a:cs typeface="Cambria"/>
                <a:sym typeface="Cambria"/>
              </a:rPr>
              <a:t>Lakukan debugging untuk identifikasi jenis error/kesalahan yang terjadi</a:t>
            </a:r>
            <a:endParaRPr b="0" i="0" sz="13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mbria"/>
                <a:ea typeface="Cambria"/>
                <a:cs typeface="Cambria"/>
                <a:sym typeface="Cambria"/>
              </a:rPr>
              <a:t>Outcome/Capaian Pelatihan</a:t>
            </a:r>
            <a:endParaRPr b="0" i="0" sz="13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mbria"/>
                <a:ea typeface="Cambria"/>
                <a:cs typeface="Cambria"/>
                <a:sym typeface="Cambria"/>
              </a:rPr>
              <a:t>Dapat menjelaskan sumber permasalahan jika eksekusi source code gagal/tidak berhasil.</a:t>
            </a:r>
            <a:endParaRPr b="0" i="0" sz="1300" u="none" cap="none" strike="noStrike">
              <a:solidFill>
                <a:schemeClr val="dk1"/>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4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03" name="Google Shape;403;p4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04" name="Google Shape;404;p44"/>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05" name="Google Shape;405;p44"/>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06" name="Google Shape;406;p44"/>
          <p:cNvSpPr/>
          <p:nvPr/>
        </p:nvSpPr>
        <p:spPr>
          <a:xfrm>
            <a:off x="331175" y="118750"/>
            <a:ext cx="5650200" cy="105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700" u="none" cap="none" strike="noStrike">
                <a:solidFill>
                  <a:srgbClr val="002060"/>
                </a:solidFill>
                <a:latin typeface="Arial"/>
                <a:ea typeface="Arial"/>
                <a:cs typeface="Arial"/>
                <a:sym typeface="Arial"/>
              </a:rPr>
              <a:t>Jenis Kesalahan Berupa HTTP Error</a:t>
            </a:r>
            <a:endParaRPr b="0" i="0" sz="2700" u="none" cap="none" strike="noStrike">
              <a:solidFill>
                <a:srgbClr val="002060"/>
              </a:solidFill>
              <a:latin typeface="Arial"/>
              <a:ea typeface="Arial"/>
              <a:cs typeface="Arial"/>
              <a:sym typeface="Arial"/>
            </a:endParaRPr>
          </a:p>
        </p:txBody>
      </p:sp>
      <p:sp>
        <p:nvSpPr>
          <p:cNvPr id="407" name="Google Shape;407;p44"/>
          <p:cNvSpPr txBox="1"/>
          <p:nvPr/>
        </p:nvSpPr>
        <p:spPr>
          <a:xfrm>
            <a:off x="331181" y="1169109"/>
            <a:ext cx="8374408"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mbria"/>
                <a:ea typeface="Cambria"/>
                <a:cs typeface="Cambria"/>
                <a:sym typeface="Cambria"/>
              </a:rPr>
              <a:t>Daftar kode status HTTP terdiri dari:</a:t>
            </a:r>
            <a:endParaRPr b="0" i="0" sz="1400" u="none" cap="none" strike="noStrike">
              <a:solidFill>
                <a:srgbClr val="000000"/>
              </a:solidFill>
              <a:latin typeface="Cambria"/>
              <a:ea typeface="Cambria"/>
              <a:cs typeface="Cambria"/>
              <a:sym typeface="Cambria"/>
            </a:endParaRPr>
          </a:p>
          <a:p>
            <a:pPr indent="-514350" lvl="1" marL="914400" marR="0" rtl="0" algn="l">
              <a:lnSpc>
                <a:spcPct val="100000"/>
              </a:lnSpc>
              <a:spcBef>
                <a:spcPts val="0"/>
              </a:spcBef>
              <a:spcAft>
                <a:spcPts val="0"/>
              </a:spcAft>
              <a:buClr>
                <a:srgbClr val="000000"/>
              </a:buClr>
              <a:buSzPts val="2400"/>
              <a:buFont typeface="Cambria"/>
              <a:buAutoNum type="arabicPeriod"/>
            </a:pPr>
            <a:r>
              <a:rPr b="0" i="0" lang="en-US" sz="2400" u="none" cap="none" strike="noStrike">
                <a:solidFill>
                  <a:srgbClr val="000000"/>
                </a:solidFill>
                <a:latin typeface="Cambria"/>
                <a:ea typeface="Cambria"/>
                <a:cs typeface="Cambria"/>
                <a:sym typeface="Cambria"/>
              </a:rPr>
              <a:t>1xx : Informasi</a:t>
            </a:r>
            <a:endParaRPr b="0" i="0" sz="2400" u="none" cap="none" strike="noStrike">
              <a:solidFill>
                <a:srgbClr val="000000"/>
              </a:solidFill>
              <a:latin typeface="Cambria"/>
              <a:ea typeface="Cambria"/>
              <a:cs typeface="Cambria"/>
              <a:sym typeface="Cambria"/>
            </a:endParaRPr>
          </a:p>
          <a:p>
            <a:pPr indent="-514350" lvl="1" marL="914400" marR="0" rtl="0" algn="l">
              <a:lnSpc>
                <a:spcPct val="100000"/>
              </a:lnSpc>
              <a:spcBef>
                <a:spcPts val="0"/>
              </a:spcBef>
              <a:spcAft>
                <a:spcPts val="0"/>
              </a:spcAft>
              <a:buClr>
                <a:srgbClr val="000000"/>
              </a:buClr>
              <a:buSzPts val="2400"/>
              <a:buFont typeface="Cambria"/>
              <a:buAutoNum type="arabicPeriod"/>
            </a:pPr>
            <a:r>
              <a:rPr b="0" i="0" lang="en-US" sz="2400" u="none" cap="none" strike="noStrike">
                <a:solidFill>
                  <a:srgbClr val="000000"/>
                </a:solidFill>
                <a:latin typeface="Cambria"/>
                <a:ea typeface="Cambria"/>
                <a:cs typeface="Cambria"/>
                <a:sym typeface="Cambria"/>
              </a:rPr>
              <a:t>2xx : Sukses</a:t>
            </a:r>
            <a:endParaRPr b="0" i="0" sz="2400" u="none" cap="none" strike="noStrike">
              <a:solidFill>
                <a:srgbClr val="000000"/>
              </a:solidFill>
              <a:latin typeface="Cambria"/>
              <a:ea typeface="Cambria"/>
              <a:cs typeface="Cambria"/>
              <a:sym typeface="Cambria"/>
            </a:endParaRPr>
          </a:p>
          <a:p>
            <a:pPr indent="-514350" lvl="1" marL="914400" marR="0" rtl="0" algn="l">
              <a:lnSpc>
                <a:spcPct val="100000"/>
              </a:lnSpc>
              <a:spcBef>
                <a:spcPts val="0"/>
              </a:spcBef>
              <a:spcAft>
                <a:spcPts val="0"/>
              </a:spcAft>
              <a:buClr>
                <a:srgbClr val="000000"/>
              </a:buClr>
              <a:buSzPts val="2400"/>
              <a:buFont typeface="Cambria"/>
              <a:buAutoNum type="arabicPeriod"/>
            </a:pPr>
            <a:r>
              <a:rPr b="0" i="0" lang="en-US" sz="2400" u="none" cap="none" strike="noStrike">
                <a:solidFill>
                  <a:srgbClr val="000000"/>
                </a:solidFill>
                <a:latin typeface="Cambria"/>
                <a:ea typeface="Cambria"/>
                <a:cs typeface="Cambria"/>
                <a:sym typeface="Cambria"/>
              </a:rPr>
              <a:t>3xx : Pengalihan</a:t>
            </a:r>
            <a:endParaRPr b="0" i="0" sz="2400" u="none" cap="none" strike="noStrike">
              <a:solidFill>
                <a:srgbClr val="000000"/>
              </a:solidFill>
              <a:latin typeface="Cambria"/>
              <a:ea typeface="Cambria"/>
              <a:cs typeface="Cambria"/>
              <a:sym typeface="Cambria"/>
            </a:endParaRPr>
          </a:p>
          <a:p>
            <a:pPr indent="-514350" lvl="1" marL="914400" marR="0" rtl="0" algn="l">
              <a:lnSpc>
                <a:spcPct val="100000"/>
              </a:lnSpc>
              <a:spcBef>
                <a:spcPts val="0"/>
              </a:spcBef>
              <a:spcAft>
                <a:spcPts val="0"/>
              </a:spcAft>
              <a:buClr>
                <a:srgbClr val="000000"/>
              </a:buClr>
              <a:buSzPts val="2400"/>
              <a:buFont typeface="Cambria"/>
              <a:buAutoNum type="arabicPeriod"/>
            </a:pPr>
            <a:r>
              <a:rPr b="0" i="0" lang="en-US" sz="2400" u="none" cap="none" strike="noStrike">
                <a:solidFill>
                  <a:srgbClr val="000000"/>
                </a:solidFill>
                <a:latin typeface="Cambria"/>
                <a:ea typeface="Cambria"/>
                <a:cs typeface="Cambria"/>
                <a:sym typeface="Cambria"/>
              </a:rPr>
              <a:t>4xx : Kesalahan Klien</a:t>
            </a:r>
            <a:endParaRPr b="0" i="0" sz="2400" u="none" cap="none" strike="noStrike">
              <a:solidFill>
                <a:srgbClr val="000000"/>
              </a:solidFill>
              <a:latin typeface="Cambria"/>
              <a:ea typeface="Cambria"/>
              <a:cs typeface="Cambria"/>
              <a:sym typeface="Cambria"/>
            </a:endParaRPr>
          </a:p>
          <a:p>
            <a:pPr indent="-514350" lvl="1" marL="914400" marR="0" rtl="0" algn="l">
              <a:lnSpc>
                <a:spcPct val="100000"/>
              </a:lnSpc>
              <a:spcBef>
                <a:spcPts val="0"/>
              </a:spcBef>
              <a:spcAft>
                <a:spcPts val="0"/>
              </a:spcAft>
              <a:buClr>
                <a:srgbClr val="000000"/>
              </a:buClr>
              <a:buSzPts val="2400"/>
              <a:buFont typeface="Cambria"/>
              <a:buAutoNum type="arabicPeriod"/>
            </a:pPr>
            <a:r>
              <a:rPr b="0" i="0" lang="en-US" sz="2400" u="none" cap="none" strike="noStrike">
                <a:solidFill>
                  <a:srgbClr val="000000"/>
                </a:solidFill>
                <a:latin typeface="Cambria"/>
                <a:ea typeface="Cambria"/>
                <a:cs typeface="Cambria"/>
                <a:sym typeface="Cambria"/>
              </a:rPr>
              <a:t>5xx : Kesalahan Server</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4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13" name="Google Shape;413;p4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14" name="Google Shape;414;p45"/>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15" name="Google Shape;415;p45"/>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16" name="Google Shape;416;p4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Jenis Kesalahan pada Client</a:t>
            </a:r>
            <a:endParaRPr b="0" i="0" sz="2800" u="none" cap="none" strike="noStrike">
              <a:solidFill>
                <a:srgbClr val="002060"/>
              </a:solidFill>
              <a:latin typeface="Arial"/>
              <a:ea typeface="Arial"/>
              <a:cs typeface="Arial"/>
              <a:sym typeface="Arial"/>
            </a:endParaRPr>
          </a:p>
        </p:txBody>
      </p:sp>
      <p:sp>
        <p:nvSpPr>
          <p:cNvPr id="417" name="Google Shape;417;p45"/>
          <p:cNvSpPr txBox="1"/>
          <p:nvPr/>
        </p:nvSpPr>
        <p:spPr>
          <a:xfrm>
            <a:off x="331181" y="1169109"/>
            <a:ext cx="8374408" cy="3985706"/>
          </a:xfrm>
          <a:prstGeom prst="rect">
            <a:avLst/>
          </a:prstGeom>
          <a:noFill/>
          <a:ln>
            <a:noFill/>
          </a:ln>
        </p:spPr>
        <p:txBody>
          <a:bodyPr anchorCtr="0" anchor="t" bIns="45700" lIns="91425" spcFirstLastPara="1" rIns="91425" wrap="square" tIns="45700">
            <a:spAutoFit/>
          </a:bodyPr>
          <a:lstStyle/>
          <a:p>
            <a:pPr indent="-504825" lvl="0" marL="504825" marR="0" rtl="0" algn="l">
              <a:lnSpc>
                <a:spcPct val="100000"/>
              </a:lnSpc>
              <a:spcBef>
                <a:spcPts val="0"/>
              </a:spcBef>
              <a:spcAft>
                <a:spcPts val="0"/>
              </a:spcAft>
              <a:buClr>
                <a:srgbClr val="000000"/>
              </a:buClr>
              <a:buSzPts val="2300"/>
              <a:buFont typeface="Cambria"/>
              <a:buChar char="❖"/>
            </a:pPr>
            <a:r>
              <a:rPr b="0" i="0" lang="en-US" sz="2300" u="none" cap="none" strike="noStrike">
                <a:solidFill>
                  <a:srgbClr val="000000"/>
                </a:solidFill>
                <a:latin typeface="Cambria"/>
                <a:ea typeface="Cambria"/>
                <a:cs typeface="Cambria"/>
                <a:sym typeface="Cambria"/>
              </a:rPr>
              <a:t>400 Permintaan Tak Layak</a:t>
            </a:r>
            <a:endParaRPr b="0" i="0" sz="23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300"/>
              <a:buFont typeface="Cambria"/>
              <a:buChar char="❖"/>
            </a:pPr>
            <a:r>
              <a:rPr b="0" i="0" lang="en-US" sz="2300" u="none" cap="none" strike="noStrike">
                <a:solidFill>
                  <a:srgbClr val="000000"/>
                </a:solidFill>
                <a:latin typeface="Cambria"/>
                <a:ea typeface="Cambria"/>
                <a:cs typeface="Cambria"/>
                <a:sym typeface="Cambria"/>
              </a:rPr>
              <a:t>401 Unauthorized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300"/>
              <a:buFont typeface="Cambria"/>
              <a:buChar char="❖"/>
            </a:pPr>
            <a:r>
              <a:rPr b="0" i="0" lang="en-US" sz="2300" u="none" cap="none" strike="noStrike">
                <a:solidFill>
                  <a:srgbClr val="000000"/>
                </a:solidFill>
                <a:latin typeface="Cambria"/>
                <a:ea typeface="Cambria"/>
                <a:cs typeface="Cambria"/>
                <a:sym typeface="Cambria"/>
              </a:rPr>
              <a:t>402 Payment Required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300"/>
              <a:buFont typeface="Cambria"/>
              <a:buChar char="❖"/>
            </a:pPr>
            <a:r>
              <a:rPr b="0" i="0" lang="en-US" sz="2300" u="none" cap="none" strike="noStrike">
                <a:solidFill>
                  <a:srgbClr val="000000"/>
                </a:solidFill>
                <a:latin typeface="Cambria"/>
                <a:ea typeface="Cambria"/>
                <a:cs typeface="Cambria"/>
                <a:sym typeface="Cambria"/>
              </a:rPr>
              <a:t>403 Terlarang</a:t>
            </a:r>
            <a:endParaRPr b="0" i="0" sz="23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300"/>
              <a:buFont typeface="Cambria"/>
              <a:buChar char="❖"/>
            </a:pPr>
            <a:r>
              <a:rPr b="0" i="0" lang="en-US" sz="2300" u="none" cap="none" strike="noStrike">
                <a:solidFill>
                  <a:srgbClr val="000000"/>
                </a:solidFill>
                <a:latin typeface="Cambria"/>
                <a:ea typeface="Cambria"/>
                <a:cs typeface="Cambria"/>
                <a:sym typeface="Cambria"/>
              </a:rPr>
              <a:t>404 Tidak Ditemukan</a:t>
            </a:r>
            <a:endParaRPr b="0" i="0" sz="23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300"/>
              <a:buFont typeface="Cambria"/>
              <a:buChar char="❖"/>
            </a:pPr>
            <a:r>
              <a:rPr b="0" i="0" lang="en-US" sz="2300" u="none" cap="none" strike="noStrike">
                <a:solidFill>
                  <a:srgbClr val="000000"/>
                </a:solidFill>
                <a:latin typeface="Cambria"/>
                <a:ea typeface="Cambria"/>
                <a:cs typeface="Cambria"/>
                <a:sym typeface="Cambria"/>
              </a:rPr>
              <a:t>405 Method Not Allowed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300"/>
              <a:buFont typeface="Cambria"/>
              <a:buChar char="❖"/>
            </a:pPr>
            <a:r>
              <a:rPr b="0" i="0" lang="en-US" sz="2300" u="none" cap="none" strike="noStrike">
                <a:solidFill>
                  <a:srgbClr val="000000"/>
                </a:solidFill>
                <a:latin typeface="Cambria"/>
                <a:ea typeface="Cambria"/>
                <a:cs typeface="Cambria"/>
                <a:sym typeface="Cambria"/>
              </a:rPr>
              <a:t>406 Not Acceptable</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300"/>
              <a:buFont typeface="Cambria"/>
              <a:buChar char="❖"/>
            </a:pPr>
            <a:r>
              <a:rPr b="0" i="0" lang="en-US" sz="2300" u="none" cap="none" strike="noStrike">
                <a:solidFill>
                  <a:srgbClr val="000000"/>
                </a:solidFill>
                <a:latin typeface="Cambria"/>
                <a:ea typeface="Cambria"/>
                <a:cs typeface="Cambria"/>
                <a:sym typeface="Cambria"/>
              </a:rPr>
              <a:t>407 Proxy Authentication Required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300"/>
              <a:buFont typeface="Cambria"/>
              <a:buChar char="❖"/>
            </a:pPr>
            <a:r>
              <a:rPr b="0" i="0" lang="en-US" sz="2300" u="none" cap="none" strike="noStrike">
                <a:solidFill>
                  <a:srgbClr val="000000"/>
                </a:solidFill>
                <a:latin typeface="Cambria"/>
                <a:ea typeface="Cambria"/>
                <a:cs typeface="Cambria"/>
                <a:sym typeface="Cambria"/>
              </a:rPr>
              <a:t>408 Request Timeout</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300"/>
              <a:buFont typeface="Cambria"/>
              <a:buChar char="❖"/>
            </a:pPr>
            <a:r>
              <a:rPr b="0" i="0" lang="en-US" sz="2300" u="none" cap="none" strike="noStrike">
                <a:solidFill>
                  <a:srgbClr val="000000"/>
                </a:solidFill>
                <a:latin typeface="Cambria"/>
                <a:ea typeface="Cambria"/>
                <a:cs typeface="Cambria"/>
                <a:sym typeface="Cambria"/>
              </a:rPr>
              <a:t>409 Conflict</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300"/>
              <a:buFont typeface="Cambria"/>
              <a:buChar char="❖"/>
            </a:pPr>
            <a:r>
              <a:rPr b="0" i="0" lang="en-US" sz="2300" u="none" cap="none" strike="noStrike">
                <a:solidFill>
                  <a:srgbClr val="000000"/>
                </a:solidFill>
                <a:latin typeface="Cambria"/>
                <a:ea typeface="Cambria"/>
                <a:cs typeface="Cambria"/>
                <a:sym typeface="Cambria"/>
              </a:rPr>
              <a:t>410 Tidak tersedia</a:t>
            </a:r>
            <a:endParaRPr b="0" i="0" sz="2300" u="none" cap="none" strike="noStrike">
              <a:solidFill>
                <a:srgbClr val="000000"/>
              </a:solidFill>
              <a:latin typeface="Cambria"/>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4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23" name="Google Shape;423;p4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24" name="Google Shape;424;p46"/>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25" name="Google Shape;425;p46"/>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26" name="Google Shape;426;p4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Jenis Kesalahan pada Client</a:t>
            </a:r>
            <a:endParaRPr b="0" i="0" sz="2800" u="none" cap="none" strike="noStrike">
              <a:solidFill>
                <a:srgbClr val="002060"/>
              </a:solidFill>
              <a:latin typeface="Arial"/>
              <a:ea typeface="Arial"/>
              <a:cs typeface="Arial"/>
              <a:sym typeface="Arial"/>
            </a:endParaRPr>
          </a:p>
        </p:txBody>
      </p:sp>
      <p:sp>
        <p:nvSpPr>
          <p:cNvPr id="427" name="Google Shape;427;p46"/>
          <p:cNvSpPr txBox="1"/>
          <p:nvPr/>
        </p:nvSpPr>
        <p:spPr>
          <a:xfrm>
            <a:off x="331181" y="1169109"/>
            <a:ext cx="8374408" cy="3416320"/>
          </a:xfrm>
          <a:prstGeom prst="rect">
            <a:avLst/>
          </a:prstGeom>
          <a:noFill/>
          <a:ln>
            <a:noFill/>
          </a:ln>
        </p:spPr>
        <p:txBody>
          <a:bodyPr anchorCtr="0" anchor="t" bIns="45700" lIns="91425" spcFirstLastPara="1" rIns="91425" wrap="square" tIns="45700">
            <a:spAutoFit/>
          </a:bodyPr>
          <a:lstStyle/>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411 Length Required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412 Precondition Failed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413 Request Entity Too Large</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414 Request-URI Too Long</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415 Unsupported Media Type</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416 Requested Range Not Satisfiable</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417 Expectation Failed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419 Authentication Timeout</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420 Method Failure</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4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33" name="Google Shape;433;p4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34" name="Google Shape;434;p47"/>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35" name="Google Shape;435;p47"/>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36" name="Google Shape;436;p47"/>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Jenis Kesalahan pada Server</a:t>
            </a:r>
            <a:endParaRPr b="0" i="0" sz="2800" u="none" cap="none" strike="noStrike">
              <a:solidFill>
                <a:srgbClr val="002060"/>
              </a:solidFill>
              <a:latin typeface="Arial"/>
              <a:ea typeface="Arial"/>
              <a:cs typeface="Arial"/>
              <a:sym typeface="Arial"/>
            </a:endParaRPr>
          </a:p>
        </p:txBody>
      </p:sp>
      <p:sp>
        <p:nvSpPr>
          <p:cNvPr id="437" name="Google Shape;437;p47"/>
          <p:cNvSpPr txBox="1"/>
          <p:nvPr/>
        </p:nvSpPr>
        <p:spPr>
          <a:xfrm>
            <a:off x="331181" y="1169109"/>
            <a:ext cx="8374408" cy="3785652"/>
          </a:xfrm>
          <a:prstGeom prst="rect">
            <a:avLst/>
          </a:prstGeom>
          <a:noFill/>
          <a:ln>
            <a:noFill/>
          </a:ln>
        </p:spPr>
        <p:txBody>
          <a:bodyPr anchorCtr="0" anchor="t" bIns="45700" lIns="91425" spcFirstLastPara="1" rIns="91425" wrap="square" tIns="45700">
            <a:spAutoFit/>
          </a:bodyPr>
          <a:lstStyle/>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500 Internal Server Error</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501 Not Implemented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502 Bad Gateway</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503 Service Unavailable</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504 Gateway Timeout</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505 HTTP Version Not Supported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506 Variant Also Negotiates </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507 Insufficient Storage</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508 Loop Detected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rgbClr val="000000"/>
                </a:solidFill>
                <a:latin typeface="Cambria"/>
                <a:ea typeface="Cambria"/>
                <a:cs typeface="Cambria"/>
                <a:sym typeface="Cambria"/>
              </a:rPr>
              <a:t>509 Bandwidth Limit Exceeded</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4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43" name="Google Shape;443;p4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44" name="Google Shape;444;p48"/>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45" name="Google Shape;445;p48"/>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46" name="Google Shape;446;p4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Jenis Kesalahan pada Server</a:t>
            </a:r>
            <a:endParaRPr b="0" i="0" sz="2800" u="none" cap="none" strike="noStrike">
              <a:solidFill>
                <a:srgbClr val="002060"/>
              </a:solidFill>
              <a:latin typeface="Arial"/>
              <a:ea typeface="Arial"/>
              <a:cs typeface="Arial"/>
              <a:sym typeface="Arial"/>
            </a:endParaRPr>
          </a:p>
        </p:txBody>
      </p:sp>
      <p:sp>
        <p:nvSpPr>
          <p:cNvPr id="447" name="Google Shape;447;p48"/>
          <p:cNvSpPr txBox="1"/>
          <p:nvPr/>
        </p:nvSpPr>
        <p:spPr>
          <a:xfrm>
            <a:off x="331181" y="1169109"/>
            <a:ext cx="8374408" cy="3490186"/>
          </a:xfrm>
          <a:prstGeom prst="rect">
            <a:avLst/>
          </a:prstGeom>
          <a:noFill/>
          <a:ln>
            <a:noFill/>
          </a:ln>
        </p:spPr>
        <p:txBody>
          <a:bodyPr anchorCtr="0" anchor="t" bIns="45700" lIns="91425" spcFirstLastPara="1" rIns="91425" wrap="square" tIns="45700">
            <a:spAutoFit/>
          </a:bodyPr>
          <a:lstStyle/>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510 Not Extended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511 Network Authentication Required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520 Origin Error</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521 Web server is down</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522 Connection timed out</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523 Proxy Declined Request</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524 A timeout occurred</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598 Network read timeout error</a:t>
            </a:r>
            <a:endParaRPr b="0" i="0" sz="1400" u="none" cap="none" strike="noStrike">
              <a:solidFill>
                <a:srgbClr val="000000"/>
              </a:solidFill>
              <a:latin typeface="Cambria"/>
              <a:ea typeface="Cambria"/>
              <a:cs typeface="Cambria"/>
              <a:sym typeface="Cambria"/>
            </a:endParaRPr>
          </a:p>
          <a:p>
            <a:pPr indent="-504825" lvl="0" marL="504825" marR="0" rtl="0" algn="l">
              <a:lnSpc>
                <a:spcPct val="100000"/>
              </a:lnSpc>
              <a:spcBef>
                <a:spcPts val="0"/>
              </a:spcBef>
              <a:spcAft>
                <a:spcPts val="0"/>
              </a:spcAft>
              <a:buClr>
                <a:srgbClr val="000000"/>
              </a:buClr>
              <a:buSzPts val="2400"/>
              <a:buFont typeface="Cambria"/>
              <a:buChar char="❖"/>
            </a:pPr>
            <a:r>
              <a:rPr b="0" i="0" lang="en-US" sz="2400" u="none" cap="none" strike="noStrike">
                <a:solidFill>
                  <a:schemeClr val="dk1"/>
                </a:solidFill>
                <a:latin typeface="Cambria"/>
                <a:ea typeface="Cambria"/>
                <a:cs typeface="Cambria"/>
                <a:sym typeface="Cambria"/>
              </a:rPr>
              <a:t>599 Network connect timeout error </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4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53" name="Google Shape;453;p4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54" name="Google Shape;454;p49"/>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55" name="Google Shape;455;p49"/>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56" name="Google Shape;456;p4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Jenis Kesalahan Umum</a:t>
            </a:r>
            <a:endParaRPr b="1" i="0" sz="2800" u="none" cap="none" strike="noStrike">
              <a:solidFill>
                <a:srgbClr val="002060"/>
              </a:solidFill>
              <a:latin typeface="Arial"/>
              <a:ea typeface="Arial"/>
              <a:cs typeface="Arial"/>
              <a:sym typeface="Arial"/>
            </a:endParaRPr>
          </a:p>
        </p:txBody>
      </p:sp>
      <p:sp>
        <p:nvSpPr>
          <p:cNvPr id="457" name="Google Shape;457;p49"/>
          <p:cNvSpPr txBox="1"/>
          <p:nvPr/>
        </p:nvSpPr>
        <p:spPr>
          <a:xfrm>
            <a:off x="331181" y="1169109"/>
            <a:ext cx="8374408" cy="267765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Beberapa kesalahan yang umum dan sering terjadi antara lain : </a:t>
            </a:r>
            <a:endParaRPr b="0" i="0" sz="1400" u="none" cap="none" strike="noStrike">
              <a:solidFill>
                <a:srgbClr val="000000"/>
              </a:solidFill>
              <a:latin typeface="Cambria"/>
              <a:ea typeface="Cambria"/>
              <a:cs typeface="Cambria"/>
              <a:sym typeface="Cambria"/>
            </a:endParaRPr>
          </a:p>
          <a:p>
            <a:pPr indent="-228600" lvl="1" marL="628650" marR="0" rtl="0" algn="just">
              <a:lnSpc>
                <a:spcPct val="100000"/>
              </a:lnSpc>
              <a:spcBef>
                <a:spcPts val="0"/>
              </a:spcBef>
              <a:spcAft>
                <a:spcPts val="0"/>
              </a:spcAft>
              <a:buClr>
                <a:schemeClr val="dk1"/>
              </a:buClr>
              <a:buSzPts val="2400"/>
              <a:buFont typeface="Cambria"/>
              <a:buAutoNum type="arabicPeriod"/>
            </a:pPr>
            <a:r>
              <a:rPr b="0" i="0" lang="en-US" sz="2400" u="none" cap="none" strike="noStrike">
                <a:solidFill>
                  <a:schemeClr val="dk1"/>
                </a:solidFill>
                <a:latin typeface="Cambria"/>
                <a:ea typeface="Cambria"/>
                <a:cs typeface="Cambria"/>
                <a:sym typeface="Cambria"/>
              </a:rPr>
              <a:t>Error 404 (Not Found)</a:t>
            </a:r>
            <a:endParaRPr b="0" i="0" sz="1400" u="none" cap="none" strike="noStrike">
              <a:solidFill>
                <a:srgbClr val="000000"/>
              </a:solidFill>
              <a:latin typeface="Cambria"/>
              <a:ea typeface="Cambria"/>
              <a:cs typeface="Cambria"/>
              <a:sym typeface="Cambria"/>
            </a:endParaRPr>
          </a:p>
          <a:p>
            <a:pPr indent="-228600" lvl="1" marL="628650" marR="0" rtl="0" algn="just">
              <a:lnSpc>
                <a:spcPct val="100000"/>
              </a:lnSpc>
              <a:spcBef>
                <a:spcPts val="0"/>
              </a:spcBef>
              <a:spcAft>
                <a:spcPts val="0"/>
              </a:spcAft>
              <a:buClr>
                <a:schemeClr val="dk1"/>
              </a:buClr>
              <a:buSzPts val="2400"/>
              <a:buFont typeface="Cambria"/>
              <a:buAutoNum type="arabicPeriod"/>
            </a:pPr>
            <a:r>
              <a:rPr b="0" i="0" lang="en-US" sz="2400" u="none" cap="none" strike="noStrike">
                <a:solidFill>
                  <a:schemeClr val="dk1"/>
                </a:solidFill>
                <a:latin typeface="Cambria"/>
                <a:ea typeface="Cambria"/>
                <a:cs typeface="Cambria"/>
                <a:sym typeface="Cambria"/>
              </a:rPr>
              <a:t>Error 403 (Forbidden)</a:t>
            </a:r>
            <a:endParaRPr b="0" i="0" sz="1400" u="none" cap="none" strike="noStrike">
              <a:solidFill>
                <a:srgbClr val="000000"/>
              </a:solidFill>
              <a:latin typeface="Cambria"/>
              <a:ea typeface="Cambria"/>
              <a:cs typeface="Cambria"/>
              <a:sym typeface="Cambria"/>
            </a:endParaRPr>
          </a:p>
          <a:p>
            <a:pPr indent="-228600" lvl="1" marL="628650" marR="0" rtl="0" algn="just">
              <a:lnSpc>
                <a:spcPct val="100000"/>
              </a:lnSpc>
              <a:spcBef>
                <a:spcPts val="0"/>
              </a:spcBef>
              <a:spcAft>
                <a:spcPts val="0"/>
              </a:spcAft>
              <a:buClr>
                <a:schemeClr val="dk1"/>
              </a:buClr>
              <a:buSzPts val="2400"/>
              <a:buFont typeface="Cambria"/>
              <a:buAutoNum type="arabicPeriod"/>
            </a:pPr>
            <a:r>
              <a:rPr b="0" i="0" lang="en-US" sz="2400" u="none" cap="none" strike="noStrike">
                <a:solidFill>
                  <a:schemeClr val="dk1"/>
                </a:solidFill>
                <a:latin typeface="Cambria"/>
                <a:ea typeface="Cambria"/>
                <a:cs typeface="Cambria"/>
                <a:sym typeface="Cambria"/>
              </a:rPr>
              <a:t>Error 500 (Internal Server Error)</a:t>
            </a:r>
            <a:endParaRPr b="0" i="0" sz="1400" u="none" cap="none" strike="noStrike">
              <a:solidFill>
                <a:srgbClr val="000000"/>
              </a:solidFill>
              <a:latin typeface="Cambria"/>
              <a:ea typeface="Cambria"/>
              <a:cs typeface="Cambria"/>
              <a:sym typeface="Cambria"/>
            </a:endParaRPr>
          </a:p>
          <a:p>
            <a:pPr indent="-228600" lvl="1" marL="628650" marR="0" rtl="0" algn="just">
              <a:lnSpc>
                <a:spcPct val="100000"/>
              </a:lnSpc>
              <a:spcBef>
                <a:spcPts val="0"/>
              </a:spcBef>
              <a:spcAft>
                <a:spcPts val="0"/>
              </a:spcAft>
              <a:buClr>
                <a:schemeClr val="dk1"/>
              </a:buClr>
              <a:buSzPts val="2400"/>
              <a:buFont typeface="Cambria"/>
              <a:buAutoNum type="arabicPeriod"/>
            </a:pPr>
            <a:r>
              <a:rPr b="0" i="0" lang="en-US" sz="2400" u="none" cap="none" strike="noStrike">
                <a:solidFill>
                  <a:schemeClr val="dk1"/>
                </a:solidFill>
                <a:latin typeface="Cambria"/>
                <a:ea typeface="Cambria"/>
                <a:cs typeface="Cambria"/>
                <a:sym typeface="Cambria"/>
              </a:rPr>
              <a:t>Error 503 (Service Unavailable)</a:t>
            </a:r>
            <a:endParaRPr b="0" i="0" sz="1400" u="none" cap="none" strike="noStrike">
              <a:solidFill>
                <a:srgbClr val="000000"/>
              </a:solidFill>
              <a:latin typeface="Cambria"/>
              <a:ea typeface="Cambria"/>
              <a:cs typeface="Cambria"/>
              <a:sym typeface="Cambria"/>
            </a:endParaRPr>
          </a:p>
          <a:p>
            <a:pPr indent="-228600" lvl="1" marL="628650" marR="0" rtl="0" algn="just">
              <a:lnSpc>
                <a:spcPct val="100000"/>
              </a:lnSpc>
              <a:spcBef>
                <a:spcPts val="0"/>
              </a:spcBef>
              <a:spcAft>
                <a:spcPts val="0"/>
              </a:spcAft>
              <a:buClr>
                <a:schemeClr val="dk1"/>
              </a:buClr>
              <a:buSzPts val="2400"/>
              <a:buFont typeface="Cambria"/>
              <a:buAutoNum type="arabicPeriod"/>
            </a:pPr>
            <a:r>
              <a:rPr b="0" i="0" lang="en-US" sz="2400" u="none" cap="none" strike="noStrike">
                <a:solidFill>
                  <a:schemeClr val="dk1"/>
                </a:solidFill>
                <a:latin typeface="Cambria"/>
                <a:ea typeface="Cambria"/>
                <a:cs typeface="Cambria"/>
                <a:sym typeface="Cambria"/>
              </a:rPr>
              <a:t>Error 504 (Gateway Time-out)</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63" name="Google Shape;463;p5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64" name="Google Shape;464;p50"/>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65" name="Google Shape;465;p50"/>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66" name="Google Shape;466;p50"/>
          <p:cNvSpPr/>
          <p:nvPr/>
        </p:nvSpPr>
        <p:spPr>
          <a:xfrm>
            <a:off x="331175" y="118750"/>
            <a:ext cx="5650200" cy="60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400" u="none" cap="none" strike="noStrike">
                <a:solidFill>
                  <a:srgbClr val="002060"/>
                </a:solidFill>
                <a:latin typeface="Arial"/>
                <a:ea typeface="Arial"/>
                <a:cs typeface="Arial"/>
                <a:sym typeface="Arial"/>
              </a:rPr>
              <a:t>1. </a:t>
            </a:r>
            <a:r>
              <a:rPr b="1" i="0" lang="en-US" sz="2600" u="none" cap="none" strike="noStrike">
                <a:solidFill>
                  <a:srgbClr val="002060"/>
                </a:solidFill>
                <a:latin typeface="Arial"/>
                <a:ea typeface="Arial"/>
                <a:cs typeface="Arial"/>
                <a:sym typeface="Arial"/>
              </a:rPr>
              <a:t>Error 404 (Not Found)/ </a:t>
            </a:r>
            <a:endParaRPr b="1" i="0" sz="26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1" i="0" lang="en-US" sz="2600" u="none" cap="none" strike="noStrike">
                <a:solidFill>
                  <a:srgbClr val="002060"/>
                </a:solidFill>
                <a:latin typeface="Arial"/>
                <a:ea typeface="Arial"/>
                <a:cs typeface="Arial"/>
                <a:sym typeface="Arial"/>
              </a:rPr>
              <a:t>    Broken Link</a:t>
            </a:r>
            <a:endParaRPr b="0" i="0" sz="2600" u="none" cap="none" strike="noStrike">
              <a:solidFill>
                <a:srgbClr val="002060"/>
              </a:solidFill>
              <a:latin typeface="Arial"/>
              <a:ea typeface="Arial"/>
              <a:cs typeface="Arial"/>
              <a:sym typeface="Arial"/>
            </a:endParaRPr>
          </a:p>
        </p:txBody>
      </p:sp>
      <p:sp>
        <p:nvSpPr>
          <p:cNvPr id="467" name="Google Shape;467;p50"/>
          <p:cNvSpPr txBox="1"/>
          <p:nvPr/>
        </p:nvSpPr>
        <p:spPr>
          <a:xfrm>
            <a:off x="331181" y="1169109"/>
            <a:ext cx="8374500" cy="29244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Definisi</a:t>
            </a:r>
            <a:r>
              <a:rPr b="0" i="0" lang="en-US" sz="2000" u="none" cap="none" strike="noStrike">
                <a:solidFill>
                  <a:schemeClr val="dk1"/>
                </a:solidFill>
                <a:latin typeface="Cambria"/>
                <a:ea typeface="Cambria"/>
                <a:cs typeface="Cambria"/>
                <a:sym typeface="Cambria"/>
              </a:rPr>
              <a:t> : sebuah peringatan yang muncul saat browser tidak berhasil menemukan halaman atau file yang diakses</a:t>
            </a:r>
            <a:endParaRPr b="0" i="0" sz="2000" u="none" cap="none" strike="noStrike">
              <a:solidFill>
                <a:schemeClr val="dk1"/>
              </a:solidFill>
              <a:latin typeface="Cambria"/>
              <a:ea typeface="Cambria"/>
              <a:cs typeface="Cambria"/>
              <a:sym typeface="Cambria"/>
            </a:endParaRPr>
          </a:p>
          <a:p>
            <a:pPr indent="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mbria"/>
              <a:ea typeface="Cambria"/>
              <a:cs typeface="Cambria"/>
              <a:sym typeface="Cambria"/>
            </a:endParaRPr>
          </a:p>
          <a:p>
            <a:pPr indent="-3556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Penyebab</a:t>
            </a:r>
            <a:r>
              <a:rPr b="0" i="0" lang="en-US" sz="2000" u="none" cap="none" strike="noStrike">
                <a:solidFill>
                  <a:schemeClr val="dk1"/>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355600" lvl="0" marL="914400" marR="0" rtl="0" algn="l">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Kesalahan penulisan URL </a:t>
            </a:r>
            <a:endParaRPr b="0" i="0" sz="2000" u="none" cap="none" strike="noStrike">
              <a:solidFill>
                <a:schemeClr val="dk1"/>
              </a:solidFill>
              <a:latin typeface="Cambria"/>
              <a:ea typeface="Cambria"/>
              <a:cs typeface="Cambria"/>
              <a:sym typeface="Cambria"/>
            </a:endParaRPr>
          </a:p>
          <a:p>
            <a:pPr indent="-355600" lvl="0" marL="914400" marR="0" rtl="0" algn="l">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URL halaman telah diubah oleh si pengunggah</a:t>
            </a:r>
            <a:endParaRPr b="0" i="0" sz="2000" u="none" cap="none" strike="noStrike">
              <a:solidFill>
                <a:schemeClr val="dk1"/>
              </a:solidFill>
              <a:latin typeface="Cambria"/>
              <a:ea typeface="Cambria"/>
              <a:cs typeface="Cambria"/>
              <a:sym typeface="Cambria"/>
            </a:endParaRPr>
          </a:p>
          <a:p>
            <a:pPr indent="-355600" lvl="0" marL="914400" marR="0" rtl="0" algn="l">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Halaman yang diakses sudah tidak tersedia </a:t>
            </a:r>
            <a:endParaRPr b="0" i="0" sz="2000" u="none" cap="none" strike="noStrike">
              <a:solidFill>
                <a:schemeClr val="dk1"/>
              </a:solidFill>
              <a:latin typeface="Cambria"/>
              <a:ea typeface="Cambria"/>
              <a:cs typeface="Cambria"/>
              <a:sym typeface="Cambria"/>
            </a:endParaRPr>
          </a:p>
          <a:p>
            <a:pPr indent="-355600" lvl="0" marL="914400" marR="0" rtl="0" algn="l">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Halaman telah dihapus</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mbria"/>
                <a:ea typeface="Cambria"/>
                <a:cs typeface="Cambria"/>
                <a:sym typeface="Cambria"/>
              </a:rPr>
              <a:t>	</a:t>
            </a:r>
            <a:endParaRPr b="0" i="0" sz="1400" u="none" cap="none" strike="noStrike">
              <a:solidFill>
                <a:schemeClr val="dk1"/>
              </a:solidFill>
              <a:latin typeface="Cambria"/>
              <a:ea typeface="Cambria"/>
              <a:cs typeface="Cambria"/>
              <a:sym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5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73" name="Google Shape;473;p5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74" name="Google Shape;474;p5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75" name="Google Shape;475;p5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76" name="Google Shape;476;p51"/>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2060"/>
                </a:solidFill>
                <a:latin typeface="Cambria"/>
                <a:ea typeface="Cambria"/>
                <a:cs typeface="Cambria"/>
                <a:sym typeface="Cambria"/>
              </a:rPr>
              <a:t>Contoh Error 404 (Not Found)/ Broken Link</a:t>
            </a:r>
            <a:endParaRPr b="0" i="0" sz="2300" u="none" cap="none" strike="noStrike">
              <a:solidFill>
                <a:srgbClr val="002060"/>
              </a:solidFill>
              <a:latin typeface="Cambria"/>
              <a:ea typeface="Cambria"/>
              <a:cs typeface="Cambria"/>
              <a:sym typeface="Cambria"/>
            </a:endParaRPr>
          </a:p>
        </p:txBody>
      </p:sp>
      <p:pic>
        <p:nvPicPr>
          <p:cNvPr id="477" name="Google Shape;477;p51"/>
          <p:cNvPicPr preferRelativeResize="0"/>
          <p:nvPr/>
        </p:nvPicPr>
        <p:blipFill rotWithShape="1">
          <a:blip r:embed="rId6">
            <a:alphaModFix/>
          </a:blip>
          <a:srcRect b="0" l="0" r="0" t="0"/>
          <a:stretch/>
        </p:blipFill>
        <p:spPr>
          <a:xfrm>
            <a:off x="1736694" y="822665"/>
            <a:ext cx="6397461" cy="389049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5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83" name="Google Shape;483;p5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84" name="Google Shape;484;p5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85" name="Google Shape;485;p5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86" name="Google Shape;486;p5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2. Error 403 (Forbidden)</a:t>
            </a:r>
            <a:endParaRPr b="0" i="0" sz="2800" u="none" cap="none" strike="noStrike">
              <a:solidFill>
                <a:srgbClr val="002060"/>
              </a:solidFill>
              <a:latin typeface="Cambria"/>
              <a:ea typeface="Cambria"/>
              <a:cs typeface="Cambria"/>
              <a:sym typeface="Cambria"/>
            </a:endParaRPr>
          </a:p>
        </p:txBody>
      </p:sp>
      <p:sp>
        <p:nvSpPr>
          <p:cNvPr id="487" name="Google Shape;487;p52"/>
          <p:cNvSpPr txBox="1"/>
          <p:nvPr/>
        </p:nvSpPr>
        <p:spPr>
          <a:xfrm>
            <a:off x="331181" y="1169109"/>
            <a:ext cx="8374500" cy="1939500"/>
          </a:xfrm>
          <a:prstGeom prst="rect">
            <a:avLst/>
          </a:prstGeom>
          <a:noFill/>
          <a:ln>
            <a:noFill/>
          </a:ln>
        </p:spPr>
        <p:txBody>
          <a:bodyPr anchorCtr="0" anchor="t" bIns="45700" lIns="114300"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Definisi</a:t>
            </a:r>
            <a:r>
              <a:rPr b="0" i="0" lang="en-US" sz="2000" u="none" cap="none" strike="noStrike">
                <a:solidFill>
                  <a:schemeClr val="dk1"/>
                </a:solidFill>
                <a:latin typeface="Cambria"/>
                <a:ea typeface="Cambria"/>
                <a:cs typeface="Cambria"/>
                <a:sym typeface="Cambria"/>
              </a:rPr>
              <a:t> : sebuah peringatan yang muncul saat pengguna website mencoba mengakses halaman atau resource yang dilarang</a:t>
            </a:r>
            <a:endParaRPr b="0" i="0" sz="2000" u="none" cap="none" strike="noStrike">
              <a:solidFill>
                <a:schemeClr val="dk1"/>
              </a:solidFill>
              <a:latin typeface="Cambria"/>
              <a:ea typeface="Cambria"/>
              <a:cs typeface="Cambria"/>
              <a:sym typeface="Cambria"/>
            </a:endParaRPr>
          </a:p>
          <a:p>
            <a:pPr indent="0" lvl="0" marL="45720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mbria"/>
              <a:ea typeface="Cambria"/>
              <a:cs typeface="Cambria"/>
              <a:sym typeface="Cambria"/>
            </a:endParaRPr>
          </a:p>
          <a:p>
            <a:pPr indent="-3556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Penyebab</a:t>
            </a:r>
            <a:r>
              <a:rPr b="0" i="0" lang="en-US" sz="2000" u="none" cap="none" strike="noStrike">
                <a:solidFill>
                  <a:schemeClr val="dk1"/>
                </a:solidFill>
                <a:latin typeface="Cambria"/>
                <a:ea typeface="Cambria"/>
                <a:cs typeface="Cambria"/>
                <a:sym typeface="Cambria"/>
              </a:rPr>
              <a:t> :</a:t>
            </a:r>
            <a:endParaRPr b="0" i="0" sz="2400" u="none" cap="none" strike="noStrike">
              <a:solidFill>
                <a:schemeClr val="dk1"/>
              </a:solidFill>
              <a:latin typeface="Cambria"/>
              <a:ea typeface="Cambria"/>
              <a:cs typeface="Cambria"/>
              <a:sym typeface="Cambria"/>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mbria"/>
                <a:ea typeface="Cambria"/>
                <a:cs typeface="Cambria"/>
                <a:sym typeface="Cambria"/>
              </a:rPr>
              <a:t>Permasalahan pada </a:t>
            </a:r>
            <a:r>
              <a:rPr b="0" i="1" lang="en-US" sz="2000" u="none" cap="none" strike="noStrike">
                <a:solidFill>
                  <a:schemeClr val="dk1"/>
                </a:solidFill>
                <a:latin typeface="Cambria"/>
                <a:ea typeface="Cambria"/>
                <a:cs typeface="Cambria"/>
                <a:sym typeface="Cambria"/>
              </a:rPr>
              <a:t>permission/hak</a:t>
            </a:r>
            <a:r>
              <a:rPr b="0" i="0" lang="en-US" sz="2000" u="none" cap="none" strike="noStrike">
                <a:solidFill>
                  <a:schemeClr val="dk1"/>
                </a:solidFill>
                <a:latin typeface="Cambria"/>
                <a:ea typeface="Cambria"/>
                <a:cs typeface="Cambria"/>
                <a:sym typeface="Cambria"/>
              </a:rPr>
              <a:t> akses suatu halaman atau script. 	</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5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493" name="Google Shape;493;p5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94" name="Google Shape;494;p5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495" name="Google Shape;495;p5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496" name="Google Shape;496;p5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Contoh Error 403 (Forbidden)</a:t>
            </a:r>
            <a:endParaRPr b="0" i="0" sz="2800" u="none" cap="none" strike="noStrike">
              <a:solidFill>
                <a:srgbClr val="002060"/>
              </a:solidFill>
              <a:latin typeface="Arial"/>
              <a:ea typeface="Arial"/>
              <a:cs typeface="Arial"/>
              <a:sym typeface="Arial"/>
            </a:endParaRPr>
          </a:p>
        </p:txBody>
      </p:sp>
      <p:pic>
        <p:nvPicPr>
          <p:cNvPr descr="https://www.howtogeek.com/wp-content/uploads/2018/06/xerror-403-header.png.pagespeed.gp+jp+jw+pj+ws+js+rj+rp+rw+ri+cp+md.ic.Tva_hC9z-O.png" id="497" name="Google Shape;497;p53"/>
          <p:cNvPicPr preferRelativeResize="0"/>
          <p:nvPr/>
        </p:nvPicPr>
        <p:blipFill rotWithShape="1">
          <a:blip r:embed="rId6">
            <a:alphaModFix/>
          </a:blip>
          <a:srcRect b="0" l="0" r="0" t="0"/>
          <a:stretch/>
        </p:blipFill>
        <p:spPr>
          <a:xfrm>
            <a:off x="444702" y="1031237"/>
            <a:ext cx="8254595" cy="3809813"/>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20" name="Google Shape;120;p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1" name="Google Shape;121;p3"/>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122" name="Google Shape;122;p3"/>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123" name="Google Shape;123;p3"/>
          <p:cNvSpPr/>
          <p:nvPr/>
        </p:nvSpPr>
        <p:spPr>
          <a:xfrm>
            <a:off x="263712" y="204934"/>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2060"/>
                </a:solidFill>
                <a:latin typeface="Cambria"/>
                <a:ea typeface="Cambria"/>
                <a:cs typeface="Cambria"/>
                <a:sym typeface="Cambria"/>
              </a:rPr>
              <a:t>Eksekusi Script Web Sesuai Skenario</a:t>
            </a:r>
            <a:endParaRPr b="1" i="0" sz="2500" u="none" cap="none" strike="noStrike">
              <a:solidFill>
                <a:srgbClr val="002060"/>
              </a:solidFill>
              <a:latin typeface="Cambria"/>
              <a:ea typeface="Cambria"/>
              <a:cs typeface="Cambria"/>
              <a:sym typeface="Cambria"/>
            </a:endParaRPr>
          </a:p>
        </p:txBody>
      </p:sp>
      <p:sp>
        <p:nvSpPr>
          <p:cNvPr id="124" name="Google Shape;124;p3"/>
          <p:cNvSpPr/>
          <p:nvPr/>
        </p:nvSpPr>
        <p:spPr>
          <a:xfrm>
            <a:off x="331180" y="876953"/>
            <a:ext cx="84640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25" name="Google Shape;125;p3"/>
          <p:cNvGrpSpPr/>
          <p:nvPr/>
        </p:nvGrpSpPr>
        <p:grpSpPr>
          <a:xfrm>
            <a:off x="1788460" y="1361503"/>
            <a:ext cx="7006748" cy="3358295"/>
            <a:chOff x="2057400" y="1447800"/>
            <a:chExt cx="8153400" cy="4114800"/>
          </a:xfrm>
        </p:grpSpPr>
        <p:pic>
          <p:nvPicPr>
            <p:cNvPr descr="https://chronologium.files.wordpress.com/2015/12/top-marketing-automation-tools-02.jpg?w=620" id="126" name="Google Shape;126;p3"/>
            <p:cNvPicPr preferRelativeResize="0"/>
            <p:nvPr/>
          </p:nvPicPr>
          <p:blipFill rotWithShape="1">
            <a:blip r:embed="rId6">
              <a:alphaModFix/>
            </a:blip>
            <a:srcRect b="0" l="0" r="0" t="0"/>
            <a:stretch/>
          </p:blipFill>
          <p:spPr>
            <a:xfrm>
              <a:off x="4572000" y="1752600"/>
              <a:ext cx="2286000" cy="3810000"/>
            </a:xfrm>
            <a:prstGeom prst="rect">
              <a:avLst/>
            </a:prstGeom>
            <a:noFill/>
            <a:ln>
              <a:noFill/>
            </a:ln>
          </p:spPr>
        </p:pic>
        <p:pic>
          <p:nvPicPr>
            <p:cNvPr descr="https://assets.domainesia.com/asset/uploads/2018/10/eror-500.png" id="127" name="Google Shape;127;p3"/>
            <p:cNvPicPr preferRelativeResize="0"/>
            <p:nvPr/>
          </p:nvPicPr>
          <p:blipFill rotWithShape="1">
            <a:blip r:embed="rId7">
              <a:alphaModFix/>
            </a:blip>
            <a:srcRect b="0" l="0" r="0" t="0"/>
            <a:stretch/>
          </p:blipFill>
          <p:spPr>
            <a:xfrm>
              <a:off x="6553200" y="2971800"/>
              <a:ext cx="3657600" cy="2452414"/>
            </a:xfrm>
            <a:prstGeom prst="rect">
              <a:avLst/>
            </a:prstGeom>
            <a:noFill/>
            <a:ln>
              <a:noFill/>
            </a:ln>
          </p:spPr>
        </p:pic>
        <p:pic>
          <p:nvPicPr>
            <p:cNvPr descr="http://2.bp.blogspot.com/-wFLUW40_YU0/T9Wv1Fb_h9I/AAAAAAAAADY/vbxfWbaS3F4/s1600/pengujian+perangkat+lunak.jpg" id="128" name="Google Shape;128;p3"/>
            <p:cNvPicPr preferRelativeResize="0"/>
            <p:nvPr/>
          </p:nvPicPr>
          <p:blipFill rotWithShape="1">
            <a:blip r:embed="rId8">
              <a:alphaModFix/>
            </a:blip>
            <a:srcRect b="0" l="0" r="0" t="0"/>
            <a:stretch/>
          </p:blipFill>
          <p:spPr>
            <a:xfrm>
              <a:off x="2057400" y="1447800"/>
              <a:ext cx="2752725" cy="1657351"/>
            </a:xfrm>
            <a:prstGeom prst="rect">
              <a:avLst/>
            </a:prstGeom>
            <a:noFill/>
            <a:ln>
              <a:noFill/>
            </a:ln>
          </p:spPr>
        </p:pic>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5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03" name="Google Shape;503;p5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04" name="Google Shape;504;p54"/>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505" name="Google Shape;505;p54"/>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506" name="Google Shape;506;p54"/>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3. Error 500 (Internal Server Error)</a:t>
            </a:r>
            <a:endParaRPr b="0" i="0" sz="2800" u="none" cap="none" strike="noStrike">
              <a:solidFill>
                <a:srgbClr val="002060"/>
              </a:solidFill>
              <a:latin typeface="Arial"/>
              <a:ea typeface="Arial"/>
              <a:cs typeface="Arial"/>
              <a:sym typeface="Arial"/>
            </a:endParaRPr>
          </a:p>
        </p:txBody>
      </p:sp>
      <p:sp>
        <p:nvSpPr>
          <p:cNvPr id="507" name="Google Shape;507;p54"/>
          <p:cNvSpPr txBox="1"/>
          <p:nvPr/>
        </p:nvSpPr>
        <p:spPr>
          <a:xfrm>
            <a:off x="160225" y="1169100"/>
            <a:ext cx="85455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Definisi</a:t>
            </a:r>
            <a:r>
              <a:rPr b="0" i="0" lang="en-US" sz="2000" u="none" cap="none" strike="noStrike">
                <a:solidFill>
                  <a:schemeClr val="dk1"/>
                </a:solidFill>
                <a:latin typeface="Cambria"/>
                <a:ea typeface="Cambria"/>
                <a:cs typeface="Cambria"/>
                <a:sym typeface="Cambria"/>
              </a:rPr>
              <a:t> : sebuah peringatan yang muncul saat web browser Anda sudah bisa meminta data kepada server hosting namun server hosting tidak merespon permintaan dari web browser</a:t>
            </a:r>
            <a:endParaRPr b="0" i="0" sz="2000" u="none" cap="none" strike="noStrike">
              <a:solidFill>
                <a:schemeClr val="dk1"/>
              </a:solidFill>
              <a:latin typeface="Cambria"/>
              <a:ea typeface="Cambria"/>
              <a:cs typeface="Cambria"/>
              <a:sym typeface="Cambria"/>
            </a:endParaRPr>
          </a:p>
          <a:p>
            <a:pPr indent="0" lvl="0" marL="45720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dk1"/>
              </a:solidFill>
              <a:latin typeface="Cambria"/>
              <a:ea typeface="Cambria"/>
              <a:cs typeface="Cambria"/>
              <a:sym typeface="Cambria"/>
            </a:endParaRPr>
          </a:p>
          <a:p>
            <a:pPr indent="-3556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Penyebab</a:t>
            </a:r>
            <a:r>
              <a:rPr b="0" i="0" lang="en-US" sz="2000" u="none" cap="none" strike="noStrike">
                <a:solidFill>
                  <a:schemeClr val="dk1"/>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355600" lvl="0" marL="914400" marR="0" rtl="0" algn="just">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Adanya permasalahan komunikasi antara server dan script website.</a:t>
            </a:r>
            <a:endParaRPr b="0" i="0" sz="2000" u="none" cap="none" strike="noStrike">
              <a:solidFill>
                <a:schemeClr val="dk1"/>
              </a:solidFill>
              <a:latin typeface="Cambria"/>
              <a:ea typeface="Cambria"/>
              <a:cs typeface="Cambria"/>
              <a:sym typeface="Cambria"/>
            </a:endParaRPr>
          </a:p>
          <a:p>
            <a:pPr indent="-355600" lvl="0" marL="914400" marR="0" rtl="0" algn="just">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Perubahan konfigurasi file .htaccess</a:t>
            </a:r>
            <a:endParaRPr b="0" i="0" sz="2000" u="none" cap="none" strike="noStrike">
              <a:solidFill>
                <a:schemeClr val="dk1"/>
              </a:solidFill>
              <a:latin typeface="Cambria"/>
              <a:ea typeface="Cambria"/>
              <a:cs typeface="Cambria"/>
              <a:sym typeface="Cambria"/>
            </a:endParaRPr>
          </a:p>
          <a:p>
            <a:pPr indent="-355600" lvl="0" marL="914400" marR="0" rtl="0" algn="just">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Perubahan yang tidak disengaja pada file .htaccess</a:t>
            </a:r>
            <a:endParaRPr b="0" i="0" sz="2000" u="none" cap="none" strike="noStrike">
              <a:solidFill>
                <a:schemeClr val="dk1"/>
              </a:solidFill>
              <a:latin typeface="Cambria"/>
              <a:ea typeface="Cambria"/>
              <a:cs typeface="Cambria"/>
              <a:sym typeface="Cambria"/>
            </a:endParaRPr>
          </a:p>
          <a:p>
            <a:pPr indent="-355600" lvl="0" marL="914400" marR="0" rtl="0" algn="just">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Instalasi plugin/extension yang melakukan file .htaccess </a:t>
            </a:r>
            <a:endParaRPr b="0" i="0" sz="2000" u="none" cap="none" strike="noStrike">
              <a:solidFill>
                <a:schemeClr val="dk1"/>
              </a:solidFill>
              <a:latin typeface="Cambria"/>
              <a:ea typeface="Cambria"/>
              <a:cs typeface="Cambria"/>
              <a:sym typeface="Cambria"/>
            </a:endParaRPr>
          </a:p>
          <a:p>
            <a:pPr indent="-355600" lvl="0" marL="914400" marR="0" rtl="0" algn="just">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Terhapusnya file .htaccess</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5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13" name="Google Shape;513;p5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14" name="Google Shape;514;p55"/>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515" name="Google Shape;515;p55"/>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516" name="Google Shape;516;p55"/>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Contoh Error 500 (Internal Server Error)</a:t>
            </a:r>
            <a:endParaRPr b="0" i="0" sz="2800" u="none" cap="none" strike="noStrike">
              <a:solidFill>
                <a:srgbClr val="002060"/>
              </a:solidFill>
              <a:latin typeface="Cambria"/>
              <a:ea typeface="Cambria"/>
              <a:cs typeface="Cambria"/>
              <a:sym typeface="Cambria"/>
            </a:endParaRPr>
          </a:p>
        </p:txBody>
      </p:sp>
      <p:pic>
        <p:nvPicPr>
          <p:cNvPr descr="Hasil gambar untuk Internal Server Error" id="517" name="Google Shape;517;p55"/>
          <p:cNvPicPr preferRelativeResize="0"/>
          <p:nvPr/>
        </p:nvPicPr>
        <p:blipFill rotWithShape="1">
          <a:blip r:embed="rId6">
            <a:alphaModFix/>
          </a:blip>
          <a:srcRect b="0" l="0" r="0" t="0"/>
          <a:stretch/>
        </p:blipFill>
        <p:spPr>
          <a:xfrm>
            <a:off x="365049" y="1072817"/>
            <a:ext cx="8447770" cy="389897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5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23" name="Google Shape;523;p5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24" name="Google Shape;524;p56"/>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525" name="Google Shape;525;p56"/>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526" name="Google Shape;526;p56"/>
          <p:cNvSpPr/>
          <p:nvPr/>
        </p:nvSpPr>
        <p:spPr>
          <a:xfrm>
            <a:off x="331181" y="118750"/>
            <a:ext cx="5650217" cy="5077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Arial"/>
                <a:ea typeface="Arial"/>
                <a:cs typeface="Arial"/>
                <a:sym typeface="Arial"/>
              </a:rPr>
              <a:t>4. Error 503 (</a:t>
            </a:r>
            <a:r>
              <a:rPr b="1" i="1" lang="en-US" sz="2700" u="none" cap="none" strike="noStrike">
                <a:solidFill>
                  <a:srgbClr val="002060"/>
                </a:solidFill>
                <a:latin typeface="Arial"/>
                <a:ea typeface="Arial"/>
                <a:cs typeface="Arial"/>
                <a:sym typeface="Arial"/>
              </a:rPr>
              <a:t>Service Unavailable)</a:t>
            </a:r>
            <a:endParaRPr b="0" i="0" sz="2700" u="none" cap="none" strike="noStrike">
              <a:solidFill>
                <a:srgbClr val="002060"/>
              </a:solidFill>
              <a:latin typeface="Arial"/>
              <a:ea typeface="Arial"/>
              <a:cs typeface="Arial"/>
              <a:sym typeface="Arial"/>
            </a:endParaRPr>
          </a:p>
        </p:txBody>
      </p:sp>
      <p:sp>
        <p:nvSpPr>
          <p:cNvPr id="527" name="Google Shape;527;p56"/>
          <p:cNvSpPr txBox="1"/>
          <p:nvPr/>
        </p:nvSpPr>
        <p:spPr>
          <a:xfrm>
            <a:off x="447805" y="1121285"/>
            <a:ext cx="8248500" cy="25551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Definisi</a:t>
            </a:r>
            <a:r>
              <a:rPr b="0" i="0" lang="en-US" sz="2000" u="none" cap="none" strike="noStrike">
                <a:solidFill>
                  <a:schemeClr val="dk1"/>
                </a:solidFill>
                <a:latin typeface="Cambria"/>
                <a:ea typeface="Cambria"/>
                <a:cs typeface="Cambria"/>
                <a:sym typeface="Cambria"/>
              </a:rPr>
              <a:t> : sebuah peringatan yang muncul ketika server website sedang tidak dapat diakses</a:t>
            </a:r>
            <a:endParaRPr b="0" i="0" sz="2000" u="none" cap="none" strike="noStrike">
              <a:solidFill>
                <a:schemeClr val="dk1"/>
              </a:solidFill>
              <a:latin typeface="Cambria"/>
              <a:ea typeface="Cambria"/>
              <a:cs typeface="Cambria"/>
              <a:sym typeface="Cambria"/>
            </a:endParaRPr>
          </a:p>
          <a:p>
            <a:pPr indent="0" lvl="0" marL="45720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dk1"/>
              </a:solidFill>
              <a:latin typeface="Cambria"/>
              <a:ea typeface="Cambria"/>
              <a:cs typeface="Cambria"/>
              <a:sym typeface="Cambria"/>
            </a:endParaRPr>
          </a:p>
          <a:p>
            <a:pPr indent="-3556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Penyebab</a:t>
            </a:r>
            <a:r>
              <a:rPr b="0" i="0" lang="en-US" sz="2000" u="none" cap="none" strike="noStrike">
                <a:solidFill>
                  <a:schemeClr val="dk1"/>
                </a:solidFill>
                <a:latin typeface="Cambria"/>
                <a:ea typeface="Cambria"/>
                <a:cs typeface="Cambria"/>
                <a:sym typeface="Cambria"/>
              </a:rPr>
              <a:t> :</a:t>
            </a:r>
            <a:endParaRPr b="0" i="0" sz="2400" u="none" cap="none" strike="noStrike">
              <a:solidFill>
                <a:schemeClr val="dk1"/>
              </a:solidFill>
              <a:latin typeface="Cambria"/>
              <a:ea typeface="Cambria"/>
              <a:cs typeface="Cambria"/>
              <a:sym typeface="Cambria"/>
            </a:endParaRPr>
          </a:p>
          <a:p>
            <a:pPr indent="-355600" lvl="0" marL="857250" marR="0" rtl="0" algn="l">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Permasalahan server</a:t>
            </a:r>
            <a:endParaRPr b="0" i="0" sz="2000" u="none" cap="none" strike="noStrike">
              <a:solidFill>
                <a:schemeClr val="dk1"/>
              </a:solidFill>
              <a:latin typeface="Cambria"/>
              <a:ea typeface="Cambria"/>
              <a:cs typeface="Cambria"/>
              <a:sym typeface="Cambria"/>
            </a:endParaRPr>
          </a:p>
          <a:p>
            <a:pPr indent="-355600" lvl="0" marL="857250" marR="0" rtl="0" algn="l">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Server </a:t>
            </a:r>
            <a:r>
              <a:rPr b="0" i="1" lang="en-US" sz="2000" u="none" cap="none" strike="noStrike">
                <a:solidFill>
                  <a:schemeClr val="dk1"/>
                </a:solidFill>
                <a:latin typeface="Cambria"/>
                <a:ea typeface="Cambria"/>
                <a:cs typeface="Cambria"/>
                <a:sym typeface="Cambria"/>
              </a:rPr>
              <a:t>down</a:t>
            </a:r>
            <a:r>
              <a:rPr b="0" i="0" lang="en-US" sz="2000" u="none" cap="none" strike="noStrike">
                <a:solidFill>
                  <a:schemeClr val="dk1"/>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355600" lvl="0" marL="857250" marR="0" rtl="0" algn="l">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Server dalam kondisi </a:t>
            </a:r>
            <a:r>
              <a:rPr b="0" i="1" lang="en-US" sz="2000" u="none" cap="none" strike="noStrike">
                <a:solidFill>
                  <a:schemeClr val="dk1"/>
                </a:solidFill>
                <a:latin typeface="Cambria"/>
                <a:ea typeface="Cambria"/>
                <a:cs typeface="Cambria"/>
                <a:sym typeface="Cambria"/>
              </a:rPr>
              <a:t>maintenance</a:t>
            </a:r>
            <a:r>
              <a:rPr b="0" i="0" lang="en-US" sz="2000" u="none" cap="none" strike="noStrike">
                <a:solidFill>
                  <a:schemeClr val="dk1"/>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355600" lvl="0" marL="857250" marR="0" rtl="0" algn="l">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Penggunaan </a:t>
            </a:r>
            <a:r>
              <a:rPr b="0" i="1" lang="en-US" sz="2000" u="none" cap="none" strike="noStrike">
                <a:solidFill>
                  <a:schemeClr val="dk1"/>
                </a:solidFill>
                <a:latin typeface="Cambria"/>
                <a:ea typeface="Cambria"/>
                <a:cs typeface="Cambria"/>
                <a:sym typeface="Cambria"/>
              </a:rPr>
              <a:t>resource server </a:t>
            </a:r>
            <a:r>
              <a:rPr b="0" i="0" lang="en-US" sz="2000" u="none" cap="none" strike="noStrike">
                <a:solidFill>
                  <a:schemeClr val="dk1"/>
                </a:solidFill>
                <a:latin typeface="Cambria"/>
                <a:ea typeface="Cambria"/>
                <a:cs typeface="Cambria"/>
                <a:sym typeface="Cambria"/>
              </a:rPr>
              <a:t>yang cukup tinggi</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p5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33" name="Google Shape;533;p5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34" name="Google Shape;534;p57"/>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535" name="Google Shape;535;p57"/>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536" name="Google Shape;536;p57"/>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Contoh Error 503 (</a:t>
            </a:r>
            <a:r>
              <a:rPr b="1" i="1" lang="en-US" sz="2800" u="none" cap="none" strike="noStrike">
                <a:solidFill>
                  <a:srgbClr val="002060"/>
                </a:solidFill>
                <a:latin typeface="Cambria"/>
                <a:ea typeface="Cambria"/>
                <a:cs typeface="Cambria"/>
                <a:sym typeface="Cambria"/>
              </a:rPr>
              <a:t>Service Unavailable</a:t>
            </a:r>
            <a:r>
              <a:rPr b="1" i="0" lang="en-US" sz="2800" u="none" cap="none" strike="noStrike">
                <a:solidFill>
                  <a:srgbClr val="002060"/>
                </a:solidFill>
                <a:latin typeface="Cambria"/>
                <a:ea typeface="Cambria"/>
                <a:cs typeface="Cambria"/>
                <a:sym typeface="Cambria"/>
              </a:rPr>
              <a:t>)</a:t>
            </a:r>
            <a:endParaRPr b="0" i="0" sz="2800" u="none" cap="none" strike="noStrike">
              <a:solidFill>
                <a:srgbClr val="002060"/>
              </a:solidFill>
              <a:latin typeface="Cambria"/>
              <a:ea typeface="Cambria"/>
              <a:cs typeface="Cambria"/>
              <a:sym typeface="Cambria"/>
            </a:endParaRPr>
          </a:p>
        </p:txBody>
      </p:sp>
      <p:pic>
        <p:nvPicPr>
          <p:cNvPr descr="Gambar terkait" id="537" name="Google Shape;537;p57"/>
          <p:cNvPicPr preferRelativeResize="0"/>
          <p:nvPr/>
        </p:nvPicPr>
        <p:blipFill rotWithShape="1">
          <a:blip r:embed="rId6">
            <a:alphaModFix/>
          </a:blip>
          <a:srcRect b="0" l="0" r="0" t="0"/>
          <a:stretch/>
        </p:blipFill>
        <p:spPr>
          <a:xfrm>
            <a:off x="365049" y="1174814"/>
            <a:ext cx="8340540" cy="3727182"/>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id="542" name="Google Shape;542;p5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43" name="Google Shape;543;p5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44" name="Google Shape;544;p58"/>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545" name="Google Shape;545;p58"/>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546" name="Google Shape;546;p5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5. Error 504 (</a:t>
            </a:r>
            <a:r>
              <a:rPr b="1" i="1" lang="en-US" sz="2800" u="none" cap="none" strike="noStrike">
                <a:solidFill>
                  <a:srgbClr val="002060"/>
                </a:solidFill>
                <a:latin typeface="Arial"/>
                <a:ea typeface="Arial"/>
                <a:cs typeface="Arial"/>
                <a:sym typeface="Arial"/>
              </a:rPr>
              <a:t>Gateway Time-out)</a:t>
            </a:r>
            <a:endParaRPr b="0" i="0" sz="2800" u="none" cap="none" strike="noStrike">
              <a:solidFill>
                <a:srgbClr val="002060"/>
              </a:solidFill>
              <a:latin typeface="Arial"/>
              <a:ea typeface="Arial"/>
              <a:cs typeface="Arial"/>
              <a:sym typeface="Arial"/>
            </a:endParaRPr>
          </a:p>
        </p:txBody>
      </p:sp>
      <p:sp>
        <p:nvSpPr>
          <p:cNvPr id="547" name="Google Shape;547;p58"/>
          <p:cNvSpPr txBox="1"/>
          <p:nvPr/>
        </p:nvSpPr>
        <p:spPr>
          <a:xfrm>
            <a:off x="447805" y="1121285"/>
            <a:ext cx="82485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Definisi</a:t>
            </a:r>
            <a:r>
              <a:rPr b="0" i="0" lang="en-US" sz="2000" u="none" cap="none" strike="noStrike">
                <a:solidFill>
                  <a:schemeClr val="dk1"/>
                </a:solidFill>
                <a:latin typeface="Cambria"/>
                <a:ea typeface="Cambria"/>
                <a:cs typeface="Cambria"/>
                <a:sym typeface="Cambria"/>
              </a:rPr>
              <a:t> : sebuah peringatan yang muncul ketika server tidak menerima respons yang tepat waktu dari server lain yang berperan sebagai gateway atau proxy</a:t>
            </a:r>
            <a:endParaRPr b="0" i="0" sz="2000" u="none" cap="none" strike="noStrike">
              <a:solidFill>
                <a:schemeClr val="dk1"/>
              </a:solidFill>
              <a:latin typeface="Cambria"/>
              <a:ea typeface="Cambria"/>
              <a:cs typeface="Cambria"/>
              <a:sym typeface="Cambria"/>
            </a:endParaRPr>
          </a:p>
          <a:p>
            <a:pPr indent="0" lvl="0" marL="45720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dk1"/>
              </a:solidFill>
              <a:latin typeface="Cambria"/>
              <a:ea typeface="Cambria"/>
              <a:cs typeface="Cambria"/>
              <a:sym typeface="Cambria"/>
            </a:endParaRPr>
          </a:p>
          <a:p>
            <a:pPr indent="-3556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Penyebab</a:t>
            </a:r>
            <a:r>
              <a:rPr b="0" i="0" lang="en-US" sz="2000" u="none" cap="none" strike="noStrike">
                <a:solidFill>
                  <a:schemeClr val="dk1"/>
                </a:solidFill>
                <a:latin typeface="Cambria"/>
                <a:ea typeface="Cambria"/>
                <a:cs typeface="Cambria"/>
                <a:sym typeface="Cambria"/>
              </a:rPr>
              <a:t> :</a:t>
            </a:r>
            <a:endParaRPr b="0" i="0" sz="2400" u="none" cap="none" strike="noStrike">
              <a:solidFill>
                <a:schemeClr val="dk1"/>
              </a:solidFill>
              <a:latin typeface="Cambria"/>
              <a:ea typeface="Cambria"/>
              <a:cs typeface="Cambria"/>
              <a:sym typeface="Cambria"/>
            </a:endParaRPr>
          </a:p>
          <a:p>
            <a:pPr indent="-355600" lvl="0" marL="914400" marR="0" rtl="0" algn="just">
              <a:lnSpc>
                <a:spcPct val="100000"/>
              </a:lnSpc>
              <a:spcBef>
                <a:spcPts val="0"/>
              </a:spcBef>
              <a:spcAft>
                <a:spcPts val="0"/>
              </a:spcAft>
              <a:buClr>
                <a:schemeClr val="dk1"/>
              </a:buClr>
              <a:buSzPts val="2000"/>
              <a:buFont typeface="Cambria"/>
              <a:buAutoNum type="arabicPeriod"/>
            </a:pPr>
            <a:r>
              <a:rPr b="0" i="1" lang="en-US" sz="2000" u="none" cap="none" strike="noStrike">
                <a:solidFill>
                  <a:schemeClr val="dk1"/>
                </a:solidFill>
                <a:latin typeface="Cambria"/>
                <a:ea typeface="Cambria"/>
                <a:cs typeface="Cambria"/>
                <a:sym typeface="Cambria"/>
              </a:rPr>
              <a:t>Request</a:t>
            </a:r>
            <a:r>
              <a:rPr b="0" i="0" lang="en-US" sz="2000" u="none" cap="none" strike="noStrike">
                <a:solidFill>
                  <a:schemeClr val="dk1"/>
                </a:solidFill>
                <a:latin typeface="Cambria"/>
                <a:ea typeface="Cambria"/>
                <a:cs typeface="Cambria"/>
                <a:sym typeface="Cambria"/>
              </a:rPr>
              <a:t> (permintaan) data yang terlalu lama ke server</a:t>
            </a:r>
            <a:endParaRPr b="0" i="0" sz="2000" u="none" cap="none" strike="noStrike">
              <a:solidFill>
                <a:schemeClr val="dk1"/>
              </a:solidFill>
              <a:latin typeface="Cambria"/>
              <a:ea typeface="Cambria"/>
              <a:cs typeface="Cambria"/>
              <a:sym typeface="Cambria"/>
            </a:endParaRPr>
          </a:p>
          <a:p>
            <a:pPr indent="-355600" lvl="0" marL="914400" marR="0" rtl="0" algn="just">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Dipengaruhi oleh gangguan pada penyedia layanan internet</a:t>
            </a:r>
            <a:endParaRPr b="0" i="0" sz="2000" u="none" cap="none" strike="noStrike">
              <a:solidFill>
                <a:schemeClr val="dk1"/>
              </a:solidFill>
              <a:latin typeface="Cambria"/>
              <a:ea typeface="Cambria"/>
              <a:cs typeface="Cambria"/>
              <a:sym typeface="Cambria"/>
            </a:endParaRPr>
          </a:p>
          <a:p>
            <a:pPr indent="-355600" lvl="0" marL="914400" marR="0" rtl="0" algn="just">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Pembagian serta penggunaan data akses yang tidak seimbang</a:t>
            </a:r>
            <a:endParaRPr b="0" i="0" sz="2000" u="none" cap="none" strike="noStrike">
              <a:solidFill>
                <a:schemeClr val="dk1"/>
              </a:solidFill>
              <a:latin typeface="Cambria"/>
              <a:ea typeface="Cambria"/>
              <a:cs typeface="Cambria"/>
              <a:sym typeface="Cambria"/>
            </a:endParaRPr>
          </a:p>
          <a:p>
            <a:pPr indent="-355600" lvl="0" marL="914400" marR="0" rtl="0" algn="just">
              <a:lnSpc>
                <a:spcPct val="100000"/>
              </a:lnSpc>
              <a:spcBef>
                <a:spcPts val="0"/>
              </a:spcBef>
              <a:spcAft>
                <a:spcPts val="0"/>
              </a:spcAft>
              <a:buClr>
                <a:schemeClr val="dk1"/>
              </a:buClr>
              <a:buSzPts val="2000"/>
              <a:buFont typeface="Cambria"/>
              <a:buAutoNum type="arabicPeriod"/>
            </a:pPr>
            <a:r>
              <a:rPr b="0" i="0" lang="en-US" sz="2000" u="none" cap="none" strike="noStrike">
                <a:solidFill>
                  <a:schemeClr val="dk1"/>
                </a:solidFill>
                <a:latin typeface="Cambria"/>
                <a:ea typeface="Cambria"/>
                <a:cs typeface="Cambria"/>
                <a:sym typeface="Cambria"/>
              </a:rPr>
              <a:t>Kesalahan jaringan server di Internet maupun koneksi internet pada komputer yang digunakan</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p5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53" name="Google Shape;553;p5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54" name="Google Shape;554;p59"/>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555" name="Google Shape;555;p59"/>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556" name="Google Shape;556;p59"/>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Contoh Error 504 (</a:t>
            </a:r>
            <a:r>
              <a:rPr b="1" i="1" lang="en-US" sz="2800" u="none" cap="none" strike="noStrike">
                <a:solidFill>
                  <a:srgbClr val="002060"/>
                </a:solidFill>
                <a:latin typeface="Arial"/>
                <a:ea typeface="Arial"/>
                <a:cs typeface="Arial"/>
                <a:sym typeface="Arial"/>
              </a:rPr>
              <a:t>Gateway Time-out</a:t>
            </a:r>
            <a:r>
              <a:rPr b="1" i="0" lang="en-US" sz="2800" u="none" cap="none" strike="noStrike">
                <a:solidFill>
                  <a:srgbClr val="002060"/>
                </a:solidFill>
                <a:latin typeface="Arial"/>
                <a:ea typeface="Arial"/>
                <a:cs typeface="Arial"/>
                <a:sym typeface="Arial"/>
              </a:rPr>
              <a:t>)</a:t>
            </a:r>
            <a:endParaRPr b="0" i="0" sz="2800" u="none" cap="none" strike="noStrike">
              <a:solidFill>
                <a:srgbClr val="002060"/>
              </a:solidFill>
              <a:latin typeface="Arial"/>
              <a:ea typeface="Arial"/>
              <a:cs typeface="Arial"/>
              <a:sym typeface="Arial"/>
            </a:endParaRPr>
          </a:p>
        </p:txBody>
      </p:sp>
      <p:pic>
        <p:nvPicPr>
          <p:cNvPr descr="Hasil gambar untuk error 503 service unavailable" id="557" name="Google Shape;557;p59"/>
          <p:cNvPicPr preferRelativeResize="0"/>
          <p:nvPr/>
        </p:nvPicPr>
        <p:blipFill rotWithShape="1">
          <a:blip r:embed="rId6">
            <a:alphaModFix/>
          </a:blip>
          <a:srcRect b="0" l="0" r="0" t="0"/>
          <a:stretch/>
        </p:blipFill>
        <p:spPr>
          <a:xfrm>
            <a:off x="1110223" y="1108991"/>
            <a:ext cx="6923554" cy="40552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6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63" name="Google Shape;563;p6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64" name="Google Shape;564;p60"/>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565" name="Google Shape;565;p60"/>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566" name="Google Shape;566;p60"/>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700" u="none" cap="none" strike="noStrike">
                <a:solidFill>
                  <a:srgbClr val="002060"/>
                </a:solidFill>
                <a:latin typeface="Arial"/>
                <a:ea typeface="Arial"/>
                <a:cs typeface="Arial"/>
                <a:sym typeface="Arial"/>
              </a:rPr>
              <a:t>Web Tidak Dapat diakses Setelah Hosting -  Eksternal Error</a:t>
            </a:r>
            <a:endParaRPr b="1" i="0" sz="2700" u="none" cap="none" strike="noStrike">
              <a:solidFill>
                <a:srgbClr val="002060"/>
              </a:solidFill>
              <a:latin typeface="Arial"/>
              <a:ea typeface="Arial"/>
              <a:cs typeface="Arial"/>
              <a:sym typeface="Arial"/>
            </a:endParaRPr>
          </a:p>
        </p:txBody>
      </p:sp>
      <p:sp>
        <p:nvSpPr>
          <p:cNvPr id="567" name="Google Shape;567;p60"/>
          <p:cNvSpPr txBox="1"/>
          <p:nvPr/>
        </p:nvSpPr>
        <p:spPr>
          <a:xfrm>
            <a:off x="447750" y="1283701"/>
            <a:ext cx="7728000" cy="3817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200" u="none" cap="none" strike="noStrike">
                <a:solidFill>
                  <a:srgbClr val="000000"/>
                </a:solidFill>
                <a:latin typeface="Cambria"/>
                <a:ea typeface="Cambria"/>
                <a:cs typeface="Cambria"/>
                <a:sym typeface="Cambria"/>
              </a:rPr>
              <a:t>Kondisi yang harus diperhatikan pada kesalahan web tidak dapat diakses :</a:t>
            </a:r>
            <a:endParaRPr b="0" i="0" sz="1200" u="none" cap="none" strike="noStrike">
              <a:solidFill>
                <a:srgbClr val="000000"/>
              </a:solidFill>
              <a:latin typeface="Cambria"/>
              <a:ea typeface="Cambria"/>
              <a:cs typeface="Cambria"/>
              <a:sym typeface="Cambria"/>
            </a:endParaRPr>
          </a:p>
          <a:p>
            <a:pPr indent="-368300" lvl="0" marL="457200" marR="0" rtl="0" algn="l">
              <a:lnSpc>
                <a:spcPct val="100000"/>
              </a:lnSpc>
              <a:spcBef>
                <a:spcPts val="0"/>
              </a:spcBef>
              <a:spcAft>
                <a:spcPts val="0"/>
              </a:spcAft>
              <a:buClr>
                <a:srgbClr val="000000"/>
              </a:buClr>
              <a:buSzPts val="2200"/>
              <a:buFont typeface="Cambria"/>
              <a:buAutoNum type="arabicPeriod"/>
            </a:pPr>
            <a:r>
              <a:rPr b="0" i="0" lang="en-US" sz="2200" u="none" cap="none" strike="noStrike">
                <a:solidFill>
                  <a:srgbClr val="000000"/>
                </a:solidFill>
                <a:latin typeface="Cambria"/>
                <a:ea typeface="Cambria"/>
                <a:cs typeface="Cambria"/>
                <a:sym typeface="Cambria"/>
              </a:rPr>
              <a:t>Setting DNS</a:t>
            </a:r>
            <a:endParaRPr b="0" i="0" sz="1200" u="none" cap="none" strike="noStrike">
              <a:solidFill>
                <a:srgbClr val="000000"/>
              </a:solidFill>
              <a:latin typeface="Cambria"/>
              <a:ea typeface="Cambria"/>
              <a:cs typeface="Cambria"/>
              <a:sym typeface="Cambria"/>
            </a:endParaRPr>
          </a:p>
          <a:p>
            <a:pPr indent="-368300" lvl="0" marL="457200" marR="0" rtl="0" algn="l">
              <a:lnSpc>
                <a:spcPct val="100000"/>
              </a:lnSpc>
              <a:spcBef>
                <a:spcPts val="0"/>
              </a:spcBef>
              <a:spcAft>
                <a:spcPts val="0"/>
              </a:spcAft>
              <a:buClr>
                <a:srgbClr val="000000"/>
              </a:buClr>
              <a:buSzPts val="2200"/>
              <a:buFont typeface="Cambria"/>
              <a:buAutoNum type="arabicPeriod"/>
            </a:pPr>
            <a:r>
              <a:rPr b="0" i="0" lang="en-US" sz="2200" u="none" cap="none" strike="noStrike">
                <a:solidFill>
                  <a:srgbClr val="000000"/>
                </a:solidFill>
                <a:latin typeface="Cambria"/>
                <a:ea typeface="Cambria"/>
                <a:cs typeface="Cambria"/>
                <a:sym typeface="Cambria"/>
              </a:rPr>
              <a:t>File index</a:t>
            </a:r>
            <a:endParaRPr b="0" i="0" sz="1200" u="none" cap="none" strike="noStrike">
              <a:solidFill>
                <a:srgbClr val="000000"/>
              </a:solidFill>
              <a:latin typeface="Cambria"/>
              <a:ea typeface="Cambria"/>
              <a:cs typeface="Cambria"/>
              <a:sym typeface="Cambria"/>
            </a:endParaRPr>
          </a:p>
          <a:p>
            <a:pPr indent="-368300" lvl="0" marL="457200" marR="0" rtl="0" algn="l">
              <a:lnSpc>
                <a:spcPct val="100000"/>
              </a:lnSpc>
              <a:spcBef>
                <a:spcPts val="0"/>
              </a:spcBef>
              <a:spcAft>
                <a:spcPts val="0"/>
              </a:spcAft>
              <a:buClr>
                <a:srgbClr val="000000"/>
              </a:buClr>
              <a:buSzPts val="2200"/>
              <a:buFont typeface="Cambria"/>
              <a:buAutoNum type="arabicPeriod"/>
            </a:pPr>
            <a:r>
              <a:rPr b="0" i="0" lang="en-US" sz="2200" u="none" cap="none" strike="noStrike">
                <a:solidFill>
                  <a:srgbClr val="000000"/>
                </a:solidFill>
                <a:latin typeface="Cambria"/>
                <a:ea typeface="Cambria"/>
                <a:cs typeface="Cambria"/>
                <a:sym typeface="Cambria"/>
              </a:rPr>
              <a:t>Nama domain</a:t>
            </a:r>
            <a:endParaRPr b="0" i="0" sz="1200" u="none" cap="none" strike="noStrike">
              <a:solidFill>
                <a:srgbClr val="000000"/>
              </a:solidFill>
              <a:latin typeface="Cambria"/>
              <a:ea typeface="Cambria"/>
              <a:cs typeface="Cambria"/>
              <a:sym typeface="Cambria"/>
            </a:endParaRPr>
          </a:p>
          <a:p>
            <a:pPr indent="-368300" lvl="0" marL="457200" marR="0" rtl="0" algn="l">
              <a:lnSpc>
                <a:spcPct val="100000"/>
              </a:lnSpc>
              <a:spcBef>
                <a:spcPts val="0"/>
              </a:spcBef>
              <a:spcAft>
                <a:spcPts val="0"/>
              </a:spcAft>
              <a:buClr>
                <a:srgbClr val="000000"/>
              </a:buClr>
              <a:buSzPts val="2200"/>
              <a:buFont typeface="Cambria"/>
              <a:buAutoNum type="arabicPeriod"/>
            </a:pPr>
            <a:r>
              <a:rPr b="0" i="0" lang="en-US" sz="2200" u="none" cap="none" strike="noStrike">
                <a:solidFill>
                  <a:srgbClr val="000000"/>
                </a:solidFill>
                <a:latin typeface="Cambria"/>
                <a:ea typeface="Cambria"/>
                <a:cs typeface="Cambria"/>
                <a:sym typeface="Cambria"/>
              </a:rPr>
              <a:t>Koneksi Internet</a:t>
            </a:r>
            <a:endParaRPr b="0" i="0" sz="1200" u="none" cap="none" strike="noStrike">
              <a:solidFill>
                <a:srgbClr val="000000"/>
              </a:solidFill>
              <a:latin typeface="Cambria"/>
              <a:ea typeface="Cambria"/>
              <a:cs typeface="Cambria"/>
              <a:sym typeface="Cambria"/>
            </a:endParaRPr>
          </a:p>
          <a:p>
            <a:pPr indent="-368300" lvl="0" marL="457200" marR="0" rtl="0" algn="l">
              <a:lnSpc>
                <a:spcPct val="100000"/>
              </a:lnSpc>
              <a:spcBef>
                <a:spcPts val="0"/>
              </a:spcBef>
              <a:spcAft>
                <a:spcPts val="0"/>
              </a:spcAft>
              <a:buClr>
                <a:srgbClr val="000000"/>
              </a:buClr>
              <a:buSzPts val="2200"/>
              <a:buFont typeface="Cambria"/>
              <a:buAutoNum type="arabicPeriod"/>
            </a:pPr>
            <a:r>
              <a:rPr b="0" i="0" lang="en-US" sz="2200" u="none" cap="none" strike="noStrike">
                <a:solidFill>
                  <a:srgbClr val="000000"/>
                </a:solidFill>
                <a:latin typeface="Cambria"/>
                <a:ea typeface="Cambria"/>
                <a:cs typeface="Cambria"/>
                <a:sym typeface="Cambria"/>
              </a:rPr>
              <a:t>IP terblokir</a:t>
            </a:r>
            <a:endParaRPr b="0" i="0" sz="2200" u="none" cap="none" strike="noStrike">
              <a:solidFill>
                <a:srgbClr val="000000"/>
              </a:solidFill>
              <a:latin typeface="Cambria"/>
              <a:ea typeface="Cambria"/>
              <a:cs typeface="Cambria"/>
              <a:sym typeface="Cambria"/>
            </a:endParaRPr>
          </a:p>
          <a:p>
            <a:pPr indent="-368300" lvl="0" marL="457200" marR="0" rtl="0" algn="l">
              <a:lnSpc>
                <a:spcPct val="100000"/>
              </a:lnSpc>
              <a:spcBef>
                <a:spcPts val="0"/>
              </a:spcBef>
              <a:spcAft>
                <a:spcPts val="0"/>
              </a:spcAft>
              <a:buClr>
                <a:srgbClr val="000000"/>
              </a:buClr>
              <a:buSzPts val="2200"/>
              <a:buFont typeface="Cambria"/>
              <a:buAutoNum type="arabicPeriod"/>
            </a:pPr>
            <a:r>
              <a:rPr b="0" i="0" lang="en-US" sz="2200" u="none" cap="none" strike="noStrike">
                <a:solidFill>
                  <a:srgbClr val="000000"/>
                </a:solidFill>
                <a:latin typeface="Cambria"/>
                <a:ea typeface="Cambria"/>
                <a:cs typeface="Cambria"/>
                <a:sym typeface="Cambria"/>
              </a:rPr>
              <a:t>Komputer terserang ARP Spoofing/trojan/virus</a:t>
            </a:r>
            <a:endParaRPr b="0" i="0" sz="1200" u="none" cap="none" strike="noStrike">
              <a:solidFill>
                <a:srgbClr val="000000"/>
              </a:solidFill>
              <a:latin typeface="Cambria"/>
              <a:ea typeface="Cambria"/>
              <a:cs typeface="Cambria"/>
              <a:sym typeface="Cambria"/>
            </a:endParaRPr>
          </a:p>
          <a:p>
            <a:pPr indent="-368300" lvl="0" marL="457200" marR="0" rtl="0" algn="l">
              <a:lnSpc>
                <a:spcPct val="100000"/>
              </a:lnSpc>
              <a:spcBef>
                <a:spcPts val="0"/>
              </a:spcBef>
              <a:spcAft>
                <a:spcPts val="0"/>
              </a:spcAft>
              <a:buClr>
                <a:srgbClr val="000000"/>
              </a:buClr>
              <a:buSzPts val="2200"/>
              <a:buFont typeface="Cambria"/>
              <a:buAutoNum type="arabicPeriod"/>
            </a:pPr>
            <a:r>
              <a:rPr b="0" i="0" lang="en-US" sz="2200" u="none" cap="none" strike="noStrike">
                <a:solidFill>
                  <a:srgbClr val="000000"/>
                </a:solidFill>
                <a:latin typeface="Cambria"/>
                <a:ea typeface="Cambria"/>
                <a:cs typeface="Cambria"/>
                <a:sym typeface="Cambria"/>
              </a:rPr>
              <a:t>Upload file</a:t>
            </a:r>
            <a:endParaRPr b="0" i="0" sz="1200" u="none" cap="none" strike="noStrike">
              <a:solidFill>
                <a:srgbClr val="000000"/>
              </a:solidFill>
              <a:latin typeface="Cambria"/>
              <a:ea typeface="Cambria"/>
              <a:cs typeface="Cambria"/>
              <a:sym typeface="Cambria"/>
            </a:endParaRPr>
          </a:p>
          <a:p>
            <a:pPr indent="-368300" lvl="0" marL="457200" marR="0" rtl="0" algn="l">
              <a:lnSpc>
                <a:spcPct val="100000"/>
              </a:lnSpc>
              <a:spcBef>
                <a:spcPts val="0"/>
              </a:spcBef>
              <a:spcAft>
                <a:spcPts val="0"/>
              </a:spcAft>
              <a:buClr>
                <a:srgbClr val="000000"/>
              </a:buClr>
              <a:buSzPts val="2200"/>
              <a:buFont typeface="Cambria"/>
              <a:buAutoNum type="arabicPeriod"/>
            </a:pPr>
            <a:r>
              <a:rPr b="0" i="0" lang="en-US" sz="2200" u="none" cap="none" strike="noStrike">
                <a:solidFill>
                  <a:srgbClr val="000000"/>
                </a:solidFill>
                <a:latin typeface="Cambria"/>
                <a:ea typeface="Cambria"/>
                <a:cs typeface="Cambria"/>
                <a:sym typeface="Cambria"/>
              </a:rPr>
              <a:t>Pengaturan file php.ini</a:t>
            </a:r>
            <a:endParaRPr b="0" i="0" sz="1200" u="none" cap="none" strike="noStrike">
              <a:solidFill>
                <a:srgbClr val="000000"/>
              </a:solidFill>
              <a:latin typeface="Cambria"/>
              <a:ea typeface="Cambria"/>
              <a:cs typeface="Cambria"/>
              <a:sym typeface="Cambria"/>
            </a:endParaRPr>
          </a:p>
          <a:p>
            <a:pPr indent="-368300" lvl="0" marL="457200" marR="0" rtl="0" algn="l">
              <a:lnSpc>
                <a:spcPct val="100000"/>
              </a:lnSpc>
              <a:spcBef>
                <a:spcPts val="0"/>
              </a:spcBef>
              <a:spcAft>
                <a:spcPts val="0"/>
              </a:spcAft>
              <a:buClr>
                <a:srgbClr val="000000"/>
              </a:buClr>
              <a:buSzPts val="2200"/>
              <a:buFont typeface="Cambria"/>
              <a:buAutoNum type="arabicPeriod"/>
            </a:pPr>
            <a:r>
              <a:rPr b="0" i="0" lang="en-US" sz="2200" u="none" cap="none" strike="noStrike">
                <a:solidFill>
                  <a:srgbClr val="000000"/>
                </a:solidFill>
                <a:latin typeface="Cambria"/>
                <a:ea typeface="Cambria"/>
                <a:cs typeface="Cambria"/>
                <a:sym typeface="Cambria"/>
              </a:rPr>
              <a:t>Pengaturan database</a:t>
            </a:r>
            <a:endParaRPr b="0" i="0" sz="1200" u="none" cap="none" strike="noStrike">
              <a:solidFill>
                <a:srgbClr val="000000"/>
              </a:solidFill>
              <a:latin typeface="Cambria"/>
              <a:ea typeface="Cambria"/>
              <a:cs typeface="Cambria"/>
              <a:sym typeface="Cambri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p6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73" name="Google Shape;573;p6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74" name="Google Shape;574;p6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575" name="Google Shape;575;p6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576" name="Google Shape;576;p6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1. Kesalahan Setting DNS</a:t>
            </a:r>
            <a:endParaRPr b="1" i="0" sz="2800" u="none" cap="none" strike="noStrike">
              <a:solidFill>
                <a:srgbClr val="002060"/>
              </a:solidFill>
              <a:latin typeface="Arial"/>
              <a:ea typeface="Arial"/>
              <a:cs typeface="Arial"/>
              <a:sym typeface="Arial"/>
            </a:endParaRPr>
          </a:p>
        </p:txBody>
      </p:sp>
      <p:sp>
        <p:nvSpPr>
          <p:cNvPr id="577" name="Google Shape;577;p61"/>
          <p:cNvSpPr txBox="1"/>
          <p:nvPr/>
        </p:nvSpPr>
        <p:spPr>
          <a:xfrm>
            <a:off x="905626" y="1121275"/>
            <a:ext cx="7405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mbria"/>
                <a:ea typeface="Cambria"/>
                <a:cs typeface="Cambria"/>
                <a:sym typeface="Cambria"/>
              </a:rPr>
              <a:t>Kesalahan pengaturan DNS yang perlu diperhatikan : </a:t>
            </a:r>
            <a:endParaRPr b="0" i="0" sz="14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Terjadi perubahan pada DNS</a:t>
            </a:r>
            <a:endParaRPr b="0" i="0" sz="14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Setting DNS salah</a:t>
            </a:r>
            <a:endParaRPr b="0" i="0" sz="1400" u="none" cap="none" strike="noStrike">
              <a:solidFill>
                <a:schemeClr val="dk1"/>
              </a:solidFill>
              <a:latin typeface="Cambria"/>
              <a:ea typeface="Cambria"/>
              <a:cs typeface="Cambria"/>
              <a:sym typeface="Cambri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id="582" name="Google Shape;582;p6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83" name="Google Shape;583;p6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84" name="Google Shape;584;p6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585" name="Google Shape;585;p6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586" name="Google Shape;586;p6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2. File Index</a:t>
            </a:r>
            <a:endParaRPr b="1" i="0" sz="2800" u="none" cap="none" strike="noStrike">
              <a:solidFill>
                <a:srgbClr val="002060"/>
              </a:solidFill>
              <a:latin typeface="Arial"/>
              <a:ea typeface="Arial"/>
              <a:cs typeface="Arial"/>
              <a:sym typeface="Arial"/>
            </a:endParaRPr>
          </a:p>
        </p:txBody>
      </p:sp>
      <p:sp>
        <p:nvSpPr>
          <p:cNvPr id="587" name="Google Shape;587;p62"/>
          <p:cNvSpPr txBox="1"/>
          <p:nvPr/>
        </p:nvSpPr>
        <p:spPr>
          <a:xfrm>
            <a:off x="447805" y="1121285"/>
            <a:ext cx="8248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mbria"/>
                <a:ea typeface="Cambria"/>
                <a:cs typeface="Cambria"/>
                <a:sym typeface="Cambria"/>
              </a:rPr>
              <a:t>Kesalahan file index yang perlu diperhatikan : </a:t>
            </a:r>
            <a:endParaRPr b="0" i="0" sz="14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File index tidak ada di server web</a:t>
            </a:r>
            <a:endParaRPr b="0" i="0" sz="14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File index kosong</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6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593" name="Google Shape;593;p6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594" name="Google Shape;594;p6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595" name="Google Shape;595;p6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596" name="Google Shape;596;p6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3. Nama Domain</a:t>
            </a:r>
            <a:endParaRPr b="1" i="0" sz="2800" u="none" cap="none" strike="noStrike">
              <a:solidFill>
                <a:srgbClr val="002060"/>
              </a:solidFill>
              <a:latin typeface="Arial"/>
              <a:ea typeface="Arial"/>
              <a:cs typeface="Arial"/>
              <a:sym typeface="Arial"/>
            </a:endParaRPr>
          </a:p>
        </p:txBody>
      </p:sp>
      <p:sp>
        <p:nvSpPr>
          <p:cNvPr id="597" name="Google Shape;597;p63"/>
          <p:cNvSpPr txBox="1"/>
          <p:nvPr/>
        </p:nvSpPr>
        <p:spPr>
          <a:xfrm>
            <a:off x="447805" y="1121285"/>
            <a:ext cx="8248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mbria"/>
                <a:ea typeface="Cambria"/>
                <a:cs typeface="Cambria"/>
                <a:sym typeface="Cambria"/>
              </a:rPr>
              <a:t>Kesalahan nama domain yang perlu diperhatikan : </a:t>
            </a:r>
            <a:endParaRPr b="0" i="0" sz="14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File index tidak ada di server web</a:t>
            </a:r>
            <a:endParaRPr b="0" i="0" sz="14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File index kosong</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2"/>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34" name="Google Shape;134;p2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35" name="Google Shape;135;p22"/>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36" name="Google Shape;136;p22"/>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37" name="Google Shape;137;p22"/>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Tujuan </a:t>
            </a:r>
            <a:r>
              <a:rPr b="1" i="0" lang="en-US" sz="2800" u="none" cap="none" strike="noStrike">
                <a:solidFill>
                  <a:srgbClr val="243A62"/>
                </a:solidFill>
                <a:latin typeface="Cambria"/>
                <a:ea typeface="Cambria"/>
                <a:cs typeface="Cambria"/>
                <a:sym typeface="Cambria"/>
              </a:rPr>
              <a:t>Eksekusi </a:t>
            </a:r>
            <a:r>
              <a:rPr b="1" i="0" lang="en-US" sz="2800" u="none" cap="none" strike="noStrike">
                <a:solidFill>
                  <a:srgbClr val="002060"/>
                </a:solidFill>
                <a:latin typeface="Cambria"/>
                <a:ea typeface="Cambria"/>
                <a:cs typeface="Cambria"/>
                <a:sym typeface="Cambria"/>
              </a:rPr>
              <a:t>Pengujian</a:t>
            </a:r>
            <a:endParaRPr b="0" i="0" sz="2800" u="none" cap="none" strike="noStrike">
              <a:solidFill>
                <a:srgbClr val="002060"/>
              </a:solidFill>
              <a:latin typeface="Cambria"/>
              <a:ea typeface="Cambria"/>
              <a:cs typeface="Cambria"/>
              <a:sym typeface="Cambria"/>
            </a:endParaRPr>
          </a:p>
        </p:txBody>
      </p:sp>
      <p:sp>
        <p:nvSpPr>
          <p:cNvPr id="138" name="Google Shape;138;p22"/>
          <p:cNvSpPr/>
          <p:nvPr/>
        </p:nvSpPr>
        <p:spPr>
          <a:xfrm>
            <a:off x="331175" y="876948"/>
            <a:ext cx="8463900" cy="3948300"/>
          </a:xfrm>
          <a:prstGeom prst="rect">
            <a:avLst/>
          </a:prstGeom>
          <a:noFill/>
          <a:ln>
            <a:noFill/>
          </a:ln>
        </p:spPr>
        <p:txBody>
          <a:bodyPr anchorCtr="0" anchor="t" bIns="45700" lIns="91425" spcFirstLastPara="1" rIns="91425" wrap="square" tIns="45700">
            <a:spAutoFit/>
          </a:bodyPr>
          <a:lstStyle/>
          <a:p>
            <a:pPr indent="-381000" lvl="0" marL="457200" marR="0" rtl="0" algn="just">
              <a:lnSpc>
                <a:spcPct val="100000"/>
              </a:lnSpc>
              <a:spcBef>
                <a:spcPts val="0"/>
              </a:spcBef>
              <a:spcAft>
                <a:spcPts val="0"/>
              </a:spcAft>
              <a:buClr>
                <a:schemeClr val="dk1"/>
              </a:buClr>
              <a:buSzPts val="2400"/>
              <a:buFont typeface="Cambria"/>
              <a:buAutoNum type="arabicPeriod"/>
            </a:pPr>
            <a:r>
              <a:rPr b="0" i="0" lang="en-US" sz="2400" u="none" cap="none" strike="noStrike">
                <a:solidFill>
                  <a:schemeClr val="dk1"/>
                </a:solidFill>
                <a:latin typeface="Cambria"/>
                <a:ea typeface="Cambria"/>
                <a:cs typeface="Cambria"/>
                <a:sym typeface="Cambria"/>
              </a:rPr>
              <a:t>Menjalankan program untuk menemukan error/fault yang tidak sesuai dengan requirement.</a:t>
            </a:r>
            <a:endParaRPr b="0" i="0" sz="1400" u="none" cap="none" strike="sngStrike">
              <a:solidFill>
                <a:schemeClr val="dk1"/>
              </a:solidFill>
              <a:latin typeface="Cambria"/>
              <a:ea typeface="Cambria"/>
              <a:cs typeface="Cambria"/>
              <a:sym typeface="Cambria"/>
            </a:endParaRPr>
          </a:p>
          <a:p>
            <a:pPr indent="-381000" lvl="0" marL="457200" marR="0" rtl="0" algn="just">
              <a:lnSpc>
                <a:spcPct val="100000"/>
              </a:lnSpc>
              <a:spcBef>
                <a:spcPts val="1000"/>
              </a:spcBef>
              <a:spcAft>
                <a:spcPts val="0"/>
              </a:spcAft>
              <a:buClr>
                <a:schemeClr val="dk1"/>
              </a:buClr>
              <a:buSzPts val="2400"/>
              <a:buFont typeface="Cambria"/>
              <a:buAutoNum type="arabicPeriod"/>
            </a:pPr>
            <a:r>
              <a:rPr b="0" i="0" lang="en-US" sz="2400" u="none" cap="none" strike="noStrike">
                <a:solidFill>
                  <a:schemeClr val="dk1"/>
                </a:solidFill>
                <a:latin typeface="Cambria"/>
                <a:ea typeface="Cambria"/>
                <a:cs typeface="Cambria"/>
                <a:sym typeface="Cambria"/>
              </a:rPr>
              <a:t>Pengujian yang sukses adalah yang berhasil menemukan error/fault yang tersembunyi.</a:t>
            </a:r>
            <a:endParaRPr b="0" i="0" sz="2400" u="none" cap="none" strike="noStrike">
              <a:solidFill>
                <a:schemeClr val="dk1"/>
              </a:solidFill>
              <a:latin typeface="Cambria"/>
              <a:ea typeface="Cambria"/>
              <a:cs typeface="Cambria"/>
              <a:sym typeface="Cambria"/>
            </a:endParaRPr>
          </a:p>
          <a:p>
            <a:pPr indent="-381000" lvl="0" marL="457200" marR="0" rtl="0" algn="just">
              <a:lnSpc>
                <a:spcPct val="100000"/>
              </a:lnSpc>
              <a:spcBef>
                <a:spcPts val="1000"/>
              </a:spcBef>
              <a:spcAft>
                <a:spcPts val="1000"/>
              </a:spcAft>
              <a:buClr>
                <a:schemeClr val="dk1"/>
              </a:buClr>
              <a:buSzPts val="2400"/>
              <a:buFont typeface="Cambria"/>
              <a:buAutoNum type="arabicPeriod"/>
            </a:pPr>
            <a:r>
              <a:rPr b="0" i="0" lang="en-US" sz="2400" u="none" cap="none" strike="noStrike">
                <a:solidFill>
                  <a:schemeClr val="dk1"/>
                </a:solidFill>
                <a:latin typeface="Cambria"/>
                <a:ea typeface="Cambria"/>
                <a:cs typeface="Cambria"/>
                <a:sym typeface="Cambria"/>
              </a:rPr>
              <a:t>Melakukan validasi sehingga program memiliki minim error/fault karena no error itu tidak mungkin terjadi.</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p6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03" name="Google Shape;603;p6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04" name="Google Shape;604;p64"/>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605" name="Google Shape;605;p64"/>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606" name="Google Shape;606;p6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4. Koneksi Internet</a:t>
            </a:r>
            <a:endParaRPr b="1" i="0" sz="2800" u="none" cap="none" strike="noStrike">
              <a:solidFill>
                <a:srgbClr val="002060"/>
              </a:solidFill>
              <a:latin typeface="Arial"/>
              <a:ea typeface="Arial"/>
              <a:cs typeface="Arial"/>
              <a:sym typeface="Arial"/>
            </a:endParaRPr>
          </a:p>
        </p:txBody>
      </p:sp>
      <p:sp>
        <p:nvSpPr>
          <p:cNvPr id="607" name="Google Shape;607;p64"/>
          <p:cNvSpPr txBox="1"/>
          <p:nvPr/>
        </p:nvSpPr>
        <p:spPr>
          <a:xfrm>
            <a:off x="447805" y="1121285"/>
            <a:ext cx="8248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mbria"/>
                <a:ea typeface="Cambria"/>
                <a:cs typeface="Cambria"/>
                <a:sym typeface="Cambria"/>
              </a:rPr>
              <a:t>Kesalahan koneksi internet yang perlu diperhatikan : </a:t>
            </a:r>
            <a:endParaRPr b="0" i="0" sz="14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Tidak dapat mengakses situs tersebut sedangkan situs-situs lain bisa diakses</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pic>
        <p:nvPicPr>
          <p:cNvPr id="612" name="Google Shape;612;p6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13" name="Google Shape;613;p6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14" name="Google Shape;614;p65"/>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615" name="Google Shape;615;p65"/>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616" name="Google Shape;616;p6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5. IP terblokir</a:t>
            </a:r>
            <a:endParaRPr b="1" i="0" sz="2800" u="none" cap="none" strike="noStrike">
              <a:solidFill>
                <a:srgbClr val="002060"/>
              </a:solidFill>
              <a:latin typeface="Arial"/>
              <a:ea typeface="Arial"/>
              <a:cs typeface="Arial"/>
              <a:sym typeface="Arial"/>
            </a:endParaRPr>
          </a:p>
        </p:txBody>
      </p:sp>
      <p:sp>
        <p:nvSpPr>
          <p:cNvPr id="617" name="Google Shape;617;p65"/>
          <p:cNvSpPr txBox="1"/>
          <p:nvPr/>
        </p:nvSpPr>
        <p:spPr>
          <a:xfrm>
            <a:off x="447755" y="1040060"/>
            <a:ext cx="8248500" cy="367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300" u="none" cap="none" strike="noStrike">
                <a:solidFill>
                  <a:schemeClr val="dk1"/>
                </a:solidFill>
                <a:latin typeface="Cambria"/>
                <a:ea typeface="Cambria"/>
                <a:cs typeface="Cambria"/>
                <a:sym typeface="Cambria"/>
              </a:rPr>
              <a:t>Kesalahan IP terblokir </a:t>
            </a:r>
            <a:r>
              <a:rPr b="0" i="0" lang="en-US" sz="2100" u="none" cap="none" strike="noStrike">
                <a:solidFill>
                  <a:schemeClr val="dk1"/>
                </a:solidFill>
                <a:latin typeface="Cambria"/>
                <a:ea typeface="Cambria"/>
                <a:cs typeface="Cambria"/>
                <a:sym typeface="Cambria"/>
              </a:rPr>
              <a:t>yang perlu diperhatikan : </a:t>
            </a:r>
            <a:endParaRPr b="0" i="0" sz="1100" u="none" cap="none" strike="noStrike">
              <a:solidFill>
                <a:schemeClr val="dk1"/>
              </a:solidFill>
              <a:latin typeface="Cambria"/>
              <a:ea typeface="Cambria"/>
              <a:cs typeface="Cambria"/>
              <a:sym typeface="Cambria"/>
            </a:endParaRPr>
          </a:p>
          <a:p>
            <a:pPr indent="-323850" lvl="0" marL="342900" marR="0" rtl="0" algn="l">
              <a:lnSpc>
                <a:spcPct val="100000"/>
              </a:lnSpc>
              <a:spcBef>
                <a:spcPts val="0"/>
              </a:spcBef>
              <a:spcAft>
                <a:spcPts val="0"/>
              </a:spcAft>
              <a:buClr>
                <a:schemeClr val="dk1"/>
              </a:buClr>
              <a:buSzPts val="2100"/>
              <a:buFont typeface="Cambria"/>
              <a:buChar char="•"/>
            </a:pPr>
            <a:r>
              <a:rPr b="0" i="0" lang="en-US" sz="2100" u="none" cap="none" strike="noStrike">
                <a:solidFill>
                  <a:schemeClr val="dk1"/>
                </a:solidFill>
                <a:latin typeface="Cambria"/>
                <a:ea typeface="Cambria"/>
                <a:cs typeface="Cambria"/>
                <a:sym typeface="Cambria"/>
              </a:rPr>
              <a:t>Tidak dapat mengakses semua halaman web</a:t>
            </a:r>
            <a:endParaRPr b="0" i="0" sz="1100" u="none" cap="none" strike="noStrike">
              <a:solidFill>
                <a:schemeClr val="dk1"/>
              </a:solidFill>
              <a:latin typeface="Cambria"/>
              <a:ea typeface="Cambria"/>
              <a:cs typeface="Cambria"/>
              <a:sym typeface="Cambria"/>
            </a:endParaRPr>
          </a:p>
          <a:p>
            <a:pPr indent="-323850" lvl="0" marL="342900" marR="0" rtl="0" algn="l">
              <a:lnSpc>
                <a:spcPct val="100000"/>
              </a:lnSpc>
              <a:spcBef>
                <a:spcPts val="0"/>
              </a:spcBef>
              <a:spcAft>
                <a:spcPts val="0"/>
              </a:spcAft>
              <a:buClr>
                <a:schemeClr val="dk1"/>
              </a:buClr>
              <a:buSzPts val="2100"/>
              <a:buFont typeface="Cambria"/>
              <a:buChar char="•"/>
            </a:pPr>
            <a:r>
              <a:rPr b="0" i="0" lang="en-US" sz="2100" u="none" cap="none" strike="noStrike">
                <a:solidFill>
                  <a:schemeClr val="dk1"/>
                </a:solidFill>
                <a:latin typeface="Cambria"/>
                <a:ea typeface="Cambria"/>
                <a:cs typeface="Cambria"/>
                <a:sym typeface="Cambria"/>
              </a:rPr>
              <a:t>Terblokir oleh Firewall</a:t>
            </a:r>
            <a:endParaRPr b="0" i="0" sz="1100" u="none" cap="none" strike="noStrike">
              <a:solidFill>
                <a:schemeClr val="dk1"/>
              </a:solidFill>
              <a:latin typeface="Cambria"/>
              <a:ea typeface="Cambria"/>
              <a:cs typeface="Cambria"/>
              <a:sym typeface="Cambria"/>
            </a:endParaRPr>
          </a:p>
          <a:p>
            <a:pPr indent="-514350" lvl="0" marL="514350" marR="0" rtl="0" algn="l">
              <a:lnSpc>
                <a:spcPct val="100000"/>
              </a:lnSpc>
              <a:spcBef>
                <a:spcPts val="0"/>
              </a:spcBef>
              <a:spcAft>
                <a:spcPts val="0"/>
              </a:spcAft>
              <a:buClr>
                <a:srgbClr val="000000"/>
              </a:buClr>
              <a:buSzPts val="2400"/>
              <a:buFont typeface="Arial"/>
              <a:buNone/>
            </a:pPr>
            <a:r>
              <a:t/>
            </a:r>
            <a:endParaRPr b="0" i="0" sz="2100" u="none" cap="none" strike="noStrike">
              <a:solidFill>
                <a:schemeClr val="dk1"/>
              </a:solidFill>
              <a:latin typeface="Cambria"/>
              <a:ea typeface="Cambria"/>
              <a:cs typeface="Cambria"/>
              <a:sym typeface="Cambria"/>
            </a:endParaRPr>
          </a:p>
          <a:p>
            <a:pPr indent="-514350" lvl="0" marL="514350" marR="0" rtl="0" algn="l">
              <a:lnSpc>
                <a:spcPct val="100000"/>
              </a:lnSpc>
              <a:spcBef>
                <a:spcPts val="0"/>
              </a:spcBef>
              <a:spcAft>
                <a:spcPts val="0"/>
              </a:spcAft>
              <a:buClr>
                <a:srgbClr val="000000"/>
              </a:buClr>
              <a:buSzPts val="2400"/>
              <a:buFont typeface="Arial"/>
              <a:buNone/>
            </a:pPr>
            <a:r>
              <a:rPr b="0" i="0" lang="en-US" sz="2100" u="none" cap="none" strike="noStrike">
                <a:solidFill>
                  <a:schemeClr val="dk1"/>
                </a:solidFill>
                <a:latin typeface="Cambria"/>
                <a:ea typeface="Cambria"/>
                <a:cs typeface="Cambria"/>
                <a:sym typeface="Cambria"/>
              </a:rPr>
              <a:t>Penyebab :</a:t>
            </a:r>
            <a:endParaRPr b="0" i="0" sz="1100" u="none" cap="none" strike="noStrike">
              <a:solidFill>
                <a:schemeClr val="dk1"/>
              </a:solidFill>
              <a:latin typeface="Cambria"/>
              <a:ea typeface="Cambria"/>
              <a:cs typeface="Cambria"/>
              <a:sym typeface="Cambria"/>
            </a:endParaRPr>
          </a:p>
          <a:p>
            <a:pPr indent="-438150" lvl="1" marL="628650" marR="0" rtl="0" algn="l">
              <a:lnSpc>
                <a:spcPct val="100000"/>
              </a:lnSpc>
              <a:spcBef>
                <a:spcPts val="0"/>
              </a:spcBef>
              <a:spcAft>
                <a:spcPts val="0"/>
              </a:spcAft>
              <a:buClr>
                <a:schemeClr val="dk1"/>
              </a:buClr>
              <a:buSzPts val="2100"/>
              <a:buFont typeface="Cambria"/>
              <a:buChar char="✔"/>
            </a:pPr>
            <a:r>
              <a:rPr b="0" i="0" lang="en-US" sz="2100" u="none" cap="none" strike="noStrike">
                <a:solidFill>
                  <a:schemeClr val="dk1"/>
                </a:solidFill>
                <a:latin typeface="Cambria"/>
                <a:ea typeface="Cambria"/>
                <a:cs typeface="Cambria"/>
                <a:sym typeface="Cambria"/>
              </a:rPr>
              <a:t>Berkali-kali salah saat login cpanel/webmail/ftp/ssh/pop3/imap</a:t>
            </a:r>
            <a:endParaRPr b="0" i="0" sz="2100" u="none" cap="none" strike="noStrike">
              <a:solidFill>
                <a:schemeClr val="dk1"/>
              </a:solidFill>
              <a:latin typeface="Cambria"/>
              <a:ea typeface="Cambria"/>
              <a:cs typeface="Cambria"/>
              <a:sym typeface="Cambria"/>
            </a:endParaRPr>
          </a:p>
          <a:p>
            <a:pPr indent="-438150" lvl="1" marL="628650" marR="0" rtl="0" algn="l">
              <a:lnSpc>
                <a:spcPct val="100000"/>
              </a:lnSpc>
              <a:spcBef>
                <a:spcPts val="0"/>
              </a:spcBef>
              <a:spcAft>
                <a:spcPts val="0"/>
              </a:spcAft>
              <a:buClr>
                <a:schemeClr val="dk1"/>
              </a:buClr>
              <a:buSzPts val="2100"/>
              <a:buFont typeface="Cambria"/>
              <a:buChar char="✔"/>
            </a:pPr>
            <a:r>
              <a:rPr b="0" i="0" lang="en-US" sz="2100" u="none" cap="none" strike="noStrike">
                <a:solidFill>
                  <a:schemeClr val="dk1"/>
                </a:solidFill>
                <a:latin typeface="Cambria"/>
                <a:ea typeface="Cambria"/>
                <a:cs typeface="Cambria"/>
                <a:sym typeface="Cambria"/>
              </a:rPr>
              <a:t>Terlalu sering </a:t>
            </a:r>
            <a:r>
              <a:rPr b="0" i="1" lang="en-US" sz="2100" u="none" cap="none" strike="noStrike">
                <a:solidFill>
                  <a:schemeClr val="dk1"/>
                </a:solidFill>
                <a:latin typeface="Cambria"/>
                <a:ea typeface="Cambria"/>
                <a:cs typeface="Cambria"/>
                <a:sym typeface="Cambria"/>
              </a:rPr>
              <a:t>me-refresh</a:t>
            </a:r>
            <a:r>
              <a:rPr b="0" i="0" lang="en-US" sz="2100" u="none" cap="none" strike="noStrike">
                <a:solidFill>
                  <a:schemeClr val="dk1"/>
                </a:solidFill>
                <a:latin typeface="Cambria"/>
                <a:ea typeface="Cambria"/>
                <a:cs typeface="Cambria"/>
                <a:sym typeface="Cambria"/>
              </a:rPr>
              <a:t> browser</a:t>
            </a:r>
            <a:endParaRPr b="0" i="0" sz="1100" u="none" cap="none" strike="noStrike">
              <a:solidFill>
                <a:schemeClr val="dk1"/>
              </a:solidFill>
              <a:latin typeface="Cambria"/>
              <a:ea typeface="Cambria"/>
              <a:cs typeface="Cambria"/>
              <a:sym typeface="Cambria"/>
            </a:endParaRPr>
          </a:p>
          <a:p>
            <a:pPr indent="-438150" lvl="1" marL="628650" marR="0" rtl="0" algn="l">
              <a:lnSpc>
                <a:spcPct val="100000"/>
              </a:lnSpc>
              <a:spcBef>
                <a:spcPts val="0"/>
              </a:spcBef>
              <a:spcAft>
                <a:spcPts val="0"/>
              </a:spcAft>
              <a:buClr>
                <a:schemeClr val="dk1"/>
              </a:buClr>
              <a:buSzPts val="2100"/>
              <a:buFont typeface="Cambria"/>
              <a:buChar char="✔"/>
            </a:pPr>
            <a:r>
              <a:rPr b="0" i="0" lang="en-US" sz="2100" u="none" cap="none" strike="noStrike">
                <a:solidFill>
                  <a:schemeClr val="dk1"/>
                </a:solidFill>
                <a:latin typeface="Cambria"/>
                <a:ea typeface="Cambria"/>
                <a:cs typeface="Cambria"/>
                <a:sym typeface="Cambria"/>
              </a:rPr>
              <a:t>Melakukan spam</a:t>
            </a:r>
            <a:endParaRPr b="0" i="0" sz="1100" u="none" cap="none" strike="noStrike">
              <a:solidFill>
                <a:schemeClr val="dk1"/>
              </a:solidFill>
              <a:latin typeface="Cambria"/>
              <a:ea typeface="Cambria"/>
              <a:cs typeface="Cambria"/>
              <a:sym typeface="Cambria"/>
            </a:endParaRPr>
          </a:p>
          <a:p>
            <a:pPr indent="-438150" lvl="1" marL="628650" marR="0" rtl="0" algn="l">
              <a:lnSpc>
                <a:spcPct val="100000"/>
              </a:lnSpc>
              <a:spcBef>
                <a:spcPts val="0"/>
              </a:spcBef>
              <a:spcAft>
                <a:spcPts val="0"/>
              </a:spcAft>
              <a:buClr>
                <a:schemeClr val="dk1"/>
              </a:buClr>
              <a:buSzPts val="2100"/>
              <a:buFont typeface="Cambria"/>
              <a:buChar char="✔"/>
            </a:pPr>
            <a:r>
              <a:rPr b="0" i="0" lang="en-US" sz="2100" u="none" cap="none" strike="noStrike">
                <a:solidFill>
                  <a:schemeClr val="dk1"/>
                </a:solidFill>
                <a:latin typeface="Cambria"/>
                <a:ea typeface="Cambria"/>
                <a:cs typeface="Cambria"/>
                <a:sym typeface="Cambria"/>
              </a:rPr>
              <a:t>Hacking</a:t>
            </a:r>
            <a:endParaRPr b="0" i="0" sz="1100" u="none" cap="none" strike="noStrike">
              <a:solidFill>
                <a:schemeClr val="dk1"/>
              </a:solidFill>
              <a:latin typeface="Cambria"/>
              <a:ea typeface="Cambria"/>
              <a:cs typeface="Cambria"/>
              <a:sym typeface="Cambria"/>
            </a:endParaRPr>
          </a:p>
          <a:p>
            <a:pPr indent="-438150" lvl="1" marL="628650" marR="0" rtl="0" algn="l">
              <a:lnSpc>
                <a:spcPct val="100000"/>
              </a:lnSpc>
              <a:spcBef>
                <a:spcPts val="0"/>
              </a:spcBef>
              <a:spcAft>
                <a:spcPts val="0"/>
              </a:spcAft>
              <a:buClr>
                <a:schemeClr val="dk1"/>
              </a:buClr>
              <a:buSzPts val="2100"/>
              <a:buFont typeface="Cambria"/>
              <a:buChar char="✔"/>
            </a:pPr>
            <a:r>
              <a:rPr b="0" i="0" lang="en-US" sz="2100" u="none" cap="none" strike="noStrike">
                <a:solidFill>
                  <a:schemeClr val="dk1"/>
                </a:solidFill>
                <a:latin typeface="Cambria"/>
                <a:ea typeface="Cambria"/>
                <a:cs typeface="Cambria"/>
                <a:sym typeface="Cambria"/>
              </a:rPr>
              <a:t>DOS attack</a:t>
            </a:r>
            <a:endParaRPr b="0" i="0" sz="1100" u="none" cap="none" strike="noStrike">
              <a:solidFill>
                <a:schemeClr val="dk1"/>
              </a:solidFill>
              <a:latin typeface="Cambria"/>
              <a:ea typeface="Cambria"/>
              <a:cs typeface="Cambria"/>
              <a:sym typeface="Cambria"/>
            </a:endParaRPr>
          </a:p>
          <a:p>
            <a:pPr indent="-438150" lvl="1" marL="628650" marR="0" rtl="0" algn="l">
              <a:lnSpc>
                <a:spcPct val="100000"/>
              </a:lnSpc>
              <a:spcBef>
                <a:spcPts val="0"/>
              </a:spcBef>
              <a:spcAft>
                <a:spcPts val="0"/>
              </a:spcAft>
              <a:buClr>
                <a:schemeClr val="dk1"/>
              </a:buClr>
              <a:buSzPts val="2100"/>
              <a:buFont typeface="Cambria"/>
              <a:buChar char="✔"/>
            </a:pPr>
            <a:r>
              <a:rPr b="0" i="0" lang="en-US" sz="2100" u="none" cap="none" strike="noStrike">
                <a:solidFill>
                  <a:schemeClr val="dk1"/>
                </a:solidFill>
                <a:latin typeface="Cambria"/>
                <a:ea typeface="Cambria"/>
                <a:cs typeface="Cambria"/>
                <a:sym typeface="Cambria"/>
              </a:rPr>
              <a:t>Port scan</a:t>
            </a:r>
            <a:endParaRPr b="0" i="0" sz="1100" u="none" cap="none" strike="noStrike">
              <a:solidFill>
                <a:schemeClr val="dk1"/>
              </a:solidFill>
              <a:latin typeface="Cambria"/>
              <a:ea typeface="Cambria"/>
              <a:cs typeface="Cambria"/>
              <a:sym typeface="Cambri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pic>
        <p:nvPicPr>
          <p:cNvPr id="622" name="Google Shape;622;p66"/>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23" name="Google Shape;623;p6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24" name="Google Shape;624;p66"/>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625" name="Google Shape;625;p66"/>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626" name="Google Shape;626;p66"/>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6. Komputer Terserang Virus</a:t>
            </a:r>
            <a:endParaRPr b="1" i="0" sz="2800" u="none" cap="none" strike="noStrike">
              <a:solidFill>
                <a:srgbClr val="002060"/>
              </a:solidFill>
              <a:latin typeface="Arial"/>
              <a:ea typeface="Arial"/>
              <a:cs typeface="Arial"/>
              <a:sym typeface="Arial"/>
            </a:endParaRPr>
          </a:p>
        </p:txBody>
      </p:sp>
      <p:sp>
        <p:nvSpPr>
          <p:cNvPr id="627" name="Google Shape;627;p66"/>
          <p:cNvSpPr txBox="1"/>
          <p:nvPr/>
        </p:nvSpPr>
        <p:spPr>
          <a:xfrm>
            <a:off x="447805" y="1121285"/>
            <a:ext cx="8248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mbria"/>
                <a:ea typeface="Cambria"/>
                <a:cs typeface="Cambria"/>
                <a:sym typeface="Cambria"/>
              </a:rPr>
              <a:t>Kesalahan yang perlu diperhatikan : </a:t>
            </a:r>
            <a:endParaRPr b="0" i="0" sz="1400" u="none" cap="none" strike="noStrike">
              <a:solidFill>
                <a:schemeClr val="dk1"/>
              </a:solidFill>
              <a:latin typeface="Cambria"/>
              <a:ea typeface="Cambria"/>
              <a:cs typeface="Cambria"/>
              <a:sym typeface="Cambria"/>
            </a:endParaRPr>
          </a:p>
          <a:p>
            <a:pPr indent="-457200" lvl="0" marL="4572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Kondisi komputer terkena virus atau tidak</a:t>
            </a:r>
            <a:endParaRPr b="0" i="0" sz="2400" u="none" cap="none" strike="noStrike">
              <a:solidFill>
                <a:schemeClr val="dk1"/>
              </a:solidFill>
              <a:latin typeface="Cambria"/>
              <a:ea typeface="Cambria"/>
              <a:cs typeface="Cambria"/>
              <a:sym typeface="Cambria"/>
            </a:endParaRPr>
          </a:p>
          <a:p>
            <a:pPr indent="-457200" lvl="0" marL="4572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Scan menggunakan Antivirus</a:t>
            </a:r>
            <a:endParaRPr b="0" i="0" sz="1400" u="none" cap="none" strike="noStrike">
              <a:solidFill>
                <a:schemeClr val="dk1"/>
              </a:solidFill>
              <a:latin typeface="Cambria"/>
              <a:ea typeface="Cambria"/>
              <a:cs typeface="Cambria"/>
              <a:sym typeface="Cambri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pic>
        <p:nvPicPr>
          <p:cNvPr id="632" name="Google Shape;632;p67"/>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33" name="Google Shape;633;p6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34" name="Google Shape;634;p67"/>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635" name="Google Shape;635;p67"/>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636" name="Google Shape;636;p67"/>
          <p:cNvSpPr/>
          <p:nvPr/>
        </p:nvSpPr>
        <p:spPr>
          <a:xfrm>
            <a:off x="331181" y="118750"/>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500" u="none" cap="none" strike="noStrike">
                <a:solidFill>
                  <a:srgbClr val="002060"/>
                </a:solidFill>
                <a:latin typeface="Arial"/>
                <a:ea typeface="Arial"/>
                <a:cs typeface="Arial"/>
                <a:sym typeface="Arial"/>
              </a:rPr>
              <a:t>7. Upload File yang tidak Sempurna</a:t>
            </a:r>
            <a:endParaRPr b="1" i="0" sz="2500" u="none" cap="none" strike="noStrike">
              <a:solidFill>
                <a:srgbClr val="002060"/>
              </a:solidFill>
              <a:latin typeface="Arial"/>
              <a:ea typeface="Arial"/>
              <a:cs typeface="Arial"/>
              <a:sym typeface="Arial"/>
            </a:endParaRPr>
          </a:p>
        </p:txBody>
      </p:sp>
      <p:sp>
        <p:nvSpPr>
          <p:cNvPr id="637" name="Google Shape;637;p67"/>
          <p:cNvSpPr txBox="1"/>
          <p:nvPr/>
        </p:nvSpPr>
        <p:spPr>
          <a:xfrm>
            <a:off x="447805" y="1121285"/>
            <a:ext cx="824839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mbria"/>
                <a:ea typeface="Cambria"/>
                <a:cs typeface="Cambria"/>
                <a:sym typeface="Cambria"/>
              </a:rPr>
              <a:t>Kesalahan upload file yang perlu diperhatikan : </a:t>
            </a:r>
            <a:endParaRPr b="0" i="0" sz="14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Ukuran dan jumlah file yang di-upload ke hosting</a:t>
            </a:r>
            <a:endParaRPr b="0" i="0" sz="1400" u="none" cap="none" strike="noStrike">
              <a:solidFill>
                <a:schemeClr val="dk1"/>
              </a:solidFill>
              <a:latin typeface="Cambria"/>
              <a:ea typeface="Cambria"/>
              <a:cs typeface="Cambria"/>
              <a:sym typeface="Cambri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pic>
        <p:nvPicPr>
          <p:cNvPr id="642" name="Google Shape;642;p68"/>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43" name="Google Shape;643;p6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44" name="Google Shape;644;p68"/>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645" name="Google Shape;645;p68"/>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646" name="Google Shape;646;p68"/>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8. Pengaturan File php.ini</a:t>
            </a:r>
            <a:endParaRPr b="1" i="0" sz="2800" u="none" cap="none" strike="noStrike">
              <a:solidFill>
                <a:srgbClr val="002060"/>
              </a:solidFill>
              <a:latin typeface="Arial"/>
              <a:ea typeface="Arial"/>
              <a:cs typeface="Arial"/>
              <a:sym typeface="Arial"/>
            </a:endParaRPr>
          </a:p>
        </p:txBody>
      </p:sp>
      <p:sp>
        <p:nvSpPr>
          <p:cNvPr id="647" name="Google Shape;647;p68"/>
          <p:cNvSpPr txBox="1"/>
          <p:nvPr/>
        </p:nvSpPr>
        <p:spPr>
          <a:xfrm>
            <a:off x="447805" y="1121285"/>
            <a:ext cx="824839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mbria"/>
                <a:ea typeface="Cambria"/>
                <a:cs typeface="Cambria"/>
                <a:sym typeface="Cambria"/>
              </a:rPr>
              <a:t>Kesalahan pengaturan file php.ini yang perlu diperhatikan : </a:t>
            </a:r>
            <a:endParaRPr b="0" i="0" sz="14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Pengaturan register_global</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pic>
        <p:nvPicPr>
          <p:cNvPr id="652" name="Google Shape;652;p69"/>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53" name="Google Shape;653;p6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54" name="Google Shape;654;p69"/>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655" name="Google Shape;655;p69"/>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656" name="Google Shape;656;p69"/>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9. Pengaturan Database</a:t>
            </a:r>
            <a:endParaRPr b="1" i="0" sz="2800" u="none" cap="none" strike="noStrike">
              <a:solidFill>
                <a:srgbClr val="002060"/>
              </a:solidFill>
              <a:latin typeface="Arial"/>
              <a:ea typeface="Arial"/>
              <a:cs typeface="Arial"/>
              <a:sym typeface="Arial"/>
            </a:endParaRPr>
          </a:p>
        </p:txBody>
      </p:sp>
      <p:sp>
        <p:nvSpPr>
          <p:cNvPr id="657" name="Google Shape;657;p69"/>
          <p:cNvSpPr txBox="1"/>
          <p:nvPr/>
        </p:nvSpPr>
        <p:spPr>
          <a:xfrm>
            <a:off x="447805" y="1121285"/>
            <a:ext cx="824839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mbria"/>
                <a:ea typeface="Cambria"/>
                <a:cs typeface="Cambria"/>
                <a:sym typeface="Cambria"/>
              </a:rPr>
              <a:t>Kesalahan pengaturan database yang perlu diperhatikan : </a:t>
            </a:r>
            <a:endParaRPr b="0" i="0" sz="14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Koneksi database</a:t>
            </a:r>
            <a:endParaRPr b="0" i="0" sz="1400" u="none" cap="none" strike="noStrike">
              <a:solidFill>
                <a:schemeClr val="dk1"/>
              </a:solidFill>
              <a:latin typeface="Cambria"/>
              <a:ea typeface="Cambria"/>
              <a:cs typeface="Cambria"/>
              <a:sym typeface="Cambri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pic>
        <p:nvPicPr>
          <p:cNvPr id="662" name="Google Shape;662;ge29babf619_1_51"/>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663" name="Google Shape;663;ge29babf619_1_5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64" name="Google Shape;664;ge29babf619_1_5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665" name="Google Shape;665;ge29babf619_1_5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666" name="Google Shape;666;ge29babf619_1_51"/>
          <p:cNvSpPr/>
          <p:nvPr/>
        </p:nvSpPr>
        <p:spPr>
          <a:xfrm>
            <a:off x="331181" y="118750"/>
            <a:ext cx="565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Debugging</a:t>
            </a:r>
            <a:endParaRPr b="1" i="0" sz="2800" u="none" cap="none" strike="noStrike">
              <a:solidFill>
                <a:srgbClr val="002060"/>
              </a:solidFill>
              <a:latin typeface="Arial"/>
              <a:ea typeface="Arial"/>
              <a:cs typeface="Arial"/>
              <a:sym typeface="Arial"/>
            </a:endParaRPr>
          </a:p>
        </p:txBody>
      </p:sp>
      <p:sp>
        <p:nvSpPr>
          <p:cNvPr id="667" name="Google Shape;667;ge29babf619_1_51"/>
          <p:cNvSpPr txBox="1"/>
          <p:nvPr/>
        </p:nvSpPr>
        <p:spPr>
          <a:xfrm>
            <a:off x="447805" y="1121285"/>
            <a:ext cx="82485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
        <p:nvSpPr>
          <p:cNvPr id="668" name="Google Shape;668;ge29babf619_1_51"/>
          <p:cNvSpPr txBox="1"/>
          <p:nvPr/>
        </p:nvSpPr>
        <p:spPr>
          <a:xfrm>
            <a:off x="447800" y="770350"/>
            <a:ext cx="8370600" cy="18471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chemeClr val="dk1"/>
              </a:buClr>
              <a:buSzPts val="1900"/>
              <a:buFont typeface="Cambria"/>
              <a:buChar char="❏"/>
            </a:pPr>
            <a:r>
              <a:rPr b="1" i="0" lang="en-US" sz="1900" u="none" cap="none" strike="noStrike">
                <a:solidFill>
                  <a:schemeClr val="dk1"/>
                </a:solidFill>
                <a:latin typeface="Cambria"/>
                <a:ea typeface="Cambria"/>
                <a:cs typeface="Cambria"/>
                <a:sym typeface="Cambria"/>
              </a:rPr>
              <a:t>Definisi</a:t>
            </a:r>
            <a:r>
              <a:rPr b="0" i="0" lang="en-US" sz="1900" u="none" cap="none" strike="noStrike">
                <a:solidFill>
                  <a:schemeClr val="dk1"/>
                </a:solidFill>
                <a:latin typeface="Cambria"/>
                <a:ea typeface="Cambria"/>
                <a:cs typeface="Cambria"/>
                <a:sym typeface="Cambria"/>
              </a:rPr>
              <a:t> : proses mendeteksi dan menghapus bug atau potential error dalam kode yang dapat menyebabkan sistem tidak dapat berfungsi dengan baik atau crash</a:t>
            </a:r>
            <a:endParaRPr b="0" i="0" sz="1900" u="none" cap="none" strike="noStrike">
              <a:solidFill>
                <a:schemeClr val="dk1"/>
              </a:solidFill>
              <a:latin typeface="Cambria"/>
              <a:ea typeface="Cambria"/>
              <a:cs typeface="Cambria"/>
              <a:sym typeface="Cambria"/>
            </a:endParaRPr>
          </a:p>
          <a:p>
            <a:pPr indent="0" lvl="0" marL="457200" marR="0" rtl="0" algn="l">
              <a:lnSpc>
                <a:spcPct val="100000"/>
              </a:lnSpc>
              <a:spcBef>
                <a:spcPts val="0"/>
              </a:spcBef>
              <a:spcAft>
                <a:spcPts val="0"/>
              </a:spcAft>
              <a:buClr>
                <a:srgbClr val="000000"/>
              </a:buClr>
              <a:buSzPts val="1900"/>
              <a:buFont typeface="Arial"/>
              <a:buNone/>
            </a:pPr>
            <a:r>
              <a:t/>
            </a:r>
            <a:endParaRPr b="1" i="0" sz="1900" u="none" cap="none" strike="noStrike">
              <a:solidFill>
                <a:schemeClr val="dk1"/>
              </a:solidFill>
              <a:latin typeface="Cambria"/>
              <a:ea typeface="Cambria"/>
              <a:cs typeface="Cambria"/>
              <a:sym typeface="Cambria"/>
            </a:endParaRPr>
          </a:p>
          <a:p>
            <a:pPr indent="-349250" lvl="0" marL="457200" marR="0" rtl="0" algn="l">
              <a:lnSpc>
                <a:spcPct val="100000"/>
              </a:lnSpc>
              <a:spcBef>
                <a:spcPts val="0"/>
              </a:spcBef>
              <a:spcAft>
                <a:spcPts val="0"/>
              </a:spcAft>
              <a:buClr>
                <a:schemeClr val="dk1"/>
              </a:buClr>
              <a:buSzPts val="1900"/>
              <a:buFont typeface="Cambria"/>
              <a:buChar char="❏"/>
            </a:pPr>
            <a:r>
              <a:rPr b="1" i="0" lang="en-US" sz="1900" u="none" cap="none" strike="noStrike">
                <a:solidFill>
                  <a:schemeClr val="dk1"/>
                </a:solidFill>
                <a:latin typeface="Cambria"/>
                <a:ea typeface="Cambria"/>
                <a:cs typeface="Cambria"/>
                <a:sym typeface="Cambria"/>
              </a:rPr>
              <a:t>Siklus Debugging</a:t>
            </a:r>
            <a:r>
              <a:rPr b="0" i="0" lang="en-US" sz="1900" u="none" cap="none" strike="noStrike">
                <a:solidFill>
                  <a:schemeClr val="dk1"/>
                </a:solidFill>
                <a:latin typeface="Cambria"/>
                <a:ea typeface="Cambria"/>
                <a:cs typeface="Cambria"/>
                <a:sym typeface="Cambria"/>
              </a:rPr>
              <a:t> :</a:t>
            </a:r>
            <a:endParaRPr b="0" i="0" sz="1900" u="none" cap="none" strike="noStrike">
              <a:solidFill>
                <a:schemeClr val="dk1"/>
              </a:solidFill>
              <a:latin typeface="Cambria"/>
              <a:ea typeface="Cambria"/>
              <a:cs typeface="Cambria"/>
              <a:sym typeface="Cambria"/>
            </a:endParaRPr>
          </a:p>
          <a:p>
            <a:pPr indent="0" lvl="0" marL="457200" marR="0" rtl="0" algn="just">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p:txBody>
      </p:sp>
      <p:pic>
        <p:nvPicPr>
          <p:cNvPr id="669" name="Google Shape;669;ge29babf619_1_51"/>
          <p:cNvPicPr preferRelativeResize="0"/>
          <p:nvPr/>
        </p:nvPicPr>
        <p:blipFill rotWithShape="1">
          <a:blip r:embed="rId6">
            <a:alphaModFix/>
          </a:blip>
          <a:srcRect b="0" l="0" r="0" t="0"/>
          <a:stretch/>
        </p:blipFill>
        <p:spPr>
          <a:xfrm>
            <a:off x="955500" y="2403150"/>
            <a:ext cx="4323549" cy="2352100"/>
          </a:xfrm>
          <a:prstGeom prst="rect">
            <a:avLst/>
          </a:prstGeom>
          <a:noFill/>
          <a:ln>
            <a:noFill/>
          </a:ln>
        </p:spPr>
      </p:pic>
      <p:sp>
        <p:nvSpPr>
          <p:cNvPr id="670" name="Google Shape;670;ge29babf619_1_51"/>
          <p:cNvSpPr txBox="1"/>
          <p:nvPr/>
        </p:nvSpPr>
        <p:spPr>
          <a:xfrm>
            <a:off x="5567800" y="1947050"/>
            <a:ext cx="3438000" cy="2031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mbria"/>
              <a:buChar char="❏"/>
            </a:pPr>
            <a:r>
              <a:rPr b="0" i="0" lang="en-US" sz="2000" u="none" cap="none" strike="noStrike">
                <a:solidFill>
                  <a:schemeClr val="dk1"/>
                </a:solidFill>
                <a:latin typeface="Cambria"/>
                <a:ea typeface="Cambria"/>
                <a:cs typeface="Cambria"/>
                <a:sym typeface="Cambria"/>
              </a:rPr>
              <a:t>Penggunaan Tools:</a:t>
            </a:r>
            <a:endParaRPr b="0" i="0" sz="2000" u="none" cap="none" strike="noStrike">
              <a:solidFill>
                <a:schemeClr val="dk1"/>
              </a:solidFill>
              <a:latin typeface="Cambria"/>
              <a:ea typeface="Cambria"/>
              <a:cs typeface="Cambria"/>
              <a:sym typeface="Cambria"/>
            </a:endParaRPr>
          </a:p>
          <a:p>
            <a:pPr indent="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mbria"/>
                <a:ea typeface="Cambria"/>
                <a:cs typeface="Cambria"/>
                <a:sym typeface="Cambria"/>
              </a:rPr>
              <a:t>Memudahkan untuk menganalisa kode program dengan bantuan </a:t>
            </a:r>
            <a:r>
              <a:rPr b="1" i="0" lang="en-US" sz="2000" u="none" cap="none" strike="noStrike">
                <a:solidFill>
                  <a:schemeClr val="dk1"/>
                </a:solidFill>
                <a:latin typeface="Cambria"/>
                <a:ea typeface="Cambria"/>
                <a:cs typeface="Cambria"/>
                <a:sym typeface="Cambria"/>
              </a:rPr>
              <a:t>debugger.</a:t>
            </a:r>
            <a:endParaRPr b="1"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pic>
        <p:nvPicPr>
          <p:cNvPr id="675" name="Google Shape;675;ge29babf619_1_70"/>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676" name="Google Shape;676;ge29babf619_1_7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77" name="Google Shape;677;ge29babf619_1_70"/>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678" name="Google Shape;678;ge29babf619_1_70"/>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679" name="Google Shape;679;ge29babf619_1_70"/>
          <p:cNvSpPr/>
          <p:nvPr/>
        </p:nvSpPr>
        <p:spPr>
          <a:xfrm>
            <a:off x="601900" y="0"/>
            <a:ext cx="5650200" cy="94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rgbClr val="002060"/>
                </a:solidFill>
                <a:latin typeface="Arial"/>
                <a:ea typeface="Arial"/>
                <a:cs typeface="Arial"/>
                <a:sym typeface="Arial"/>
              </a:rPr>
              <a:t>Proses Pendeteksian Kesalahan menggunakan debugger</a:t>
            </a:r>
            <a:endParaRPr b="1" i="0" sz="2400" u="none" cap="none" strike="noStrike">
              <a:solidFill>
                <a:srgbClr val="002060"/>
              </a:solidFill>
              <a:latin typeface="Arial"/>
              <a:ea typeface="Arial"/>
              <a:cs typeface="Arial"/>
              <a:sym typeface="Arial"/>
            </a:endParaRPr>
          </a:p>
        </p:txBody>
      </p:sp>
      <p:sp>
        <p:nvSpPr>
          <p:cNvPr id="680" name="Google Shape;680;ge29babf619_1_70"/>
          <p:cNvSpPr txBox="1"/>
          <p:nvPr/>
        </p:nvSpPr>
        <p:spPr>
          <a:xfrm>
            <a:off x="447755" y="854710"/>
            <a:ext cx="8248500" cy="40944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Cambria"/>
              <a:buAutoNum type="arabicParenR"/>
            </a:pPr>
            <a:r>
              <a:rPr b="0" i="0" lang="en-US" sz="2000" u="none" cap="none" strike="noStrike">
                <a:solidFill>
                  <a:schemeClr val="dk1"/>
                </a:solidFill>
                <a:latin typeface="Cambria"/>
                <a:ea typeface="Cambria"/>
                <a:cs typeface="Cambria"/>
                <a:sym typeface="Cambria"/>
              </a:rPr>
              <a:t>Terdeteksi terdapat test FAIL</a:t>
            </a:r>
            <a:endParaRPr b="0" i="0" sz="2000" u="none" cap="none" strike="noStrike">
              <a:solidFill>
                <a:schemeClr val="dk1"/>
              </a:solidFill>
              <a:latin typeface="Cambria"/>
              <a:ea typeface="Cambria"/>
              <a:cs typeface="Cambria"/>
              <a:sym typeface="Cambria"/>
            </a:endParaRPr>
          </a:p>
          <a:p>
            <a:pPr indent="-355600" lvl="0" marL="457200" marR="0" rtl="0" algn="l">
              <a:lnSpc>
                <a:spcPct val="100000"/>
              </a:lnSpc>
              <a:spcBef>
                <a:spcPts val="0"/>
              </a:spcBef>
              <a:spcAft>
                <a:spcPts val="0"/>
              </a:spcAft>
              <a:buClr>
                <a:schemeClr val="dk1"/>
              </a:buClr>
              <a:buSzPts val="2000"/>
              <a:buFont typeface="Cambria"/>
              <a:buAutoNum type="arabicParenR"/>
            </a:pPr>
            <a:r>
              <a:rPr b="0" i="0" lang="en-US" sz="2000" u="none" cap="none" strike="noStrike">
                <a:solidFill>
                  <a:schemeClr val="dk1"/>
                </a:solidFill>
                <a:latin typeface="Cambria"/>
                <a:ea typeface="Cambria"/>
                <a:cs typeface="Cambria"/>
                <a:sym typeface="Cambria"/>
              </a:rPr>
              <a:t>Gunakan strategi </a:t>
            </a:r>
            <a:r>
              <a:rPr b="0" i="1" lang="en-US" sz="2000" u="none" cap="none" strike="noStrike">
                <a:solidFill>
                  <a:schemeClr val="dk1"/>
                </a:solidFill>
                <a:latin typeface="Cambria"/>
                <a:ea typeface="Cambria"/>
                <a:cs typeface="Cambria"/>
                <a:sym typeface="Cambria"/>
              </a:rPr>
              <a:t>logging code</a:t>
            </a:r>
            <a:r>
              <a:rPr b="0" i="0" lang="en-US" sz="2000" u="none" cap="none" strike="noStrike">
                <a:solidFill>
                  <a:schemeClr val="dk1"/>
                </a:solidFill>
                <a:latin typeface="Cambria"/>
                <a:ea typeface="Cambria"/>
                <a:cs typeface="Cambria"/>
                <a:sym typeface="Cambria"/>
              </a:rPr>
              <a:t> untuk melihat kesalahan kode program</a:t>
            </a:r>
            <a:endParaRPr b="0" i="0" sz="2000" u="none" cap="none" strike="noStrike">
              <a:solidFill>
                <a:schemeClr val="dk1"/>
              </a:solidFill>
              <a:latin typeface="Cambria"/>
              <a:ea typeface="Cambria"/>
              <a:cs typeface="Cambria"/>
              <a:sym typeface="Cambria"/>
            </a:endParaRPr>
          </a:p>
          <a:p>
            <a:pPr indent="-355600" lvl="0" marL="457200" marR="0" rtl="0" algn="l">
              <a:lnSpc>
                <a:spcPct val="100000"/>
              </a:lnSpc>
              <a:spcBef>
                <a:spcPts val="0"/>
              </a:spcBef>
              <a:spcAft>
                <a:spcPts val="0"/>
              </a:spcAft>
              <a:buClr>
                <a:schemeClr val="dk1"/>
              </a:buClr>
              <a:buSzPts val="2000"/>
              <a:buFont typeface="Cambria"/>
              <a:buAutoNum type="arabicParenR"/>
            </a:pPr>
            <a:r>
              <a:rPr b="0" i="0" lang="en-US" sz="2000" u="none" cap="none" strike="noStrike">
                <a:solidFill>
                  <a:schemeClr val="dk1"/>
                </a:solidFill>
                <a:latin typeface="Cambria"/>
                <a:ea typeface="Cambria"/>
                <a:cs typeface="Cambria"/>
                <a:sym typeface="Cambria"/>
              </a:rPr>
              <a:t>Caranya: </a:t>
            </a:r>
            <a:endParaRPr b="0" i="0" sz="2000" u="none" cap="none" strike="noStrike">
              <a:solidFill>
                <a:schemeClr val="dk1"/>
              </a:solidFill>
              <a:latin typeface="Cambria"/>
              <a:ea typeface="Cambria"/>
              <a:cs typeface="Cambria"/>
              <a:sym typeface="Cambria"/>
            </a:endParaRPr>
          </a:p>
          <a:p>
            <a:pPr indent="-355600" lvl="0" marL="857250" marR="0" rtl="0" algn="l">
              <a:lnSpc>
                <a:spcPct val="100000"/>
              </a:lnSpc>
              <a:spcBef>
                <a:spcPts val="0"/>
              </a:spcBef>
              <a:spcAft>
                <a:spcPts val="0"/>
              </a:spcAft>
              <a:buClr>
                <a:schemeClr val="dk1"/>
              </a:buClr>
              <a:buSzPts val="2000"/>
              <a:buFont typeface="Cambria"/>
              <a:buAutoNum type="alphaLcPeriod"/>
            </a:pPr>
            <a:r>
              <a:rPr b="0" i="0" lang="en-US" sz="2000" u="none" cap="none" strike="noStrike">
                <a:solidFill>
                  <a:schemeClr val="dk1"/>
                </a:solidFill>
                <a:latin typeface="Cambria"/>
                <a:ea typeface="Cambria"/>
                <a:cs typeface="Cambria"/>
                <a:sym typeface="Cambria"/>
              </a:rPr>
              <a:t>Tandai source code yang dicurigai sebagai letak kesalahan menggunakan </a:t>
            </a:r>
            <a:r>
              <a:rPr b="0" i="1" lang="en-US" sz="2000" u="none" cap="none" strike="noStrike">
                <a:solidFill>
                  <a:schemeClr val="dk1"/>
                </a:solidFill>
                <a:latin typeface="Cambria"/>
                <a:ea typeface="Cambria"/>
                <a:cs typeface="Cambria"/>
                <a:sym typeface="Cambria"/>
              </a:rPr>
              <a:t>breakpoint</a:t>
            </a:r>
            <a:endParaRPr b="0" i="1" sz="2000" u="none" cap="none" strike="noStrike">
              <a:solidFill>
                <a:schemeClr val="dk1"/>
              </a:solidFill>
              <a:latin typeface="Cambria"/>
              <a:ea typeface="Cambria"/>
              <a:cs typeface="Cambria"/>
              <a:sym typeface="Cambria"/>
            </a:endParaRPr>
          </a:p>
          <a:p>
            <a:pPr indent="-355600" lvl="0" marL="857250" marR="0" rtl="0" algn="l">
              <a:lnSpc>
                <a:spcPct val="100000"/>
              </a:lnSpc>
              <a:spcBef>
                <a:spcPts val="0"/>
              </a:spcBef>
              <a:spcAft>
                <a:spcPts val="0"/>
              </a:spcAft>
              <a:buClr>
                <a:schemeClr val="dk1"/>
              </a:buClr>
              <a:buSzPts val="2000"/>
              <a:buFont typeface="Cambria"/>
              <a:buAutoNum type="alphaLcPeriod"/>
            </a:pPr>
            <a:r>
              <a:rPr b="0" i="0" lang="en-US" sz="2000" u="none" cap="none" strike="noStrike">
                <a:solidFill>
                  <a:schemeClr val="dk1"/>
                </a:solidFill>
                <a:latin typeface="Cambria"/>
                <a:ea typeface="Cambria"/>
                <a:cs typeface="Cambria"/>
                <a:sym typeface="Cambria"/>
              </a:rPr>
              <a:t>Jika tidak ada source code yang dicurigai, maka tandai di awal eksekusi instruksi program</a:t>
            </a:r>
            <a:endParaRPr b="0" i="0" sz="2000" u="none" cap="none" strike="noStrike">
              <a:solidFill>
                <a:schemeClr val="dk1"/>
              </a:solidFill>
              <a:latin typeface="Cambria"/>
              <a:ea typeface="Cambria"/>
              <a:cs typeface="Cambria"/>
              <a:sym typeface="Cambria"/>
            </a:endParaRPr>
          </a:p>
          <a:p>
            <a:pPr indent="-355600" lvl="0" marL="857250" marR="0" rtl="0" algn="l">
              <a:lnSpc>
                <a:spcPct val="100000"/>
              </a:lnSpc>
              <a:spcBef>
                <a:spcPts val="0"/>
              </a:spcBef>
              <a:spcAft>
                <a:spcPts val="0"/>
              </a:spcAft>
              <a:buClr>
                <a:schemeClr val="dk1"/>
              </a:buClr>
              <a:buSzPts val="2000"/>
              <a:buFont typeface="Cambria"/>
              <a:buAutoNum type="alphaLcPeriod"/>
            </a:pPr>
            <a:r>
              <a:rPr b="0" i="0" lang="en-US" sz="2000" u="none" cap="none" strike="noStrike">
                <a:solidFill>
                  <a:schemeClr val="dk1"/>
                </a:solidFill>
                <a:latin typeface="Cambria"/>
                <a:ea typeface="Cambria"/>
                <a:cs typeface="Cambria"/>
                <a:sym typeface="Cambria"/>
              </a:rPr>
              <a:t>Eksekusi baris berikutnya</a:t>
            </a:r>
            <a:endParaRPr b="0" i="0" sz="2000" u="none" cap="none" strike="noStrike">
              <a:solidFill>
                <a:schemeClr val="dk1"/>
              </a:solidFill>
              <a:latin typeface="Cambria"/>
              <a:ea typeface="Cambria"/>
              <a:cs typeface="Cambria"/>
              <a:sym typeface="Cambria"/>
            </a:endParaRPr>
          </a:p>
          <a:p>
            <a:pPr indent="-355600" lvl="0" marL="857250" marR="0" rtl="0" algn="l">
              <a:lnSpc>
                <a:spcPct val="100000"/>
              </a:lnSpc>
              <a:spcBef>
                <a:spcPts val="0"/>
              </a:spcBef>
              <a:spcAft>
                <a:spcPts val="0"/>
              </a:spcAft>
              <a:buClr>
                <a:schemeClr val="dk1"/>
              </a:buClr>
              <a:buSzPts val="2000"/>
              <a:buFont typeface="Cambria"/>
              <a:buAutoNum type="alphaLcPeriod"/>
            </a:pPr>
            <a:r>
              <a:rPr b="0" i="0" lang="en-US" sz="2000" u="none" cap="none" strike="noStrike">
                <a:solidFill>
                  <a:schemeClr val="dk1"/>
                </a:solidFill>
                <a:latin typeface="Cambria"/>
                <a:ea typeface="Cambria"/>
                <a:cs typeface="Cambria"/>
                <a:sym typeface="Cambria"/>
              </a:rPr>
              <a:t>Lakukan pengamatan pada setiap perubahan nilai variable yang menurut Anda berhubungan dengan menggunakan </a:t>
            </a:r>
            <a:r>
              <a:rPr b="0" i="1" lang="en-US" sz="2000" u="none" cap="none" strike="noStrike">
                <a:solidFill>
                  <a:schemeClr val="dk1"/>
                </a:solidFill>
                <a:latin typeface="Cambria"/>
                <a:ea typeface="Cambria"/>
                <a:cs typeface="Cambria"/>
                <a:sym typeface="Cambria"/>
              </a:rPr>
              <a:t>watch</a:t>
            </a:r>
            <a:endParaRPr b="0" i="1" sz="2000" u="none" cap="none" strike="noStrike">
              <a:solidFill>
                <a:schemeClr val="dk1"/>
              </a:solidFill>
              <a:latin typeface="Cambria"/>
              <a:ea typeface="Cambria"/>
              <a:cs typeface="Cambria"/>
              <a:sym typeface="Cambria"/>
            </a:endParaRPr>
          </a:p>
          <a:p>
            <a:pPr indent="-355600" lvl="0" marL="857250" marR="0" rtl="0" algn="l">
              <a:lnSpc>
                <a:spcPct val="100000"/>
              </a:lnSpc>
              <a:spcBef>
                <a:spcPts val="0"/>
              </a:spcBef>
              <a:spcAft>
                <a:spcPts val="0"/>
              </a:spcAft>
              <a:buClr>
                <a:schemeClr val="dk1"/>
              </a:buClr>
              <a:buSzPts val="2000"/>
              <a:buFont typeface="Cambria"/>
              <a:buAutoNum type="alphaLcPeriod"/>
            </a:pPr>
            <a:r>
              <a:rPr b="0" i="0" lang="en-US" sz="2000" u="none" cap="none" strike="noStrike">
                <a:solidFill>
                  <a:schemeClr val="dk1"/>
                </a:solidFill>
                <a:latin typeface="Cambria"/>
                <a:ea typeface="Cambria"/>
                <a:cs typeface="Cambria"/>
                <a:sym typeface="Cambria"/>
              </a:rPr>
              <a:t>Bandingkan dengan nilai yang seharusnya : PASS/FAIL</a:t>
            </a:r>
            <a:endParaRPr b="0" i="0" sz="2000" u="none" cap="none" strike="noStrike">
              <a:solidFill>
                <a:schemeClr val="dk1"/>
              </a:solidFill>
              <a:latin typeface="Cambria"/>
              <a:ea typeface="Cambria"/>
              <a:cs typeface="Cambria"/>
              <a:sym typeface="Cambria"/>
            </a:endParaRPr>
          </a:p>
          <a:p>
            <a:pPr indent="-355600" lvl="0" marL="457200" marR="0" rtl="0" algn="l">
              <a:lnSpc>
                <a:spcPct val="100000"/>
              </a:lnSpc>
              <a:spcBef>
                <a:spcPts val="0"/>
              </a:spcBef>
              <a:spcAft>
                <a:spcPts val="0"/>
              </a:spcAft>
              <a:buClr>
                <a:schemeClr val="dk1"/>
              </a:buClr>
              <a:buSzPts val="2000"/>
              <a:buFont typeface="Cambria"/>
              <a:buAutoNum type="arabicParenR"/>
            </a:pPr>
            <a:r>
              <a:rPr b="0" i="0" lang="en-US" sz="2000" u="none" cap="none" strike="noStrike">
                <a:solidFill>
                  <a:schemeClr val="dk1"/>
                </a:solidFill>
                <a:latin typeface="Cambria"/>
                <a:ea typeface="Cambria"/>
                <a:cs typeface="Cambria"/>
                <a:sym typeface="Cambria"/>
              </a:rPr>
              <a:t>Jika FAIL, analisa hasil debugging dan lakukan rekonstruksi source code untuk menghilangkan error/fault</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pic>
        <p:nvPicPr>
          <p:cNvPr id="685" name="Google Shape;685;ge29babf619_1_81"/>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686" name="Google Shape;686;ge29babf619_1_8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87" name="Google Shape;687;ge29babf619_1_8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688" name="Google Shape;688;ge29babf619_1_8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689" name="Google Shape;689;ge29babf619_1_81"/>
          <p:cNvSpPr/>
          <p:nvPr/>
        </p:nvSpPr>
        <p:spPr>
          <a:xfrm>
            <a:off x="331181" y="118750"/>
            <a:ext cx="565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TUGAS</a:t>
            </a:r>
            <a:endParaRPr b="1" i="0" sz="2800" u="none" cap="none" strike="noStrike">
              <a:solidFill>
                <a:srgbClr val="002060"/>
              </a:solidFill>
              <a:latin typeface="Arial"/>
              <a:ea typeface="Arial"/>
              <a:cs typeface="Arial"/>
              <a:sym typeface="Arial"/>
            </a:endParaRPr>
          </a:p>
        </p:txBody>
      </p:sp>
      <p:sp>
        <p:nvSpPr>
          <p:cNvPr id="690" name="Google Shape;690;ge29babf619_1_81"/>
          <p:cNvSpPr txBox="1"/>
          <p:nvPr/>
        </p:nvSpPr>
        <p:spPr>
          <a:xfrm>
            <a:off x="447755" y="688135"/>
            <a:ext cx="8248500" cy="4017300"/>
          </a:xfrm>
          <a:prstGeom prst="rect">
            <a:avLst/>
          </a:prstGeom>
          <a:noFill/>
          <a:ln>
            <a:noFill/>
          </a:ln>
        </p:spPr>
        <p:txBody>
          <a:bodyPr anchorCtr="0" anchor="t" bIns="45700" lIns="91425" spcFirstLastPara="1" rIns="91425" wrap="square" tIns="45700">
            <a:spAutoFit/>
          </a:bodyPr>
          <a:lstStyle/>
          <a:p>
            <a:pPr indent="-336550" lvl="0" marL="342900" marR="0" rtl="0" algn="just">
              <a:lnSpc>
                <a:spcPct val="100000"/>
              </a:lnSpc>
              <a:spcBef>
                <a:spcPts val="0"/>
              </a:spcBef>
              <a:spcAft>
                <a:spcPts val="0"/>
              </a:spcAft>
              <a:buClr>
                <a:schemeClr val="dk1"/>
              </a:buClr>
              <a:buSzPts val="1700"/>
              <a:buFont typeface="Cambria"/>
              <a:buAutoNum type="arabicPeriod"/>
            </a:pPr>
            <a:r>
              <a:rPr b="0" i="0" lang="en-US" sz="1700" u="none" cap="none" strike="noStrike">
                <a:solidFill>
                  <a:schemeClr val="dk1"/>
                </a:solidFill>
                <a:latin typeface="Cambria"/>
                <a:ea typeface="Cambria"/>
                <a:cs typeface="Cambria"/>
                <a:sym typeface="Cambria"/>
              </a:rPr>
              <a:t>Tersedia program web application yang akan diuji coba</a:t>
            </a:r>
            <a:endParaRPr b="0" i="0" sz="1700" u="none" cap="none" strike="noStrike">
              <a:solidFill>
                <a:schemeClr val="dk1"/>
              </a:solidFill>
              <a:latin typeface="Cambria"/>
              <a:ea typeface="Cambria"/>
              <a:cs typeface="Cambria"/>
              <a:sym typeface="Cambria"/>
            </a:endParaRPr>
          </a:p>
          <a:p>
            <a:pPr indent="-336550" lvl="0" marL="342900" marR="0" rtl="0" algn="just">
              <a:lnSpc>
                <a:spcPct val="100000"/>
              </a:lnSpc>
              <a:spcBef>
                <a:spcPts val="0"/>
              </a:spcBef>
              <a:spcAft>
                <a:spcPts val="0"/>
              </a:spcAft>
              <a:buClr>
                <a:schemeClr val="dk1"/>
              </a:buClr>
              <a:buSzPts val="1700"/>
              <a:buFont typeface="Cambria"/>
              <a:buAutoNum type="arabicPeriod"/>
            </a:pPr>
            <a:r>
              <a:rPr b="0" i="0" lang="en-US" sz="1700" u="none" cap="none" strike="noStrike">
                <a:solidFill>
                  <a:schemeClr val="dk1"/>
                </a:solidFill>
                <a:latin typeface="Cambria"/>
                <a:ea typeface="Cambria"/>
                <a:cs typeface="Cambria"/>
                <a:sym typeface="Cambria"/>
              </a:rPr>
              <a:t>Tersedia skenario pengujian</a:t>
            </a:r>
            <a:endParaRPr b="0" i="0" sz="1700" u="none" cap="none" strike="noStrike">
              <a:solidFill>
                <a:schemeClr val="dk1"/>
              </a:solidFill>
              <a:latin typeface="Cambria"/>
              <a:ea typeface="Cambria"/>
              <a:cs typeface="Cambria"/>
              <a:sym typeface="Cambria"/>
            </a:endParaRPr>
          </a:p>
          <a:p>
            <a:pPr indent="-336550" lvl="0" marL="342900" marR="0" rtl="0" algn="just">
              <a:lnSpc>
                <a:spcPct val="100000"/>
              </a:lnSpc>
              <a:spcBef>
                <a:spcPts val="0"/>
              </a:spcBef>
              <a:spcAft>
                <a:spcPts val="0"/>
              </a:spcAft>
              <a:buClr>
                <a:schemeClr val="dk1"/>
              </a:buClr>
              <a:buSzPts val="1700"/>
              <a:buFont typeface="Cambria"/>
              <a:buAutoNum type="arabicPeriod"/>
            </a:pPr>
            <a:r>
              <a:rPr b="0" i="0" lang="en-US" sz="1700" u="none" cap="none" strike="noStrike">
                <a:solidFill>
                  <a:schemeClr val="dk1"/>
                </a:solidFill>
                <a:latin typeface="Cambria"/>
                <a:ea typeface="Cambria"/>
                <a:cs typeface="Cambria"/>
                <a:sym typeface="Cambria"/>
              </a:rPr>
              <a:t>Lakukan eksekusi pengujian dengan menggunakan </a:t>
            </a:r>
            <a:endParaRPr b="0" i="0" sz="1700" u="none" cap="none" strike="noStrike">
              <a:solidFill>
                <a:schemeClr val="dk1"/>
              </a:solidFill>
              <a:latin typeface="Cambria"/>
              <a:ea typeface="Cambria"/>
              <a:cs typeface="Cambria"/>
              <a:sym typeface="Cambria"/>
            </a:endParaRPr>
          </a:p>
          <a:p>
            <a:pPr indent="-279400" lvl="0" marL="685800" marR="0" rtl="0" algn="just">
              <a:lnSpc>
                <a:spcPct val="100000"/>
              </a:lnSpc>
              <a:spcBef>
                <a:spcPts val="0"/>
              </a:spcBef>
              <a:spcAft>
                <a:spcPts val="0"/>
              </a:spcAft>
              <a:buClr>
                <a:schemeClr val="dk1"/>
              </a:buClr>
              <a:buSzPts val="1700"/>
              <a:buFont typeface="Cambria"/>
              <a:buAutoNum type="alphaLcPeriod"/>
            </a:pPr>
            <a:r>
              <a:rPr b="0" i="0" lang="en-US" sz="1700" u="none" cap="none" strike="noStrike">
                <a:solidFill>
                  <a:schemeClr val="dk1"/>
                </a:solidFill>
                <a:latin typeface="Cambria"/>
                <a:ea typeface="Cambria"/>
                <a:cs typeface="Cambria"/>
                <a:sym typeface="Cambria"/>
              </a:rPr>
              <a:t>blackbox testing</a:t>
            </a:r>
            <a:endParaRPr b="0" i="0" sz="1700" u="none" cap="none" strike="noStrike">
              <a:solidFill>
                <a:schemeClr val="dk1"/>
              </a:solidFill>
              <a:latin typeface="Cambria"/>
              <a:ea typeface="Cambria"/>
              <a:cs typeface="Cambria"/>
              <a:sym typeface="Cambria"/>
            </a:endParaRPr>
          </a:p>
          <a:p>
            <a:pPr indent="-336550" lvl="0" marL="1028700" marR="0" rtl="0" algn="just">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Pengujian dengan melihat input dan output</a:t>
            </a:r>
            <a:endParaRPr b="0" i="0" sz="1700" u="none" cap="none" strike="noStrike">
              <a:solidFill>
                <a:schemeClr val="dk1"/>
              </a:solidFill>
              <a:latin typeface="Cambria"/>
              <a:ea typeface="Cambria"/>
              <a:cs typeface="Cambria"/>
              <a:sym typeface="Cambria"/>
            </a:endParaRPr>
          </a:p>
          <a:p>
            <a:pPr indent="-336550" lvl="0" marL="1028700" marR="0" rtl="0" algn="just">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Lakukan pengamatan untuk mendapatkan hasil pengujian: PASS/FAIL</a:t>
            </a:r>
            <a:endParaRPr b="0" i="0" sz="1700" u="none" cap="none" strike="noStrike">
              <a:solidFill>
                <a:schemeClr val="dk1"/>
              </a:solidFill>
              <a:latin typeface="Cambria"/>
              <a:ea typeface="Cambria"/>
              <a:cs typeface="Cambria"/>
              <a:sym typeface="Cambria"/>
            </a:endParaRPr>
          </a:p>
          <a:p>
            <a:pPr indent="-279400" lvl="0" marL="685800" marR="0" rtl="0" algn="just">
              <a:lnSpc>
                <a:spcPct val="100000"/>
              </a:lnSpc>
              <a:spcBef>
                <a:spcPts val="0"/>
              </a:spcBef>
              <a:spcAft>
                <a:spcPts val="0"/>
              </a:spcAft>
              <a:buClr>
                <a:schemeClr val="dk1"/>
              </a:buClr>
              <a:buSzPts val="1700"/>
              <a:buFont typeface="Cambria"/>
              <a:buAutoNum type="alphaLcPeriod"/>
            </a:pPr>
            <a:r>
              <a:rPr b="0" i="0" lang="en-US" sz="1700" u="none" cap="none" strike="noStrike">
                <a:solidFill>
                  <a:schemeClr val="dk1"/>
                </a:solidFill>
                <a:latin typeface="Cambria"/>
                <a:ea typeface="Cambria"/>
                <a:cs typeface="Cambria"/>
                <a:sym typeface="Cambria"/>
              </a:rPr>
              <a:t>white box testing</a:t>
            </a:r>
            <a:endParaRPr b="0" i="0" sz="1700" u="none" cap="none" strike="noStrike">
              <a:solidFill>
                <a:schemeClr val="dk1"/>
              </a:solidFill>
              <a:latin typeface="Cambria"/>
              <a:ea typeface="Cambria"/>
              <a:cs typeface="Cambria"/>
              <a:sym typeface="Cambria"/>
            </a:endParaRPr>
          </a:p>
          <a:p>
            <a:pPr indent="-336550" lvl="0" marL="1028700" marR="0" rtl="0" algn="just">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Buat alur flow pengujian, control flow graph, dari source code yang diuji</a:t>
            </a:r>
            <a:endParaRPr b="0" i="0" sz="1700" u="none" cap="none" strike="noStrike">
              <a:solidFill>
                <a:schemeClr val="dk1"/>
              </a:solidFill>
              <a:latin typeface="Cambria"/>
              <a:ea typeface="Cambria"/>
              <a:cs typeface="Cambria"/>
              <a:sym typeface="Cambria"/>
            </a:endParaRPr>
          </a:p>
          <a:p>
            <a:pPr indent="-336550" lvl="0" marL="1028700" marR="0" rtl="0" algn="just">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Lakukan pengamatan terhadap logic program untuk mendapatkan hasil pengujian: PASS/FAIL</a:t>
            </a:r>
            <a:endParaRPr b="0" i="0" sz="1700" u="none" cap="none" strike="noStrike">
              <a:solidFill>
                <a:schemeClr val="dk1"/>
              </a:solidFill>
              <a:latin typeface="Cambria"/>
              <a:ea typeface="Cambria"/>
              <a:cs typeface="Cambria"/>
              <a:sym typeface="Cambria"/>
            </a:endParaRPr>
          </a:p>
          <a:p>
            <a:pPr indent="-336550" lvl="0" marL="342900" marR="0" rtl="0" algn="just">
              <a:lnSpc>
                <a:spcPct val="100000"/>
              </a:lnSpc>
              <a:spcBef>
                <a:spcPts val="0"/>
              </a:spcBef>
              <a:spcAft>
                <a:spcPts val="0"/>
              </a:spcAft>
              <a:buClr>
                <a:schemeClr val="dk1"/>
              </a:buClr>
              <a:buSzPts val="1700"/>
              <a:buFont typeface="Cambria"/>
              <a:buAutoNum type="arabicPeriod"/>
            </a:pPr>
            <a:r>
              <a:rPr b="0" i="0" lang="en-US" sz="1700" u="none" cap="none" strike="noStrike">
                <a:solidFill>
                  <a:schemeClr val="dk1"/>
                </a:solidFill>
                <a:latin typeface="Cambria"/>
                <a:ea typeface="Cambria"/>
                <a:cs typeface="Cambria"/>
                <a:sym typeface="Cambria"/>
              </a:rPr>
              <a:t>Buat dokumentasi pengujian yang berisi mengenai</a:t>
            </a:r>
            <a:endParaRPr b="0" i="0" sz="1700" u="none" cap="none" strike="noStrike">
              <a:solidFill>
                <a:schemeClr val="dk1"/>
              </a:solidFill>
              <a:latin typeface="Cambria"/>
              <a:ea typeface="Cambria"/>
              <a:cs typeface="Cambria"/>
              <a:sym typeface="Cambria"/>
            </a:endParaRPr>
          </a:p>
          <a:p>
            <a:pPr indent="-336550" lvl="0" marL="685800" marR="0" rtl="0" algn="just">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Item Pengujian</a:t>
            </a:r>
            <a:endParaRPr b="0" i="0" sz="1700" u="none" cap="none" strike="noStrike">
              <a:solidFill>
                <a:schemeClr val="dk1"/>
              </a:solidFill>
              <a:latin typeface="Cambria"/>
              <a:ea typeface="Cambria"/>
              <a:cs typeface="Cambria"/>
              <a:sym typeface="Cambria"/>
            </a:endParaRPr>
          </a:p>
          <a:p>
            <a:pPr indent="-336550" lvl="0" marL="685800" marR="0" rtl="0" algn="just">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Status Pengujian: PASS/FAIL</a:t>
            </a:r>
            <a:endParaRPr b="0" i="0" sz="1700" u="none" cap="none" strike="noStrike">
              <a:solidFill>
                <a:schemeClr val="dk1"/>
              </a:solidFill>
              <a:latin typeface="Cambria"/>
              <a:ea typeface="Cambria"/>
              <a:cs typeface="Cambria"/>
              <a:sym typeface="Cambria"/>
            </a:endParaRPr>
          </a:p>
          <a:p>
            <a:pPr indent="-336550" lvl="0" marL="685800" marR="0" rtl="0" algn="just">
              <a:lnSpc>
                <a:spcPct val="100000"/>
              </a:lnSpc>
              <a:spcBef>
                <a:spcPts val="0"/>
              </a:spcBef>
              <a:spcAft>
                <a:spcPts val="0"/>
              </a:spcAft>
              <a:buClr>
                <a:schemeClr val="dk1"/>
              </a:buClr>
              <a:buSzPts val="1700"/>
              <a:buFont typeface="Cambria"/>
              <a:buChar char="-"/>
            </a:pPr>
            <a:r>
              <a:rPr b="0" i="0" lang="en-US" sz="1700" u="none" cap="none" strike="noStrike">
                <a:solidFill>
                  <a:schemeClr val="dk1"/>
                </a:solidFill>
                <a:latin typeface="Cambria"/>
                <a:ea typeface="Cambria"/>
                <a:cs typeface="Cambria"/>
                <a:sym typeface="Cambria"/>
              </a:rPr>
              <a:t>Analisa letak kesalahan</a:t>
            </a:r>
            <a:endParaRPr b="0" i="0" sz="1700" u="none" cap="none" strike="noStrike">
              <a:solidFill>
                <a:schemeClr val="dk1"/>
              </a:solidFill>
              <a:latin typeface="Cambria"/>
              <a:ea typeface="Cambria"/>
              <a:cs typeface="Cambria"/>
              <a:sym typeface="Cambria"/>
            </a:endParaRPr>
          </a:p>
          <a:p>
            <a:pPr indent="-336550" lvl="0" marL="342900" marR="0" rtl="0" algn="just">
              <a:lnSpc>
                <a:spcPct val="100000"/>
              </a:lnSpc>
              <a:spcBef>
                <a:spcPts val="0"/>
              </a:spcBef>
              <a:spcAft>
                <a:spcPts val="0"/>
              </a:spcAft>
              <a:buClr>
                <a:schemeClr val="dk1"/>
              </a:buClr>
              <a:buSzPts val="1700"/>
              <a:buFont typeface="Cambria"/>
              <a:buAutoNum type="arabicPeriod"/>
            </a:pPr>
            <a:r>
              <a:rPr b="0" i="0" lang="en-US" sz="1700" u="none" cap="none" strike="noStrike">
                <a:solidFill>
                  <a:schemeClr val="dk1"/>
                </a:solidFill>
                <a:latin typeface="Cambria"/>
                <a:ea typeface="Cambria"/>
                <a:cs typeface="Cambria"/>
                <a:sym typeface="Cambria"/>
              </a:rPr>
              <a:t>Lakukan proses debugging</a:t>
            </a:r>
            <a:endParaRPr b="0" i="0" sz="1700" u="none" cap="none" strike="noStrike">
              <a:solidFill>
                <a:schemeClr val="dk1"/>
              </a:solidFill>
              <a:latin typeface="Cambria"/>
              <a:ea typeface="Cambria"/>
              <a:cs typeface="Cambria"/>
              <a:sym typeface="Cambri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id="695" name="Google Shape;695;p70"/>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696" name="Google Shape;696;p7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697" name="Google Shape;697;p70"/>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698" name="Google Shape;698;p70"/>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699" name="Google Shape;699;p70"/>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Kesimpulan</a:t>
            </a:r>
            <a:endParaRPr b="1" i="0" sz="2800" u="none" cap="none" strike="noStrike">
              <a:solidFill>
                <a:srgbClr val="002060"/>
              </a:solidFill>
              <a:latin typeface="Arial"/>
              <a:ea typeface="Arial"/>
              <a:cs typeface="Arial"/>
              <a:sym typeface="Arial"/>
            </a:endParaRPr>
          </a:p>
        </p:txBody>
      </p:sp>
      <p:sp>
        <p:nvSpPr>
          <p:cNvPr id="700" name="Google Shape;700;p70"/>
          <p:cNvSpPr txBox="1"/>
          <p:nvPr/>
        </p:nvSpPr>
        <p:spPr>
          <a:xfrm>
            <a:off x="447805" y="1121285"/>
            <a:ext cx="8248500" cy="3232500"/>
          </a:xfrm>
          <a:prstGeom prst="rect">
            <a:avLst/>
          </a:prstGeom>
          <a:noFill/>
          <a:ln>
            <a:noFill/>
          </a:ln>
        </p:spPr>
        <p:txBody>
          <a:bodyPr anchorCtr="0" anchor="t" bIns="45700" lIns="91425" spcFirstLastPara="1" rIns="91425" wrap="square" tIns="45700">
            <a:spAutoFit/>
          </a:bodyPr>
          <a:lstStyle/>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Pengujian Source Code bertujuan untuk memastikan software dapat berjalan 100% sesuai dengan yang diharapkan baik secara Logika dan secara fungsional </a:t>
            </a:r>
            <a:endParaRPr b="0" i="0" sz="13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Pengujian dilakukan dengan metode Black Box dan White Box</a:t>
            </a:r>
            <a:endParaRPr b="0" i="0" sz="13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Error atau kesalahan eksekusi web dapat terjadi pada sisi internal (error source code) dan eksternal (http error)</a:t>
            </a:r>
            <a:endParaRPr b="0" i="0" sz="13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Pada PHP terdapat empat jenis </a:t>
            </a:r>
            <a:r>
              <a:rPr b="0" i="1" lang="en-US" sz="1700" u="none" cap="none" strike="noStrike">
                <a:solidFill>
                  <a:srgbClr val="000000"/>
                </a:solidFill>
                <a:latin typeface="Cambria"/>
                <a:ea typeface="Cambria"/>
                <a:cs typeface="Cambria"/>
                <a:sym typeface="Cambria"/>
              </a:rPr>
              <a:t>kesalahan/error</a:t>
            </a:r>
            <a:r>
              <a:rPr b="0" i="0" lang="en-US" sz="1700" u="none" cap="none" strike="noStrike">
                <a:solidFill>
                  <a:srgbClr val="000000"/>
                </a:solidFill>
                <a:latin typeface="Cambria"/>
                <a:ea typeface="Cambria"/>
                <a:cs typeface="Cambria"/>
                <a:sym typeface="Cambria"/>
              </a:rPr>
              <a:t> , yaitu  </a:t>
            </a:r>
            <a:r>
              <a:rPr b="0" i="1" lang="en-US" sz="1700" u="none" cap="none" strike="noStrike">
                <a:solidFill>
                  <a:srgbClr val="000000"/>
                </a:solidFill>
                <a:latin typeface="Cambria"/>
                <a:ea typeface="Cambria"/>
                <a:cs typeface="Cambria"/>
                <a:sym typeface="Cambria"/>
              </a:rPr>
              <a:t>Parse Error/ Syntax Error, Fatal Error, Warning Error, Notice</a:t>
            </a:r>
            <a:endParaRPr b="0" i="0" sz="13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Beberapa kesalahan yang umum dan sering terjadi antara lain : Error 404 (Not Found), Error 403 (Forbidden), Error 500 (Internal Server Error), Error 503 (Service Unavailable), Error 504 (Gateway Time-out)</a:t>
            </a:r>
            <a:endParaRPr b="0" i="0" sz="13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Selain itu terdapat beberapa kesalahan yang harus diperhatikan setelah web di hosting ke server</a:t>
            </a:r>
            <a:endParaRPr b="0" i="1" sz="17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44" name="Google Shape;144;p2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45" name="Google Shape;145;p23"/>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46" name="Google Shape;146;p23"/>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47" name="Google Shape;147;p23"/>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Prinsip Pengujian</a:t>
            </a:r>
            <a:endParaRPr b="0" i="0" sz="2800" u="none" cap="none" strike="noStrike">
              <a:solidFill>
                <a:srgbClr val="002060"/>
              </a:solidFill>
              <a:latin typeface="Cambria"/>
              <a:ea typeface="Cambria"/>
              <a:cs typeface="Cambria"/>
              <a:sym typeface="Cambria"/>
            </a:endParaRPr>
          </a:p>
        </p:txBody>
      </p:sp>
      <p:sp>
        <p:nvSpPr>
          <p:cNvPr id="148" name="Google Shape;148;p23"/>
          <p:cNvSpPr/>
          <p:nvPr/>
        </p:nvSpPr>
        <p:spPr>
          <a:xfrm>
            <a:off x="331175" y="876948"/>
            <a:ext cx="8463900" cy="41016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Harus bisa dilacak hingga sampai ke kebutuhan customer.</a:t>
            </a:r>
            <a:endParaRPr b="0" i="0" sz="14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Harus direncanakan sejak model dibuat.</a:t>
            </a:r>
            <a:endParaRPr b="0" i="0" sz="14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Prinsip Pareto: 80% error uncovered.</a:t>
            </a:r>
            <a:endParaRPr b="0" i="0" sz="14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Dari lingkup kecil menuju yang besar.</a:t>
            </a:r>
            <a:endParaRPr b="0" i="0" sz="14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Tidak bisa semua kemungkinan diuji.</a:t>
            </a:r>
            <a:endParaRPr b="0" i="0" sz="14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Dilakukan oleh pihak ketiga yang independen.</a:t>
            </a:r>
            <a:endParaRPr b="0" i="0" sz="24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2400"/>
              <a:buFont typeface="Cambria"/>
              <a:buChar char="❖"/>
            </a:pPr>
            <a:r>
              <a:rPr b="0" i="0" lang="en-US" sz="2400" u="none" cap="none" strike="noStrike">
                <a:solidFill>
                  <a:schemeClr val="dk1"/>
                </a:solidFill>
                <a:latin typeface="Cambria"/>
                <a:ea typeface="Cambria"/>
                <a:cs typeface="Cambria"/>
                <a:sym typeface="Cambria"/>
              </a:rPr>
              <a:t>Terdapat skenario pengujian sebagai instruksi pengujian yang berisikan nama item pengujian, prosedur pengujian, hasil yang diharapkan dan data pengujian (opsional).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pic>
        <p:nvPicPr>
          <p:cNvPr id="705" name="Google Shape;705;p71"/>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706" name="Google Shape;706;p7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707" name="Google Shape;707;p71"/>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708" name="Google Shape;708;p71"/>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709" name="Google Shape;709;p71"/>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Referensi</a:t>
            </a:r>
            <a:endParaRPr b="1" i="0" sz="2800" u="none" cap="none" strike="noStrike">
              <a:solidFill>
                <a:srgbClr val="002060"/>
              </a:solidFill>
              <a:latin typeface="Arial"/>
              <a:ea typeface="Arial"/>
              <a:cs typeface="Arial"/>
              <a:sym typeface="Arial"/>
            </a:endParaRPr>
          </a:p>
        </p:txBody>
      </p:sp>
      <p:sp>
        <p:nvSpPr>
          <p:cNvPr id="710" name="Google Shape;710;p71"/>
          <p:cNvSpPr txBox="1"/>
          <p:nvPr/>
        </p:nvSpPr>
        <p:spPr>
          <a:xfrm>
            <a:off x="447805" y="1121285"/>
            <a:ext cx="8248390" cy="3970318"/>
          </a:xfrm>
          <a:prstGeom prst="rect">
            <a:avLst/>
          </a:prstGeom>
          <a:noFill/>
          <a:ln>
            <a:noFill/>
          </a:ln>
        </p:spPr>
        <p:txBody>
          <a:bodyPr anchorCtr="0" anchor="t" bIns="45700" lIns="91425" spcFirstLastPara="1" rIns="91425" wrap="square" tIns="45700">
            <a:spAutoFit/>
          </a:bodyPr>
          <a:lstStyle/>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Mohd. Ehmer Khan - Different Forms of Software Testing Techniques for Finding Error , tahun 2010</a:t>
            </a:r>
            <a:endParaRPr b="0" i="0" sz="17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Retno Hendrowati - Perancangan Pengujian Perangkat Lunak Berorientasi Obyek ,2003 </a:t>
            </a:r>
            <a:endParaRPr b="0" i="0" sz="17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Mohd. Ehmer Khan - Different Approaches to White Box Testing Technique for Finding error ,tahun 2011 </a:t>
            </a:r>
            <a:endParaRPr b="0" i="0" sz="17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Laurie Williams - White-Box Testing, published in 2006 </a:t>
            </a:r>
            <a:endParaRPr b="0" i="0" sz="17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Siegel, Shel., Object Oriented Software Testing an Hierarchical Approach, Canada: John Wiley &amp; Sons Inc. 1996</a:t>
            </a:r>
            <a:endParaRPr b="0" i="0" sz="17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none" cap="none" strike="noStrike">
                <a:solidFill>
                  <a:srgbClr val="000000"/>
                </a:solidFill>
                <a:latin typeface="Cambria"/>
                <a:ea typeface="Cambria"/>
                <a:cs typeface="Cambria"/>
                <a:sym typeface="Cambria"/>
              </a:rPr>
              <a:t>Steven Suehring and Janet Valade – PHP, MySQL, Javascript &amp; HTML5 ALL-IN-ONE FOR DUMMIES, New Jersey 2013</a:t>
            </a:r>
            <a:endParaRPr b="0" i="0" sz="13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sng" cap="none" strike="noStrike">
                <a:solidFill>
                  <a:srgbClr val="000000"/>
                </a:solidFill>
                <a:latin typeface="Cambria"/>
                <a:ea typeface="Cambria"/>
                <a:cs typeface="Cambria"/>
                <a:sym typeface="Cambria"/>
                <a:hlinkClick r:id="rId6">
                  <a:extLst>
                    <a:ext uri="{A12FA001-AC4F-418D-AE19-62706E023703}">
                      <ahyp:hlinkClr val="tx"/>
                    </a:ext>
                  </a:extLst>
                </a:hlinkClick>
              </a:rPr>
              <a:t>https://www.educba.com/errors-in-website/</a:t>
            </a:r>
            <a:endParaRPr b="0" i="0" sz="17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sng" cap="none" strike="noStrike">
                <a:solidFill>
                  <a:srgbClr val="000000"/>
                </a:solidFill>
                <a:latin typeface="Cambria"/>
                <a:ea typeface="Cambria"/>
                <a:cs typeface="Cambria"/>
                <a:sym typeface="Cambria"/>
                <a:hlinkClick r:id="rId7">
                  <a:extLst>
                    <a:ext uri="{A12FA001-AC4F-418D-AE19-62706E023703}">
                      <ahyp:hlinkClr val="tx"/>
                    </a:ext>
                  </a:extLst>
                </a:hlinkClick>
              </a:rPr>
              <a:t>https://www.c-sharpcorner.com/UploadFile/051e29/types-of-error-in-php/</a:t>
            </a:r>
            <a:endParaRPr b="0" i="0" sz="1700" u="none" cap="none" strike="noStrike">
              <a:solidFill>
                <a:srgbClr val="000000"/>
              </a:solidFill>
              <a:latin typeface="Cambria"/>
              <a:ea typeface="Cambria"/>
              <a:cs typeface="Cambria"/>
              <a:sym typeface="Cambria"/>
            </a:endParaRPr>
          </a:p>
          <a:p>
            <a:pPr indent="-336550" lvl="0" marL="342900" marR="0" rtl="0" algn="just">
              <a:lnSpc>
                <a:spcPct val="100000"/>
              </a:lnSpc>
              <a:spcBef>
                <a:spcPts val="0"/>
              </a:spcBef>
              <a:spcAft>
                <a:spcPts val="0"/>
              </a:spcAft>
              <a:buClr>
                <a:srgbClr val="000000"/>
              </a:buClr>
              <a:buSzPts val="1700"/>
              <a:buFont typeface="Cambria"/>
              <a:buAutoNum type="arabicPeriod"/>
            </a:pPr>
            <a:r>
              <a:rPr b="0" i="0" lang="en-US" sz="1700" u="sng" cap="none" strike="noStrike">
                <a:solidFill>
                  <a:srgbClr val="000000"/>
                </a:solidFill>
                <a:latin typeface="Cambria"/>
                <a:ea typeface="Cambria"/>
                <a:cs typeface="Cambria"/>
                <a:sym typeface="Cambria"/>
                <a:hlinkClick r:id="rId8">
                  <a:extLst>
                    <a:ext uri="{A12FA001-AC4F-418D-AE19-62706E023703}">
                      <ahyp:hlinkClr val="tx"/>
                    </a:ext>
                  </a:extLst>
                </a:hlinkClick>
              </a:rPr>
              <a:t>https://www.niagahoster.co.id/blog/error-404-not-found-pada-website/amp/</a:t>
            </a:r>
            <a:endParaRPr b="0" i="0" sz="1700" u="none" cap="none" strike="noStrike">
              <a:solidFill>
                <a:srgbClr val="000000"/>
              </a:solidFill>
              <a:latin typeface="Cambria"/>
              <a:ea typeface="Cambria"/>
              <a:cs typeface="Cambria"/>
              <a:sym typeface="Cambri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pic>
        <p:nvPicPr>
          <p:cNvPr id="715" name="Google Shape;715;ge3a0199f1a_0_84"/>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716" name="Google Shape;716;ge3a0199f1a_0_8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717" name="Google Shape;717;ge3a0199f1a_0_84"/>
          <p:cNvPicPr preferRelativeResize="0"/>
          <p:nvPr/>
        </p:nvPicPr>
        <p:blipFill rotWithShape="1">
          <a:blip r:embed="rId4">
            <a:alphaModFix/>
          </a:blip>
          <a:srcRect b="0" l="0" r="0" t="0"/>
          <a:stretch/>
        </p:blipFill>
        <p:spPr>
          <a:xfrm>
            <a:off x="-33618" y="-24297"/>
            <a:ext cx="729600" cy="462301"/>
          </a:xfrm>
          <a:prstGeom prst="rect">
            <a:avLst/>
          </a:prstGeom>
          <a:noFill/>
          <a:ln>
            <a:noFill/>
          </a:ln>
        </p:spPr>
      </p:pic>
      <p:pic>
        <p:nvPicPr>
          <p:cNvPr id="718" name="Google Shape;718;ge3a0199f1a_0_84"/>
          <p:cNvPicPr preferRelativeResize="0"/>
          <p:nvPr/>
        </p:nvPicPr>
        <p:blipFill rotWithShape="1">
          <a:blip r:embed="rId5">
            <a:alphaModFix/>
          </a:blip>
          <a:srcRect b="0" l="0" r="0" t="0"/>
          <a:stretch/>
        </p:blipFill>
        <p:spPr>
          <a:xfrm>
            <a:off x="8145433" y="4506596"/>
            <a:ext cx="1019991" cy="646331"/>
          </a:xfrm>
          <a:prstGeom prst="rect">
            <a:avLst/>
          </a:prstGeom>
          <a:noFill/>
          <a:ln>
            <a:noFill/>
          </a:ln>
        </p:spPr>
      </p:pic>
      <p:sp>
        <p:nvSpPr>
          <p:cNvPr id="719" name="Google Shape;719;ge3a0199f1a_0_84"/>
          <p:cNvSpPr/>
          <p:nvPr/>
        </p:nvSpPr>
        <p:spPr>
          <a:xfrm>
            <a:off x="331181" y="118750"/>
            <a:ext cx="565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Kontributor</a:t>
            </a:r>
            <a:endParaRPr b="0" i="0" sz="2800" u="none" cap="none" strike="noStrike">
              <a:solidFill>
                <a:srgbClr val="243A62"/>
              </a:solidFill>
              <a:latin typeface="Arial"/>
              <a:ea typeface="Arial"/>
              <a:cs typeface="Arial"/>
              <a:sym typeface="Arial"/>
            </a:endParaRPr>
          </a:p>
        </p:txBody>
      </p:sp>
      <p:sp>
        <p:nvSpPr>
          <p:cNvPr id="720" name="Google Shape;720;ge3a0199f1a_0_84"/>
          <p:cNvSpPr/>
          <p:nvPr/>
        </p:nvSpPr>
        <p:spPr>
          <a:xfrm>
            <a:off x="331175" y="753900"/>
            <a:ext cx="8713200" cy="4251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Asri Maspupah 			(Politeknik Negeri Bandung)</a:t>
            </a:r>
            <a:endParaRPr b="0" i="0" sz="18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Ghifari Munawar 			(Politeknik Negeri Bandung)</a:t>
            </a:r>
            <a:endParaRPr b="0" i="0" sz="1800" u="none" cap="none" strike="noStrike">
              <a:solidFill>
                <a:schemeClr val="dk1"/>
              </a:solidFill>
              <a:latin typeface="Cambria"/>
              <a:ea typeface="Cambria"/>
              <a:cs typeface="Cambria"/>
              <a:sym typeface="Cambria"/>
            </a:endParaRPr>
          </a:p>
          <a:p>
            <a:pPr indent="-342900" lvl="0" marL="342900" marR="0" rtl="0" algn="l">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Muhammad Riza Alifi 		(Politeknik Negeri Bandung)</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Djoko Cahyo Utomo 		(Politeknik Negeri Bandung)</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Abdul Najib 			         (Politeknik Negeri Samarinda)</a:t>
            </a:r>
            <a:endParaRPr b="0" i="0" sz="1800" u="none" cap="none" strike="noStrike">
              <a:solidFill>
                <a:schemeClr val="dk1"/>
              </a:solidFill>
              <a:latin typeface="Cambria"/>
              <a:ea typeface="Cambria"/>
              <a:cs typeface="Cambria"/>
              <a:sym typeface="Cambria"/>
            </a:endParaRPr>
          </a:p>
          <a:p>
            <a:pPr indent="-342900" lvl="0" marL="342900" marR="0" rtl="0" algn="just">
              <a:lnSpc>
                <a:spcPct val="100000"/>
              </a:lnSpc>
              <a:spcBef>
                <a:spcPts val="0"/>
              </a:spcBef>
              <a:spcAft>
                <a:spcPts val="0"/>
              </a:spcAft>
              <a:buClr>
                <a:schemeClr val="dk1"/>
              </a:buClr>
              <a:buSzPts val="1800"/>
              <a:buFont typeface="Cambria"/>
              <a:buAutoNum type="arabicPeriod"/>
            </a:pPr>
            <a:r>
              <a:rPr b="0" i="0" lang="en-US" sz="1800" u="none" cap="none" strike="noStrike">
                <a:solidFill>
                  <a:schemeClr val="dk1"/>
                </a:solidFill>
                <a:latin typeface="Cambria"/>
                <a:ea typeface="Cambria"/>
                <a:cs typeface="Cambria"/>
                <a:sym typeface="Cambria"/>
              </a:rPr>
              <a:t>Patrick Adolf Telnoni 	         (Universitas Telkom)</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1000"/>
              </a:spcBef>
              <a:spcAft>
                <a:spcPts val="0"/>
              </a:spcAft>
              <a:buClr>
                <a:srgbClr val="000000"/>
              </a:buClr>
              <a:buSzPts val="1600"/>
              <a:buFont typeface="Arial"/>
              <a:buNone/>
            </a:pPr>
            <a:r>
              <a:rPr b="1" i="0" lang="en-US" sz="1600" u="none" cap="none" strike="noStrike">
                <a:solidFill>
                  <a:schemeClr val="dk1"/>
                </a:solidFill>
                <a:latin typeface="Cambria"/>
                <a:ea typeface="Cambria"/>
                <a:cs typeface="Cambria"/>
                <a:sym typeface="Cambria"/>
              </a:rPr>
              <a:t>Update Log (05-06 Juli 2021):</a:t>
            </a:r>
            <a:endParaRPr b="1" i="0" sz="1600" u="none" cap="none" strike="noStrike">
              <a:solidFill>
                <a:schemeClr val="dk1"/>
              </a:solidFill>
              <a:latin typeface="Cambria"/>
              <a:ea typeface="Cambria"/>
              <a:cs typeface="Cambria"/>
              <a:sym typeface="Cambria"/>
            </a:endParaRPr>
          </a:p>
          <a:p>
            <a:pPr indent="-330200" lvl="0" marL="514350" marR="0" rtl="0" algn="l">
              <a:lnSpc>
                <a:spcPct val="100000"/>
              </a:lnSpc>
              <a:spcBef>
                <a:spcPts val="0"/>
              </a:spcBef>
              <a:spcAft>
                <a:spcPts val="0"/>
              </a:spcAft>
              <a:buClr>
                <a:schemeClr val="dk1"/>
              </a:buClr>
              <a:buSzPts val="1600"/>
              <a:buFont typeface="Cambria"/>
              <a:buAutoNum type="arabicPeriod"/>
            </a:pPr>
            <a:r>
              <a:rPr b="0" i="0" lang="en-US" sz="1600" u="none" cap="none" strike="noStrike">
                <a:solidFill>
                  <a:schemeClr val="dk1"/>
                </a:solidFill>
                <a:latin typeface="Cambria"/>
                <a:ea typeface="Cambria"/>
                <a:cs typeface="Cambria"/>
                <a:sym typeface="Cambria"/>
              </a:rPr>
              <a:t>Memperjelas ruang lingkup materi pengajaran, yaitu eksekusi pengujian, mengenali jenis kesalahan dan identifikasi kesalahan menggunakan debugging</a:t>
            </a:r>
            <a:endParaRPr b="0" i="0" sz="1600" u="none" cap="none" strike="noStrike">
              <a:solidFill>
                <a:schemeClr val="dk1"/>
              </a:solidFill>
              <a:latin typeface="Cambria"/>
              <a:ea typeface="Cambria"/>
              <a:cs typeface="Cambria"/>
              <a:sym typeface="Cambria"/>
            </a:endParaRPr>
          </a:p>
          <a:p>
            <a:pPr indent="-330200" lvl="0" marL="514350" marR="0" rtl="0" algn="l">
              <a:lnSpc>
                <a:spcPct val="100000"/>
              </a:lnSpc>
              <a:spcBef>
                <a:spcPts val="0"/>
              </a:spcBef>
              <a:spcAft>
                <a:spcPts val="0"/>
              </a:spcAft>
              <a:buClr>
                <a:schemeClr val="dk1"/>
              </a:buClr>
              <a:buSzPts val="1600"/>
              <a:buFont typeface="Cambria"/>
              <a:buAutoNum type="arabicPeriod"/>
            </a:pPr>
            <a:r>
              <a:rPr b="0" i="0" lang="en-US" sz="1600" u="none" cap="none" strike="noStrike">
                <a:solidFill>
                  <a:schemeClr val="dk1"/>
                </a:solidFill>
                <a:latin typeface="Cambria"/>
                <a:ea typeface="Cambria"/>
                <a:cs typeface="Cambria"/>
                <a:sym typeface="Cambria"/>
              </a:rPr>
              <a:t>Mengganti materi testability testing dengan performance testing karena pada slide di bawahnya lebih dekat kepada kesalahan2 sbg akibat dari performa yg tidak baik</a:t>
            </a:r>
            <a:endParaRPr b="0" i="0" sz="1600" u="none" cap="none" strike="noStrike">
              <a:solidFill>
                <a:schemeClr val="dk1"/>
              </a:solidFill>
              <a:latin typeface="Cambria"/>
              <a:ea typeface="Cambria"/>
              <a:cs typeface="Cambria"/>
              <a:sym typeface="Cambria"/>
            </a:endParaRPr>
          </a:p>
          <a:p>
            <a:pPr indent="-330200" lvl="0" marL="514350" marR="0" rtl="0" algn="l">
              <a:lnSpc>
                <a:spcPct val="100000"/>
              </a:lnSpc>
              <a:spcBef>
                <a:spcPts val="0"/>
              </a:spcBef>
              <a:spcAft>
                <a:spcPts val="0"/>
              </a:spcAft>
              <a:buClr>
                <a:schemeClr val="dk1"/>
              </a:buClr>
              <a:buSzPts val="1600"/>
              <a:buFont typeface="Cambria"/>
              <a:buAutoNum type="arabicPeriod"/>
            </a:pPr>
            <a:r>
              <a:rPr b="0" i="0" lang="en-US" sz="1600" u="none" cap="none" strike="noStrike">
                <a:solidFill>
                  <a:schemeClr val="dk1"/>
                </a:solidFill>
                <a:latin typeface="Cambria"/>
                <a:ea typeface="Cambria"/>
                <a:cs typeface="Cambria"/>
                <a:sym typeface="Cambria"/>
              </a:rPr>
              <a:t>Menambahkan materi eksekusi pengujian dengan metode black box dan white box</a:t>
            </a:r>
            <a:endParaRPr b="0" i="0" sz="1600" u="none" cap="none" strike="noStrike">
              <a:solidFill>
                <a:schemeClr val="dk1"/>
              </a:solidFill>
              <a:latin typeface="Cambria"/>
              <a:ea typeface="Cambria"/>
              <a:cs typeface="Cambria"/>
              <a:sym typeface="Cambria"/>
            </a:endParaRPr>
          </a:p>
          <a:p>
            <a:pPr indent="-330200" lvl="0" marL="514350" marR="0" rtl="0" algn="l">
              <a:lnSpc>
                <a:spcPct val="100000"/>
              </a:lnSpc>
              <a:spcBef>
                <a:spcPts val="0"/>
              </a:spcBef>
              <a:spcAft>
                <a:spcPts val="0"/>
              </a:spcAft>
              <a:buClr>
                <a:schemeClr val="dk1"/>
              </a:buClr>
              <a:buSzPts val="1600"/>
              <a:buFont typeface="Cambria"/>
              <a:buAutoNum type="arabicPeriod"/>
            </a:pPr>
            <a:r>
              <a:rPr b="0" i="0" lang="en-US" sz="1600" u="none" cap="none" strike="noStrike">
                <a:solidFill>
                  <a:schemeClr val="dk1"/>
                </a:solidFill>
                <a:latin typeface="Cambria"/>
                <a:ea typeface="Cambria"/>
                <a:cs typeface="Cambria"/>
                <a:sym typeface="Cambria"/>
              </a:rPr>
              <a:t>Memperjelas materi jenis kesalahan bukan sebagai proses identifikasi kesalahan</a:t>
            </a:r>
            <a:endParaRPr b="0" i="0" sz="1600" u="none" cap="none" strike="noStrike">
              <a:solidFill>
                <a:schemeClr val="dk1"/>
              </a:solidFill>
              <a:latin typeface="Cambria"/>
              <a:ea typeface="Cambria"/>
              <a:cs typeface="Cambria"/>
              <a:sym typeface="Cambria"/>
            </a:endParaRPr>
          </a:p>
          <a:p>
            <a:pPr indent="-330200" lvl="0" marL="514350" marR="0" rtl="0" algn="l">
              <a:lnSpc>
                <a:spcPct val="100000"/>
              </a:lnSpc>
              <a:spcBef>
                <a:spcPts val="0"/>
              </a:spcBef>
              <a:spcAft>
                <a:spcPts val="0"/>
              </a:spcAft>
              <a:buClr>
                <a:schemeClr val="dk1"/>
              </a:buClr>
              <a:buSzPts val="1600"/>
              <a:buFont typeface="Cambria"/>
              <a:buAutoNum type="arabicPeriod"/>
            </a:pPr>
            <a:r>
              <a:rPr b="0" i="0" lang="en-US" sz="1600" u="none" cap="none" strike="noStrike">
                <a:solidFill>
                  <a:schemeClr val="dk1"/>
                </a:solidFill>
                <a:latin typeface="Cambria"/>
                <a:ea typeface="Cambria"/>
                <a:cs typeface="Cambria"/>
                <a:sym typeface="Cambria"/>
              </a:rPr>
              <a:t>Menambahkan materi proses debugger sebagai proses identifikasi kesalahan</a:t>
            </a:r>
            <a:endParaRPr b="0" i="0" sz="1600" u="none" cap="none" strike="noStrike">
              <a:solidFill>
                <a:schemeClr val="dk1"/>
              </a:solidFill>
              <a:latin typeface="Cambria"/>
              <a:ea typeface="Cambria"/>
              <a:cs typeface="Cambria"/>
              <a:sym typeface="Cambria"/>
            </a:endParaRPr>
          </a:p>
          <a:p>
            <a:pPr indent="-330200" lvl="0" marL="514350" marR="0" rtl="0" algn="l">
              <a:lnSpc>
                <a:spcPct val="100000"/>
              </a:lnSpc>
              <a:spcBef>
                <a:spcPts val="0"/>
              </a:spcBef>
              <a:spcAft>
                <a:spcPts val="0"/>
              </a:spcAft>
              <a:buClr>
                <a:schemeClr val="dk1"/>
              </a:buClr>
              <a:buSzPts val="1600"/>
              <a:buFont typeface="Cambria"/>
              <a:buAutoNum type="arabicPeriod"/>
            </a:pPr>
            <a:r>
              <a:rPr b="0" i="0" lang="en-US" sz="1600" u="none" cap="none" strike="noStrike">
                <a:solidFill>
                  <a:schemeClr val="dk1"/>
                </a:solidFill>
                <a:latin typeface="Cambria"/>
                <a:ea typeface="Cambria"/>
                <a:cs typeface="Cambria"/>
                <a:sym typeface="Cambria"/>
              </a:rPr>
              <a:t>Penyesuaian beberapa istilah pada konten materi untuk mempertegas ruang lingkup materi</a:t>
            </a:r>
            <a:endParaRPr b="0" i="0" sz="1600" u="none" cap="none" strike="noStrike">
              <a:solidFill>
                <a:schemeClr val="dk1"/>
              </a:solidFill>
              <a:latin typeface="Cambria"/>
              <a:ea typeface="Cambria"/>
              <a:cs typeface="Cambria"/>
              <a:sym typeface="Cambria"/>
            </a:endParaRPr>
          </a:p>
          <a:p>
            <a:pPr indent="-330200" lvl="0" marL="514350" marR="0" rtl="0" algn="l">
              <a:lnSpc>
                <a:spcPct val="100000"/>
              </a:lnSpc>
              <a:spcBef>
                <a:spcPts val="0"/>
              </a:spcBef>
              <a:spcAft>
                <a:spcPts val="0"/>
              </a:spcAft>
              <a:buClr>
                <a:schemeClr val="dk1"/>
              </a:buClr>
              <a:buSzPts val="1600"/>
              <a:buFont typeface="Cambria"/>
              <a:buAutoNum type="arabicPeriod"/>
            </a:pPr>
            <a:r>
              <a:rPr b="0" i="0" lang="en-US" sz="1600" u="none" cap="none" strike="noStrike">
                <a:solidFill>
                  <a:schemeClr val="dk1"/>
                </a:solidFill>
                <a:latin typeface="Cambria"/>
                <a:ea typeface="Cambria"/>
                <a:cs typeface="Cambria"/>
                <a:sym typeface="Cambria"/>
              </a:rPr>
              <a:t>Menambahkan instruksi penugasan sebagai latihan</a:t>
            </a:r>
            <a:endParaRPr b="0" i="0" sz="1600" u="none" cap="none" strike="noStrike">
              <a:solidFill>
                <a:schemeClr val="dk1"/>
              </a:solidFill>
              <a:latin typeface="Cambria"/>
              <a:ea typeface="Cambria"/>
              <a:cs typeface="Cambria"/>
              <a:sym typeface="Cambri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grpSp>
        <p:nvGrpSpPr>
          <p:cNvPr id="725" name="Google Shape;725;g9648424d83_0_86"/>
          <p:cNvGrpSpPr/>
          <p:nvPr/>
        </p:nvGrpSpPr>
        <p:grpSpPr>
          <a:xfrm>
            <a:off x="3094159" y="1213693"/>
            <a:ext cx="6049849" cy="2173893"/>
            <a:chOff x="-1526118" y="1468582"/>
            <a:chExt cx="13653462" cy="4906100"/>
          </a:xfrm>
        </p:grpSpPr>
        <p:pic>
          <p:nvPicPr>
            <p:cNvPr id="726" name="Google Shape;726;g9648424d83_0_86"/>
            <p:cNvPicPr preferRelativeResize="0"/>
            <p:nvPr/>
          </p:nvPicPr>
          <p:blipFill rotWithShape="1">
            <a:blip r:embed="rId3">
              <a:alphaModFix/>
            </a:blip>
            <a:srcRect b="9916" l="20689" r="20683" t="11366"/>
            <a:stretch/>
          </p:blipFill>
          <p:spPr>
            <a:xfrm>
              <a:off x="5833591" y="2022764"/>
              <a:ext cx="2133784" cy="2864863"/>
            </a:xfrm>
            <a:prstGeom prst="rect">
              <a:avLst/>
            </a:prstGeom>
            <a:noFill/>
            <a:ln>
              <a:noFill/>
            </a:ln>
          </p:spPr>
        </p:pic>
        <p:pic>
          <p:nvPicPr>
            <p:cNvPr id="727" name="Google Shape;727;g9648424d83_0_86"/>
            <p:cNvPicPr preferRelativeResize="0"/>
            <p:nvPr/>
          </p:nvPicPr>
          <p:blipFill rotWithShape="1">
            <a:blip r:embed="rId4">
              <a:alphaModFix/>
            </a:blip>
            <a:srcRect b="38298" l="6571" r="6501" t="38017"/>
            <a:stretch/>
          </p:blipFill>
          <p:spPr>
            <a:xfrm>
              <a:off x="1941532" y="4887627"/>
              <a:ext cx="5458691" cy="1487055"/>
            </a:xfrm>
            <a:prstGeom prst="rect">
              <a:avLst/>
            </a:prstGeom>
            <a:noFill/>
            <a:ln>
              <a:noFill/>
            </a:ln>
          </p:spPr>
        </p:pic>
        <p:pic>
          <p:nvPicPr>
            <p:cNvPr id="728" name="Google Shape;728;g9648424d83_0_86"/>
            <p:cNvPicPr preferRelativeResize="0"/>
            <p:nvPr/>
          </p:nvPicPr>
          <p:blipFill rotWithShape="1">
            <a:blip r:embed="rId5">
              <a:alphaModFix/>
            </a:blip>
            <a:srcRect b="16415" l="11820" r="12785" t="14813"/>
            <a:stretch/>
          </p:blipFill>
          <p:spPr>
            <a:xfrm>
              <a:off x="2508685" y="1678709"/>
              <a:ext cx="3125498" cy="2851009"/>
            </a:xfrm>
            <a:prstGeom prst="rect">
              <a:avLst/>
            </a:prstGeom>
            <a:noFill/>
            <a:ln>
              <a:noFill/>
            </a:ln>
          </p:spPr>
        </p:pic>
        <p:pic>
          <p:nvPicPr>
            <p:cNvPr id="729" name="Google Shape;729;g9648424d83_0_86"/>
            <p:cNvPicPr preferRelativeResize="0"/>
            <p:nvPr/>
          </p:nvPicPr>
          <p:blipFill rotWithShape="1">
            <a:blip r:embed="rId6">
              <a:alphaModFix/>
            </a:blip>
            <a:srcRect b="16073" l="13267" r="9456" t="16079"/>
            <a:stretch/>
          </p:blipFill>
          <p:spPr>
            <a:xfrm>
              <a:off x="-1526118" y="1468582"/>
              <a:ext cx="4145638" cy="3639627"/>
            </a:xfrm>
            <a:prstGeom prst="rect">
              <a:avLst/>
            </a:prstGeom>
            <a:noFill/>
            <a:ln>
              <a:noFill/>
            </a:ln>
          </p:spPr>
        </p:pic>
        <p:pic>
          <p:nvPicPr>
            <p:cNvPr id="730" name="Google Shape;730;g9648424d83_0_86"/>
            <p:cNvPicPr preferRelativeResize="0"/>
            <p:nvPr/>
          </p:nvPicPr>
          <p:blipFill rotWithShape="1">
            <a:blip r:embed="rId7">
              <a:alphaModFix/>
            </a:blip>
            <a:srcRect b="12511" l="7654" r="7468" t="13458"/>
            <a:stretch/>
          </p:blipFill>
          <p:spPr>
            <a:xfrm>
              <a:off x="7573817" y="1844169"/>
              <a:ext cx="4553527" cy="3971636"/>
            </a:xfrm>
            <a:prstGeom prst="rect">
              <a:avLst/>
            </a:prstGeom>
            <a:noFill/>
            <a:ln>
              <a:noFill/>
            </a:ln>
          </p:spPr>
        </p:pic>
      </p:grpSp>
      <p:pic>
        <p:nvPicPr>
          <p:cNvPr id="731" name="Google Shape;731;g9648424d83_0_86"/>
          <p:cNvPicPr preferRelativeResize="0"/>
          <p:nvPr/>
        </p:nvPicPr>
        <p:blipFill rotWithShape="1">
          <a:blip r:embed="rId8">
            <a:alphaModFix/>
          </a:blip>
          <a:srcRect b="82221" l="0" r="72915" t="0"/>
          <a:stretch/>
        </p:blipFill>
        <p:spPr>
          <a:xfrm>
            <a:off x="7931775" y="4038600"/>
            <a:ext cx="1212225" cy="596789"/>
          </a:xfrm>
          <a:prstGeom prst="rect">
            <a:avLst/>
          </a:prstGeom>
          <a:noFill/>
          <a:ln>
            <a:noFill/>
          </a:ln>
        </p:spPr>
      </p:pic>
      <p:pic>
        <p:nvPicPr>
          <p:cNvPr id="732" name="Google Shape;732;g9648424d83_0_86"/>
          <p:cNvPicPr preferRelativeResize="0"/>
          <p:nvPr/>
        </p:nvPicPr>
        <p:blipFill rotWithShape="1">
          <a:blip r:embed="rId8">
            <a:alphaModFix/>
          </a:blip>
          <a:srcRect b="82221" l="-630" r="629" t="0"/>
          <a:stretch/>
        </p:blipFill>
        <p:spPr>
          <a:xfrm>
            <a:off x="-85725" y="0"/>
            <a:ext cx="9229725" cy="1219200"/>
          </a:xfrm>
          <a:prstGeom prst="rect">
            <a:avLst/>
          </a:prstGeom>
          <a:noFill/>
          <a:ln>
            <a:noFill/>
          </a:ln>
        </p:spPr>
      </p:pic>
      <p:sp>
        <p:nvSpPr>
          <p:cNvPr id="733" name="Google Shape;733;g9648424d83_0_86"/>
          <p:cNvSpPr txBox="1"/>
          <p:nvPr/>
        </p:nvSpPr>
        <p:spPr>
          <a:xfrm>
            <a:off x="1171575" y="1959224"/>
            <a:ext cx="6677100" cy="86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1C4587"/>
                </a:solidFill>
                <a:latin typeface="Arial"/>
                <a:ea typeface="Arial"/>
                <a:cs typeface="Arial"/>
                <a:sym typeface="Arial"/>
              </a:rPr>
              <a:t>TERIMA KASIH</a:t>
            </a:r>
            <a:endParaRPr b="1" i="0" sz="4800" u="none" cap="none" strike="noStrike">
              <a:solidFill>
                <a:srgbClr val="1C4587"/>
              </a:solidFill>
              <a:latin typeface="Arial"/>
              <a:ea typeface="Arial"/>
              <a:cs typeface="Arial"/>
              <a:sym typeface="Arial"/>
            </a:endParaRPr>
          </a:p>
        </p:txBody>
      </p:sp>
      <p:grpSp>
        <p:nvGrpSpPr>
          <p:cNvPr id="734" name="Google Shape;734;g9648424d83_0_86"/>
          <p:cNvGrpSpPr/>
          <p:nvPr/>
        </p:nvGrpSpPr>
        <p:grpSpPr>
          <a:xfrm>
            <a:off x="0" y="4038598"/>
            <a:ext cx="9144000" cy="1219200"/>
            <a:chOff x="0" y="4038598"/>
            <a:chExt cx="9144000" cy="1219200"/>
          </a:xfrm>
        </p:grpSpPr>
        <p:pic>
          <p:nvPicPr>
            <p:cNvPr id="735" name="Google Shape;735;g9648424d83_0_86"/>
            <p:cNvPicPr preferRelativeResize="0"/>
            <p:nvPr/>
          </p:nvPicPr>
          <p:blipFill rotWithShape="1">
            <a:blip r:embed="rId8">
              <a:alphaModFix/>
            </a:blip>
            <a:srcRect b="0" l="0" r="0" t="82221"/>
            <a:stretch/>
          </p:blipFill>
          <p:spPr>
            <a:xfrm>
              <a:off x="0" y="4038598"/>
              <a:ext cx="9144000" cy="1219200"/>
            </a:xfrm>
            <a:prstGeom prst="rect">
              <a:avLst/>
            </a:prstGeom>
            <a:noFill/>
            <a:ln>
              <a:noFill/>
            </a:ln>
          </p:spPr>
        </p:pic>
        <p:pic>
          <p:nvPicPr>
            <p:cNvPr id="736" name="Google Shape;736;g9648424d83_0_86"/>
            <p:cNvPicPr preferRelativeResize="0"/>
            <p:nvPr/>
          </p:nvPicPr>
          <p:blipFill rotWithShape="1">
            <a:blip r:embed="rId8">
              <a:alphaModFix/>
            </a:blip>
            <a:srcRect b="84735" l="73536" r="-2" t="11767"/>
            <a:stretch/>
          </p:blipFill>
          <p:spPr>
            <a:xfrm>
              <a:off x="8690517" y="4826682"/>
              <a:ext cx="349406" cy="316819"/>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4"/>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54" name="Google Shape;154;p2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5" name="Google Shape;155;p24"/>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56" name="Google Shape;156;p24"/>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57" name="Google Shape;157;p24"/>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Cambria"/>
                <a:ea typeface="Cambria"/>
                <a:cs typeface="Cambria"/>
                <a:sym typeface="Cambria"/>
              </a:rPr>
              <a:t>Testability</a:t>
            </a:r>
            <a:endParaRPr b="0" i="0" sz="2700" u="none" cap="none" strike="noStrike">
              <a:solidFill>
                <a:srgbClr val="002060"/>
              </a:solidFill>
              <a:latin typeface="Cambria"/>
              <a:ea typeface="Cambria"/>
              <a:cs typeface="Cambria"/>
              <a:sym typeface="Cambria"/>
            </a:endParaRPr>
          </a:p>
        </p:txBody>
      </p:sp>
      <p:sp>
        <p:nvSpPr>
          <p:cNvPr id="158" name="Google Shape;158;p24"/>
          <p:cNvSpPr/>
          <p:nvPr/>
        </p:nvSpPr>
        <p:spPr>
          <a:xfrm>
            <a:off x="331175" y="876949"/>
            <a:ext cx="8463900" cy="4101600"/>
          </a:xfrm>
          <a:prstGeom prst="rect">
            <a:avLst/>
          </a:prstGeom>
          <a:noFill/>
          <a:ln>
            <a:noFill/>
          </a:ln>
        </p:spPr>
        <p:txBody>
          <a:bodyPr anchorCtr="0" anchor="t" bIns="45700" lIns="91425" spcFirstLastPara="1" rIns="91425" wrap="square" tIns="45700">
            <a:spAutoFit/>
          </a:bodyPr>
          <a:lstStyle/>
          <a:p>
            <a:pPr indent="-444500" lvl="0" marL="457200" marR="0" rtl="0" algn="l">
              <a:lnSpc>
                <a:spcPct val="90000"/>
              </a:lnSpc>
              <a:spcBef>
                <a:spcPts val="0"/>
              </a:spcBef>
              <a:spcAft>
                <a:spcPts val="0"/>
              </a:spcAft>
              <a:buClr>
                <a:srgbClr val="FF0000"/>
              </a:buClr>
              <a:buSzPts val="2200"/>
              <a:buFont typeface="Cambria"/>
              <a:buChar char="❖"/>
            </a:pPr>
            <a:r>
              <a:rPr b="0" i="0" lang="en-US" sz="2200" u="none" cap="none" strike="noStrike">
                <a:solidFill>
                  <a:srgbClr val="FF0000"/>
                </a:solidFill>
                <a:latin typeface="Cambria"/>
                <a:ea typeface="Cambria"/>
                <a:cs typeface="Cambria"/>
                <a:sym typeface="Cambria"/>
              </a:rPr>
              <a:t>Salah satu jenis pengujian untuk mengukur derajat sejauh mana artefak software mendukung pengujian dalam konteks pengujian tertentu</a:t>
            </a:r>
            <a:endParaRPr b="0" i="0" sz="2200" u="none" cap="none" strike="noStrike">
              <a:solidFill>
                <a:srgbClr val="FF0000"/>
              </a:solidFill>
              <a:latin typeface="Cambria"/>
              <a:ea typeface="Cambria"/>
              <a:cs typeface="Cambria"/>
              <a:sym typeface="Cambria"/>
            </a:endParaRPr>
          </a:p>
          <a:p>
            <a:pPr indent="-444500" lvl="0" marL="457200" marR="0" rtl="0" algn="l">
              <a:lnSpc>
                <a:spcPct val="90000"/>
              </a:lnSpc>
              <a:spcBef>
                <a:spcPts val="0"/>
              </a:spcBef>
              <a:spcAft>
                <a:spcPts val="0"/>
              </a:spcAft>
              <a:buClr>
                <a:srgbClr val="000000"/>
              </a:buClr>
              <a:buSzPts val="2200"/>
              <a:buFont typeface="Cambria"/>
              <a:buChar char="❖"/>
            </a:pPr>
            <a:r>
              <a:rPr b="1" i="0" lang="en-US" sz="2200" u="none" cap="none" strike="noStrike">
                <a:solidFill>
                  <a:schemeClr val="dk1"/>
                </a:solidFill>
                <a:latin typeface="Cambria"/>
                <a:ea typeface="Cambria"/>
                <a:cs typeface="Cambria"/>
                <a:sym typeface="Cambria"/>
              </a:rPr>
              <a:t>Kemudahan untuk diuji. </a:t>
            </a:r>
            <a:endParaRPr b="0" i="0" sz="1200" u="none" cap="none" strike="noStrike">
              <a:solidFill>
                <a:srgbClr val="000000"/>
              </a:solidFill>
              <a:latin typeface="Cambria"/>
              <a:ea typeface="Cambria"/>
              <a:cs typeface="Cambria"/>
              <a:sym typeface="Cambria"/>
            </a:endParaRPr>
          </a:p>
          <a:p>
            <a:pPr indent="-444500" lvl="0" marL="457200" marR="0" rtl="0" algn="l">
              <a:lnSpc>
                <a:spcPct val="90000"/>
              </a:lnSpc>
              <a:spcBef>
                <a:spcPts val="0"/>
              </a:spcBef>
              <a:spcAft>
                <a:spcPts val="0"/>
              </a:spcAft>
              <a:buClr>
                <a:srgbClr val="000000"/>
              </a:buClr>
              <a:buSzPts val="2200"/>
              <a:buFont typeface="Noto Sans Symbols"/>
              <a:buChar char="❖"/>
            </a:pPr>
            <a:r>
              <a:rPr b="1" i="0" lang="en-US" sz="2200" u="none" cap="none" strike="noStrike">
                <a:solidFill>
                  <a:schemeClr val="dk1"/>
                </a:solidFill>
                <a:latin typeface="Cambria"/>
                <a:ea typeface="Cambria"/>
                <a:cs typeface="Cambria"/>
                <a:sym typeface="Cambria"/>
              </a:rPr>
              <a:t>Karakteristiknya</a:t>
            </a:r>
            <a:r>
              <a:rPr b="0" i="0" lang="en-US" sz="2200" u="none" cap="none" strike="noStrike">
                <a:solidFill>
                  <a:schemeClr val="dk1"/>
                </a:solidFill>
                <a:latin typeface="Cambria"/>
                <a:ea typeface="Cambria"/>
                <a:cs typeface="Cambria"/>
                <a:sym typeface="Cambria"/>
              </a:rPr>
              <a:t>:</a:t>
            </a:r>
            <a:endParaRPr b="0" i="0" sz="1200" u="none" cap="none" strike="noStrike">
              <a:solidFill>
                <a:srgbClr val="000000"/>
              </a:solidFill>
              <a:latin typeface="Cambria"/>
              <a:ea typeface="Cambria"/>
              <a:cs typeface="Cambria"/>
              <a:sym typeface="Cambria"/>
            </a:endParaRPr>
          </a:p>
          <a:p>
            <a:pPr indent="-444500" lvl="1" marL="914400" marR="0" rtl="0" algn="l">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Operability: mudah digunakan.</a:t>
            </a:r>
            <a:endParaRPr b="0" i="0" sz="1200" u="none" cap="none" strike="noStrike">
              <a:solidFill>
                <a:srgbClr val="000000"/>
              </a:solidFill>
              <a:latin typeface="Cambria"/>
              <a:ea typeface="Cambria"/>
              <a:cs typeface="Cambria"/>
              <a:sym typeface="Cambria"/>
            </a:endParaRPr>
          </a:p>
          <a:p>
            <a:pPr indent="-444500" lvl="1" marL="914400" marR="0" rtl="0" algn="l">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Observability: mudah diamati.</a:t>
            </a:r>
            <a:endParaRPr b="0" i="0" sz="1200" u="none" cap="none" strike="noStrike">
              <a:solidFill>
                <a:srgbClr val="000000"/>
              </a:solidFill>
              <a:latin typeface="Cambria"/>
              <a:ea typeface="Cambria"/>
              <a:cs typeface="Cambria"/>
              <a:sym typeface="Cambria"/>
            </a:endParaRPr>
          </a:p>
          <a:p>
            <a:pPr indent="-444500" lvl="1" marL="914400" marR="0" rtl="0" algn="l">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Controlability: mudah dikendalikan.</a:t>
            </a:r>
            <a:endParaRPr b="0" i="0" sz="1200" u="none" cap="none" strike="noStrike">
              <a:solidFill>
                <a:srgbClr val="000000"/>
              </a:solidFill>
              <a:latin typeface="Cambria"/>
              <a:ea typeface="Cambria"/>
              <a:cs typeface="Cambria"/>
              <a:sym typeface="Cambria"/>
            </a:endParaRPr>
          </a:p>
          <a:p>
            <a:pPr indent="-444500" lvl="1" marL="914400" marR="0" rtl="0" algn="l">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Decomposability: mudah diuraikan.</a:t>
            </a:r>
            <a:endParaRPr b="0" i="0" sz="1200" u="none" cap="none" strike="noStrike">
              <a:solidFill>
                <a:srgbClr val="000000"/>
              </a:solidFill>
              <a:latin typeface="Cambria"/>
              <a:ea typeface="Cambria"/>
              <a:cs typeface="Cambria"/>
              <a:sym typeface="Cambria"/>
            </a:endParaRPr>
          </a:p>
          <a:p>
            <a:pPr indent="-444500" lvl="1" marL="914400" marR="0" rtl="0" algn="l">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Simplicity: lingkup kecil, semakin mudah diuji.</a:t>
            </a:r>
            <a:endParaRPr b="0" i="0" sz="1200" u="none" cap="none" strike="noStrike">
              <a:solidFill>
                <a:srgbClr val="000000"/>
              </a:solidFill>
              <a:latin typeface="Cambria"/>
              <a:ea typeface="Cambria"/>
              <a:cs typeface="Cambria"/>
              <a:sym typeface="Cambria"/>
            </a:endParaRPr>
          </a:p>
          <a:p>
            <a:pPr indent="-444500" lvl="1" marL="914400" marR="0" rtl="0" algn="l">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Stability: jarang berubah.</a:t>
            </a:r>
            <a:endParaRPr b="0" i="0" sz="1200" u="none" cap="none" strike="noStrike">
              <a:solidFill>
                <a:srgbClr val="000000"/>
              </a:solidFill>
              <a:latin typeface="Cambria"/>
              <a:ea typeface="Cambria"/>
              <a:cs typeface="Cambria"/>
              <a:sym typeface="Cambria"/>
            </a:endParaRPr>
          </a:p>
          <a:p>
            <a:pPr indent="-444500" lvl="1" marL="914400" marR="0" rtl="0" algn="l">
              <a:lnSpc>
                <a:spcPct val="100000"/>
              </a:lnSpc>
              <a:spcBef>
                <a:spcPts val="0"/>
              </a:spcBef>
              <a:spcAft>
                <a:spcPts val="0"/>
              </a:spcAft>
              <a:buClr>
                <a:srgbClr val="000000"/>
              </a:buClr>
              <a:buSzPts val="2200"/>
              <a:buFont typeface="Cambria"/>
              <a:buChar char="✔"/>
            </a:pPr>
            <a:r>
              <a:rPr b="0" i="0" lang="en-US" sz="2200" u="none" cap="none" strike="noStrike">
                <a:solidFill>
                  <a:srgbClr val="000000"/>
                </a:solidFill>
                <a:latin typeface="Cambria"/>
                <a:ea typeface="Cambria"/>
                <a:cs typeface="Cambria"/>
                <a:sym typeface="Cambria"/>
              </a:rPr>
              <a:t>Understandability: mudah dipahami.</a:t>
            </a:r>
            <a:endParaRPr b="0" i="0" sz="1200" u="none" cap="none" strike="noStrike">
              <a:solidFill>
                <a:srgbClr val="000000"/>
              </a:solidFill>
              <a:latin typeface="Cambria"/>
              <a:ea typeface="Cambria"/>
              <a:cs typeface="Cambria"/>
              <a:sym typeface="Cambria"/>
            </a:endParaRPr>
          </a:p>
        </p:txBody>
      </p:sp>
      <p:sp>
        <p:nvSpPr>
          <p:cNvPr id="159" name="Google Shape;159;p24"/>
          <p:cNvSpPr/>
          <p:nvPr/>
        </p:nvSpPr>
        <p:spPr>
          <a:xfrm>
            <a:off x="6824925" y="3062388"/>
            <a:ext cx="2319084" cy="1200150"/>
          </a:xfrm>
          <a:prstGeom prst="irregularSeal1">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HIDEN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e29babf619_1_37"/>
          <p:cNvPicPr preferRelativeResize="0"/>
          <p:nvPr/>
        </p:nvPicPr>
        <p:blipFill rotWithShape="1">
          <a:blip r:embed="rId3">
            <a:alphaModFix/>
          </a:blip>
          <a:srcRect b="82221" l="-628" r="30708" t="0"/>
          <a:stretch/>
        </p:blipFill>
        <p:spPr>
          <a:xfrm>
            <a:off x="5981399" y="0"/>
            <a:ext cx="3162600" cy="603300"/>
          </a:xfrm>
          <a:prstGeom prst="snip2DiagRect">
            <a:avLst>
              <a:gd fmla="val 0" name="adj1"/>
              <a:gd fmla="val 16667" name="adj2"/>
            </a:avLst>
          </a:prstGeom>
          <a:noFill/>
          <a:ln>
            <a:noFill/>
          </a:ln>
        </p:spPr>
      </p:pic>
      <p:sp>
        <p:nvSpPr>
          <p:cNvPr id="165" name="Google Shape;165;ge29babf619_1_3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66" name="Google Shape;166;ge29babf619_1_37"/>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67" name="Google Shape;167;ge29babf619_1_37"/>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68" name="Google Shape;168;ge29babf619_1_37"/>
          <p:cNvSpPr/>
          <p:nvPr/>
        </p:nvSpPr>
        <p:spPr>
          <a:xfrm>
            <a:off x="331181" y="118750"/>
            <a:ext cx="56502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rgbClr val="002060"/>
                </a:solidFill>
                <a:latin typeface="Cambria"/>
                <a:ea typeface="Cambria"/>
                <a:cs typeface="Cambria"/>
                <a:sym typeface="Cambria"/>
              </a:rPr>
              <a:t>Performance Testing</a:t>
            </a:r>
            <a:endParaRPr b="0" i="0" sz="2700" u="none" cap="none" strike="noStrike">
              <a:solidFill>
                <a:srgbClr val="002060"/>
              </a:solidFill>
              <a:latin typeface="Cambria"/>
              <a:ea typeface="Cambria"/>
              <a:cs typeface="Cambria"/>
              <a:sym typeface="Cambria"/>
            </a:endParaRPr>
          </a:p>
        </p:txBody>
      </p:sp>
      <p:sp>
        <p:nvSpPr>
          <p:cNvPr id="169" name="Google Shape;169;ge29babf619_1_37"/>
          <p:cNvSpPr/>
          <p:nvPr/>
        </p:nvSpPr>
        <p:spPr>
          <a:xfrm>
            <a:off x="331175" y="876949"/>
            <a:ext cx="8463900" cy="4101600"/>
          </a:xfrm>
          <a:prstGeom prst="rect">
            <a:avLst/>
          </a:prstGeom>
          <a:noFill/>
          <a:ln>
            <a:noFill/>
          </a:ln>
        </p:spPr>
        <p:txBody>
          <a:bodyPr anchorCtr="0" anchor="t" bIns="45700" lIns="91425" spcFirstLastPara="1" rIns="91425" wrap="square" tIns="45700">
            <a:noAutofit/>
          </a:bodyPr>
          <a:lstStyle/>
          <a:p>
            <a:pPr indent="-444500" lvl="0" marL="457200" marR="0" rtl="0" algn="l">
              <a:lnSpc>
                <a:spcPct val="90000"/>
              </a:lnSpc>
              <a:spcBef>
                <a:spcPts val="0"/>
              </a:spcBef>
              <a:spcAft>
                <a:spcPts val="0"/>
              </a:spcAft>
              <a:buClr>
                <a:schemeClr val="dk1"/>
              </a:buClr>
              <a:buSzPts val="2200"/>
              <a:buFont typeface="Cambria"/>
              <a:buChar char="❖"/>
            </a:pPr>
            <a:r>
              <a:rPr b="0" i="0" lang="en-US" sz="2200" u="none" cap="none" strike="noStrike">
                <a:solidFill>
                  <a:schemeClr val="dk1"/>
                </a:solidFill>
                <a:latin typeface="Cambria"/>
                <a:ea typeface="Cambria"/>
                <a:cs typeface="Cambria"/>
                <a:sym typeface="Cambria"/>
              </a:rPr>
              <a:t>Salah satu jenis pengujian untuk mengukur kinerja perangkat lunak</a:t>
            </a:r>
            <a:endParaRPr b="0" i="0" sz="2200" u="none" cap="none" strike="noStrike">
              <a:solidFill>
                <a:schemeClr val="dk1"/>
              </a:solidFill>
              <a:latin typeface="Cambria"/>
              <a:ea typeface="Cambria"/>
              <a:cs typeface="Cambria"/>
              <a:sym typeface="Cambria"/>
            </a:endParaRPr>
          </a:p>
          <a:p>
            <a:pPr indent="-444500" lvl="0" marL="457200" marR="0" rtl="0" algn="l">
              <a:lnSpc>
                <a:spcPct val="9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Cambria"/>
                <a:ea typeface="Cambria"/>
                <a:cs typeface="Cambria"/>
                <a:sym typeface="Cambria"/>
              </a:rPr>
              <a:t>Pada web application, pengujian ini penting untuk mengukur kinerja web yang bisa diakses secara bersama</a:t>
            </a:r>
            <a:endParaRPr b="0" i="0" sz="2200" u="none" cap="none" strike="noStrike">
              <a:solidFill>
                <a:schemeClr val="dk1"/>
              </a:solidFill>
              <a:latin typeface="Cambria"/>
              <a:ea typeface="Cambria"/>
              <a:cs typeface="Cambria"/>
              <a:sym typeface="Cambria"/>
            </a:endParaRPr>
          </a:p>
          <a:p>
            <a:pPr indent="-444500" lvl="0" marL="457200" marR="0" rtl="0" algn="l">
              <a:lnSpc>
                <a:spcPct val="9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Cambria"/>
                <a:ea typeface="Cambria"/>
                <a:cs typeface="Cambria"/>
                <a:sym typeface="Cambria"/>
              </a:rPr>
              <a:t>Karakteristiknya:</a:t>
            </a:r>
            <a:endParaRPr b="0" i="0" sz="1200" u="none" cap="none" strike="noStrike">
              <a:solidFill>
                <a:schemeClr val="dk1"/>
              </a:solidFill>
              <a:latin typeface="Cambria"/>
              <a:ea typeface="Cambria"/>
              <a:cs typeface="Cambria"/>
              <a:sym typeface="Cambria"/>
            </a:endParaRPr>
          </a:p>
          <a:p>
            <a:pPr indent="-368300" lvl="1" marL="914400" marR="0" rtl="0" algn="l">
              <a:lnSpc>
                <a:spcPct val="100000"/>
              </a:lnSpc>
              <a:spcBef>
                <a:spcPts val="0"/>
              </a:spcBef>
              <a:spcAft>
                <a:spcPts val="0"/>
              </a:spcAft>
              <a:buClr>
                <a:schemeClr val="dk1"/>
              </a:buClr>
              <a:buSzPts val="2200"/>
              <a:buFont typeface="Cambria"/>
              <a:buChar char="✔"/>
            </a:pPr>
            <a:r>
              <a:rPr b="0" i="0" lang="en-US" sz="2200" u="none" cap="none" strike="noStrike">
                <a:solidFill>
                  <a:schemeClr val="dk1"/>
                </a:solidFill>
                <a:latin typeface="Cambria"/>
                <a:ea typeface="Cambria"/>
                <a:cs typeface="Cambria"/>
                <a:sym typeface="Cambria"/>
              </a:rPr>
              <a:t>stability: Menentukan apakah aplikasi stabil di bawah beban yang bervariasi</a:t>
            </a:r>
            <a:endParaRPr b="0" i="0" sz="2200" u="none" cap="none" strike="noStrike">
              <a:solidFill>
                <a:schemeClr val="dk1"/>
              </a:solidFill>
              <a:latin typeface="Cambria"/>
              <a:ea typeface="Cambria"/>
              <a:cs typeface="Cambria"/>
              <a:sym typeface="Cambria"/>
            </a:endParaRPr>
          </a:p>
          <a:p>
            <a:pPr indent="-368300" lvl="1" marL="914400" marR="0" rtl="0" algn="l">
              <a:lnSpc>
                <a:spcPct val="100000"/>
              </a:lnSpc>
              <a:spcBef>
                <a:spcPts val="0"/>
              </a:spcBef>
              <a:spcAft>
                <a:spcPts val="0"/>
              </a:spcAft>
              <a:buClr>
                <a:schemeClr val="dk1"/>
              </a:buClr>
              <a:buSzPts val="2200"/>
              <a:buFont typeface="Cambria"/>
              <a:buChar char="✔"/>
            </a:pPr>
            <a:r>
              <a:rPr b="0" i="0" lang="en-US" sz="2200" u="none" cap="none" strike="noStrike">
                <a:solidFill>
                  <a:schemeClr val="dk1"/>
                </a:solidFill>
                <a:latin typeface="Cambria"/>
                <a:ea typeface="Cambria"/>
                <a:cs typeface="Cambria"/>
                <a:sym typeface="Cambria"/>
              </a:rPr>
              <a:t>reliability: handal dalam suatu kondisi termasuk aman dari serangan virus</a:t>
            </a:r>
            <a:endParaRPr b="0" i="0" sz="2200" u="none" cap="none" strike="noStrike">
              <a:solidFill>
                <a:schemeClr val="dk1"/>
              </a:solidFill>
              <a:latin typeface="Cambria"/>
              <a:ea typeface="Cambria"/>
              <a:cs typeface="Cambria"/>
              <a:sym typeface="Cambria"/>
            </a:endParaRPr>
          </a:p>
          <a:p>
            <a:pPr indent="-368300" lvl="1" marL="914400" marR="0" rtl="0" algn="l">
              <a:lnSpc>
                <a:spcPct val="100000"/>
              </a:lnSpc>
              <a:spcBef>
                <a:spcPts val="0"/>
              </a:spcBef>
              <a:spcAft>
                <a:spcPts val="0"/>
              </a:spcAft>
              <a:buClr>
                <a:schemeClr val="dk1"/>
              </a:buClr>
              <a:buSzPts val="2200"/>
              <a:buFont typeface="Cambria"/>
              <a:buChar char="✔"/>
            </a:pPr>
            <a:r>
              <a:rPr b="0" i="0" lang="en-US" sz="2200" u="none" cap="none" strike="noStrike">
                <a:solidFill>
                  <a:schemeClr val="dk1"/>
                </a:solidFill>
                <a:latin typeface="Cambria"/>
                <a:ea typeface="Cambria"/>
                <a:cs typeface="Cambria"/>
                <a:sym typeface="Cambria"/>
              </a:rPr>
              <a:t>speed: menentukan apakah aplikasi merespons dengan cepat</a:t>
            </a:r>
            <a:endParaRPr b="0" i="0" sz="2200" u="none" cap="none" strike="noStrike">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82222" l="-628" r="30708" t="0"/>
          <a:stretch/>
        </p:blipFill>
        <p:spPr>
          <a:xfrm>
            <a:off x="5981399" y="0"/>
            <a:ext cx="3162600" cy="603300"/>
          </a:xfrm>
          <a:prstGeom prst="snip2DiagRect">
            <a:avLst>
              <a:gd fmla="val 0" name="adj1"/>
              <a:gd fmla="val 16667" name="adj2"/>
            </a:avLst>
          </a:prstGeom>
          <a:noFill/>
          <a:ln>
            <a:noFill/>
          </a:ln>
        </p:spPr>
      </p:pic>
      <p:sp>
        <p:nvSpPr>
          <p:cNvPr id="175" name="Google Shape;175;p2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6" name="Google Shape;176;p25"/>
          <p:cNvPicPr preferRelativeResize="0"/>
          <p:nvPr/>
        </p:nvPicPr>
        <p:blipFill rotWithShape="1">
          <a:blip r:embed="rId4">
            <a:alphaModFix/>
          </a:blip>
          <a:srcRect b="0" l="0" r="0" t="0"/>
          <a:stretch/>
        </p:blipFill>
        <p:spPr>
          <a:xfrm>
            <a:off x="249" y="-24297"/>
            <a:ext cx="729600" cy="462301"/>
          </a:xfrm>
          <a:prstGeom prst="rect">
            <a:avLst/>
          </a:prstGeom>
          <a:noFill/>
          <a:ln>
            <a:noFill/>
          </a:ln>
        </p:spPr>
      </p:pic>
      <p:pic>
        <p:nvPicPr>
          <p:cNvPr id="177" name="Google Shape;177;p25"/>
          <p:cNvPicPr preferRelativeResize="0"/>
          <p:nvPr/>
        </p:nvPicPr>
        <p:blipFill rotWithShape="1">
          <a:blip r:embed="rId5">
            <a:alphaModFix/>
          </a:blip>
          <a:srcRect b="0" l="0" r="0" t="0"/>
          <a:stretch/>
        </p:blipFill>
        <p:spPr>
          <a:xfrm>
            <a:off x="8134144" y="4517885"/>
            <a:ext cx="1019991" cy="646331"/>
          </a:xfrm>
          <a:prstGeom prst="rect">
            <a:avLst/>
          </a:prstGeom>
          <a:noFill/>
          <a:ln>
            <a:noFill/>
          </a:ln>
        </p:spPr>
      </p:pic>
      <p:sp>
        <p:nvSpPr>
          <p:cNvPr id="178" name="Google Shape;178;p25"/>
          <p:cNvSpPr/>
          <p:nvPr/>
        </p:nvSpPr>
        <p:spPr>
          <a:xfrm>
            <a:off x="331181" y="1187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Cambria"/>
                <a:ea typeface="Cambria"/>
                <a:cs typeface="Cambria"/>
                <a:sym typeface="Cambria"/>
              </a:rPr>
              <a:t>Jenis Pelaksanaan Pengujian</a:t>
            </a:r>
            <a:endParaRPr b="0" i="0" sz="2800" u="none" cap="none" strike="noStrike">
              <a:solidFill>
                <a:srgbClr val="002060"/>
              </a:solidFill>
              <a:latin typeface="Cambria"/>
              <a:ea typeface="Cambria"/>
              <a:cs typeface="Cambria"/>
              <a:sym typeface="Cambria"/>
            </a:endParaRPr>
          </a:p>
        </p:txBody>
      </p:sp>
      <p:sp>
        <p:nvSpPr>
          <p:cNvPr id="179" name="Google Shape;179;p25"/>
          <p:cNvSpPr/>
          <p:nvPr/>
        </p:nvSpPr>
        <p:spPr>
          <a:xfrm>
            <a:off x="331175" y="876949"/>
            <a:ext cx="8463900" cy="3804000"/>
          </a:xfrm>
          <a:prstGeom prst="rect">
            <a:avLst/>
          </a:prstGeom>
          <a:noFill/>
          <a:ln>
            <a:noFill/>
          </a:ln>
        </p:spPr>
        <p:txBody>
          <a:bodyPr anchorCtr="0" anchor="t" bIns="45700" lIns="91425" spcFirstLastPara="1" rIns="91425" wrap="square" tIns="45700">
            <a:spAutoFit/>
          </a:bodyPr>
          <a:lstStyle/>
          <a:p>
            <a:pPr indent="-4318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Black box testing</a:t>
            </a:r>
            <a:endParaRPr b="0" i="0" sz="1000" u="none" cap="none" strike="noStrike">
              <a:solidFill>
                <a:schemeClr val="dk1"/>
              </a:solidFill>
              <a:latin typeface="Cambria"/>
              <a:ea typeface="Cambria"/>
              <a:cs typeface="Cambria"/>
              <a:sym typeface="Cambria"/>
            </a:endParaRPr>
          </a:p>
          <a:p>
            <a:pPr indent="-431800" lvl="1" marL="914400" marR="0" rtl="0" algn="l">
              <a:lnSpc>
                <a:spcPct val="100000"/>
              </a:lnSpc>
              <a:spcBef>
                <a:spcPts val="0"/>
              </a:spcBef>
              <a:spcAft>
                <a:spcPts val="0"/>
              </a:spcAft>
              <a:buClr>
                <a:schemeClr val="dk1"/>
              </a:buClr>
              <a:buSzPts val="2000"/>
              <a:buFont typeface="Cambria"/>
              <a:buChar char="✔"/>
            </a:pPr>
            <a:r>
              <a:rPr b="0" i="0" lang="en-US" sz="2000" u="none" cap="none" strike="noStrike">
                <a:solidFill>
                  <a:schemeClr val="dk1"/>
                </a:solidFill>
                <a:latin typeface="Cambria"/>
                <a:ea typeface="Cambria"/>
                <a:cs typeface="Cambria"/>
                <a:sym typeface="Cambria"/>
              </a:rPr>
              <a:t>Memastikan fungsional Software berjalan.</a:t>
            </a:r>
            <a:endParaRPr b="0" i="0" sz="1000" u="none" cap="none" strike="noStrike">
              <a:solidFill>
                <a:schemeClr val="dk1"/>
              </a:solidFill>
              <a:latin typeface="Cambria"/>
              <a:ea typeface="Cambria"/>
              <a:cs typeface="Cambria"/>
              <a:sym typeface="Cambria"/>
            </a:endParaRPr>
          </a:p>
          <a:p>
            <a:pPr indent="-431800" lvl="1" marL="914400" marR="0" rtl="0" algn="l">
              <a:lnSpc>
                <a:spcPct val="100000"/>
              </a:lnSpc>
              <a:spcBef>
                <a:spcPts val="0"/>
              </a:spcBef>
              <a:spcAft>
                <a:spcPts val="0"/>
              </a:spcAft>
              <a:buClr>
                <a:schemeClr val="dk1"/>
              </a:buClr>
              <a:buSzPts val="2000"/>
              <a:buFont typeface="Cambria"/>
              <a:buChar char="✔"/>
            </a:pPr>
            <a:r>
              <a:rPr b="0" i="0" lang="en-US" sz="2000" u="none" cap="none" strike="noStrike">
                <a:solidFill>
                  <a:schemeClr val="dk1"/>
                </a:solidFill>
                <a:latin typeface="Cambria"/>
                <a:ea typeface="Cambria"/>
                <a:cs typeface="Cambria"/>
                <a:sym typeface="Cambria"/>
              </a:rPr>
              <a:t>Kesesuaian input dengan output.</a:t>
            </a:r>
            <a:endParaRPr b="0" i="0" sz="1000" u="none" cap="none" strike="noStrike">
              <a:solidFill>
                <a:schemeClr val="dk1"/>
              </a:solidFill>
              <a:latin typeface="Cambria"/>
              <a:ea typeface="Cambria"/>
              <a:cs typeface="Cambria"/>
              <a:sym typeface="Cambria"/>
            </a:endParaRPr>
          </a:p>
          <a:p>
            <a:pPr indent="-431800" lvl="1" marL="914400" marR="0" rtl="0" algn="l">
              <a:lnSpc>
                <a:spcPct val="100000"/>
              </a:lnSpc>
              <a:spcBef>
                <a:spcPts val="0"/>
              </a:spcBef>
              <a:spcAft>
                <a:spcPts val="0"/>
              </a:spcAft>
              <a:buClr>
                <a:schemeClr val="dk1"/>
              </a:buClr>
              <a:buSzPts val="2000"/>
              <a:buFont typeface="Cambria"/>
              <a:buChar char="✔"/>
            </a:pPr>
            <a:r>
              <a:rPr b="0" i="0" lang="en-US" sz="2000" u="none" cap="none" strike="noStrike">
                <a:solidFill>
                  <a:schemeClr val="dk1"/>
                </a:solidFill>
                <a:latin typeface="Cambria"/>
                <a:ea typeface="Cambria"/>
                <a:cs typeface="Cambria"/>
                <a:sym typeface="Cambria"/>
              </a:rPr>
              <a:t>Tidak memperhatikan proses logic internal.</a:t>
            </a:r>
            <a:endParaRPr b="0" i="0" sz="2000" u="none" cap="none" strike="noStrike">
              <a:solidFill>
                <a:schemeClr val="dk1"/>
              </a:solidFill>
              <a:latin typeface="Cambria"/>
              <a:ea typeface="Cambria"/>
              <a:cs typeface="Cambria"/>
              <a:sym typeface="Cambria"/>
            </a:endParaRPr>
          </a:p>
          <a:p>
            <a:pPr indent="-431800" lvl="1" marL="914400" marR="0" rtl="0" algn="l">
              <a:lnSpc>
                <a:spcPct val="100000"/>
              </a:lnSpc>
              <a:spcBef>
                <a:spcPts val="0"/>
              </a:spcBef>
              <a:spcAft>
                <a:spcPts val="0"/>
              </a:spcAft>
              <a:buClr>
                <a:schemeClr val="dk1"/>
              </a:buClr>
              <a:buSzPts val="2000"/>
              <a:buFont typeface="Cambria"/>
              <a:buChar char="✔"/>
            </a:pPr>
            <a:r>
              <a:rPr b="0" i="0" lang="en-US" sz="2000" u="none" cap="none" strike="noStrike">
                <a:solidFill>
                  <a:schemeClr val="dk1"/>
                </a:solidFill>
                <a:latin typeface="Cambria"/>
                <a:ea typeface="Cambria"/>
                <a:cs typeface="Cambria"/>
                <a:sym typeface="Cambria"/>
              </a:rPr>
              <a:t>yang dibutuhkan pada pengujian adalah program dan requirement</a:t>
            </a:r>
            <a:endParaRPr b="0" i="0" sz="2000" u="none" cap="none" strike="noStrike">
              <a:solidFill>
                <a:schemeClr val="dk1"/>
              </a:solidFill>
              <a:latin typeface="Cambria"/>
              <a:ea typeface="Cambria"/>
              <a:cs typeface="Cambria"/>
              <a:sym typeface="Cambria"/>
            </a:endParaRPr>
          </a:p>
          <a:p>
            <a:pPr indent="0" lvl="0" marL="9144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mbria"/>
              <a:ea typeface="Cambria"/>
              <a:cs typeface="Cambria"/>
              <a:sym typeface="Cambria"/>
            </a:endParaRPr>
          </a:p>
          <a:p>
            <a:pPr indent="-431800" lvl="0" marL="457200" marR="0" rtl="0" algn="l">
              <a:lnSpc>
                <a:spcPct val="100000"/>
              </a:lnSpc>
              <a:spcBef>
                <a:spcPts val="0"/>
              </a:spcBef>
              <a:spcAft>
                <a:spcPts val="0"/>
              </a:spcAft>
              <a:buClr>
                <a:schemeClr val="dk1"/>
              </a:buClr>
              <a:buSzPts val="2000"/>
              <a:buFont typeface="Cambria"/>
              <a:buChar char="❖"/>
            </a:pPr>
            <a:r>
              <a:rPr b="1" i="0" lang="en-US" sz="2000" u="none" cap="none" strike="noStrike">
                <a:solidFill>
                  <a:schemeClr val="dk1"/>
                </a:solidFill>
                <a:latin typeface="Cambria"/>
                <a:ea typeface="Cambria"/>
                <a:cs typeface="Cambria"/>
                <a:sym typeface="Cambria"/>
              </a:rPr>
              <a:t>White box testing</a:t>
            </a:r>
            <a:endParaRPr b="0" i="0" sz="1000" u="none" cap="none" strike="noStrike">
              <a:solidFill>
                <a:schemeClr val="dk1"/>
              </a:solidFill>
              <a:latin typeface="Cambria"/>
              <a:ea typeface="Cambria"/>
              <a:cs typeface="Cambria"/>
              <a:sym typeface="Cambria"/>
            </a:endParaRPr>
          </a:p>
          <a:p>
            <a:pPr indent="-431800" lvl="1" marL="914400" marR="0" rtl="0" algn="l">
              <a:lnSpc>
                <a:spcPct val="100000"/>
              </a:lnSpc>
              <a:spcBef>
                <a:spcPts val="0"/>
              </a:spcBef>
              <a:spcAft>
                <a:spcPts val="0"/>
              </a:spcAft>
              <a:buClr>
                <a:schemeClr val="dk1"/>
              </a:buClr>
              <a:buSzPts val="2000"/>
              <a:buFont typeface="Cambria"/>
              <a:buChar char="✔"/>
            </a:pPr>
            <a:r>
              <a:rPr b="0" i="0" lang="en-US" sz="2000" u="none" cap="none" strike="noStrike">
                <a:solidFill>
                  <a:schemeClr val="dk1"/>
                </a:solidFill>
                <a:latin typeface="Cambria"/>
                <a:ea typeface="Cambria"/>
                <a:cs typeface="Cambria"/>
                <a:sym typeface="Cambria"/>
              </a:rPr>
              <a:t>Pengamatan detail prosedur.</a:t>
            </a:r>
            <a:endParaRPr b="0" i="0" sz="1000" u="none" cap="none" strike="noStrike">
              <a:solidFill>
                <a:schemeClr val="dk1"/>
              </a:solidFill>
              <a:latin typeface="Cambria"/>
              <a:ea typeface="Cambria"/>
              <a:cs typeface="Cambria"/>
              <a:sym typeface="Cambria"/>
            </a:endParaRPr>
          </a:p>
          <a:p>
            <a:pPr indent="-431800" lvl="1" marL="914400" marR="0" rtl="0" algn="l">
              <a:lnSpc>
                <a:spcPct val="100000"/>
              </a:lnSpc>
              <a:spcBef>
                <a:spcPts val="0"/>
              </a:spcBef>
              <a:spcAft>
                <a:spcPts val="0"/>
              </a:spcAft>
              <a:buClr>
                <a:schemeClr val="dk1"/>
              </a:buClr>
              <a:buSzPts val="2000"/>
              <a:buFont typeface="Cambria"/>
              <a:buChar char="✔"/>
            </a:pPr>
            <a:r>
              <a:rPr b="0" i="0" lang="en-US" sz="2000" u="none" cap="none" strike="noStrike">
                <a:solidFill>
                  <a:schemeClr val="dk1"/>
                </a:solidFill>
                <a:latin typeface="Cambria"/>
                <a:ea typeface="Cambria"/>
                <a:cs typeface="Cambria"/>
                <a:sym typeface="Cambria"/>
              </a:rPr>
              <a:t>Mengamati sampai level percabangan kondisi dan perulangan.</a:t>
            </a:r>
            <a:endParaRPr b="0" i="0" sz="2000" u="none" cap="none" strike="noStrike">
              <a:solidFill>
                <a:schemeClr val="dk1"/>
              </a:solidFill>
              <a:latin typeface="Cambria"/>
              <a:ea typeface="Cambria"/>
              <a:cs typeface="Cambria"/>
              <a:sym typeface="Cambria"/>
            </a:endParaRPr>
          </a:p>
          <a:p>
            <a:pPr indent="-431800" lvl="1" marL="914400" marR="0" rtl="0" algn="l">
              <a:lnSpc>
                <a:spcPct val="100000"/>
              </a:lnSpc>
              <a:spcBef>
                <a:spcPts val="0"/>
              </a:spcBef>
              <a:spcAft>
                <a:spcPts val="0"/>
              </a:spcAft>
              <a:buClr>
                <a:schemeClr val="dk1"/>
              </a:buClr>
              <a:buSzPts val="2000"/>
              <a:buFont typeface="Cambria"/>
              <a:buChar char="✔"/>
            </a:pPr>
            <a:r>
              <a:rPr b="0" i="0" lang="en-US" sz="2000" u="none" cap="none" strike="noStrike">
                <a:solidFill>
                  <a:schemeClr val="dk1"/>
                </a:solidFill>
                <a:latin typeface="Cambria"/>
                <a:ea typeface="Cambria"/>
                <a:cs typeface="Cambria"/>
                <a:sym typeface="Cambria"/>
              </a:rPr>
              <a:t>Yang dibutuhkan pada pengujian adalah Source code </a:t>
            </a:r>
            <a:endParaRPr b="0" i="0" sz="2000" u="none" cap="none" strike="noStrike">
              <a:solidFill>
                <a:schemeClr val="dk1"/>
              </a:solidFill>
              <a:latin typeface="Cambria"/>
              <a:ea typeface="Cambria"/>
              <a:cs typeface="Cambria"/>
              <a:sym typeface="Cambria"/>
            </a:endParaRPr>
          </a:p>
          <a:p>
            <a:pPr indent="-431800" lvl="1" marL="914400" marR="0" rtl="0" algn="l">
              <a:lnSpc>
                <a:spcPct val="100000"/>
              </a:lnSpc>
              <a:spcBef>
                <a:spcPts val="0"/>
              </a:spcBef>
              <a:spcAft>
                <a:spcPts val="0"/>
              </a:spcAft>
              <a:buClr>
                <a:schemeClr val="dk1"/>
              </a:buClr>
              <a:buSzPts val="2000"/>
              <a:buFont typeface="Cambria"/>
              <a:buChar char="✔"/>
            </a:pPr>
            <a:r>
              <a:rPr b="0" i="0" lang="en-US" sz="2000" u="none" cap="none" strike="noStrike">
                <a:solidFill>
                  <a:schemeClr val="dk1"/>
                </a:solidFill>
                <a:latin typeface="Cambria"/>
                <a:ea typeface="Cambria"/>
                <a:cs typeface="Cambria"/>
                <a:sym typeface="Cambria"/>
              </a:rPr>
              <a:t>Menguji lebih “dekat” tentang detail prosedur perangkat lunak. </a:t>
            </a:r>
            <a:endParaRPr b="0" i="0" sz="2000" u="none" cap="none" strike="noStrike">
              <a:solidFill>
                <a:schemeClr val="dk1"/>
              </a:solidFill>
              <a:latin typeface="Cambria"/>
              <a:ea typeface="Cambria"/>
              <a:cs typeface="Cambria"/>
              <a:sym typeface="Cambria"/>
            </a:endParaRPr>
          </a:p>
          <a:p>
            <a:pPr indent="-431800" lvl="1" marL="914400" marR="0" rtl="0" algn="l">
              <a:lnSpc>
                <a:spcPct val="100000"/>
              </a:lnSpc>
              <a:spcBef>
                <a:spcPts val="0"/>
              </a:spcBef>
              <a:spcAft>
                <a:spcPts val="0"/>
              </a:spcAft>
              <a:buClr>
                <a:schemeClr val="dk1"/>
              </a:buClr>
              <a:buSzPts val="2000"/>
              <a:buFont typeface="Cambria"/>
              <a:buChar char="✔"/>
            </a:pPr>
            <a:r>
              <a:rPr b="0" i="0" lang="en-US" sz="2000" u="none" cap="none" strike="noStrike">
                <a:solidFill>
                  <a:schemeClr val="dk1"/>
                </a:solidFill>
                <a:latin typeface="Cambria"/>
                <a:ea typeface="Cambria"/>
                <a:cs typeface="Cambria"/>
                <a:sym typeface="Cambria"/>
              </a:rPr>
              <a:t>Yang diselidiki: logical path (jalur logika) perangkat lunak</a:t>
            </a:r>
            <a:endParaRPr b="0" i="0" sz="2000" u="none" cap="none" strike="noStrike">
              <a:solidFill>
                <a:schemeClr val="dk1"/>
              </a:solidFill>
              <a:latin typeface="Cambria"/>
              <a:ea typeface="Cambria"/>
              <a:cs typeface="Cambria"/>
              <a:sym typeface="Cambria"/>
            </a:endParaRPr>
          </a:p>
          <a:p>
            <a:pPr indent="0" lvl="0" marL="9144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F77BE"/>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 Komang Sugiartha</dc:creator>
</cp:coreProperties>
</file>