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hebCJ5ulz2M37CpFmMz4cB72G0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0118E9-3C87-4AB2-8E27-A5EF6C41AED1}">
  <a:tblStyle styleId="{560118E9-3C87-4AB2-8E27-A5EF6C41AE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jKnBDUesjTeEQ0fGjHWxVtKbRe2okeqs/view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eade6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93eade6da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Lompatan sebenarnya tidak termasuk dalam struktur control, tetapi turut digunakan juga pada struktur control percabangan dan perulangan untuk melompati / berpindah dari suatu bagian program/percabangan/perulangan.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3eade6da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https://drive.google.com/file/d/1jKnBDUesjTeEQ0fGjHWxVtKbRe2okeqs/view</a:t>
            </a:r>
            <a:endParaRPr/>
          </a:p>
        </p:txBody>
      </p:sp>
      <p:sp>
        <p:nvSpPr>
          <p:cNvPr id="633" name="Google Shape;633;g93eade6dae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php/" TargetMode="External"/><Relationship Id="rId7" Type="http://schemas.openxmlformats.org/officeDocument/2006/relationships/hyperlink" Target="https://www.duniailkom.com/tutorial-belajar-php-dan-index-artikel-php/" TargetMode="External"/><Relationship Id="rId8" Type="http://schemas.openxmlformats.org/officeDocument/2006/relationships/hyperlink" Target="http://downloads.mysql.com/docs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93eade6dae_0_0"/>
          <p:cNvPicPr preferRelativeResize="0"/>
          <p:nvPr/>
        </p:nvPicPr>
        <p:blipFill rotWithShape="1">
          <a:blip r:embed="rId3">
            <a:alphaModFix/>
          </a:blip>
          <a:srcRect b="-7459" l="0" r="0" t="16715"/>
          <a:stretch/>
        </p:blipFill>
        <p:spPr>
          <a:xfrm>
            <a:off x="0" y="-57150"/>
            <a:ext cx="91440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93eade6dae_0_0"/>
          <p:cNvPicPr preferRelativeResize="0"/>
          <p:nvPr/>
        </p:nvPicPr>
        <p:blipFill rotWithShape="1">
          <a:blip r:embed="rId3">
            <a:alphaModFix/>
          </a:blip>
          <a:srcRect b="82221" l="0" r="72915" t="0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93eade6dae_0_0"/>
          <p:cNvSpPr txBox="1"/>
          <p:nvPr/>
        </p:nvSpPr>
        <p:spPr>
          <a:xfrm>
            <a:off x="4121390" y="1660491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Vocational School Graduate Academy</a:t>
            </a:r>
            <a:endParaRPr b="1"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19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Web Developer</a:t>
            </a:r>
            <a:endParaRPr b="1" sz="19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g93eade6dae_0_0"/>
          <p:cNvSpPr txBox="1"/>
          <p:nvPr/>
        </p:nvSpPr>
        <p:spPr>
          <a:xfrm>
            <a:off x="4121390" y="2823224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Pertemuan #10:</a:t>
            </a:r>
            <a:endParaRPr b="1"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Mengimplementasikan Pemrograman Terstruktur</a:t>
            </a:r>
            <a:endParaRPr b="1"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8" name="Google Shape;88;g93eade6dae_0_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89" name="Google Shape;89;g93eade6dae_0_0"/>
            <p:cNvPicPr preferRelativeResize="0"/>
            <p:nvPr/>
          </p:nvPicPr>
          <p:blipFill rotWithShape="1">
            <a:blip r:embed="rId3">
              <a:alphaModFix/>
            </a:blip>
            <a:srcRect b="0" l="0" r="0"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93eade6dae_0_0"/>
            <p:cNvPicPr preferRelativeResize="0"/>
            <p:nvPr/>
          </p:nvPicPr>
          <p:blipFill rotWithShape="1">
            <a:blip r:embed="rId3">
              <a:alphaModFix/>
            </a:blip>
            <a:srcRect b="84735" l="73536" r="-2" t="11767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Float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331180" y="876953"/>
            <a:ext cx="8464028" cy="313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 data floating point/real number berupa bilangan decimal (pecahan)</a:t>
            </a:r>
            <a:endParaRPr/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Digunakan untuk variable yang akan berisi angka pecahan  seperti nilai IPK, hasil pembagian, atau hasil komputasi numeric yang angkanya tidak bias ditampung oleh tipe data integer</a:t>
            </a:r>
            <a:endParaRPr/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angka float:     0.9   ,   2.80   ,   3.14   ,   0.314E1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Float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331180" y="876953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729600" y="8857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{560118E9-3C87-4AB2-8E27-A5EF6C41AED1}</a:tableStyleId>
              </a:tblPr>
              <a:tblGrid>
                <a:gridCol w="1309275"/>
                <a:gridCol w="74438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&lt;?php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$angka_float1= 0.78;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$angka_float2= 14.99;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$angka_scientific1=0.314E1;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$angka_scientific2=0.3365E-3;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$angka_float1; // 0.78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"&lt;br /&gt;";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$angka_float2; //14.99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"&lt;br /&gt;";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$angka_scientific1; //3.14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"&lt;br /&gt;";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$angka_scientific2; //0.0003365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?&gt;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Float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331180" y="876953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dalam operasi matematis</a:t>
            </a:r>
            <a:endParaRPr b="0" i="0" sz="24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9"/>
          <p:cNvGraphicFramePr/>
          <p:nvPr/>
        </p:nvGraphicFramePr>
        <p:xfrm>
          <a:off x="419286" y="16177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{560118E9-3C87-4AB2-8E27-A5EF6C41AED1}</a:tableStyleId>
              </a:tblPr>
              <a:tblGrid>
                <a:gridCol w="1361900"/>
                <a:gridCol w="69259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&lt;?php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$a=10.66;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$b=12.4;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$c= $a + $b;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$c; // 23.06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$d=$a / $b;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$d; // 0.85967741935484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?&gt;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String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331180" y="876953"/>
            <a:ext cx="8464028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 data yang berisi text, kalimat, atau kumpulan karakter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Penulisannya diapit oleh single quoted/petik satu (‘) atau double quoted/petik ganda (“)</a:t>
            </a:r>
            <a:endParaRPr/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‘a’ , ‘saya sedang belajar PHP’ 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emailku19@gmail.com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“a” , “saya sedang belajar PHP” 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emailku19@gmail.com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String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31"/>
          <p:cNvGraphicFramePr/>
          <p:nvPr/>
        </p:nvGraphicFramePr>
        <p:xfrm>
          <a:off x="155476" y="641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{560118E9-3C87-4AB2-8E27-A5EF6C41AED1}</a:tableStyleId>
              </a:tblPr>
              <a:tblGrid>
                <a:gridCol w="854225"/>
                <a:gridCol w="7978825"/>
              </a:tblGrid>
              <a:tr h="465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&lt;?php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$string1='Ini adalah string sederhana';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$string2='Ini adalah string</a:t>
                      </a: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yang bisa memiliki beberapa</a:t>
                      </a: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baris‘;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$string3='Dia berkata: "I\'ll be back"';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$string4="Dia berkata: \"I'll be back\"“;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$string5="Variabel akan otomatis ditampilkan: $string1 dan $string3";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echo $string1; echo "&lt;br&gt;";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echo $string2; echo "&lt;br&gt;";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echo $string3; echo "&lt;br&gt;";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echo $string4; echo "&lt;br&gt;";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echo $string5; echo "&lt;br&gt;";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?&gt;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1"/>
          <p:cNvSpPr/>
          <p:nvPr/>
        </p:nvSpPr>
        <p:spPr>
          <a:xfrm>
            <a:off x="364800" y="722050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String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102581" y="1402199"/>
            <a:ext cx="44694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$string1; echo "&lt;br&gt;";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$string2; echo "&lt;br&gt;";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$string3; echo "&lt;br&gt;";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$string4; echo "&lt;br&gt;";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$string5; echo "&lt;br&gt;";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5910" y="965201"/>
            <a:ext cx="6158089" cy="169947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/>
          <p:nvPr/>
        </p:nvSpPr>
        <p:spPr>
          <a:xfrm>
            <a:off x="0" y="1382975"/>
            <a:ext cx="9143999" cy="325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Boolean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31180" y="876953"/>
            <a:ext cx="8464028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Hanya memiliki 2 nilai : true dan false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Digunakan dalam operasi logika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480120" y="1892575"/>
            <a:ext cx="7272808" cy="329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$benar=true;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$salah=false;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echo "benar = $benar, salah = $salah";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hasil output: benar = 1, salah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$x = FALSE; //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$x = ""; // string kosong dianggap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$x = " "; // string dengan karakter adalah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$x = 0; //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$x = 1; //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5931541" y="852017"/>
            <a:ext cx="2723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di web browser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7881" y="1221349"/>
            <a:ext cx="3723580" cy="170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4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1.2 Syntax Program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331180" y="876953"/>
            <a:ext cx="8464028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PHP : Aturan Penulisan kode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86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Semua skrip harus diapit oleh tanda:</a:t>
            </a:r>
            <a:endParaRPr/>
          </a:p>
          <a:p>
            <a:pPr indent="-6286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&lt;?php dan ?&gt;</a:t>
            </a:r>
            <a:endParaRPr/>
          </a:p>
          <a:p>
            <a:pPr indent="-6286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b="0" i="0" lang="en-US" sz="22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 language=</a:t>
            </a:r>
            <a:r>
              <a:rPr b="0" i="0" lang="en-US" sz="2200" u="none" cap="none" strike="noStrike">
                <a:solidFill>
                  <a:srgbClr val="AA0000"/>
                </a:solidFill>
                <a:latin typeface="Courier New"/>
                <a:ea typeface="Courier New"/>
                <a:cs typeface="Courier New"/>
                <a:sym typeface="Courier New"/>
              </a:rPr>
              <a:t>"php"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/>
          </a:p>
          <a:p>
            <a:pPr indent="-6286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&lt;? dan ?&gt;</a:t>
            </a:r>
            <a:endParaRPr/>
          </a:p>
          <a:p>
            <a:pPr indent="-6286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&lt;% dan %&gt;</a:t>
            </a:r>
            <a:endParaRPr/>
          </a:p>
          <a:p>
            <a:pPr indent="-6286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Perintah harus diakhiri dengan tanda titik koma (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1.2 Syntax Program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331181" y="913120"/>
            <a:ext cx="8152116" cy="3439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 PHP Pertama Saya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0" lvl="0" marL="183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6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1.3 Struktur Kontrol Program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331181" y="913120"/>
            <a:ext cx="815211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Kontrol Program : bagaimana urutan eksekusi perintah dalam program.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Bentuk: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Percabangan ( Branching )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Perulangan ( Looping )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Lompatan/Perpindahan ( Jumping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Profil Pengajar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324437" y="1179325"/>
            <a:ext cx="6902630" cy="173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Jabatan Akademik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&lt;tahun dan jabatan terakhir Pengajar&gt;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Pendidikan</a:t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pendidikan Pengajar&gt; 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Riwayat Pekerjaan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pekerjaan Pengajar&gt;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6579619" y="831329"/>
            <a:ext cx="244755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5465311" y="831324"/>
            <a:ext cx="1057725" cy="13367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b="0" i="0" sz="13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579619" y="2356623"/>
            <a:ext cx="2447550" cy="553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b="1" i="0" lang="en-US" sz="1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b="0" i="0" sz="10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5465311" y="2338543"/>
            <a:ext cx="1057725" cy="13367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b="0" i="0" sz="13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7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Percabangan (Branching)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331181" y="913120"/>
            <a:ext cx="8152116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4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Disebut juga istilah stuktur kontrol keputusan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0" marL="1762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Memungkinkan aplikasi untuk memeriksa isi sebuah variabel atau hasil perhitungan dan ekspresi kemudian mengambil tindakan yang sesuai.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864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Bentuk:</a:t>
            </a:r>
            <a:endParaRPr/>
          </a:p>
          <a:p>
            <a:pPr indent="-62864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/>
          </a:p>
          <a:p>
            <a:pPr indent="-62864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– else</a:t>
            </a:r>
            <a:endParaRPr/>
          </a:p>
          <a:p>
            <a:pPr indent="-62864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– elseif – else</a:t>
            </a:r>
            <a:endParaRPr/>
          </a:p>
          <a:p>
            <a:pPr indent="-62864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8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331181" y="913120"/>
            <a:ext cx="8152116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Sebuah struktur logika untuk membuat percabangan alur program</a:t>
            </a:r>
            <a:endParaRPr/>
          </a:p>
          <a:p>
            <a:pPr indent="-171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 mengatur apakah sebuah perintah akan dijalankan atau tidak tergantung dengan kondisinya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if</a:t>
            </a:r>
            <a:endParaRPr/>
          </a:p>
          <a:p>
            <a:pPr indent="0" lvl="0" marL="183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ekspresi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statements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ekspresi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kondisi yang harus dipenuhi agar statements dapat dijalankan (bernilai true/false).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9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14" name="Google Shape;314;p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331181" y="913120"/>
            <a:ext cx="8152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488950" y="1322188"/>
            <a:ext cx="837565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	$usia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$usia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0" i="0" lang="en-US" sz="20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“Maaf … Anda tidak memenuhi Syarat untuk mengikuti Pelatihan ini!"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364800" y="3483778"/>
            <a:ext cx="71183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Bagaimana outputnya jika baris ke-2 diganti dengan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1" name="Google Shape;321;p39"/>
          <p:cNvGraphicFramePr/>
          <p:nvPr/>
        </p:nvGraphicFramePr>
        <p:xfrm>
          <a:off x="488950" y="390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{560118E9-3C87-4AB2-8E27-A5EF6C41AED1}</a:tableStyleId>
              </a:tblPr>
              <a:tblGrid>
                <a:gridCol w="322525"/>
                <a:gridCol w="5678225"/>
              </a:tblGrid>
              <a:tr h="6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3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5555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$usia</a:t>
                      </a: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2400" u="none" cap="none" strike="noStrike">
                          <a:solidFill>
                            <a:srgbClr val="B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r>
                        <a:rPr lang="en-US" sz="2400" u="none" cap="none" strike="noStrike">
                          <a:solidFill>
                            <a:srgbClr val="006E2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0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27" name="Google Shape;327;p4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If – else Statement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331181" y="913120"/>
            <a:ext cx="8152116" cy="3584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digunakan untuk percabangan alur program dengan 1 pilihan saja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– ELSE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 membuat percabangan dengan 2 alternatif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Ketika kondisi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tidak terpenuhi (ekspresi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menghasilkan nilai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maka pernyataan pada bagian else yang akan dijalankan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1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If – else Statement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331181" y="913120"/>
            <a:ext cx="3707419" cy="3584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A1A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ekspresi_logika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statements1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statements2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3962400" y="924010"/>
            <a:ext cx="4940300" cy="392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	$nilai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8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$nilai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i="0" lang="en-US" sz="18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0" i="0" lang="en-US" sz="18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"Selamat anda lulus!"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0" i="0" lang="en-US" sz="18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0" i="0" lang="en-US" sz="18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"Coba lagi semester depan."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6E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183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If – elseif – else Statement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331181" y="913120"/>
            <a:ext cx="8152116" cy="977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Jika terdapat lebih dari dua alternatif maka menggunakan bentuk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   if - elseif – else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1308346" y="1950062"/>
            <a:ext cx="1292471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Format:</a:t>
            </a:r>
            <a:endParaRPr b="0" i="0" sz="2000" u="none" cap="none" strike="noStrike">
              <a:solidFill>
                <a:srgbClr val="A1A1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2600817" y="1981903"/>
            <a:ext cx="5544616" cy="2862322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(ekspresiA)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        statement1;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elseif (ekspresiB)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        statement2;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        statement3;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3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60" name="Google Shape;360;p4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/>
          <p:nvPr/>
        </p:nvSpPr>
        <p:spPr>
          <a:xfrm>
            <a:off x="331181" y="118750"/>
            <a:ext cx="5650217" cy="49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Contoh if – elseif – else Statement</a:t>
            </a:r>
            <a:endParaRPr b="1" i="0" sz="2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14300" y="628612"/>
            <a:ext cx="82804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$nilai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$nilai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i="0" lang="en-US" sz="16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$nilai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0" i="0" lang="en-US" sz="16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$index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en-US" sz="16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$nilai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i="0" lang="en-US" sz="16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$index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en-US" sz="16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$nilai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i="0" lang="en-US" sz="16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$index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en-US" sz="16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$nilai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0" i="0" lang="en-US" sz="16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$index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"D"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en-US" sz="16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$index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"E"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"Nilai anda adalah : 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$nilai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"Dengan index      : 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$index</a:t>
            </a:r>
            <a:r>
              <a:rPr b="0" i="0" lang="en-US" sz="16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4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70" name="Google Shape;370;p4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Switch Statement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331181" y="913120"/>
            <a:ext cx="8152116" cy="334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Bentuk alternatif dari </a:t>
            </a:r>
            <a:r>
              <a:rPr b="0" i="0" lang="en-US" sz="24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if-elseif-else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untuk membuat keputusan berdasarkan sejumlah   kondisi.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Digunakan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hanya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membandingkan variabel tunggal dengan dengan beberapa kemungkinan nilai-nilai.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5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80" name="Google Shape;380;p4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5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Format Switch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331181" y="683160"/>
            <a:ext cx="8152116" cy="4516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$variable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value_1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value_2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value_3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3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4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6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390" name="Google Shape;390;p4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6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Contoh Switch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204181" y="570585"/>
            <a:ext cx="815211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$plat_nomor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$plat_nomor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"Yogyakarta"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"AD"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"Surakarta"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"BE"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"Lampung"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"Jakarta"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default: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"Plat kendaraan tidak diketahui."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5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15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" y="-501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331181" y="118750"/>
            <a:ext cx="5650217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1. Menggunakan Tipe Data dan Struktur Kontrol Program</a:t>
            </a:r>
            <a:endParaRPr b="0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65049" y="1054432"/>
            <a:ext cx="8464028" cy="4185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Deskripsi Singkat mengenai Topik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Pelatihan ini memfasilitasi pembentukan kompetensi dalam mengimplementasikan pemrograman terstruktur pada aplikasi berbasis web.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Tujuan Pelatihan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Peserta mampu menggunakan tipe data dan stuktur kontrol program pada aplikasi web yang akan dibangun.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 Yang akan disampaikan: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 Tipe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 Syntax program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1.3. Struktur Kontrol Program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 :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 tipe data pada aplikasi web yang dibuat &amp; menggunakan struktur kontrol program pada aplikasi web yang dibuat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Outcome/Capaian Pelatihan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Peserta Kompeten dalam menggunakan tipe data dan struktur kontrol program pada aplikasi berbasis web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7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00" name="Google Shape;400;p4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7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Perulangan (Loop)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331181" y="913120"/>
            <a:ext cx="815211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3" lvl="0" marL="1825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Struktur Kontrol Perulangan digunakan untuk mengulang satu atau beberapa baris perintah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Bentuk: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while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do-while</a:t>
            </a:r>
            <a:endParaRPr/>
          </a:p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foreach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8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10" name="Google Shape;410;p4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8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Perulangan (Loop)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331181" y="913120"/>
            <a:ext cx="815211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Terdapat 4 komponen 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inisialisasi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kondisi awal perulangan, inisialisasi (pemberian nilai awal) pada variabel counter</a:t>
            </a:r>
            <a:endParaRPr/>
          </a:p>
          <a:p>
            <a:pPr indent="-4000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condition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kondisi yang harus dipenuhi agar perulangan dijalankan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increment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bagian untuk memproses variable counter agar bisa memenuhi kondisi akhir perulangan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baris perintah yang akan diulang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9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20" name="Google Shape;420;p4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9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331181" y="913120"/>
            <a:ext cx="8152116" cy="1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Disebut juga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determinate loop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Perulangannya (iterasi) telah ditentukan sejak awal pernyataan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Format: </a:t>
            </a:r>
            <a:endParaRPr/>
          </a:p>
        </p:txBody>
      </p:sp>
      <p:sp>
        <p:nvSpPr>
          <p:cNvPr id="425" name="Google Shape;425;p49"/>
          <p:cNvSpPr txBox="1"/>
          <p:nvPr/>
        </p:nvSpPr>
        <p:spPr>
          <a:xfrm>
            <a:off x="1560116" y="1904601"/>
            <a:ext cx="54726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inisialisasi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183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statement;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26" name="Google Shape;426;p49"/>
          <p:cNvSpPr txBox="1"/>
          <p:nvPr/>
        </p:nvSpPr>
        <p:spPr>
          <a:xfrm>
            <a:off x="331181" y="3720893"/>
            <a:ext cx="3096344" cy="49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Contoh :</a:t>
            </a:r>
            <a:endParaRPr/>
          </a:p>
        </p:txBody>
      </p:sp>
      <p:sp>
        <p:nvSpPr>
          <p:cNvPr id="427" name="Google Shape;427;p49"/>
          <p:cNvSpPr txBox="1"/>
          <p:nvPr/>
        </p:nvSpPr>
        <p:spPr>
          <a:xfrm>
            <a:off x="1708931" y="3324926"/>
            <a:ext cx="655272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  echo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"Perulangan ke-"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428" name="Google Shape;428;p49"/>
          <p:cNvSpPr/>
          <p:nvPr/>
        </p:nvSpPr>
        <p:spPr>
          <a:xfrm>
            <a:off x="1708931" y="1904601"/>
            <a:ext cx="5472608" cy="1420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1708931" y="3381929"/>
            <a:ext cx="5874953" cy="1574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0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35" name="Google Shape;435;p5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0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331181" y="913120"/>
            <a:ext cx="8152116" cy="205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Dikenal juga dengan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indeterminate loop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7150" lvl="0" marL="0" marR="0" rtl="0" algn="just">
              <a:lnSpc>
                <a:spcPct val="15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Penentuan jumlah perulangan tidak ditentukan sebelumnya.</a:t>
            </a:r>
            <a:endParaRPr/>
          </a:p>
          <a:p>
            <a:pPr indent="-176213" lvl="0" marL="176213" marR="0" rtl="0" algn="just">
              <a:lnSpc>
                <a:spcPct val="15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Perulangan akan dilakukan terus menerus sampai dengan kondisi yang menjadi prasyarat bernilai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51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45" name="Google Shape;445;p5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1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1"/>
          <p:cNvSpPr txBox="1"/>
          <p:nvPr/>
        </p:nvSpPr>
        <p:spPr>
          <a:xfrm>
            <a:off x="331181" y="760680"/>
            <a:ext cx="3782172" cy="106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Format:				</a:t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51"/>
          <p:cNvSpPr txBox="1"/>
          <p:nvPr/>
        </p:nvSpPr>
        <p:spPr>
          <a:xfrm>
            <a:off x="127216" y="1315508"/>
            <a:ext cx="2712981" cy="2031325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inisialisasi;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increment;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1" name="Google Shape;451;p51"/>
          <p:cNvSpPr txBox="1"/>
          <p:nvPr/>
        </p:nvSpPr>
        <p:spPr>
          <a:xfrm>
            <a:off x="2840197" y="2331170"/>
            <a:ext cx="6176587" cy="2031325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$i=1;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while($i&lt;=10){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"Perulangan ke-".$i."&lt;br /&gt;";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$i++;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452" name="Google Shape;452;p51"/>
          <p:cNvSpPr txBox="1"/>
          <p:nvPr/>
        </p:nvSpPr>
        <p:spPr>
          <a:xfrm>
            <a:off x="3156289" y="1675193"/>
            <a:ext cx="2712983" cy="53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58" name="Google Shape;458;p5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2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do-while Loop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2"/>
          <p:cNvSpPr txBox="1"/>
          <p:nvPr/>
        </p:nvSpPr>
        <p:spPr>
          <a:xfrm>
            <a:off x="331181" y="913120"/>
            <a:ext cx="8152116" cy="280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Prinsip kerja sama dengan perulangan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176213" lvl="0" marL="17621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Perbedaannya : pengecekan kondisi perulangan dilakukan pada akhir perulangan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0" marL="17621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Karena pengecekan kondisi dilakukan di akhir perulangan, maka walaupun kondisi adalah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perulangan akan tetap dijalankan minimal 1 kali.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3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68" name="Google Shape;468;p5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3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do-while Loop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331181" y="760680"/>
            <a:ext cx="3782172" cy="106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Format:				</a:t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3"/>
          <p:cNvSpPr txBox="1"/>
          <p:nvPr/>
        </p:nvSpPr>
        <p:spPr>
          <a:xfrm>
            <a:off x="3156289" y="1675193"/>
            <a:ext cx="2712983" cy="53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/>
          </a:p>
        </p:txBody>
      </p:sp>
      <p:sp>
        <p:nvSpPr>
          <p:cNvPr id="474" name="Google Shape;474;p53"/>
          <p:cNvSpPr txBox="1"/>
          <p:nvPr/>
        </p:nvSpPr>
        <p:spPr>
          <a:xfrm>
            <a:off x="80905" y="1483054"/>
            <a:ext cx="2941695" cy="2031325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inisialisasi;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increment;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while(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475" name="Google Shape;475;p53"/>
          <p:cNvSpPr txBox="1"/>
          <p:nvPr/>
        </p:nvSpPr>
        <p:spPr>
          <a:xfrm>
            <a:off x="3084904" y="2498716"/>
            <a:ext cx="5978191" cy="2031325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$i=1;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do{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echo "Perulangan ke-".$i."&lt;br/&gt;";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$i++;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while($i&lt;=10);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4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81" name="Google Shape;481;p5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4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foreach Loop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4"/>
          <p:cNvSpPr txBox="1"/>
          <p:nvPr/>
        </p:nvSpPr>
        <p:spPr>
          <a:xfrm>
            <a:off x="331180" y="913120"/>
            <a:ext cx="8393719" cy="1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Perulangan khusus untuk array</a:t>
            </a:r>
            <a:endParaRPr/>
          </a:p>
          <a:p>
            <a:pPr indent="-176213" lvl="0" marL="17621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Perulangan untuk mengakses elemen pada array tanpa mengidentifikasi index-nya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5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491" name="Google Shape;491;p5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5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foreach Loop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238200" y="735368"/>
            <a:ext cx="3975938" cy="53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4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Menggunakan for:</a:t>
            </a:r>
            <a:endParaRPr/>
          </a:p>
        </p:txBody>
      </p:sp>
      <p:sp>
        <p:nvSpPr>
          <p:cNvPr id="496" name="Google Shape;496;p55"/>
          <p:cNvSpPr txBox="1"/>
          <p:nvPr/>
        </p:nvSpPr>
        <p:spPr>
          <a:xfrm>
            <a:off x="238200" y="1366197"/>
            <a:ext cx="67595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$nama = array(“Adi”, “Budi”, “Carli”, “Dedy”);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8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&lt;4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8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  echo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“$nama[$i]”;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  echo “&lt;br /&gt;”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497" name="Google Shape;497;p55"/>
          <p:cNvSpPr txBox="1"/>
          <p:nvPr/>
        </p:nvSpPr>
        <p:spPr>
          <a:xfrm>
            <a:off x="4189388" y="2316819"/>
            <a:ext cx="3595712" cy="53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4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Menggunakan foreach:</a:t>
            </a:r>
            <a:endParaRPr/>
          </a:p>
        </p:txBody>
      </p:sp>
      <p:sp>
        <p:nvSpPr>
          <p:cNvPr id="498" name="Google Shape;498;p55"/>
          <p:cNvSpPr txBox="1"/>
          <p:nvPr/>
        </p:nvSpPr>
        <p:spPr>
          <a:xfrm>
            <a:off x="2146300" y="2868688"/>
            <a:ext cx="691939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$nama = array(“Adi”, “Budi”, “Carli”, “Dedy”);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$nama as $val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  echo “$val”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  echo “&lt;br /&gt;”</a:t>
            </a:r>
            <a:r>
              <a:rPr b="0" i="0" lang="en-US" sz="18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499" name="Google Shape;499;p55"/>
          <p:cNvSpPr/>
          <p:nvPr/>
        </p:nvSpPr>
        <p:spPr>
          <a:xfrm>
            <a:off x="2286000" y="2868688"/>
            <a:ext cx="6438900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56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05" name="Google Shape;505;p5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6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Lompatan (Jumping)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6"/>
          <p:cNvSpPr txBox="1"/>
          <p:nvPr/>
        </p:nvSpPr>
        <p:spPr>
          <a:xfrm>
            <a:off x="331180" y="913120"/>
            <a:ext cx="839371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Bentuk: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/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/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Variabel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31180" y="876953"/>
            <a:ext cx="8464028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Suatu lokasi penyimpanan (di dalam memori) yang berisikan nilai atau informasi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Kode program yang digunakan untuk menampung nilai tertentu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dari variable dapat diisi dengan informasi yang diinginkan dan dapat dirubah nilainya pada saat kode program sedang berjalan.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7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15" name="Google Shape;515;p5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7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331180" y="913120"/>
            <a:ext cx="8393719" cy="434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Fungsinya untuk keluar dari sebuah perulangan.</a:t>
            </a:r>
            <a:endParaRPr/>
          </a:p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Contoh: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"Nilai i : 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58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25" name="Google Shape;525;p5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8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8"/>
          <p:cNvSpPr txBox="1"/>
          <p:nvPr/>
        </p:nvSpPr>
        <p:spPr>
          <a:xfrm>
            <a:off x="331180" y="913120"/>
            <a:ext cx="8393719" cy="388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Digunakan untuk melewati satu siklus perulangan / iterasi.</a:t>
            </a:r>
            <a:endParaRPr/>
          </a:p>
          <a:p>
            <a:pPr indent="-571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Contoh: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20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0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"Nilai i : 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0" i="0" lang="en-US" sz="20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9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35" name="Google Shape;535;p5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9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Exit()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9"/>
          <p:cNvSpPr txBox="1"/>
          <p:nvPr/>
        </p:nvSpPr>
        <p:spPr>
          <a:xfrm>
            <a:off x="331180" y="913120"/>
            <a:ext cx="8393719" cy="433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Digunakan untuk keluar dari sebuah program. Walaupun terdapat statements lain dibawah baris kode </a:t>
            </a:r>
            <a:r>
              <a:rPr b="0" i="0" lang="en-US" sz="19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 belum dikerjakan.</a:t>
            </a:r>
            <a:endParaRPr/>
          </a:p>
          <a:p>
            <a:pPr indent="-54292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Contoh: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9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9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9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19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US" sz="19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9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19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9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"Nilai i : "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9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9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900" u="none" cap="none" strike="noStrike">
                <a:solidFill>
                  <a:srgbClr val="B3B3B3"/>
                </a:solidFill>
                <a:latin typeface="Courier New"/>
                <a:ea typeface="Courier New"/>
                <a:cs typeface="Courier New"/>
                <a:sym typeface="Courier New"/>
              </a:rPr>
              <a:t>// statement dibawah ini tidak akan dijalankan</a:t>
            </a:r>
            <a:endParaRPr b="0" i="1" sz="1900" u="none" cap="none" strike="noStrike">
              <a:solidFill>
                <a:srgbClr val="B3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“Contoh Penggunaan Exit Pada Program”</a:t>
            </a:r>
            <a:r>
              <a:rPr b="0" i="0" lang="en-US" sz="19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45" name="Google Shape;545;p6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0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2. Baca Tulis Dari Keyboard.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0"/>
          <p:cNvSpPr txBox="1"/>
          <p:nvPr/>
        </p:nvSpPr>
        <p:spPr>
          <a:xfrm>
            <a:off x="331180" y="913120"/>
            <a:ext cx="83937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menerima input/masukan dari keyboar menggunakan &lt;input&gt; yang merupakan tag form 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 input: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(jenis input) : 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nama elemen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: nilai isian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0"/>
          <p:cNvSpPr/>
          <p:nvPr/>
        </p:nvSpPr>
        <p:spPr>
          <a:xfrm>
            <a:off x="3740488" y="1945715"/>
            <a:ext cx="6203611" cy="318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&lt;title&gt;Input Text&lt;/title&gt;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Nama: &lt;input type="text" name="nama"/&gt;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61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56" name="Google Shape;556;p6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1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3.1 Program dengan Menggunakan Prosedur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1"/>
          <p:cNvSpPr txBox="1"/>
          <p:nvPr/>
        </p:nvSpPr>
        <p:spPr>
          <a:xfrm>
            <a:off x="331181" y="1068456"/>
            <a:ext cx="83937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Sebuah blok program yang merupakan sekumpulan statement yang bertujuan untuk menyelesaikan suatu tugas tertentu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Tujuannya : untuk kepraktisan dan kemudahan membuat program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Setelah dijadikan prosedur/fungsi, maka untuk menjalankan tugas yang sama, kita tinggal memanggil fungsi tersebut, tanpa perlu membuat kembali kode programnya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66" name="Google Shape;566;p6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2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Format Prosedur/Fungsi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2"/>
          <p:cNvSpPr txBox="1"/>
          <p:nvPr/>
        </p:nvSpPr>
        <p:spPr>
          <a:xfrm>
            <a:off x="331181" y="1068456"/>
            <a:ext cx="8393719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nama_fungsi ($parameter1, $parameter2)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// kode program fungsi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return $nilai_akhir    // untuk fungsi yang mengembalikan nilai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016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1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adalah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instruksi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kepada PHP bahwa kita akan membuat fungsi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nama_fungsi adalah nama dari fungsi yang akan ditulis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$parameter1, $parameter2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variabel perantara yang akan menyimpan inputan yang diperlukan dalam pemrosesan fungsi (argumen).</a:t>
            </a:r>
            <a:endParaRPr/>
          </a:p>
          <a:p>
            <a:pPr indent="-1016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parameter sesuai yang didibutuhkan.</a:t>
            </a:r>
            <a:endParaRPr/>
          </a:p>
          <a:p>
            <a:pPr indent="-1016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1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perintah khusus untuk fungsi, dimana kata return menginstruksikan kepada PHP bahwa pemrosesan fungsi telah selesai. return $nilai_akhir berarti bahwa fungsi akan ‘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mengembalikan’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$nilai_akhir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sebagai hasil dari fungsi.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63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76" name="Google Shape;576;p6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3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Contoh Prosedur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3"/>
          <p:cNvSpPr txBox="1"/>
          <p:nvPr/>
        </p:nvSpPr>
        <p:spPr>
          <a:xfrm>
            <a:off x="331181" y="1068456"/>
            <a:ext cx="839371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sayHello</a:t>
            </a:r>
            <a:r>
              <a:rPr b="0" i="0" lang="en-US" sz="22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   echo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"Hello..&lt;br /&gt;"</a:t>
            </a:r>
            <a:r>
              <a:rPr b="0" i="0" lang="en-US" sz="22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0" i="0" lang="en-US" sz="22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0" i="0" lang="en-US" sz="22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b="0" i="0" lang="en-US" sz="22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64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86" name="Google Shape;586;p6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7" name="Google Shape;58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4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3.2 Program dengan Menggunakan Fungsi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4"/>
          <p:cNvSpPr txBox="1"/>
          <p:nvPr/>
        </p:nvSpPr>
        <p:spPr>
          <a:xfrm>
            <a:off x="331181" y="1068456"/>
            <a:ext cx="8393719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Fungsi : prosedur yang memberikan (mengembalikan) nilai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Contoh: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perkalian</a:t>
            </a:r>
            <a:r>
              <a:rPr b="0" i="0" lang="en-US" sz="24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$bil_1</a:t>
            </a:r>
            <a:r>
              <a:rPr b="0" i="0" lang="en-US" sz="24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$bil_2</a:t>
            </a:r>
            <a:r>
              <a:rPr b="0" i="0" lang="en-US" sz="24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4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$hasil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4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$bil_1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24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$bil_2</a:t>
            </a:r>
            <a:r>
              <a:rPr b="0" i="0" lang="en-US" sz="24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400" u="none" cap="none" strike="noStrike">
                <a:solidFill>
                  <a:srgbClr val="A1A1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5555FF"/>
                </a:solidFill>
                <a:latin typeface="Courier New"/>
                <a:ea typeface="Courier New"/>
                <a:cs typeface="Courier New"/>
                <a:sym typeface="Courier New"/>
              </a:rPr>
              <a:t>$hasil</a:t>
            </a:r>
            <a:r>
              <a:rPr b="0" i="0" lang="en-US" sz="24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3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2188B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BF0303"/>
                </a:solidFill>
                <a:latin typeface="Courier New"/>
                <a:ea typeface="Courier New"/>
                <a:cs typeface="Courier New"/>
                <a:sym typeface="Courier New"/>
              </a:rPr>
              <a:t>"5 x 10 =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.perkalian</a:t>
            </a:r>
            <a:r>
              <a:rPr b="0" i="0" lang="en-US" sz="24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24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B08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2400" u="none" cap="none" strike="noStrike">
                <a:solidFill>
                  <a:srgbClr val="006E2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65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596" name="Google Shape;596;p6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5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Parameter Fungsi 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65"/>
          <p:cNvSpPr txBox="1"/>
          <p:nvPr/>
        </p:nvSpPr>
        <p:spPr>
          <a:xfrm>
            <a:off x="331181" y="1068456"/>
            <a:ext cx="83937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Variable By Value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Yaitu teknik memasukkan paramater ke dalam sebuah fungsi dengan cara membuat copy dari variabel asli, sehingga variabel asli tidak terpengaruh.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Variable By Reference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Memungkinkan kita untuk melakukan manipulasi terhadap variabel yang menjadi parameter melalui sebuah fungsi.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66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606" name="Google Shape;606;p6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6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Parameter Fungsi 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6"/>
          <p:cNvSpPr txBox="1"/>
          <p:nvPr/>
        </p:nvSpPr>
        <p:spPr>
          <a:xfrm>
            <a:off x="331181" y="1068456"/>
            <a:ext cx="83937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Variable By Value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Yaitu teknik memasukkan paramater ke dalam sebuah fungsi dengan cara membuat copy dari variabel asli, sehingga variabel asli tidak terpengaruh.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Variable By Reference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Memungkinkan kita untuk melakukan manipulasi terhadap variabel yang menjadi parameter melalui sebuah fungsi.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Variabel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31180" y="876953"/>
            <a:ext cx="8464028" cy="424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Aturan :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Diawali dengan karakter dolar ( $ ) dan diikuti dengan nama pengenal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 pengenal dimulai dengan huruf atau garis bawah (_), tidak boleh diawali dengan angka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Tidak boleh mengandung spasi dan terdiri dari minimal satu karakter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Bersifat case sensitive (huruf besar dan kecil dibedakan)</a:t>
            </a:r>
            <a:endParaRPr/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Tidak diperlukan deklarasi type variable, tetapi type variable akan mengikuti type nilai yg diberikan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Setiap variabel terbentuk dalam tipe data variant (dapat menampung jenis data apapun)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67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7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Parameter Fungsi 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8187" y="1100137"/>
            <a:ext cx="76676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68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626" name="Google Shape;626;p6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8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8"/>
          <p:cNvSpPr txBox="1"/>
          <p:nvPr/>
        </p:nvSpPr>
        <p:spPr>
          <a:xfrm>
            <a:off x="331181" y="1068456"/>
            <a:ext cx="839371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5 Tutorial, diakses dari laman </a:t>
            </a:r>
            <a:r>
              <a:rPr b="0" i="0" lang="en-US" sz="20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https://www.w3schools.com/php/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26 April 2019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 Belajar PHP Duniailkom, diakses dari laman </a:t>
            </a:r>
            <a:r>
              <a:rPr b="0" i="0" lang="en-US" sz="20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https://www.duniailkom.com/tutorial-belajar-php-dan-index-artikel-php/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pada 27 April 2019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Anonymous. (n.d.).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Reference Manual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from </a:t>
            </a:r>
            <a:r>
              <a:rPr b="0" i="0" lang="en-US" sz="20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http://downloads.mysql.com/docs/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g93eade6dae_0_85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636" name="Google Shape;636;g93eade6dae_0_85"/>
            <p:cNvPicPr preferRelativeResize="0"/>
            <p:nvPr/>
          </p:nvPicPr>
          <p:blipFill rotWithShape="1">
            <a:blip r:embed="rId3">
              <a:alphaModFix/>
            </a:blip>
            <a:srcRect b="9918" l="20689" r="20683" t="11366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g93eade6dae_0_85"/>
            <p:cNvPicPr preferRelativeResize="0"/>
            <p:nvPr/>
          </p:nvPicPr>
          <p:blipFill rotWithShape="1">
            <a:blip r:embed="rId4">
              <a:alphaModFix/>
            </a:blip>
            <a:srcRect b="38299" l="6571" r="6502" t="38017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g93eade6dae_0_85"/>
            <p:cNvPicPr preferRelativeResize="0"/>
            <p:nvPr/>
          </p:nvPicPr>
          <p:blipFill rotWithShape="1">
            <a:blip r:embed="rId5">
              <a:alphaModFix/>
            </a:blip>
            <a:srcRect b="16415" l="11821" r="12786" t="14813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g93eade6dae_0_85"/>
            <p:cNvPicPr preferRelativeResize="0"/>
            <p:nvPr/>
          </p:nvPicPr>
          <p:blipFill rotWithShape="1">
            <a:blip r:embed="rId6">
              <a:alphaModFix/>
            </a:blip>
            <a:srcRect b="16073" l="13267" r="9458" t="16079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g93eade6dae_0_85"/>
            <p:cNvPicPr preferRelativeResize="0"/>
            <p:nvPr/>
          </p:nvPicPr>
          <p:blipFill rotWithShape="1">
            <a:blip r:embed="rId7">
              <a:alphaModFix/>
            </a:blip>
            <a:srcRect b="12511" l="7655" r="7469" t="13458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1" name="Google Shape;641;g93eade6dae_0_85"/>
          <p:cNvPicPr preferRelativeResize="0"/>
          <p:nvPr/>
        </p:nvPicPr>
        <p:blipFill rotWithShape="1">
          <a:blip r:embed="rId8">
            <a:alphaModFix/>
          </a:blip>
          <a:srcRect b="82221" l="0" r="72915" t="0"/>
          <a:stretch/>
        </p:blipFill>
        <p:spPr>
          <a:xfrm>
            <a:off x="7931775" y="4038600"/>
            <a:ext cx="1212225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g93eade6dae_0_85"/>
          <p:cNvPicPr preferRelativeResize="0"/>
          <p:nvPr/>
        </p:nvPicPr>
        <p:blipFill rotWithShape="1">
          <a:blip r:embed="rId8">
            <a:alphaModFix/>
          </a:blip>
          <a:srcRect b="82221" l="-630" r="629" t="0"/>
          <a:stretch/>
        </p:blipFill>
        <p:spPr>
          <a:xfrm>
            <a:off x="-85725" y="0"/>
            <a:ext cx="9229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93eade6dae_0_85"/>
          <p:cNvSpPr txBox="1"/>
          <p:nvPr/>
        </p:nvSpPr>
        <p:spPr>
          <a:xfrm>
            <a:off x="1171575" y="1959224"/>
            <a:ext cx="667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b="1" i="0" sz="4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g93eade6dae_0_85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645" name="Google Shape;645;g93eade6dae_0_85"/>
            <p:cNvPicPr preferRelativeResize="0"/>
            <p:nvPr/>
          </p:nvPicPr>
          <p:blipFill rotWithShape="1">
            <a:blip r:embed="rId8">
              <a:alphaModFix/>
            </a:blip>
            <a:srcRect b="0" l="0" r="0"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g93eade6dae_0_85"/>
            <p:cNvPicPr preferRelativeResize="0"/>
            <p:nvPr/>
          </p:nvPicPr>
          <p:blipFill rotWithShape="1">
            <a:blip r:embed="rId8">
              <a:alphaModFix/>
            </a:blip>
            <a:srcRect b="84735" l="73536" r="-2" t="11767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Variabel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31180" y="876953"/>
            <a:ext cx="8464028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penulisan Variabel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4427126" y="876953"/>
            <a:ext cx="310854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$i;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$nama;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$Umur;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$_lokasi_memori;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$ANGKA_MAKSIMUM;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31180" y="2946908"/>
            <a:ext cx="493882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penulisan yang salah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1151217" y="3481717"/>
            <a:ext cx="711648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$4ever; //variabel tidak boleh diawali dengan angka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$_salah satu; //varibel tidak boleh mengandung spasi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$nama*^; //variabel tidak boleh mengandung karakter khusus: * dan ^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331180" y="876953"/>
            <a:ext cx="8464028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merupakan ‘tempat’ dari data</a:t>
            </a:r>
            <a:endParaRPr/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yang dinput kedalam variable memiliki tipe tertentu (angka, desimal, text)</a:t>
            </a:r>
            <a:endParaRPr/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 Data di PHP : integer, floating, string, Boolean, array dan object </a:t>
            </a:r>
            <a:endParaRPr b="0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Integer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331180" y="876953"/>
            <a:ext cx="8464028" cy="313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 data berupa bilangan bulat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Misalnya untuk menyimpan data jumlah stock, umur, tinggi badan, nomor sepatu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 bernilai positif (+) maupun negative (-)</a:t>
            </a:r>
            <a:endParaRPr/>
          </a:p>
          <a:p>
            <a:pPr indent="-146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 dilakukan operasi matematis (tambah, kurang, kali, bagi)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82222" l="-628" r="30708" t="0"/>
          <a:stretch/>
        </p:blipFill>
        <p:spPr>
          <a:xfrm>
            <a:off x="5981399" y="0"/>
            <a:ext cx="3162600" cy="603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696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Tipe Data Integer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331180" y="876953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152400" y="13693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{560118E9-3C87-4AB2-8E27-A5EF6C41AED1}</a:tableStyleId>
              </a:tblPr>
              <a:tblGrid>
                <a:gridCol w="739975"/>
                <a:gridCol w="3539925"/>
              </a:tblGrid>
              <a:tr h="310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&lt;?php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$umur=21;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$harga=15000;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$rugi=-500000;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$umur; //21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"&lt;br /&gt;";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$harga; //15000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"&lt;br /&gt;";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$rugi; //-500000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6"/>
          <p:cNvSpPr txBox="1"/>
          <p:nvPr/>
        </p:nvSpPr>
        <p:spPr>
          <a:xfrm>
            <a:off x="4225124" y="907690"/>
            <a:ext cx="49403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dalam operasi matematis</a:t>
            </a:r>
            <a:endParaRPr b="0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4622800" y="1489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{560118E9-3C87-4AB2-8E27-A5EF6C41AED1}</a:tableStyleId>
              </a:tblPr>
              <a:tblGrid>
                <a:gridCol w="763375"/>
                <a:gridCol w="3516525"/>
              </a:tblGrid>
              <a:tr h="266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&lt;?php</a:t>
                      </a:r>
                      <a:endParaRPr sz="2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$a=14;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$b=16;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$c= $a + $b;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$c; // 30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$d=$a * $b;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  echo $d; // 224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?&gt;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Komang Sugiartha</dc:creator>
</cp:coreProperties>
</file>