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L5YA1Aus4jORquFhRo4PeM0tP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jKnBDUesjTeEQ0fGjHWxVtKbRe2okeqs/view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3b9cf3d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93b9cf3d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3b9cf3d5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https://drive.google.com/file/d/1jKnBDUesjTeEQ0fGjHWxVtKbRe2okeqs/view</a:t>
            </a:r>
            <a:endParaRPr/>
          </a:p>
        </p:txBody>
      </p:sp>
      <p:sp>
        <p:nvSpPr>
          <p:cNvPr id="224" name="Google Shape;224;g93b9cf3d5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" name="Google Shape;30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getbootstrap.com/docs/4.3/getting-started/download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93b9cf3d5d_0_0"/>
          <p:cNvPicPr preferRelativeResize="0"/>
          <p:nvPr/>
        </p:nvPicPr>
        <p:blipFill rotWithShape="1">
          <a:blip r:embed="rId3">
            <a:alphaModFix/>
          </a:blip>
          <a:srcRect t="16715" b="-7459"/>
          <a:stretch/>
        </p:blipFill>
        <p:spPr>
          <a:xfrm>
            <a:off x="0" y="-57150"/>
            <a:ext cx="9144000" cy="57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93b9cf3d5d_0_0"/>
          <p:cNvPicPr preferRelativeResize="0"/>
          <p:nvPr/>
        </p:nvPicPr>
        <p:blipFill rotWithShape="1">
          <a:blip r:embed="rId3">
            <a:alphaModFix/>
          </a:blip>
          <a:srcRect r="72915" b="82221"/>
          <a:stretch/>
        </p:blipFill>
        <p:spPr>
          <a:xfrm>
            <a:off x="6293038" y="-57150"/>
            <a:ext cx="24765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93b9cf3d5d_0_0"/>
          <p:cNvSpPr txBox="1"/>
          <p:nvPr/>
        </p:nvSpPr>
        <p:spPr>
          <a:xfrm>
            <a:off x="4121390" y="2823224"/>
            <a:ext cx="47340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1">
                <a:solidFill>
                  <a:schemeClr val="lt1"/>
                </a:solidFill>
              </a:rPr>
              <a:t>Pertemuan #3: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1">
                <a:solidFill>
                  <a:schemeClr val="lt1"/>
                </a:solidFill>
              </a:rPr>
              <a:t>Membuat Antarmuka Website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87" name="Google Shape;87;g93b9cf3d5d_0_0"/>
          <p:cNvGrpSpPr/>
          <p:nvPr/>
        </p:nvGrpSpPr>
        <p:grpSpPr>
          <a:xfrm>
            <a:off x="0" y="4038598"/>
            <a:ext cx="9144000" cy="1219200"/>
            <a:chOff x="0" y="4038598"/>
            <a:chExt cx="9144000" cy="1219200"/>
          </a:xfrm>
        </p:grpSpPr>
        <p:pic>
          <p:nvPicPr>
            <p:cNvPr id="88" name="Google Shape;88;g93b9cf3d5d_0_0"/>
            <p:cNvPicPr preferRelativeResize="0"/>
            <p:nvPr/>
          </p:nvPicPr>
          <p:blipFill rotWithShape="1">
            <a:blip r:embed="rId3">
              <a:alphaModFix/>
            </a:blip>
            <a:srcRect t="82221"/>
            <a:stretch/>
          </p:blipFill>
          <p:spPr>
            <a:xfrm>
              <a:off x="0" y="4038598"/>
              <a:ext cx="91440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g93b9cf3d5d_0_0"/>
            <p:cNvPicPr preferRelativeResize="0"/>
            <p:nvPr/>
          </p:nvPicPr>
          <p:blipFill rotWithShape="1">
            <a:blip r:embed="rId3">
              <a:alphaModFix/>
            </a:blip>
            <a:srcRect l="73536" t="11767" r="-2" b="84735"/>
            <a:stretch/>
          </p:blipFill>
          <p:spPr>
            <a:xfrm>
              <a:off x="8690517" y="4826682"/>
              <a:ext cx="349406" cy="3168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g93b9cf3d5d_0_0"/>
          <p:cNvSpPr txBox="1"/>
          <p:nvPr/>
        </p:nvSpPr>
        <p:spPr>
          <a:xfrm>
            <a:off x="4121390" y="1660491"/>
            <a:ext cx="47340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18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Vocational School Graduate Academy</a:t>
            </a:r>
            <a:endParaRPr sz="18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17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1900" b="1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Web Developer</a:t>
            </a:r>
            <a:endParaRPr sz="1900" b="1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34"/>
          <p:cNvPicPr preferRelativeResize="0"/>
          <p:nvPr/>
        </p:nvPicPr>
        <p:blipFill rotWithShape="1">
          <a:blip r:embed="rId3">
            <a:alphaModFix/>
          </a:blip>
          <a:srcRect l="-628" r="30708" b="82222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304" name="Google Shape;304;p34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618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4"/>
          <p:cNvSpPr/>
          <p:nvPr/>
        </p:nvSpPr>
        <p:spPr>
          <a:xfrm>
            <a:off x="331181" y="118750"/>
            <a:ext cx="5650217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Cara Menggunakan Bootstrap					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8" name="Google Shape;308;p34"/>
          <p:cNvSpPr/>
          <p:nvPr/>
        </p:nvSpPr>
        <p:spPr>
          <a:xfrm>
            <a:off x="331180" y="876953"/>
            <a:ext cx="8464028" cy="323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6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Buka file HTML tersebut menggunakan web browser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34"/>
          <p:cNvPicPr preferRelativeResize="0"/>
          <p:nvPr/>
        </p:nvPicPr>
        <p:blipFill rotWithShape="1">
          <a:blip r:embed="rId6">
            <a:alphaModFix/>
          </a:blip>
          <a:srcRect t="4587" b="5704"/>
          <a:stretch/>
        </p:blipFill>
        <p:spPr>
          <a:xfrm>
            <a:off x="331180" y="1511766"/>
            <a:ext cx="4232392" cy="213468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0" name="Google Shape;310;p34"/>
          <p:cNvPicPr preferRelativeResize="0"/>
          <p:nvPr/>
        </p:nvPicPr>
        <p:blipFill rotWithShape="1">
          <a:blip r:embed="rId7">
            <a:alphaModFix/>
          </a:blip>
          <a:srcRect l="-191" t="4923" r="190" b="5500"/>
          <a:stretch/>
        </p:blipFill>
        <p:spPr>
          <a:xfrm>
            <a:off x="4580430" y="1534914"/>
            <a:ext cx="4214778" cy="21226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1" name="Google Shape;311;p34"/>
          <p:cNvSpPr txBox="1"/>
          <p:nvPr/>
        </p:nvSpPr>
        <p:spPr>
          <a:xfrm>
            <a:off x="851356" y="3732235"/>
            <a:ext cx="3187469" cy="401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HTML dengan Bootstrap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4"/>
          <p:cNvSpPr txBox="1"/>
          <p:nvPr/>
        </p:nvSpPr>
        <p:spPr>
          <a:xfrm>
            <a:off x="5359041" y="3706005"/>
            <a:ext cx="3187469" cy="401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HTML tanpa Bootstrap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 l="-628" r="30708" b="82222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618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/>
          <p:nvPr/>
        </p:nvSpPr>
        <p:spPr>
          <a:xfrm>
            <a:off x="331181" y="118750"/>
            <a:ext cx="56502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Perancangan UI Dengan Bootstrap 4</a:t>
            </a:r>
            <a:endParaRPr sz="2400" b="1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331180" y="876953"/>
            <a:ext cx="8464028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❖"/>
            </a:pPr>
            <a:r>
              <a:rPr lang="en-US" sz="18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Membuat Sistem Menu dengan Bootstrap (Navbar)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❖"/>
            </a:pPr>
            <a:r>
              <a:rPr lang="en-US" sz="18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Membuat Form Group dengan Bootstrap (Form)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❖"/>
            </a:pPr>
            <a:r>
              <a:rPr lang="en-US" sz="18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Membuat Layout dengan Bootstrap (Grid)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 l="-628" r="30708" b="82222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618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/>
          <p:nvPr/>
        </p:nvSpPr>
        <p:spPr>
          <a:xfrm>
            <a:off x="331181" y="118750"/>
            <a:ext cx="565021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Membuat Sistem Menu dengan Bootstrap (Navbar) </a:t>
            </a:r>
            <a:endParaRPr sz="1500" b="1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331180" y="876953"/>
            <a:ext cx="8464028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331180" y="876953"/>
            <a:ext cx="8464028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❖"/>
            </a:pPr>
            <a:r>
              <a:rPr lang="en-US" sz="18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Buatlah navigation menu dengan menggunakan bootstrap.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❖"/>
            </a:pPr>
            <a:r>
              <a:rPr lang="en-US" sz="18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Navigation menu ini terdiri dari Judul dan menu.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❖"/>
            </a:pPr>
            <a:r>
              <a:rPr lang="en-US" sz="18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Dari beberapa menu terdapat sub menu.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l="-628" r="30708" b="82222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618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331181" y="342550"/>
            <a:ext cx="5650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Latihan Membuat Sistem Menu dengan Bootstrap</a:t>
            </a:r>
            <a:endParaRPr sz="1900" b="1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331180" y="876953"/>
            <a:ext cx="8464028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9776" y="1138392"/>
            <a:ext cx="7207858" cy="343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l="-628" r="30708" b="82222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618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/>
          <p:nvPr/>
        </p:nvSpPr>
        <p:spPr>
          <a:xfrm>
            <a:off x="331181" y="118750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Latihan Membuat Form Group</a:t>
            </a:r>
            <a:endParaRPr sz="2400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331180" y="876953"/>
            <a:ext cx="8464028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331180" y="876953"/>
            <a:ext cx="8464028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❖"/>
            </a:pPr>
            <a:r>
              <a:rPr lang="en-US" sz="18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Buatlah form group dengan menggunakan bootstrap.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❖"/>
            </a:pPr>
            <a:r>
              <a:rPr lang="en-US" sz="18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Form  Group ini terdiri dari Judul, Label, Input, Option dan Button.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❖"/>
            </a:pPr>
            <a:r>
              <a:rPr lang="en-US" sz="18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Form Group ini berfungsi untuk menginput Nama, Alamat dan Jenis Kelamin pada halaman website.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❖"/>
            </a:pPr>
            <a:r>
              <a:rPr lang="en-US" sz="18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Dan ada tombol Simpan untuk menyimpan data yang sudah diinput 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 l="-628" r="30708" b="82222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618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/>
          <p:nvPr/>
        </p:nvSpPr>
        <p:spPr>
          <a:xfrm>
            <a:off x="331181" y="118750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Latihan Membuat Form Group</a:t>
            </a:r>
            <a:endParaRPr sz="2800" b="1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331180" y="876953"/>
            <a:ext cx="8464028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2425" y="1035037"/>
            <a:ext cx="7559150" cy="379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l="-628" r="30708" b="82222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618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/>
          <p:nvPr/>
        </p:nvSpPr>
        <p:spPr>
          <a:xfrm>
            <a:off x="331181" y="118750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Latihan Membuat Grid Layout</a:t>
            </a:r>
            <a:endParaRPr sz="2400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331180" y="876953"/>
            <a:ext cx="8464028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331180" y="876953"/>
            <a:ext cx="8464028" cy="272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❖"/>
            </a:pPr>
            <a:r>
              <a:rPr lang="en-US" sz="18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Buatlah Grid Layout dengan menggunakan bootstrap.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❖"/>
            </a:pPr>
            <a:r>
              <a:rPr lang="en-US" sz="18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Grid Layput ini terdiri dari Header, Konten, Sidebar dan Footer.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❖"/>
            </a:pPr>
            <a:r>
              <a:rPr lang="en-US" sz="18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Grid Layout ini berfungsi untuk membuat layout / mengatur tampilan website yang akan dibuat.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 l="-628" r="30708" b="82222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618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/>
          <p:nvPr/>
        </p:nvSpPr>
        <p:spPr>
          <a:xfrm>
            <a:off x="331181" y="118750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Latihan Membuat Grid Layout</a:t>
            </a:r>
            <a:endParaRPr sz="2800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331180" y="876953"/>
            <a:ext cx="8464028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17485" y="760720"/>
            <a:ext cx="6691417" cy="4344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5"/>
          <p:cNvPicPr preferRelativeResize="0"/>
          <p:nvPr/>
        </p:nvPicPr>
        <p:blipFill rotWithShape="1">
          <a:blip r:embed="rId3">
            <a:alphaModFix/>
          </a:blip>
          <a:srcRect l="-628" r="30708" b="82222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96" name="Google Shape;196;p5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618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5"/>
          <p:cNvSpPr/>
          <p:nvPr/>
        </p:nvSpPr>
        <p:spPr>
          <a:xfrm>
            <a:off x="331181" y="118750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243A62"/>
                </a:solidFill>
                <a:latin typeface="Cambria"/>
                <a:ea typeface="Cambria"/>
                <a:cs typeface="Cambria"/>
                <a:sym typeface="Cambria"/>
              </a:rPr>
              <a:t>&lt;Topik Silabus&gt;</a:t>
            </a:r>
            <a:endParaRPr sz="2800" i="0" u="none" strike="noStrike" cap="none">
              <a:solidFill>
                <a:srgbClr val="243A6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0" name="Google Shape;200;p5"/>
          <p:cNvSpPr/>
          <p:nvPr/>
        </p:nvSpPr>
        <p:spPr>
          <a:xfrm>
            <a:off x="331180" y="1422466"/>
            <a:ext cx="8464028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lang="en-US" sz="18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&lt;Kesimpulan materi 1&gt;</a:t>
            </a:r>
            <a:endParaRPr sz="140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lang="en-US" sz="18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&lt;Kesimpulan materi 2&gt;</a:t>
            </a:r>
            <a:endParaRPr sz="140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lang="en-US" sz="18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&lt;Kesimpulan materi 3&gt;</a:t>
            </a:r>
            <a:endParaRPr sz="140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lang="en-US" sz="18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&lt;dst&gt;</a:t>
            </a:r>
            <a:endParaRPr sz="140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331180" y="960801"/>
            <a:ext cx="56502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Kesimpulan Pertemuan #</a:t>
            </a:r>
            <a:endParaRPr sz="140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6"/>
          <p:cNvPicPr preferRelativeResize="0"/>
          <p:nvPr/>
        </p:nvPicPr>
        <p:blipFill rotWithShape="1">
          <a:blip r:embed="rId3">
            <a:alphaModFix/>
          </a:blip>
          <a:srcRect l="-628" r="30708" b="82222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07" name="Google Shape;207;p6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618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6"/>
          <p:cNvSpPr/>
          <p:nvPr/>
        </p:nvSpPr>
        <p:spPr>
          <a:xfrm>
            <a:off x="331181" y="118750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243A62"/>
                </a:solidFill>
                <a:latin typeface="Cambria"/>
                <a:ea typeface="Cambria"/>
                <a:cs typeface="Cambria"/>
                <a:sym typeface="Cambria"/>
              </a:rPr>
              <a:t>Referensi</a:t>
            </a:r>
            <a:endParaRPr sz="2800" i="0" u="none" strike="noStrike" cap="none">
              <a:solidFill>
                <a:srgbClr val="243A6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331180" y="876953"/>
            <a:ext cx="8464028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&lt;Referensi 1&gt;</a:t>
            </a:r>
            <a:endParaRPr sz="140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&lt;Referensi 2&gt;</a:t>
            </a:r>
            <a:endParaRPr sz="140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&lt;Referensi 3&gt;</a:t>
            </a:r>
            <a:endParaRPr sz="140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&lt;dst&gt;</a:t>
            </a:r>
            <a:endParaRPr sz="140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 rotWithShape="1">
          <a:blip r:embed="rId3">
            <a:alphaModFix/>
          </a:blip>
          <a:srcRect l="-628" r="30708" b="82222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96" name="Google Shape;96;p21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1"/>
          <p:cNvSpPr/>
          <p:nvPr/>
        </p:nvSpPr>
        <p:spPr>
          <a:xfrm>
            <a:off x="331181" y="118750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243A62"/>
                </a:solidFill>
                <a:latin typeface="Cambria"/>
                <a:ea typeface="Cambria"/>
                <a:cs typeface="Cambria"/>
                <a:sym typeface="Cambria"/>
              </a:rPr>
              <a:t>Profil Pengajar</a:t>
            </a:r>
            <a:endParaRPr sz="2800" i="0" u="none" strike="noStrike" cap="none">
              <a:solidFill>
                <a:srgbClr val="243A6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" name="Google Shape;100;p21"/>
          <p:cNvSpPr/>
          <p:nvPr/>
        </p:nvSpPr>
        <p:spPr>
          <a:xfrm>
            <a:off x="324437" y="1179325"/>
            <a:ext cx="6902630" cy="173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Jabatan Akademik </a:t>
            </a:r>
            <a:r>
              <a:rPr lang="en-US" sz="1350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&lt;tahun dan jabatan terakhir Pengajar&gt;</a:t>
            </a:r>
            <a:endParaRPr sz="105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i="0" u="none" strike="noStrike" cap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Pendidikan</a:t>
            </a:r>
            <a:endParaRPr sz="1350" i="0" u="none" strike="noStrike" cap="none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14313" marR="0" lvl="0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mbria"/>
              <a:buChar char="❑"/>
            </a:pPr>
            <a:r>
              <a:rPr lang="en-US" sz="1350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&lt;riwayat pendidikan Pengajar&gt;  </a:t>
            </a:r>
            <a:endParaRPr sz="105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14313" marR="0" lvl="0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i="0" u="none" strike="noStrike" cap="none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14313" marR="0" lvl="0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i="0" u="none" strike="noStrike" cap="none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14313" marR="0" lvl="0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i="0" u="none" strike="noStrike" cap="none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Riwayat Pekerjaan</a:t>
            </a:r>
            <a:endParaRPr sz="135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14313" marR="0" lvl="0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mbria"/>
              <a:buChar char="❑"/>
            </a:pPr>
            <a:r>
              <a:rPr lang="en-US" sz="1350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&lt;riwayat pekerjaan Pengajar&gt;</a:t>
            </a:r>
            <a:endParaRPr sz="105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1" name="Google Shape;101;p21"/>
          <p:cNvSpPr/>
          <p:nvPr/>
        </p:nvSpPr>
        <p:spPr>
          <a:xfrm>
            <a:off x="6579619" y="831329"/>
            <a:ext cx="244755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Contact</a:t>
            </a:r>
            <a:endParaRPr sz="105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HP WA only :</a:t>
            </a:r>
            <a:r>
              <a:rPr lang="en-US" sz="1050" b="1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&lt;no hp Pengajar&gt;</a:t>
            </a:r>
            <a:endParaRPr sz="1050" i="0" u="none" strike="noStrike" cap="non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Email	:</a:t>
            </a:r>
            <a:r>
              <a:rPr lang="en-US" sz="1050" b="1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&lt;email Pengajar&gt;</a:t>
            </a:r>
            <a:endParaRPr sz="1050" i="0" u="none" strike="noStrike" cap="non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21"/>
          <p:cNvSpPr/>
          <p:nvPr/>
        </p:nvSpPr>
        <p:spPr>
          <a:xfrm>
            <a:off x="5465311" y="831324"/>
            <a:ext cx="1057725" cy="133672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Foto Pengajar</a:t>
            </a:r>
            <a:endParaRPr sz="135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1"/>
          <p:cNvSpPr/>
          <p:nvPr/>
        </p:nvSpPr>
        <p:spPr>
          <a:xfrm>
            <a:off x="6579619" y="2356623"/>
            <a:ext cx="2447550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Contact</a:t>
            </a:r>
            <a:endParaRPr sz="105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HP WA only :</a:t>
            </a:r>
            <a:r>
              <a:rPr lang="en-US" sz="1050" b="1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&lt;no hp Pengajar&gt;</a:t>
            </a:r>
            <a:endParaRPr sz="1050" i="0" u="none" strike="noStrike" cap="non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Email	:</a:t>
            </a:r>
            <a:r>
              <a:rPr lang="en-US" sz="1050" b="1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&lt;email Pengajar&gt;</a:t>
            </a:r>
            <a:endParaRPr sz="1050" i="0" u="none" strike="noStrike" cap="non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5465311" y="2338543"/>
            <a:ext cx="1057725" cy="133672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Foto Pengajar</a:t>
            </a:r>
            <a:endParaRPr sz="135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7"/>
          <p:cNvPicPr preferRelativeResize="0"/>
          <p:nvPr/>
        </p:nvPicPr>
        <p:blipFill rotWithShape="1">
          <a:blip r:embed="rId3">
            <a:alphaModFix/>
          </a:blip>
          <a:srcRect l="-628" r="30708" b="82222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17" name="Google Shape;217;p7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618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7"/>
          <p:cNvSpPr/>
          <p:nvPr/>
        </p:nvSpPr>
        <p:spPr>
          <a:xfrm>
            <a:off x="331181" y="118750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Tim Pengajar</a:t>
            </a:r>
            <a:endParaRPr sz="2800" b="0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7"/>
          <p:cNvSpPr/>
          <p:nvPr/>
        </p:nvSpPr>
        <p:spPr>
          <a:xfrm>
            <a:off x="331180" y="876953"/>
            <a:ext cx="8464028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&lt;Nama 1&gt;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&lt;Nama 2&gt;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&lt;Nama 3&gt;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&lt;dst&gt;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g93b9cf3d5d_0_85"/>
          <p:cNvGrpSpPr/>
          <p:nvPr/>
        </p:nvGrpSpPr>
        <p:grpSpPr>
          <a:xfrm>
            <a:off x="3094159" y="1213693"/>
            <a:ext cx="6049849" cy="2173893"/>
            <a:chOff x="-1526118" y="1468582"/>
            <a:chExt cx="13653462" cy="4906100"/>
          </a:xfrm>
        </p:grpSpPr>
        <p:pic>
          <p:nvPicPr>
            <p:cNvPr id="227" name="Google Shape;227;g93b9cf3d5d_0_85"/>
            <p:cNvPicPr preferRelativeResize="0"/>
            <p:nvPr/>
          </p:nvPicPr>
          <p:blipFill rotWithShape="1">
            <a:blip r:embed="rId3">
              <a:alphaModFix/>
            </a:blip>
            <a:srcRect l="20689" t="11366" r="20683" b="9918"/>
            <a:stretch/>
          </p:blipFill>
          <p:spPr>
            <a:xfrm>
              <a:off x="5833591" y="2022764"/>
              <a:ext cx="2133784" cy="2864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g93b9cf3d5d_0_85"/>
            <p:cNvPicPr preferRelativeResize="0"/>
            <p:nvPr/>
          </p:nvPicPr>
          <p:blipFill rotWithShape="1">
            <a:blip r:embed="rId4">
              <a:alphaModFix/>
            </a:blip>
            <a:srcRect l="6571" t="38017" r="6502" b="38299"/>
            <a:stretch/>
          </p:blipFill>
          <p:spPr>
            <a:xfrm>
              <a:off x="1941532" y="4887627"/>
              <a:ext cx="5458691" cy="14870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g93b9cf3d5d_0_85"/>
            <p:cNvPicPr preferRelativeResize="0"/>
            <p:nvPr/>
          </p:nvPicPr>
          <p:blipFill rotWithShape="1">
            <a:blip r:embed="rId5">
              <a:alphaModFix/>
            </a:blip>
            <a:srcRect l="11821" t="14813" r="12786" b="16415"/>
            <a:stretch/>
          </p:blipFill>
          <p:spPr>
            <a:xfrm>
              <a:off x="2508685" y="1678709"/>
              <a:ext cx="3125498" cy="2851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g93b9cf3d5d_0_85"/>
            <p:cNvPicPr preferRelativeResize="0"/>
            <p:nvPr/>
          </p:nvPicPr>
          <p:blipFill rotWithShape="1">
            <a:blip r:embed="rId6">
              <a:alphaModFix/>
            </a:blip>
            <a:srcRect l="13267" t="16079" r="9458" b="16073"/>
            <a:stretch/>
          </p:blipFill>
          <p:spPr>
            <a:xfrm>
              <a:off x="-1526118" y="1468582"/>
              <a:ext cx="4145638" cy="36396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g93b9cf3d5d_0_85"/>
            <p:cNvPicPr preferRelativeResize="0"/>
            <p:nvPr/>
          </p:nvPicPr>
          <p:blipFill rotWithShape="1">
            <a:blip r:embed="rId7">
              <a:alphaModFix/>
            </a:blip>
            <a:srcRect l="7655" t="13458" r="7469" b="12511"/>
            <a:stretch/>
          </p:blipFill>
          <p:spPr>
            <a:xfrm>
              <a:off x="7573817" y="1844169"/>
              <a:ext cx="4553527" cy="39716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2" name="Google Shape;232;g93b9cf3d5d_0_85"/>
          <p:cNvPicPr preferRelativeResize="0"/>
          <p:nvPr/>
        </p:nvPicPr>
        <p:blipFill rotWithShape="1">
          <a:blip r:embed="rId8">
            <a:alphaModFix/>
          </a:blip>
          <a:srcRect r="72915" b="82221"/>
          <a:stretch/>
        </p:blipFill>
        <p:spPr>
          <a:xfrm>
            <a:off x="7931775" y="4038600"/>
            <a:ext cx="1212225" cy="596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93b9cf3d5d_0_85"/>
          <p:cNvPicPr preferRelativeResize="0"/>
          <p:nvPr/>
        </p:nvPicPr>
        <p:blipFill rotWithShape="1">
          <a:blip r:embed="rId8">
            <a:alphaModFix/>
          </a:blip>
          <a:srcRect l="-630" r="629" b="82221"/>
          <a:stretch/>
        </p:blipFill>
        <p:spPr>
          <a:xfrm>
            <a:off x="-85725" y="0"/>
            <a:ext cx="92297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93b9cf3d5d_0_85"/>
          <p:cNvSpPr txBox="1"/>
          <p:nvPr/>
        </p:nvSpPr>
        <p:spPr>
          <a:xfrm>
            <a:off x="1171575" y="1959224"/>
            <a:ext cx="6677100" cy="8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TERIMA KASIH</a:t>
            </a:r>
            <a:endParaRPr sz="4800" b="1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Google Shape;235;g93b9cf3d5d_0_85"/>
          <p:cNvGrpSpPr/>
          <p:nvPr/>
        </p:nvGrpSpPr>
        <p:grpSpPr>
          <a:xfrm>
            <a:off x="0" y="4038598"/>
            <a:ext cx="9144000" cy="1219200"/>
            <a:chOff x="0" y="4038598"/>
            <a:chExt cx="9144000" cy="1219200"/>
          </a:xfrm>
        </p:grpSpPr>
        <p:pic>
          <p:nvPicPr>
            <p:cNvPr id="236" name="Google Shape;236;g93b9cf3d5d_0_85"/>
            <p:cNvPicPr preferRelativeResize="0"/>
            <p:nvPr/>
          </p:nvPicPr>
          <p:blipFill rotWithShape="1">
            <a:blip r:embed="rId8">
              <a:alphaModFix/>
            </a:blip>
            <a:srcRect t="82221"/>
            <a:stretch/>
          </p:blipFill>
          <p:spPr>
            <a:xfrm>
              <a:off x="0" y="4038598"/>
              <a:ext cx="91440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g93b9cf3d5d_0_85"/>
            <p:cNvPicPr preferRelativeResize="0"/>
            <p:nvPr/>
          </p:nvPicPr>
          <p:blipFill rotWithShape="1">
            <a:blip r:embed="rId8">
              <a:alphaModFix/>
            </a:blip>
            <a:srcRect l="73536" t="11767" r="-2" b="84735"/>
            <a:stretch/>
          </p:blipFill>
          <p:spPr>
            <a:xfrm>
              <a:off x="8690517" y="4826682"/>
              <a:ext cx="349406" cy="3168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 l="-628" r="30708" b="82222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Membuat Antarmuka Website</a:t>
            </a:r>
            <a:endParaRPr sz="2800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331180" y="876953"/>
            <a:ext cx="8464028" cy="418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/>
              <a:t>Deskripsi Singkat mengenai Topik</a:t>
            </a:r>
            <a:endParaRPr sz="1400" b="1" i="0" u="none" strike="noStrike" cap="none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latin typeface="Arial"/>
                <a:ea typeface="Arial"/>
                <a:cs typeface="Arial"/>
                <a:sym typeface="Arial"/>
              </a:rPr>
              <a:t>Membuat Antar muka Website</a:t>
            </a: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/>
              <a:t>Tujuan Pelatihan</a:t>
            </a:r>
            <a:endParaRPr sz="1400" b="1" i="0" u="none" strike="noStrike" cap="none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Peserta dapat membuat antar muka website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/>
              <a:t>Materi Yang akan disampaikan:</a:t>
            </a:r>
            <a:endParaRPr b="1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Sistem Menu dengan Bootstrap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Form Group dengan Bootstrap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Layout dengan Bootstrap</a:t>
            </a:r>
            <a:endParaRPr/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/>
              <a:t>Tugas :</a:t>
            </a:r>
            <a:endParaRPr b="1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Membuat Sistem Menu dengan Bootstrap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Membuat Form Group dengan Bootstrap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Membuat Layout dengan Bootstrap</a:t>
            </a:r>
            <a:endParaRPr sz="1400" b="1" i="1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/>
              <a:t>Outcome/Capaian Pelatihan</a:t>
            </a:r>
            <a:endParaRPr sz="1400" b="1" i="0" u="none" strike="noStrike" cap="none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Peserta dapat membuat menu, form group dan layout dengan menggunakan bootstrap.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09;p2">
            <a:extLst>
              <a:ext uri="{FF2B5EF4-FFF2-40B4-BE49-F238E27FC236}">
                <a16:creationId xmlns:a16="http://schemas.microsoft.com/office/drawing/2014/main" id="{57F8BD3F-EA91-4BBE-B5D6-42D5E8ADB2F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-628" r="30708" b="82222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pic>
        <p:nvPicPr>
          <p:cNvPr id="5" name="Google Shape;111;p2">
            <a:extLst>
              <a:ext uri="{FF2B5EF4-FFF2-40B4-BE49-F238E27FC236}">
                <a16:creationId xmlns:a16="http://schemas.microsoft.com/office/drawing/2014/main" id="{58296DCA-07B9-454B-ADAD-2F9A3AE0537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2;p2">
            <a:extLst>
              <a:ext uri="{FF2B5EF4-FFF2-40B4-BE49-F238E27FC236}">
                <a16:creationId xmlns:a16="http://schemas.microsoft.com/office/drawing/2014/main" id="{8A80EB9E-494F-449A-BFAA-D7E2582F43A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42;p6">
            <a:extLst>
              <a:ext uri="{FF2B5EF4-FFF2-40B4-BE49-F238E27FC236}">
                <a16:creationId xmlns:a16="http://schemas.microsoft.com/office/drawing/2014/main" id="{067DA1C7-4A2E-4FF1-A10C-16E881D75A00}"/>
              </a:ext>
            </a:extLst>
          </p:cNvPr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Bootstrap			</a:t>
            </a:r>
            <a:endParaRPr dirty="0"/>
          </a:p>
        </p:txBody>
      </p:sp>
      <p:sp>
        <p:nvSpPr>
          <p:cNvPr id="8" name="Google Shape;243;p6">
            <a:extLst>
              <a:ext uri="{FF2B5EF4-FFF2-40B4-BE49-F238E27FC236}">
                <a16:creationId xmlns:a16="http://schemas.microsoft.com/office/drawing/2014/main" id="{6FEA9ABB-30B2-46C7-B4A0-E96D47A74814}"/>
              </a:ext>
            </a:extLst>
          </p:cNvPr>
          <p:cNvSpPr/>
          <p:nvPr/>
        </p:nvSpPr>
        <p:spPr>
          <a:xfrm>
            <a:off x="331180" y="876953"/>
            <a:ext cx="8464028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❖"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Bootstrap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adalah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framework CSS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untuk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membuat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tampilan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web. Bootstrap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menyediakan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 </a:t>
            </a:r>
            <a:r>
              <a:rPr lang="en-US" sz="1800" i="1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class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 dan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komponen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yang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siap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dipakai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sehingga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tidak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perlu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menulis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kode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CSS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dari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nol.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❖"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Bootstrap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awalnya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dikembangkan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oleh developer Twitter,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lalu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dibuat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open source agar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semua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orang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dapat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berkontribusi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di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dalamnya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80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❖"/>
            </a:pP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Contoh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fungsi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menggunakan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Bootstrap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adalah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halaman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website yang responsive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terhadap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layar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device.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❖"/>
            </a:pP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Bila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ukuran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layar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device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lebih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kecil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maka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halaman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website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akan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menyesuaikan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begitu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pula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terhadap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ukuran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layar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yang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lebih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besar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endParaRPr sz="180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00050" marR="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1141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09;p2">
            <a:extLst>
              <a:ext uri="{FF2B5EF4-FFF2-40B4-BE49-F238E27FC236}">
                <a16:creationId xmlns:a16="http://schemas.microsoft.com/office/drawing/2014/main" id="{AD5FEAC7-0313-4EF6-B359-C218B55EEC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-628" r="30708" b="82222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pic>
        <p:nvPicPr>
          <p:cNvPr id="5" name="Google Shape;111;p2">
            <a:extLst>
              <a:ext uri="{FF2B5EF4-FFF2-40B4-BE49-F238E27FC236}">
                <a16:creationId xmlns:a16="http://schemas.microsoft.com/office/drawing/2014/main" id="{E5DDA026-4A7E-4C75-8991-78167795D5E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2;p2">
            <a:extLst>
              <a:ext uri="{FF2B5EF4-FFF2-40B4-BE49-F238E27FC236}">
                <a16:creationId xmlns:a16="http://schemas.microsoft.com/office/drawing/2014/main" id="{C6538990-086D-4661-B1FC-3905A16DF39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52;p29">
            <a:extLst>
              <a:ext uri="{FF2B5EF4-FFF2-40B4-BE49-F238E27FC236}">
                <a16:creationId xmlns:a16="http://schemas.microsoft.com/office/drawing/2014/main" id="{FA172A7D-A799-43C3-8D85-73FFF16BED04}"/>
              </a:ext>
            </a:extLst>
          </p:cNvPr>
          <p:cNvSpPr/>
          <p:nvPr/>
        </p:nvSpPr>
        <p:spPr>
          <a:xfrm>
            <a:off x="331181" y="118750"/>
            <a:ext cx="5650217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Cara </a:t>
            </a:r>
            <a:r>
              <a:rPr lang="en-US" sz="2800" b="1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Menggunakan</a:t>
            </a:r>
            <a:r>
              <a:rPr lang="en-US" sz="2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Bootstrap		</a:t>
            </a:r>
            <a:endParaRPr dirty="0"/>
          </a:p>
        </p:txBody>
      </p:sp>
      <p:sp>
        <p:nvSpPr>
          <p:cNvPr id="8" name="Google Shape;253;p29">
            <a:extLst>
              <a:ext uri="{FF2B5EF4-FFF2-40B4-BE49-F238E27FC236}">
                <a16:creationId xmlns:a16="http://schemas.microsoft.com/office/drawing/2014/main" id="{0D0CE0F8-BC87-4FA9-99A1-3C49C8420074}"/>
              </a:ext>
            </a:extLst>
          </p:cNvPr>
          <p:cNvSpPr/>
          <p:nvPr/>
        </p:nvSpPr>
        <p:spPr>
          <a:xfrm>
            <a:off x="331180" y="876953"/>
            <a:ext cx="846402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Membuat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folder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bootrstrap</a:t>
            </a:r>
            <a:endParaRPr sz="180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" name="Google Shape;254;p29">
            <a:extLst>
              <a:ext uri="{FF2B5EF4-FFF2-40B4-BE49-F238E27FC236}">
                <a16:creationId xmlns:a16="http://schemas.microsoft.com/office/drawing/2014/main" id="{060E119E-7EBA-44BD-8931-9A760F1F00D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52314" y="1215864"/>
            <a:ext cx="6621760" cy="375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78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09;p2">
            <a:extLst>
              <a:ext uri="{FF2B5EF4-FFF2-40B4-BE49-F238E27FC236}">
                <a16:creationId xmlns:a16="http://schemas.microsoft.com/office/drawing/2014/main" id="{8E2A51C9-C6E1-4ED3-BCD7-100CCB8F3B1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-628" r="30708" b="82222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pic>
        <p:nvPicPr>
          <p:cNvPr id="5" name="Google Shape;111;p2">
            <a:extLst>
              <a:ext uri="{FF2B5EF4-FFF2-40B4-BE49-F238E27FC236}">
                <a16:creationId xmlns:a16="http://schemas.microsoft.com/office/drawing/2014/main" id="{29DD1464-8D2E-4640-8085-685511A231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2;p2">
            <a:extLst>
              <a:ext uri="{FF2B5EF4-FFF2-40B4-BE49-F238E27FC236}">
                <a16:creationId xmlns:a16="http://schemas.microsoft.com/office/drawing/2014/main" id="{DB3D4E72-B390-4AD7-8FC4-B2F811E0BBD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63;p30">
            <a:extLst>
              <a:ext uri="{FF2B5EF4-FFF2-40B4-BE49-F238E27FC236}">
                <a16:creationId xmlns:a16="http://schemas.microsoft.com/office/drawing/2014/main" id="{253E07D6-3364-4439-AC30-7F82CBD02AAA}"/>
              </a:ext>
            </a:extLst>
          </p:cNvPr>
          <p:cNvSpPr/>
          <p:nvPr/>
        </p:nvSpPr>
        <p:spPr>
          <a:xfrm>
            <a:off x="331181" y="118750"/>
            <a:ext cx="5650217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Cara </a:t>
            </a:r>
            <a:r>
              <a:rPr lang="en-US" sz="2800" b="1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Menggunakan</a:t>
            </a:r>
            <a:r>
              <a:rPr lang="en-US" sz="2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Bootstrap					 </a:t>
            </a:r>
            <a:endParaRPr dirty="0"/>
          </a:p>
        </p:txBody>
      </p:sp>
      <p:sp>
        <p:nvSpPr>
          <p:cNvPr id="8" name="Google Shape;264;p30">
            <a:extLst>
              <a:ext uri="{FF2B5EF4-FFF2-40B4-BE49-F238E27FC236}">
                <a16:creationId xmlns:a16="http://schemas.microsoft.com/office/drawing/2014/main" id="{E153EB34-6F32-46C4-B538-CFBCDBD6B9EA}"/>
              </a:ext>
            </a:extLst>
          </p:cNvPr>
          <p:cNvSpPr/>
          <p:nvPr/>
        </p:nvSpPr>
        <p:spPr>
          <a:xfrm>
            <a:off x="331180" y="876953"/>
            <a:ext cx="846402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 startAt="2"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Download file Bootstrap di </a:t>
            </a:r>
            <a:r>
              <a:rPr lang="en-US" sz="1800" i="0" u="sng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https://getbootstrap.com/docs/4.3/getting-started/download/</a:t>
            </a:r>
            <a:endParaRPr sz="180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265;p30">
            <a:extLst>
              <a:ext uri="{FF2B5EF4-FFF2-40B4-BE49-F238E27FC236}">
                <a16:creationId xmlns:a16="http://schemas.microsoft.com/office/drawing/2014/main" id="{8FFEB1DA-A715-49D9-8779-B764EE0E63A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0453" b="5875"/>
          <a:stretch/>
        </p:blipFill>
        <p:spPr>
          <a:xfrm>
            <a:off x="829403" y="1503581"/>
            <a:ext cx="7485194" cy="35211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00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1"/>
          <p:cNvPicPr preferRelativeResize="0"/>
          <p:nvPr/>
        </p:nvPicPr>
        <p:blipFill rotWithShape="1">
          <a:blip r:embed="rId3">
            <a:alphaModFix/>
          </a:blip>
          <a:srcRect l="-628" r="30708" b="82222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71" name="Google Shape;271;p31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618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1"/>
          <p:cNvSpPr/>
          <p:nvPr/>
        </p:nvSpPr>
        <p:spPr>
          <a:xfrm>
            <a:off x="331181" y="118750"/>
            <a:ext cx="5650217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Cara Menggunakan Bootstrap				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5" name="Google Shape;275;p31"/>
          <p:cNvSpPr/>
          <p:nvPr/>
        </p:nvSpPr>
        <p:spPr>
          <a:xfrm>
            <a:off x="331180" y="876953"/>
            <a:ext cx="8464028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3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Ekstrak file Bootstrap yang sudah di download ke folder yang telah dibuat.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6146" y="1563179"/>
            <a:ext cx="7751708" cy="2808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2"/>
          <p:cNvPicPr preferRelativeResize="0"/>
          <p:nvPr/>
        </p:nvPicPr>
        <p:blipFill rotWithShape="1">
          <a:blip r:embed="rId3">
            <a:alphaModFix/>
          </a:blip>
          <a:srcRect l="-628" r="30708" b="82222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82" name="Google Shape;282;p3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618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2"/>
          <p:cNvSpPr/>
          <p:nvPr/>
        </p:nvSpPr>
        <p:spPr>
          <a:xfrm>
            <a:off x="331181" y="118750"/>
            <a:ext cx="5650217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Cara Menggunakan Bootstrap			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6" name="Google Shape;286;p32"/>
          <p:cNvSpPr/>
          <p:nvPr/>
        </p:nvSpPr>
        <p:spPr>
          <a:xfrm>
            <a:off x="331180" y="876953"/>
            <a:ext cx="846402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4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Buka Text Editor, ketikan perintah kode seperti berikut.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5983" y="1240427"/>
            <a:ext cx="6253458" cy="3788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3"/>
          <p:cNvPicPr preferRelativeResize="0"/>
          <p:nvPr/>
        </p:nvPicPr>
        <p:blipFill rotWithShape="1">
          <a:blip r:embed="rId3">
            <a:alphaModFix/>
          </a:blip>
          <a:srcRect l="-628" r="30708" b="82222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93" name="Google Shape;293;p33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618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3"/>
          <p:cNvSpPr/>
          <p:nvPr/>
        </p:nvSpPr>
        <p:spPr>
          <a:xfrm>
            <a:off x="331181" y="118750"/>
            <a:ext cx="5650217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Cara Menggunakan Bootstrap					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/>
          <p:nvPr/>
        </p:nvSpPr>
        <p:spPr>
          <a:xfrm>
            <a:off x="331180" y="876953"/>
            <a:ext cx="846402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 startAt="5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Save file code HTML tersebut didalam folder yang telah dibuat sebelumnya.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98" name="Google Shape;298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5488" y="1916833"/>
            <a:ext cx="7568721" cy="259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77B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575</Words>
  <Application>Microsoft Office PowerPoint</Application>
  <PresentationFormat>On-screen Show (16:9)</PresentationFormat>
  <Paragraphs>216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 Komang Sugiartha</dc:creator>
  <cp:lastModifiedBy>HP</cp:lastModifiedBy>
  <cp:revision>3</cp:revision>
  <dcterms:modified xsi:type="dcterms:W3CDTF">2021-07-06T03:44:51Z</dcterms:modified>
</cp:coreProperties>
</file>