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2" r:id="rId5"/>
    <p:sldId id="283" r:id="rId6"/>
    <p:sldId id="291" r:id="rId7"/>
    <p:sldId id="297" r:id="rId8"/>
    <p:sldId id="298" r:id="rId9"/>
    <p:sldId id="299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31" autoAdjust="0"/>
  </p:normalViewPr>
  <p:slideViewPr>
    <p:cSldViewPr snapToGrid="0">
      <p:cViewPr>
        <p:scale>
          <a:sx n="75" d="100"/>
          <a:sy n="75" d="100"/>
        </p:scale>
        <p:origin x="235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4/5/2023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xmlns="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Transactions Monitoring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545D50A1-D634-4325-B06C-5450FDF7B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Findings About Data </a:t>
            </a:r>
            <a:endParaRPr lang="en-US" b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673" y="1340517"/>
            <a:ext cx="11202687" cy="3600000"/>
          </a:xfrm>
        </p:spPr>
        <p:txBody>
          <a:bodyPr/>
          <a:lstStyle/>
          <a:p>
            <a:r>
              <a:rPr lang="en-US" b="1" u="sng" dirty="0" smtClean="0"/>
              <a:t>Duplicate Rows-  </a:t>
            </a:r>
            <a:r>
              <a:rPr lang="en-US" dirty="0" smtClean="0"/>
              <a:t>The data has 945 duplicate rows to which I have not removed as there can be possibility of sending same amount to same country by same customer.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On analyzing , I got 94 customers who did repeated transactions once or twice but customer with id 5860 did 849 times repeated transactions.</a:t>
            </a:r>
            <a:endParaRPr lang="en-US" dirty="0"/>
          </a:p>
          <a:p>
            <a:r>
              <a:rPr lang="en-US" b="1" u="sng" dirty="0" smtClean="0"/>
              <a:t>Negative Values:- </a:t>
            </a:r>
            <a:r>
              <a:rPr lang="en-US" dirty="0" smtClean="0"/>
              <a:t>The data has 102 negative values as amount cant be negative, I removed these rows as I found these data points to be inconsistent.</a:t>
            </a:r>
          </a:p>
          <a:p>
            <a:r>
              <a:rPr lang="en-US" b="1" u="sng" dirty="0" smtClean="0"/>
              <a:t>Country Data :- </a:t>
            </a:r>
            <a:r>
              <a:rPr lang="en-US" dirty="0" smtClean="0"/>
              <a:t>The data for </a:t>
            </a:r>
            <a:r>
              <a:rPr lang="en-US" dirty="0" err="1" smtClean="0"/>
              <a:t>counterpart_country</a:t>
            </a:r>
            <a:r>
              <a:rPr lang="en-US" dirty="0" smtClean="0"/>
              <a:t> is not normalized as data points for three countries ,namely, CY,RU,PL, are only 2, 1,1 respectively. </a:t>
            </a:r>
          </a:p>
          <a:p>
            <a:pPr lvl="1"/>
            <a:r>
              <a:rPr lang="en-US" dirty="0" smtClean="0"/>
              <a:t>So ,on further analyzing the these 4 rows I got the value of amount to be superficial .</a:t>
            </a:r>
          </a:p>
          <a:p>
            <a:pPr lvl="1"/>
            <a:r>
              <a:rPr lang="en-US" dirty="0" smtClean="0"/>
              <a:t>And the data points are too less to provide insights of these countries. So, I removed these data points.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2000"/>
            <a:ext cx="7061200" cy="432000"/>
          </a:xfrm>
        </p:spPr>
        <p:txBody>
          <a:bodyPr/>
          <a:lstStyle/>
          <a:p>
            <a:r>
              <a:rPr lang="en-US" dirty="0" smtClean="0"/>
              <a:t>Why Romania is suspicious Country?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8440" y="1607439"/>
            <a:ext cx="5472199" cy="5069991"/>
          </a:xfrm>
        </p:spPr>
        <p:txBody>
          <a:bodyPr/>
          <a:lstStyle/>
          <a:p>
            <a:r>
              <a:rPr lang="en-US" dirty="0" smtClean="0"/>
              <a:t>On analyzing the data points for Romania (RO), minimum amount of money transacted is higher than other countries and maximum amount of money transacted is also higher than other countries.</a:t>
            </a:r>
          </a:p>
          <a:p>
            <a:endParaRPr lang="en-US" dirty="0" smtClean="0"/>
          </a:p>
          <a:p>
            <a:r>
              <a:rPr lang="en-US" dirty="0" smtClean="0"/>
              <a:t>As per the government rule, the transactions above 100,000 Euros is only possible under government jurisdiction .</a:t>
            </a:r>
          </a:p>
          <a:p>
            <a:r>
              <a:rPr lang="en-US" b="1" u="sng" dirty="0" smtClean="0"/>
              <a:t>Threshold For Each and Every Segment:-</a:t>
            </a:r>
          </a:p>
          <a:p>
            <a:r>
              <a:rPr lang="en-US" dirty="0" smtClean="0"/>
              <a:t>Cluster0-4039</a:t>
            </a:r>
          </a:p>
          <a:p>
            <a:r>
              <a:rPr lang="en-US" dirty="0" smtClean="0"/>
              <a:t>Cluster1-6047</a:t>
            </a:r>
          </a:p>
          <a:p>
            <a:r>
              <a:rPr lang="en-US" dirty="0" smtClean="0"/>
              <a:t>Cluster2-5097</a:t>
            </a:r>
          </a:p>
          <a:p>
            <a:r>
              <a:rPr lang="en-US" dirty="0" smtClean="0"/>
              <a:t>Cluster3-6013</a:t>
            </a:r>
          </a:p>
          <a:p>
            <a:r>
              <a:rPr lang="en-US" dirty="0" smtClean="0"/>
              <a:t>Cluster4-4013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Slide image">
            <a:extLst>
              <a:ext uri="{FF2B5EF4-FFF2-40B4-BE49-F238E27FC236}">
                <a16:creationId xmlns:a16="http://schemas.microsoft.com/office/drawing/2014/main" xmlns="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94320" y="2116200"/>
            <a:ext cx="3900172" cy="407579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Suspicious Customers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38789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analyzing the customer details, it was found that </a:t>
            </a:r>
            <a:r>
              <a:rPr lang="en-US" b="1" dirty="0" err="1" smtClean="0"/>
              <a:t>customer_id</a:t>
            </a:r>
            <a:r>
              <a:rPr lang="en-US" b="1" dirty="0" smtClean="0"/>
              <a:t> 5860, </a:t>
            </a:r>
            <a:r>
              <a:rPr lang="en-US" dirty="0" smtClean="0"/>
              <a:t>has done maximum amount of transactions which accounts to 1123 transactions over a period of one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this is the only potential outlier and Q2 is 15.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analyzing further, this customer has done transactions of approximately 600 Euros to SE, FI, DK  388, 372, 363 times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 of 1123 only 18 transactions are of higher denominations of approximately 6000 Euros.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So, </a:t>
            </a:r>
            <a:r>
              <a:rPr lang="en-US" dirty="0" err="1" smtClean="0"/>
              <a:t>customer_id</a:t>
            </a:r>
            <a:r>
              <a:rPr lang="en-US" dirty="0" smtClean="0"/>
              <a:t> 5860 , is suspicious customer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9416" t="57185" r="47333" b="26075"/>
          <a:stretch/>
        </p:blipFill>
        <p:spPr>
          <a:xfrm>
            <a:off x="431800" y="4551679"/>
            <a:ext cx="5054599" cy="1431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728" t="27943" r="4734" b="22129"/>
          <a:stretch/>
        </p:blipFill>
        <p:spPr>
          <a:xfrm>
            <a:off x="6033967" y="145913"/>
            <a:ext cx="5554883" cy="2276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1383" t="40426" r="47421" b="13616"/>
          <a:stretch/>
        </p:blipFill>
        <p:spPr>
          <a:xfrm>
            <a:off x="6033966" y="2587558"/>
            <a:ext cx="5693689" cy="402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Questionable </a:t>
            </a:r>
            <a:r>
              <a:rPr lang="en-IN" dirty="0" err="1" smtClean="0"/>
              <a:t>Customer_ids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32000" y="864000"/>
            <a:ext cx="5472000" cy="5328000"/>
          </a:xfrm>
        </p:spPr>
        <p:txBody>
          <a:bodyPr/>
          <a:lstStyle/>
          <a:p>
            <a:r>
              <a:rPr lang="en-IN" dirty="0" smtClean="0"/>
              <a:t>On analysing the customers on the basis of their average transactions done on the basis of amount. There were only four </a:t>
            </a:r>
            <a:r>
              <a:rPr lang="en-IN" dirty="0" err="1" smtClean="0"/>
              <a:t>customer_id</a:t>
            </a:r>
            <a:r>
              <a:rPr lang="en-IN" dirty="0" smtClean="0"/>
              <a:t> that were the potential outliers and which had mean amount exceeding the 10000 Euros.</a:t>
            </a:r>
          </a:p>
          <a:p>
            <a:r>
              <a:rPr lang="en-IN" dirty="0" smtClean="0"/>
              <a:t>Mean Amount is 5000 Euros.</a:t>
            </a:r>
          </a:p>
          <a:p>
            <a:r>
              <a:rPr lang="en-IN" dirty="0" err="1" smtClean="0"/>
              <a:t>C_id</a:t>
            </a:r>
            <a:r>
              <a:rPr lang="en-IN" dirty="0" smtClean="0"/>
              <a:t> 6847 has maximum of the time transacted above mean amount and once transacted amount more than </a:t>
            </a:r>
            <a:r>
              <a:rPr lang="en-IN" dirty="0" smtClean="0"/>
              <a:t>500,000 </a:t>
            </a:r>
            <a:r>
              <a:rPr lang="en-IN" dirty="0" smtClean="0"/>
              <a:t>EUROS </a:t>
            </a:r>
            <a:r>
              <a:rPr lang="en-IN" dirty="0" smtClean="0"/>
              <a:t>which is exceeding the limit. </a:t>
            </a:r>
            <a:endParaRPr lang="en-IN" dirty="0" smtClean="0"/>
          </a:p>
          <a:p>
            <a:r>
              <a:rPr lang="en-IN" dirty="0" err="1" smtClean="0"/>
              <a:t>C_id</a:t>
            </a:r>
            <a:r>
              <a:rPr lang="en-IN" dirty="0" smtClean="0"/>
              <a:t> 2845 also has the same pattern as </a:t>
            </a:r>
            <a:r>
              <a:rPr lang="en-IN" dirty="0" err="1" smtClean="0"/>
              <a:t>C_id</a:t>
            </a:r>
            <a:r>
              <a:rPr lang="en-IN" dirty="0" smtClean="0"/>
              <a:t> 6847 .</a:t>
            </a:r>
          </a:p>
          <a:p>
            <a:r>
              <a:rPr lang="en-IN" dirty="0" smtClean="0"/>
              <a:t>Since these customer id’s may come under the suspicious categories but if provided more data points like 2 or 3 months previous history of the transactions that more insights could be given.</a:t>
            </a:r>
          </a:p>
          <a:p>
            <a:r>
              <a:rPr lang="en-IN" dirty="0" smtClean="0"/>
              <a:t>For customer </a:t>
            </a:r>
            <a:r>
              <a:rPr lang="en-IN" dirty="0" smtClean="0"/>
              <a:t>segmentation, I </a:t>
            </a:r>
            <a:r>
              <a:rPr lang="en-IN" dirty="0" smtClean="0"/>
              <a:t>have removed the three </a:t>
            </a:r>
            <a:r>
              <a:rPr lang="en-IN" dirty="0" err="1" smtClean="0"/>
              <a:t>customer_ids</a:t>
            </a:r>
            <a:r>
              <a:rPr lang="en-IN" dirty="0" smtClean="0"/>
              <a:t> 6847, 2845 and 5860 as clustering is prone to outliers. </a:t>
            </a:r>
          </a:p>
          <a:p>
            <a:endParaRPr lang="en-I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6917" t="41926" r="4832" b="16741"/>
          <a:stretch/>
        </p:blipFill>
        <p:spPr>
          <a:xfrm>
            <a:off x="5904000" y="0"/>
            <a:ext cx="5823656" cy="36833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334" t="16297" r="46416" b="42963"/>
          <a:stretch/>
        </p:blipFill>
        <p:spPr>
          <a:xfrm>
            <a:off x="5831840" y="3830000"/>
            <a:ext cx="56896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0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Segmentation Of Customers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31999" y="1155939"/>
            <a:ext cx="6788309" cy="5121303"/>
          </a:xfrm>
        </p:spPr>
        <p:txBody>
          <a:bodyPr/>
          <a:lstStyle/>
          <a:p>
            <a:r>
              <a:rPr lang="en-IN" dirty="0" smtClean="0"/>
              <a:t>On segmenting the customers on the basis of following features:- </a:t>
            </a:r>
          </a:p>
          <a:p>
            <a:pPr lvl="1"/>
            <a:r>
              <a:rPr lang="en-IN" dirty="0" smtClean="0"/>
              <a:t>No of Credit transactions</a:t>
            </a:r>
          </a:p>
          <a:p>
            <a:pPr lvl="1"/>
            <a:r>
              <a:rPr lang="en-IN" dirty="0" smtClean="0"/>
              <a:t>No of Debit transactions</a:t>
            </a:r>
          </a:p>
          <a:p>
            <a:pPr lvl="1"/>
            <a:r>
              <a:rPr lang="en-IN" dirty="0" smtClean="0"/>
              <a:t>Average </a:t>
            </a:r>
          </a:p>
          <a:p>
            <a:pPr lvl="1"/>
            <a:r>
              <a:rPr lang="en-IN" dirty="0" smtClean="0"/>
              <a:t>Credit/Debit Ratio</a:t>
            </a:r>
          </a:p>
          <a:p>
            <a:pPr lvl="1"/>
            <a:r>
              <a:rPr lang="en-IN" dirty="0" smtClean="0"/>
              <a:t>Average of Credit Transactions </a:t>
            </a:r>
          </a:p>
          <a:p>
            <a:pPr lvl="1"/>
            <a:r>
              <a:rPr lang="en-IN" dirty="0" smtClean="0"/>
              <a:t>Average of Debit Transactions</a:t>
            </a:r>
          </a:p>
          <a:p>
            <a:r>
              <a:rPr lang="en-IN" dirty="0" smtClean="0"/>
              <a:t>There are three clusters formed on the basis of Average, </a:t>
            </a:r>
            <a:r>
              <a:rPr lang="en-IN" dirty="0" err="1"/>
              <a:t>d</a:t>
            </a:r>
            <a:r>
              <a:rPr lang="en-IN" dirty="0" err="1" smtClean="0"/>
              <a:t>ebit_average</a:t>
            </a:r>
            <a:r>
              <a:rPr lang="en-IN" dirty="0" smtClean="0"/>
              <a:t>, and </a:t>
            </a:r>
            <a:r>
              <a:rPr lang="en-IN" dirty="0" err="1" smtClean="0"/>
              <a:t>credit_average</a:t>
            </a:r>
            <a:r>
              <a:rPr lang="en-IN" dirty="0" smtClean="0"/>
              <a:t> </a:t>
            </a:r>
            <a:r>
              <a:rPr lang="en-IN" dirty="0"/>
              <a:t>.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b="1" u="sng" dirty="0" smtClean="0"/>
              <a:t>POTENTIAL </a:t>
            </a:r>
            <a:r>
              <a:rPr lang="en-US" b="1" u="sng" dirty="0" smtClean="0"/>
              <a:t>OUTLIERS:-</a:t>
            </a:r>
            <a:endParaRPr lang="en-IN" b="1" u="sng" dirty="0" smtClean="0"/>
          </a:p>
          <a:p>
            <a:r>
              <a:rPr lang="en-IN" dirty="0" smtClean="0"/>
              <a:t>Cluster 0- </a:t>
            </a:r>
            <a:r>
              <a:rPr lang="en-IN" dirty="0" err="1" smtClean="0"/>
              <a:t>cid</a:t>
            </a:r>
            <a:r>
              <a:rPr lang="en-IN" dirty="0" smtClean="0"/>
              <a:t>(7227,7510,9346,9107,8049)</a:t>
            </a:r>
            <a:endParaRPr lang="en-IN" dirty="0" smtClean="0"/>
          </a:p>
          <a:p>
            <a:r>
              <a:rPr lang="en-IN" dirty="0" smtClean="0"/>
              <a:t>Cluster 1- </a:t>
            </a:r>
            <a:r>
              <a:rPr lang="en-IN" dirty="0" err="1" smtClean="0"/>
              <a:t>cid</a:t>
            </a:r>
            <a:r>
              <a:rPr lang="en-IN" dirty="0" smtClean="0"/>
              <a:t>(9779,286,9911,9980,9905)</a:t>
            </a:r>
            <a:endParaRPr lang="en-IN" dirty="0" smtClean="0"/>
          </a:p>
          <a:p>
            <a:r>
              <a:rPr lang="en-IN" dirty="0" smtClean="0"/>
              <a:t>Cluster </a:t>
            </a:r>
            <a:r>
              <a:rPr lang="en-IN" dirty="0" smtClean="0"/>
              <a:t>2-cid(9796,195,9812,9928,9912)</a:t>
            </a:r>
            <a:endParaRPr lang="en-IN" dirty="0" smtClean="0"/>
          </a:p>
          <a:p>
            <a:r>
              <a:rPr lang="en-IN" dirty="0"/>
              <a:t>Cluster </a:t>
            </a:r>
            <a:r>
              <a:rPr lang="en-IN" dirty="0" smtClean="0"/>
              <a:t>3-cid(9992,9990,9875,9940,71)</a:t>
            </a:r>
          </a:p>
          <a:p>
            <a:r>
              <a:rPr lang="en-IN" dirty="0"/>
              <a:t>Cluster </a:t>
            </a:r>
            <a:r>
              <a:rPr lang="en-IN" dirty="0" smtClean="0"/>
              <a:t>4-cid(2985,2026,2128,5034,7157)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3250" t="27556" r="18167" b="12444"/>
          <a:stretch/>
        </p:blipFill>
        <p:spPr>
          <a:xfrm>
            <a:off x="6664960" y="132080"/>
            <a:ext cx="4886960" cy="309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9500" t="47556" r="29167" b="15259"/>
          <a:stretch/>
        </p:blipFill>
        <p:spPr>
          <a:xfrm>
            <a:off x="6949440" y="3342639"/>
            <a:ext cx="4307840" cy="32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4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xmlns="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231FB9C-F234-41D0-A4CE-8C29A5F2F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FE193317-B8BD-46CA-B0A6-8A7511B086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xmlns="" id="{8186FEAF-6E1E-4258-94C3-5C589D4B5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6946" y="3049023"/>
            <a:ext cx="4459766" cy="2720356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Thank </a:t>
            </a: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513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Times New Roman</vt:lpstr>
      <vt:lpstr>Office Theme</vt:lpstr>
      <vt:lpstr>Transactions Monitoring</vt:lpstr>
      <vt:lpstr>Findings About Data </vt:lpstr>
      <vt:lpstr>Why Romania is suspicious Country?</vt:lpstr>
      <vt:lpstr>Suspicious Customers</vt:lpstr>
      <vt:lpstr>Questionable Customer_ids</vt:lpstr>
      <vt:lpstr>Segmentation Of Customers</vt:lpstr>
      <vt:lpstr>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2023-04-03T10:22:36Z</dcterms:created>
  <dcterms:modified xsi:type="dcterms:W3CDTF">2023-04-05T09:26:05Z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