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4" r:id="rId7"/>
    <p:sldId id="263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36306-B62D-47E9-A5A7-86FAA2C0DB5B}" v="78" dt="2025-10-16T12:20:56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90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DA674C8-FB09-A446-42F5-F1A2B33A4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512" y="306407"/>
            <a:ext cx="8860255" cy="194733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The </a:t>
            </a:r>
            <a:r>
              <a:rPr lang="en-US" sz="4000" b="1" dirty="0">
                <a:solidFill>
                  <a:schemeClr val="accent2"/>
                </a:solidFill>
              </a:rPr>
              <a:t>Kaplan–Meier </a:t>
            </a:r>
            <a:r>
              <a:rPr lang="en-US" sz="4000" b="1" dirty="0">
                <a:solidFill>
                  <a:schemeClr val="tx1"/>
                </a:solidFill>
              </a:rPr>
              <a:t>Curve plots survival rates over Time </a:t>
            </a:r>
            <a:endParaRPr lang="he-IL" sz="4000" b="1" dirty="0">
              <a:solidFill>
                <a:schemeClr val="tx1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6A9F4F71-A610-3587-CB12-356C6B65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08" y="1728683"/>
            <a:ext cx="4251984" cy="4007053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B464F3C-C1BC-9A17-32D9-2807BDAA1605}"/>
              </a:ext>
            </a:extLst>
          </p:cNvPr>
          <p:cNvSpPr txBox="1"/>
          <p:nvPr/>
        </p:nvSpPr>
        <p:spPr>
          <a:xfrm>
            <a:off x="4872687" y="1700884"/>
            <a:ext cx="4251984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/>
              <a:t>Survival analysis is </a:t>
            </a:r>
            <a:r>
              <a:rPr lang="en-US" b="1" dirty="0"/>
              <a:t>widely used to assess patient survival for specific diseases in medicine, to estimate the time until an insurance-related event in the insurance industry, and to evaluate the time until customer churn in retention analysis.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37584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7282F-010F-2D85-5F11-F1614899C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2614661-9EE9-8D7C-A673-436115177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512" y="306407"/>
            <a:ext cx="8860255" cy="194733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The </a:t>
            </a:r>
            <a:r>
              <a:rPr lang="en-US" sz="4000" b="1" dirty="0">
                <a:solidFill>
                  <a:schemeClr val="accent2"/>
                </a:solidFill>
              </a:rPr>
              <a:t>Kaplan–Meier </a:t>
            </a:r>
            <a:r>
              <a:rPr lang="en-US" sz="4000" b="1" dirty="0">
                <a:solidFill>
                  <a:schemeClr val="tx1"/>
                </a:solidFill>
              </a:rPr>
              <a:t>Curve plots survival rates over Time </a:t>
            </a:r>
            <a:endParaRPr lang="he-IL" sz="4000" b="1" dirty="0">
              <a:solidFill>
                <a:schemeClr val="tx1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591CC7F-1469-3907-BE1A-5AE495CA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08" y="1728683"/>
            <a:ext cx="4251984" cy="400705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9A641DF6-4388-42D9-B641-70374D727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08" y="1728683"/>
            <a:ext cx="4251984" cy="4072092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90732A5-4EBF-6C78-1FC6-64B5BFB01B52}"/>
              </a:ext>
            </a:extLst>
          </p:cNvPr>
          <p:cNvSpPr txBox="1"/>
          <p:nvPr/>
        </p:nvSpPr>
        <p:spPr>
          <a:xfrm>
            <a:off x="5219422" y="1895545"/>
            <a:ext cx="238278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Common example: What is the probability that a patient survives </a:t>
            </a:r>
            <a:r>
              <a:rPr lang="en-US" b="1" dirty="0">
                <a:solidFill>
                  <a:schemeClr val="accent2"/>
                </a:solidFill>
              </a:rPr>
              <a:t>more</a:t>
            </a:r>
            <a:r>
              <a:rPr lang="en-US" b="1" dirty="0">
                <a:solidFill>
                  <a:schemeClr val="tx2"/>
                </a:solidFill>
              </a:rPr>
              <a:t> then a year?</a:t>
            </a:r>
            <a:endParaRPr lang="he-IL" b="1" dirty="0">
              <a:solidFill>
                <a:schemeClr val="tx2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254471CE-849F-F84D-46F5-903FA67F6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07" y="1728683"/>
            <a:ext cx="4251983" cy="4072092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6E422D8-0605-B1FD-2070-9D1373C7C538}"/>
              </a:ext>
            </a:extLst>
          </p:cNvPr>
          <p:cNvSpPr txBox="1"/>
          <p:nvPr/>
        </p:nvSpPr>
        <p:spPr>
          <a:xfrm>
            <a:off x="7425410" y="3244334"/>
            <a:ext cx="8765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85 %</a:t>
            </a:r>
            <a:endParaRPr lang="he-IL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CB90F6-A92B-AB79-E5CD-A946197A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4" y="1614766"/>
            <a:ext cx="52387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3903912A-EEC6-9A76-1D9B-906E85452F03}"/>
              </a:ext>
            </a:extLst>
          </p:cNvPr>
          <p:cNvSpPr txBox="1">
            <a:spLocks/>
          </p:cNvSpPr>
          <p:nvPr/>
        </p:nvSpPr>
        <p:spPr>
          <a:xfrm>
            <a:off x="370512" y="306407"/>
            <a:ext cx="11062825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e-IL" sz="4000" b="1" dirty="0">
              <a:solidFill>
                <a:schemeClr val="tx1"/>
              </a:solidFill>
            </a:endParaRPr>
          </a:p>
        </p:txBody>
      </p:sp>
      <p:sp>
        <p:nvSpPr>
          <p:cNvPr id="6" name="כותרת משנה 2">
            <a:extLst>
              <a:ext uri="{FF2B5EF4-FFF2-40B4-BE49-F238E27FC236}">
                <a16:creationId xmlns:a16="http://schemas.microsoft.com/office/drawing/2014/main" id="{0D94F4AA-2AEC-C8B1-D0B4-9A780C43E064}"/>
              </a:ext>
            </a:extLst>
          </p:cNvPr>
          <p:cNvSpPr txBox="1">
            <a:spLocks/>
          </p:cNvSpPr>
          <p:nvPr/>
        </p:nvSpPr>
        <p:spPr>
          <a:xfrm>
            <a:off x="624143" y="12966"/>
            <a:ext cx="8005925" cy="1761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</a:rPr>
              <a:t>The </a:t>
            </a:r>
            <a:r>
              <a:rPr lang="en-US" sz="4000" b="1" dirty="0">
                <a:solidFill>
                  <a:schemeClr val="accent2"/>
                </a:solidFill>
              </a:rPr>
              <a:t>Kaplan–Meier </a:t>
            </a:r>
            <a:r>
              <a:rPr lang="en-US" sz="4000" b="1" dirty="0">
                <a:solidFill>
                  <a:schemeClr val="tx1"/>
                </a:solidFill>
              </a:rPr>
              <a:t>Curve estimated from our churn data</a:t>
            </a:r>
            <a:endParaRPr lang="he-IL" sz="4000" b="1" dirty="0">
              <a:solidFill>
                <a:schemeClr val="tx1"/>
              </a:soli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F517085-118A-FE27-657E-E4110C5389D4}"/>
              </a:ext>
            </a:extLst>
          </p:cNvPr>
          <p:cNvSpPr txBox="1"/>
          <p:nvPr/>
        </p:nvSpPr>
        <p:spPr>
          <a:xfrm>
            <a:off x="6247288" y="1614766"/>
            <a:ext cx="238278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X axis reflects time pass since member signup date in days</a:t>
            </a:r>
            <a:endParaRPr lang="he-IL" b="1" dirty="0">
              <a:solidFill>
                <a:schemeClr val="accent2"/>
              </a:solidFill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BF0B2E4-EA09-A289-837E-32917CFFFD47}"/>
              </a:ext>
            </a:extLst>
          </p:cNvPr>
          <p:cNvSpPr txBox="1"/>
          <p:nvPr/>
        </p:nvSpPr>
        <p:spPr>
          <a:xfrm>
            <a:off x="6319594" y="2772648"/>
            <a:ext cx="238278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Y axis reflects the probability of a member to stay engaged</a:t>
            </a:r>
          </a:p>
        </p:txBody>
      </p:sp>
    </p:spTree>
    <p:extLst>
      <p:ext uri="{BB962C8B-B14F-4D97-AF65-F5344CB8AC3E}">
        <p14:creationId xmlns:p14="http://schemas.microsoft.com/office/powerpoint/2010/main" val="14659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A64E2-30C9-E8A6-6E24-9087870D9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1F1963-7ABE-5CEE-4388-0DB50EF5D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4" y="1614766"/>
            <a:ext cx="52387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24D15A32-2A3C-6A7A-9346-A535DD4F35DE}"/>
              </a:ext>
            </a:extLst>
          </p:cNvPr>
          <p:cNvSpPr txBox="1">
            <a:spLocks/>
          </p:cNvSpPr>
          <p:nvPr/>
        </p:nvSpPr>
        <p:spPr>
          <a:xfrm>
            <a:off x="370512" y="306407"/>
            <a:ext cx="11062825" cy="194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e-IL" sz="4000" b="1" dirty="0">
              <a:solidFill>
                <a:schemeClr val="tx1"/>
              </a:solidFill>
            </a:endParaRPr>
          </a:p>
        </p:txBody>
      </p:sp>
      <p:sp>
        <p:nvSpPr>
          <p:cNvPr id="6" name="כותרת משנה 2">
            <a:extLst>
              <a:ext uri="{FF2B5EF4-FFF2-40B4-BE49-F238E27FC236}">
                <a16:creationId xmlns:a16="http://schemas.microsoft.com/office/drawing/2014/main" id="{CB75D73B-5625-AA5A-09A1-40AEC93DF372}"/>
              </a:ext>
            </a:extLst>
          </p:cNvPr>
          <p:cNvSpPr txBox="1">
            <a:spLocks/>
          </p:cNvSpPr>
          <p:nvPr/>
        </p:nvSpPr>
        <p:spPr>
          <a:xfrm>
            <a:off x="-757470" y="-73419"/>
            <a:ext cx="8005925" cy="1761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/>
                </a:solidFill>
              </a:rPr>
              <a:t>The </a:t>
            </a:r>
            <a:r>
              <a:rPr lang="en-US" sz="4000" b="1" dirty="0">
                <a:solidFill>
                  <a:schemeClr val="accent2"/>
                </a:solidFill>
              </a:rPr>
              <a:t>Kaplan–Meier </a:t>
            </a:r>
            <a:r>
              <a:rPr lang="en-US" sz="4000" b="1" dirty="0">
                <a:solidFill>
                  <a:schemeClr val="tx1"/>
                </a:solidFill>
              </a:rPr>
              <a:t>Curve estimated from churn data</a:t>
            </a:r>
            <a:endParaRPr lang="he-IL" sz="4000" b="1" dirty="0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7852AB8-AFAA-3E75-9CD1-A714B371CC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4" y="1560153"/>
            <a:ext cx="5238748" cy="416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3BF3D72-59A0-A743-D544-AC7D0703A623}"/>
              </a:ext>
            </a:extLst>
          </p:cNvPr>
          <p:cNvSpPr txBox="1"/>
          <p:nvPr/>
        </p:nvSpPr>
        <p:spPr>
          <a:xfrm>
            <a:off x="5901924" y="1560153"/>
            <a:ext cx="446632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For example: the probability of a member to stay engaged more then 300 days is 85%</a:t>
            </a:r>
          </a:p>
        </p:txBody>
      </p:sp>
    </p:spTree>
    <p:extLst>
      <p:ext uri="{BB962C8B-B14F-4D97-AF65-F5344CB8AC3E}">
        <p14:creationId xmlns:p14="http://schemas.microsoft.com/office/powerpoint/2010/main" val="326932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46317-421C-E49B-8AFA-1CB7FD86E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2DDDA3B-32F0-6D86-AF0B-CB8F96F229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97" y="563298"/>
            <a:ext cx="6901751" cy="548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A0CBAB2-92FB-1B70-0246-09ABED389488}"/>
              </a:ext>
            </a:extLst>
          </p:cNvPr>
          <p:cNvSpPr txBox="1"/>
          <p:nvPr/>
        </p:nvSpPr>
        <p:spPr>
          <a:xfrm>
            <a:off x="7514319" y="1885534"/>
            <a:ext cx="4466323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Using the Kaplan–Meier estimator we can fit our Xi’s to predict the probability of a member to stay engaged at a certain time point and</a:t>
            </a:r>
            <a:r>
              <a:rPr lang="en-US" b="1" dirty="0">
                <a:solidFill>
                  <a:srgbClr val="FF0000"/>
                </a:solidFill>
              </a:rPr>
              <a:t> use this probability to rank the top n members for outreach.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1CBA532-6046-7449-A52D-CD8A2BE91EF9}"/>
              </a:ext>
            </a:extLst>
          </p:cNvPr>
          <p:cNvSpPr txBox="1"/>
          <p:nvPr/>
        </p:nvSpPr>
        <p:spPr>
          <a:xfrm>
            <a:off x="7514319" y="3934001"/>
            <a:ext cx="446632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The lower the probability is the higher rank the member gets.</a:t>
            </a:r>
          </a:p>
        </p:txBody>
      </p:sp>
    </p:spTree>
    <p:extLst>
      <p:ext uri="{BB962C8B-B14F-4D97-AF65-F5344CB8AC3E}">
        <p14:creationId xmlns:p14="http://schemas.microsoft.com/office/powerpoint/2010/main" val="261681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D8C364-F792-BBDA-DDE4-11454BA6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80" y="509358"/>
            <a:ext cx="8534400" cy="1507067"/>
          </a:xfrm>
        </p:spPr>
        <p:txBody>
          <a:bodyPr/>
          <a:lstStyle/>
          <a:p>
            <a:r>
              <a:rPr lang="en-US" dirty="0"/>
              <a:t>Bonus : 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89C8DE7-A8F6-08F7-EA2B-8A3323D7198F}"/>
              </a:ext>
            </a:extLst>
          </p:cNvPr>
          <p:cNvSpPr txBox="1"/>
          <p:nvPr/>
        </p:nvSpPr>
        <p:spPr>
          <a:xfrm>
            <a:off x="614049" y="1822127"/>
            <a:ext cx="971800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Does outreach affect the member churn rate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54556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8B95A-A5A7-B9D8-EB87-D77D52B05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4582BA9-B895-837B-4B91-357665DB2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512" y="306407"/>
            <a:ext cx="8860255" cy="194733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The </a:t>
            </a:r>
            <a:r>
              <a:rPr lang="en-US" sz="4000" b="1" dirty="0">
                <a:solidFill>
                  <a:schemeClr val="accent2"/>
                </a:solidFill>
              </a:rPr>
              <a:t>Kaplan–Meier </a:t>
            </a:r>
            <a:r>
              <a:rPr lang="en-US" sz="4000" b="1" dirty="0">
                <a:solidFill>
                  <a:schemeClr val="tx1"/>
                </a:solidFill>
              </a:rPr>
              <a:t>Curve plots survival rates over Time </a:t>
            </a:r>
            <a:endParaRPr lang="he-IL" sz="4000" b="1" dirty="0">
              <a:solidFill>
                <a:schemeClr val="tx1"/>
              </a:solidFill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76A876A-0F16-6528-1CC3-77E835ADB9C4}"/>
              </a:ext>
            </a:extLst>
          </p:cNvPr>
          <p:cNvSpPr txBox="1"/>
          <p:nvPr/>
        </p:nvSpPr>
        <p:spPr>
          <a:xfrm>
            <a:off x="6000669" y="1699783"/>
            <a:ext cx="425198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It is possible to build a curve that accounts for additional variables that may affect survival, so that more information can help us achieve more accurate prioritization</a:t>
            </a:r>
            <a:endParaRPr lang="he-IL" b="1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4C046F8-5C88-3439-85CD-114C1282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38" y="1700884"/>
            <a:ext cx="5200057" cy="3793278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675D275-0337-B9FB-40DB-7A5729448CC6}"/>
              </a:ext>
            </a:extLst>
          </p:cNvPr>
          <p:cNvSpPr txBox="1"/>
          <p:nvPr/>
        </p:nvSpPr>
        <p:spPr>
          <a:xfrm>
            <a:off x="6000669" y="3428999"/>
            <a:ext cx="4251984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For example, in the graph on the left, we can see different curves reflecting various combinations of risk factors that affect survival 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(* not from our data but from familiar diabetes dataset)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49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1090F-874D-0F15-584A-7A03F9D6B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5290B89-C4DF-91F2-D249-230E50B3B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512" y="306407"/>
            <a:ext cx="10729103" cy="194733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Multi-curve </a:t>
            </a:r>
            <a:r>
              <a:rPr lang="en-US" sz="4000" b="1" dirty="0">
                <a:solidFill>
                  <a:schemeClr val="accent2"/>
                </a:solidFill>
              </a:rPr>
              <a:t>Kaplan–Meier </a:t>
            </a:r>
            <a:r>
              <a:rPr lang="en-US" sz="4000" b="1" dirty="0">
                <a:solidFill>
                  <a:schemeClr val="tx1"/>
                </a:solidFill>
              </a:rPr>
              <a:t>survival curve</a:t>
            </a:r>
            <a:endParaRPr lang="he-IL" sz="4000" b="1" dirty="0">
              <a:solidFill>
                <a:schemeClr val="tx1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8AB29A7-254B-2A5F-3E61-561166198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2" y="1230985"/>
            <a:ext cx="3508930" cy="363407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6B96937-6350-CEF8-4196-DE739A555C69}"/>
              </a:ext>
            </a:extLst>
          </p:cNvPr>
          <p:cNvSpPr txBox="1"/>
          <p:nvPr/>
        </p:nvSpPr>
        <p:spPr>
          <a:xfrm>
            <a:off x="560990" y="4972588"/>
            <a:ext cx="425198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If the curves are parallel</a:t>
            </a:r>
            <a:r>
              <a:rPr lang="en-US" b="1" dirty="0"/>
              <a:t>; it suggest that different groups has similar survival rates</a:t>
            </a:r>
            <a:endParaRPr lang="he-IL" b="1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B6793C9-E6AF-AF93-1162-8A19DBB47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963" y="1230985"/>
            <a:ext cx="3475652" cy="3521721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441D6C06-3293-B287-2090-F98222E79CA5}"/>
              </a:ext>
            </a:extLst>
          </p:cNvPr>
          <p:cNvSpPr txBox="1"/>
          <p:nvPr/>
        </p:nvSpPr>
        <p:spPr>
          <a:xfrm>
            <a:off x="6308227" y="5030953"/>
            <a:ext cx="5538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If the curves diverge or cross</a:t>
            </a:r>
            <a:r>
              <a:rPr lang="en-US" b="1" dirty="0"/>
              <a:t>; it indicates differences in survival rates between the groups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11491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752E3-5A24-285D-A600-3393A11AC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B1235BB-7A61-069A-68FF-4120516EC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512" y="306407"/>
            <a:ext cx="10729103" cy="194733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Multi-curve </a:t>
            </a:r>
            <a:r>
              <a:rPr lang="en-US" sz="4000" b="1" dirty="0">
                <a:solidFill>
                  <a:schemeClr val="accent2"/>
                </a:solidFill>
              </a:rPr>
              <a:t>Kaplan–Meier </a:t>
            </a:r>
            <a:r>
              <a:rPr lang="en-US" sz="4000" b="1" dirty="0">
                <a:solidFill>
                  <a:schemeClr val="tx1"/>
                </a:solidFill>
              </a:rPr>
              <a:t>of</a:t>
            </a:r>
            <a:r>
              <a:rPr lang="en-US" sz="4000" b="1" dirty="0">
                <a:solidFill>
                  <a:schemeClr val="accent2"/>
                </a:solidFill>
              </a:rPr>
              <a:t> </a:t>
            </a:r>
            <a:r>
              <a:rPr lang="en-US" sz="4000" b="1" dirty="0">
                <a:solidFill>
                  <a:schemeClr val="accent3"/>
                </a:solidFill>
              </a:rPr>
              <a:t>churn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>
                <a:solidFill>
                  <a:schemeClr val="accent3"/>
                </a:solidFill>
              </a:rPr>
              <a:t>group</a:t>
            </a:r>
            <a:r>
              <a:rPr lang="en-US" sz="4000" b="1" dirty="0">
                <a:solidFill>
                  <a:schemeClr val="tx1"/>
                </a:solidFill>
              </a:rPr>
              <a:t> vs </a:t>
            </a:r>
            <a:r>
              <a:rPr lang="en-US" sz="4000" b="1" dirty="0">
                <a:solidFill>
                  <a:schemeClr val="bg2"/>
                </a:solidFill>
              </a:rPr>
              <a:t>control group  </a:t>
            </a:r>
            <a:endParaRPr lang="he-IL" sz="4000" b="1" dirty="0">
              <a:solidFill>
                <a:schemeClr val="bg2"/>
              </a:solidFill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3E9B98B-D1BC-D082-6A3E-628E23BD6A9C}"/>
              </a:ext>
            </a:extLst>
          </p:cNvPr>
          <p:cNvSpPr txBox="1"/>
          <p:nvPr/>
        </p:nvSpPr>
        <p:spPr>
          <a:xfrm>
            <a:off x="984394" y="4791843"/>
            <a:ext cx="44551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highlight>
                  <a:srgbClr val="FFFF00"/>
                </a:highlight>
              </a:rPr>
              <a:t>curves cross</a:t>
            </a:r>
            <a:r>
              <a:rPr lang="en-US" b="1" dirty="0"/>
              <a:t>; it indicates differences in survival rates between the groups</a:t>
            </a:r>
          </a:p>
          <a:p>
            <a:endParaRPr lang="en-US" b="1" dirty="0"/>
          </a:p>
          <a:p>
            <a:r>
              <a:rPr lang="en-US" b="1" dirty="0"/>
              <a:t>Here we can see outreach improves the probability of a member to stay engaged</a:t>
            </a:r>
          </a:p>
          <a:p>
            <a:endParaRPr lang="he-IL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607ED3E-5A6F-5D33-EECE-DCADF639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1" y="1742032"/>
            <a:ext cx="3221885" cy="255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E69DAA0-1506-ABF7-DA05-0F0D86A9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704" y="1597456"/>
            <a:ext cx="53625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חץ: ימינה 1">
            <a:extLst>
              <a:ext uri="{FF2B5EF4-FFF2-40B4-BE49-F238E27FC236}">
                <a16:creationId xmlns:a16="http://schemas.microsoft.com/office/drawing/2014/main" id="{CA36E18F-0C3F-87A7-3D5B-A72AC2FC3741}"/>
              </a:ext>
            </a:extLst>
          </p:cNvPr>
          <p:cNvSpPr/>
          <p:nvPr/>
        </p:nvSpPr>
        <p:spPr>
          <a:xfrm>
            <a:off x="3990790" y="2214078"/>
            <a:ext cx="2035708" cy="14884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Zoom in</a:t>
            </a: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554DFEA1-F228-81E7-D8C6-E45F96A2B38B}"/>
              </a:ext>
            </a:extLst>
          </p:cNvPr>
          <p:cNvCxnSpPr>
            <a:cxnSpLocks/>
          </p:cNvCxnSpPr>
          <p:nvPr/>
        </p:nvCxnSpPr>
        <p:spPr>
          <a:xfrm flipV="1">
            <a:off x="5199399" y="3217086"/>
            <a:ext cx="4638744" cy="2529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399449"/>
      </p:ext>
    </p:extLst>
  </p:cSld>
  <p:clrMapOvr>
    <a:masterClrMapping/>
  </p:clrMapOvr>
</p:sld>
</file>

<file path=ppt/theme/theme1.xml><?xml version="1.0" encoding="utf-8"?>
<a:theme xmlns:a="http://schemas.openxmlformats.org/drawingml/2006/main" name="פרוסה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188</TotalTime>
  <Words>345</Words>
  <Application>Microsoft Office PowerPoint</Application>
  <PresentationFormat>מסך רחב</PresentationFormat>
  <Paragraphs>31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פרוסה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Bonus : 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Hanit Ohayon</dc:creator>
  <cp:lastModifiedBy>Hanit Ohayon</cp:lastModifiedBy>
  <cp:revision>2</cp:revision>
  <dcterms:created xsi:type="dcterms:W3CDTF">2025-10-16T09:29:26Z</dcterms:created>
  <dcterms:modified xsi:type="dcterms:W3CDTF">2025-10-16T12:43:33Z</dcterms:modified>
</cp:coreProperties>
</file>