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57" r:id="rId5"/>
    <p:sldId id="265" r:id="rId6"/>
    <p:sldId id="260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FF"/>
    <a:srgbClr val="0070C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2212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7577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7914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76A57F43-675D-BDB2-B803-6A41F692192D}"/>
              </a:ext>
            </a:extLst>
          </p:cNvPr>
          <p:cNvSpPr/>
          <p:nvPr/>
        </p:nvSpPr>
        <p:spPr>
          <a:xfrm>
            <a:off x="1985698" y="1480790"/>
            <a:ext cx="7137971" cy="4280394"/>
          </a:xfrm>
          <a:prstGeom prst="rect">
            <a:avLst/>
          </a:prstGeom>
          <a:noFill/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5A8937-FC81-BF7F-8F2C-9B393D857B4D}"/>
              </a:ext>
            </a:extLst>
          </p:cNvPr>
          <p:cNvSpPr txBox="1"/>
          <p:nvPr/>
        </p:nvSpPr>
        <p:spPr>
          <a:xfrm>
            <a:off x="356146" y="4222652"/>
            <a:ext cx="15939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0070C0"/>
                </a:solidFill>
              </a:rPr>
              <a:t>User(</a:t>
            </a:r>
            <a:r>
              <a:rPr lang="ko-KR" altLang="en-US" sz="1600" b="1" dirty="0">
                <a:solidFill>
                  <a:srgbClr val="0070C0"/>
                </a:solidFill>
              </a:rPr>
              <a:t>운전자</a:t>
            </a:r>
            <a:r>
              <a:rPr lang="en-US" altLang="ko-KR" sz="1600" b="1" dirty="0">
                <a:solidFill>
                  <a:srgbClr val="0070C0"/>
                </a:solidFill>
              </a:rPr>
              <a:t>)</a:t>
            </a:r>
            <a:endParaRPr lang="ko-KR" altLang="en-US" sz="1600" b="1" dirty="0">
              <a:solidFill>
                <a:srgbClr val="0070C0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679D0E8A-AA95-7ACB-508F-B86DE5782300}"/>
              </a:ext>
            </a:extLst>
          </p:cNvPr>
          <p:cNvSpPr/>
          <p:nvPr/>
        </p:nvSpPr>
        <p:spPr>
          <a:xfrm>
            <a:off x="2579890" y="2346225"/>
            <a:ext cx="1484656" cy="738773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운전한다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C794F2E8-8583-8753-CAEE-C41016F86B09}"/>
              </a:ext>
            </a:extLst>
          </p:cNvPr>
          <p:cNvSpPr/>
          <p:nvPr/>
        </p:nvSpPr>
        <p:spPr>
          <a:xfrm>
            <a:off x="2579890" y="4170292"/>
            <a:ext cx="1484656" cy="738773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대답한다</a:t>
            </a: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20B89C64-DF8F-3777-E096-4BAD4C7366E2}"/>
              </a:ext>
            </a:extLst>
          </p:cNvPr>
          <p:cNvGrpSpPr/>
          <p:nvPr/>
        </p:nvGrpSpPr>
        <p:grpSpPr>
          <a:xfrm>
            <a:off x="807198" y="2814533"/>
            <a:ext cx="691891" cy="1335160"/>
            <a:chOff x="5809069" y="2210680"/>
            <a:chExt cx="691891" cy="1335160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75D79CE0-75B6-EAC3-5CD8-9502D24E8418}"/>
                </a:ext>
              </a:extLst>
            </p:cNvPr>
            <p:cNvSpPr/>
            <p:nvPr/>
          </p:nvSpPr>
          <p:spPr>
            <a:xfrm>
              <a:off x="5941616" y="2210680"/>
              <a:ext cx="426798" cy="411609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66FC7AEF-8777-6BCA-B310-EA78CA92B526}"/>
                </a:ext>
              </a:extLst>
            </p:cNvPr>
            <p:cNvCxnSpPr>
              <a:cxnSpLocks/>
              <a:stCxn id="19" idx="4"/>
            </p:cNvCxnSpPr>
            <p:nvPr/>
          </p:nvCxnSpPr>
          <p:spPr>
            <a:xfrm>
              <a:off x="6155015" y="2622289"/>
              <a:ext cx="0" cy="584901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E550A8CE-FB6F-C580-F47A-635742EBF531}"/>
                </a:ext>
              </a:extLst>
            </p:cNvPr>
            <p:cNvCxnSpPr>
              <a:cxnSpLocks/>
            </p:cNvCxnSpPr>
            <p:nvPr/>
          </p:nvCxnSpPr>
          <p:spPr>
            <a:xfrm>
              <a:off x="5809069" y="2762690"/>
              <a:ext cx="691891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9DCA0BC7-44CF-6108-8E37-E0B1B1449B2A}"/>
                </a:ext>
              </a:extLst>
            </p:cNvPr>
            <p:cNvGrpSpPr/>
            <p:nvPr/>
          </p:nvGrpSpPr>
          <p:grpSpPr>
            <a:xfrm>
              <a:off x="5809070" y="3207190"/>
              <a:ext cx="691890" cy="338650"/>
              <a:chOff x="5809070" y="3207190"/>
              <a:chExt cx="691890" cy="338650"/>
            </a:xfrm>
          </p:grpSpPr>
          <p:cxnSp>
            <p:nvCxnSpPr>
              <p:cNvPr id="33" name="직선 연결선 32">
                <a:extLst>
                  <a:ext uri="{FF2B5EF4-FFF2-40B4-BE49-F238E27FC236}">
                    <a16:creationId xmlns:a16="http://schemas.microsoft.com/office/drawing/2014/main" id="{97DA4F82-6FEB-CA61-3FE0-392D202B4CC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09070" y="3207190"/>
                <a:ext cx="345946" cy="33865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>
                <a:extLst>
                  <a:ext uri="{FF2B5EF4-FFF2-40B4-BE49-F238E27FC236}">
                    <a16:creationId xmlns:a16="http://schemas.microsoft.com/office/drawing/2014/main" id="{75A31732-D2A2-3C99-E2F6-68B03CD0596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155015" y="3207190"/>
                <a:ext cx="345945" cy="33865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81B891CE-A060-AAA5-80F3-21F3A04020FA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1665490" y="3622017"/>
            <a:ext cx="914400" cy="917662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1C0399C7-8934-88E4-8C1E-F6ADF1EF0D4F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1665490" y="2715612"/>
            <a:ext cx="914400" cy="90640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타원 63">
            <a:extLst>
              <a:ext uri="{FF2B5EF4-FFF2-40B4-BE49-F238E27FC236}">
                <a16:creationId xmlns:a16="http://schemas.microsoft.com/office/drawing/2014/main" id="{BAA79D13-D48C-31DD-A440-51BDCFEB1944}"/>
              </a:ext>
            </a:extLst>
          </p:cNvPr>
          <p:cNvSpPr/>
          <p:nvPr/>
        </p:nvSpPr>
        <p:spPr>
          <a:xfrm>
            <a:off x="5770130" y="2300505"/>
            <a:ext cx="2824480" cy="830213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졸음 인식 시스템이 작동한다</a:t>
            </a:r>
            <a:endParaRPr lang="en-US" altLang="ko-KR" sz="1600" b="1" dirty="0">
              <a:solidFill>
                <a:schemeClr val="tx1"/>
              </a:solidFill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9AAD51BB-87D6-543C-3DE0-1A2039E9BBAC}"/>
              </a:ext>
            </a:extLst>
          </p:cNvPr>
          <p:cNvSpPr/>
          <p:nvPr/>
        </p:nvSpPr>
        <p:spPr>
          <a:xfrm>
            <a:off x="5770130" y="4124572"/>
            <a:ext cx="2934032" cy="830213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졸음 방지</a:t>
            </a:r>
            <a:r>
              <a:rPr lang="en-US" altLang="ko-KR" sz="1600" b="1" dirty="0">
                <a:solidFill>
                  <a:schemeClr val="tx1"/>
                </a:solidFill>
              </a:rPr>
              <a:t>/</a:t>
            </a:r>
            <a:r>
              <a:rPr lang="ko-KR" altLang="en-US" sz="1600" b="1" dirty="0">
                <a:solidFill>
                  <a:schemeClr val="tx1"/>
                </a:solidFill>
              </a:rPr>
              <a:t>운전 보조 시스템이 작동한다</a:t>
            </a:r>
            <a:endParaRPr lang="en-US" altLang="ko-KR" sz="1600" b="1" dirty="0">
              <a:solidFill>
                <a:schemeClr val="tx1"/>
              </a:solidFill>
            </a:endParaRPr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269E1D57-4A12-A71E-1969-55B1185E8A55}"/>
              </a:ext>
            </a:extLst>
          </p:cNvPr>
          <p:cNvCxnSpPr>
            <a:cxnSpLocks/>
          </p:cNvCxnSpPr>
          <p:nvPr/>
        </p:nvCxnSpPr>
        <p:spPr>
          <a:xfrm>
            <a:off x="4064546" y="2715611"/>
            <a:ext cx="1705584" cy="0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B94CD517-7F34-08FD-B029-7B9A785F0F32}"/>
              </a:ext>
            </a:extLst>
          </p:cNvPr>
          <p:cNvCxnSpPr>
            <a:cxnSpLocks/>
            <a:stCxn id="8" idx="6"/>
            <a:endCxn id="65" idx="2"/>
          </p:cNvCxnSpPr>
          <p:nvPr/>
        </p:nvCxnSpPr>
        <p:spPr>
          <a:xfrm>
            <a:off x="4064546" y="2715612"/>
            <a:ext cx="1705584" cy="1824067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729B3459-9128-7E9E-94DF-4DBC74D20638}"/>
              </a:ext>
            </a:extLst>
          </p:cNvPr>
          <p:cNvSpPr txBox="1"/>
          <p:nvPr/>
        </p:nvSpPr>
        <p:spPr>
          <a:xfrm>
            <a:off x="4311279" y="2360292"/>
            <a:ext cx="1265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highlight>
                  <a:srgbClr val="FFFFFF"/>
                </a:highlight>
              </a:rPr>
              <a:t>&lt;Include&gt;</a:t>
            </a:r>
            <a:endParaRPr lang="ko-KR" altLang="en-US" dirty="0">
              <a:highlight>
                <a:srgbClr val="FFFFFF"/>
              </a:highlight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B53ED5A-6AB7-4B9C-4981-D93DDD3912EE}"/>
              </a:ext>
            </a:extLst>
          </p:cNvPr>
          <p:cNvSpPr txBox="1"/>
          <p:nvPr/>
        </p:nvSpPr>
        <p:spPr>
          <a:xfrm>
            <a:off x="4311279" y="3453429"/>
            <a:ext cx="1265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highlight>
                  <a:srgbClr val="FFFFFF"/>
                </a:highlight>
              </a:rPr>
              <a:t>&lt;Include&gt;</a:t>
            </a:r>
            <a:endParaRPr lang="ko-KR" altLang="en-US" dirty="0">
              <a:highlight>
                <a:srgbClr val="FFFFFF"/>
              </a:highlight>
            </a:endParaRPr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22177775-40B7-753E-AE5B-A8EFD081D1AB}"/>
              </a:ext>
            </a:extLst>
          </p:cNvPr>
          <p:cNvCxnSpPr>
            <a:cxnSpLocks/>
          </p:cNvCxnSpPr>
          <p:nvPr/>
        </p:nvCxnSpPr>
        <p:spPr>
          <a:xfrm>
            <a:off x="8594610" y="2715611"/>
            <a:ext cx="883920" cy="2286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7EA40B1A-F41E-E837-F245-924A669AE362}"/>
              </a:ext>
            </a:extLst>
          </p:cNvPr>
          <p:cNvCxnSpPr>
            <a:cxnSpLocks/>
            <a:stCxn id="65" idx="6"/>
            <a:endCxn id="93" idx="1"/>
          </p:cNvCxnSpPr>
          <p:nvPr/>
        </p:nvCxnSpPr>
        <p:spPr>
          <a:xfrm flipV="1">
            <a:off x="8704162" y="4539678"/>
            <a:ext cx="774368" cy="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0A5724D2-14E1-A52F-0331-31CD2AE2C1EC}"/>
              </a:ext>
            </a:extLst>
          </p:cNvPr>
          <p:cNvSpPr/>
          <p:nvPr/>
        </p:nvSpPr>
        <p:spPr>
          <a:xfrm>
            <a:off x="9478530" y="2300505"/>
            <a:ext cx="2011680" cy="83021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937586B-78CE-6898-D925-F8964F058997}"/>
              </a:ext>
            </a:extLst>
          </p:cNvPr>
          <p:cNvSpPr txBox="1"/>
          <p:nvPr/>
        </p:nvSpPr>
        <p:spPr>
          <a:xfrm>
            <a:off x="9502371" y="2361966"/>
            <a:ext cx="1963999" cy="646331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highlight>
                  <a:srgbClr val="FFFFFF"/>
                </a:highlight>
              </a:rPr>
              <a:t>&lt;actor&gt;</a:t>
            </a:r>
          </a:p>
          <a:p>
            <a:pPr algn="ctr"/>
            <a:r>
              <a:rPr lang="ko-KR" altLang="en-US" dirty="0">
                <a:highlight>
                  <a:srgbClr val="FFFFFF"/>
                </a:highlight>
              </a:rPr>
              <a:t>졸음</a:t>
            </a:r>
            <a:r>
              <a:rPr lang="en-US" altLang="ko-KR" dirty="0">
                <a:highlight>
                  <a:srgbClr val="FFFFFF"/>
                </a:highlight>
              </a:rPr>
              <a:t> </a:t>
            </a:r>
            <a:r>
              <a:rPr lang="ko-KR" altLang="en-US" dirty="0">
                <a:highlight>
                  <a:srgbClr val="FFFFFF"/>
                </a:highlight>
              </a:rPr>
              <a:t>인식 시스템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3AB7D546-4B75-F231-0CA1-54883A9547E1}"/>
              </a:ext>
            </a:extLst>
          </p:cNvPr>
          <p:cNvSpPr/>
          <p:nvPr/>
        </p:nvSpPr>
        <p:spPr>
          <a:xfrm>
            <a:off x="9478530" y="4002545"/>
            <a:ext cx="2357323" cy="1074266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AEDD9E7C-86DD-A4E8-3B47-949BC1E645CC}"/>
              </a:ext>
            </a:extLst>
          </p:cNvPr>
          <p:cNvSpPr txBox="1"/>
          <p:nvPr/>
        </p:nvSpPr>
        <p:spPr>
          <a:xfrm>
            <a:off x="9514089" y="4078013"/>
            <a:ext cx="2286203" cy="92333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highlight>
                  <a:srgbClr val="FFFFFF"/>
                </a:highlight>
              </a:rPr>
              <a:t>&lt;actor&gt;</a:t>
            </a:r>
          </a:p>
          <a:p>
            <a:pPr algn="ctr"/>
            <a:r>
              <a:rPr lang="ko-KR" altLang="en-US" dirty="0">
                <a:highlight>
                  <a:srgbClr val="FFFFFF"/>
                </a:highlight>
              </a:rPr>
              <a:t>졸음</a:t>
            </a:r>
            <a:r>
              <a:rPr lang="en-US" altLang="ko-KR" dirty="0">
                <a:highlight>
                  <a:srgbClr val="FFFFFF"/>
                </a:highlight>
              </a:rPr>
              <a:t> </a:t>
            </a:r>
            <a:r>
              <a:rPr lang="ko-KR" altLang="en-US" dirty="0">
                <a:highlight>
                  <a:srgbClr val="FFFFFF"/>
                </a:highlight>
              </a:rPr>
              <a:t>방지</a:t>
            </a:r>
            <a:r>
              <a:rPr lang="en-US" altLang="ko-KR" dirty="0">
                <a:highlight>
                  <a:srgbClr val="FFFFFF"/>
                </a:highlight>
              </a:rPr>
              <a:t>/</a:t>
            </a:r>
            <a:r>
              <a:rPr lang="ko-KR" altLang="en-US" dirty="0">
                <a:highlight>
                  <a:srgbClr val="FFFFFF"/>
                </a:highlight>
              </a:rPr>
              <a:t>운전 보조</a:t>
            </a:r>
            <a:endParaRPr lang="en-US" altLang="ko-KR" dirty="0">
              <a:highlight>
                <a:srgbClr val="FFFFFF"/>
              </a:highlight>
            </a:endParaRPr>
          </a:p>
          <a:p>
            <a:pPr algn="ctr"/>
            <a:r>
              <a:rPr lang="ko-KR" altLang="en-US" dirty="0">
                <a:highlight>
                  <a:srgbClr val="FFFFFF"/>
                </a:highlight>
              </a:rPr>
              <a:t>시스템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359265-4892-8C16-87A5-6C18884F9E0F}"/>
              </a:ext>
            </a:extLst>
          </p:cNvPr>
          <p:cNvSpPr txBox="1"/>
          <p:nvPr/>
        </p:nvSpPr>
        <p:spPr>
          <a:xfrm>
            <a:off x="2198636" y="1338896"/>
            <a:ext cx="67120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 err="1">
                <a:solidFill>
                  <a:srgbClr val="0070C0"/>
                </a:solidFill>
                <a:highlight>
                  <a:srgbClr val="FFFFFF"/>
                </a:highlight>
              </a:rPr>
              <a:t>라즈베리파이</a:t>
            </a:r>
            <a:r>
              <a:rPr lang="ko-KR" altLang="en-US" sz="1600" b="1" dirty="0">
                <a:solidFill>
                  <a:srgbClr val="0070C0"/>
                </a:solidFill>
                <a:highlight>
                  <a:srgbClr val="FFFFFF"/>
                </a:highlight>
              </a:rPr>
              <a:t> 활용 졸음 인식과 졸음운전 방지를 위한 안전운전 </a:t>
            </a:r>
            <a:r>
              <a:rPr lang="ko-KR" altLang="en-US" sz="1600" b="1" dirty="0" err="1">
                <a:solidFill>
                  <a:srgbClr val="0070C0"/>
                </a:solidFill>
                <a:highlight>
                  <a:srgbClr val="FFFFFF"/>
                </a:highlight>
              </a:rPr>
              <a:t>지키미</a:t>
            </a:r>
            <a:endParaRPr lang="ko-KR" altLang="en-US" sz="1600" b="1" dirty="0">
              <a:solidFill>
                <a:srgbClr val="0070C0"/>
              </a:solidFill>
              <a:highlight>
                <a:srgbClr val="FFFFFF"/>
              </a:highlight>
            </a:endParaRPr>
          </a:p>
        </p:txBody>
      </p: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08BF1EDF-AA8A-C582-F0EC-C460EEDFEFF8}"/>
              </a:ext>
            </a:extLst>
          </p:cNvPr>
          <p:cNvCxnSpPr>
            <a:cxnSpLocks/>
            <a:stCxn id="65" idx="2"/>
            <a:endCxn id="9" idx="6"/>
          </p:cNvCxnSpPr>
          <p:nvPr/>
        </p:nvCxnSpPr>
        <p:spPr>
          <a:xfrm flipH="1">
            <a:off x="4064546" y="4539679"/>
            <a:ext cx="1705584" cy="0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BA45123B-6A91-DBF5-FAEC-9B1CACC51415}"/>
              </a:ext>
            </a:extLst>
          </p:cNvPr>
          <p:cNvSpPr txBox="1"/>
          <p:nvPr/>
        </p:nvSpPr>
        <p:spPr>
          <a:xfrm>
            <a:off x="4335728" y="4191874"/>
            <a:ext cx="1208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highlight>
                  <a:srgbClr val="FFFFFF"/>
                </a:highlight>
              </a:rPr>
              <a:t>&lt;Extend&gt;</a:t>
            </a:r>
            <a:endParaRPr lang="ko-KR" altLang="en-US" dirty="0">
              <a:highlight>
                <a:srgbClr val="FFFFFF"/>
              </a:highlight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102562C-D438-D499-570D-634C592B6C0E}"/>
              </a:ext>
            </a:extLst>
          </p:cNvPr>
          <p:cNvSpPr/>
          <p:nvPr/>
        </p:nvSpPr>
        <p:spPr>
          <a:xfrm>
            <a:off x="-84754" y="99283"/>
            <a:ext cx="2702707" cy="4040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82B2F3-8456-BF1C-CC13-698B66568F80}"/>
              </a:ext>
            </a:extLst>
          </p:cNvPr>
          <p:cNvSpPr txBox="1"/>
          <p:nvPr/>
        </p:nvSpPr>
        <p:spPr>
          <a:xfrm>
            <a:off x="279919" y="145420"/>
            <a:ext cx="23380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>
                <a:solidFill>
                  <a:schemeClr val="bg1"/>
                </a:solidFill>
              </a:rPr>
              <a:t>유스케이스</a:t>
            </a:r>
            <a:r>
              <a:rPr lang="ko-KR" altLang="en-US" sz="1600" b="1" dirty="0">
                <a:solidFill>
                  <a:schemeClr val="bg1"/>
                </a:solidFill>
              </a:rPr>
              <a:t> 다이어그램</a:t>
            </a:r>
          </a:p>
        </p:txBody>
      </p:sp>
    </p:spTree>
    <p:extLst>
      <p:ext uri="{BB962C8B-B14F-4D97-AF65-F5344CB8AC3E}">
        <p14:creationId xmlns:p14="http://schemas.microsoft.com/office/powerpoint/2010/main" val="2594701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직사각형 81">
            <a:extLst>
              <a:ext uri="{FF2B5EF4-FFF2-40B4-BE49-F238E27FC236}">
                <a16:creationId xmlns:a16="http://schemas.microsoft.com/office/drawing/2014/main" id="{545D042E-2F06-CD32-F61C-FE6A791BB5D9}"/>
              </a:ext>
            </a:extLst>
          </p:cNvPr>
          <p:cNvSpPr/>
          <p:nvPr/>
        </p:nvSpPr>
        <p:spPr>
          <a:xfrm>
            <a:off x="1468515" y="858417"/>
            <a:ext cx="8456270" cy="5324518"/>
          </a:xfrm>
          <a:prstGeom prst="rect">
            <a:avLst/>
          </a:prstGeom>
          <a:noFill/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29B3459-9128-7E9E-94DF-4DBC74D20638}"/>
              </a:ext>
            </a:extLst>
          </p:cNvPr>
          <p:cNvSpPr txBox="1"/>
          <p:nvPr/>
        </p:nvSpPr>
        <p:spPr>
          <a:xfrm>
            <a:off x="2990988" y="2688531"/>
            <a:ext cx="11496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highlight>
                  <a:srgbClr val="FFFFFF"/>
                </a:highlight>
              </a:rPr>
              <a:t>&lt;Include&gt;</a:t>
            </a:r>
            <a:endParaRPr lang="ko-KR" altLang="en-US" sz="1600" dirty="0">
              <a:highlight>
                <a:srgbClr val="FFFFFF"/>
              </a:highligh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5A8937-FC81-BF7F-8F2C-9B393D857B4D}"/>
              </a:ext>
            </a:extLst>
          </p:cNvPr>
          <p:cNvSpPr txBox="1"/>
          <p:nvPr/>
        </p:nvSpPr>
        <p:spPr>
          <a:xfrm>
            <a:off x="-37324" y="3665090"/>
            <a:ext cx="15939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0070C0"/>
                </a:solidFill>
              </a:rPr>
              <a:t>User(</a:t>
            </a:r>
            <a:r>
              <a:rPr lang="ko-KR" altLang="en-US" sz="1600" b="1" dirty="0">
                <a:solidFill>
                  <a:srgbClr val="0070C0"/>
                </a:solidFill>
              </a:rPr>
              <a:t>운전자</a:t>
            </a:r>
            <a:r>
              <a:rPr lang="en-US" altLang="ko-KR" sz="1600" b="1" dirty="0">
                <a:solidFill>
                  <a:srgbClr val="0070C0"/>
                </a:solidFill>
              </a:rPr>
              <a:t>)</a:t>
            </a:r>
            <a:endParaRPr lang="ko-KR" altLang="en-US" sz="1600" b="1" dirty="0">
              <a:solidFill>
                <a:srgbClr val="0070C0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679D0E8A-AA95-7ACB-508F-B86DE5782300}"/>
              </a:ext>
            </a:extLst>
          </p:cNvPr>
          <p:cNvSpPr/>
          <p:nvPr/>
        </p:nvSpPr>
        <p:spPr>
          <a:xfrm>
            <a:off x="1661981" y="2658189"/>
            <a:ext cx="1484656" cy="738773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운전한다</a:t>
            </a: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20B89C64-DF8F-3777-E096-4BAD4C7366E2}"/>
              </a:ext>
            </a:extLst>
          </p:cNvPr>
          <p:cNvGrpSpPr/>
          <p:nvPr/>
        </p:nvGrpSpPr>
        <p:grpSpPr>
          <a:xfrm>
            <a:off x="413728" y="2256971"/>
            <a:ext cx="691891" cy="1335160"/>
            <a:chOff x="5809069" y="2210680"/>
            <a:chExt cx="691891" cy="1335160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75D79CE0-75B6-EAC3-5CD8-9502D24E8418}"/>
                </a:ext>
              </a:extLst>
            </p:cNvPr>
            <p:cNvSpPr/>
            <p:nvPr/>
          </p:nvSpPr>
          <p:spPr>
            <a:xfrm>
              <a:off x="5941616" y="2210680"/>
              <a:ext cx="426798" cy="411609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66FC7AEF-8777-6BCA-B310-EA78CA92B526}"/>
                </a:ext>
              </a:extLst>
            </p:cNvPr>
            <p:cNvCxnSpPr>
              <a:cxnSpLocks/>
              <a:stCxn id="19" idx="4"/>
            </p:cNvCxnSpPr>
            <p:nvPr/>
          </p:nvCxnSpPr>
          <p:spPr>
            <a:xfrm>
              <a:off x="6155015" y="2622289"/>
              <a:ext cx="0" cy="584901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E550A8CE-FB6F-C580-F47A-635742EBF531}"/>
                </a:ext>
              </a:extLst>
            </p:cNvPr>
            <p:cNvCxnSpPr>
              <a:cxnSpLocks/>
            </p:cNvCxnSpPr>
            <p:nvPr/>
          </p:nvCxnSpPr>
          <p:spPr>
            <a:xfrm>
              <a:off x="5809069" y="2762690"/>
              <a:ext cx="691891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9DCA0BC7-44CF-6108-8E37-E0B1B1449B2A}"/>
                </a:ext>
              </a:extLst>
            </p:cNvPr>
            <p:cNvGrpSpPr/>
            <p:nvPr/>
          </p:nvGrpSpPr>
          <p:grpSpPr>
            <a:xfrm>
              <a:off x="5809070" y="3207190"/>
              <a:ext cx="691890" cy="338650"/>
              <a:chOff x="5809070" y="3207190"/>
              <a:chExt cx="691890" cy="338650"/>
            </a:xfrm>
          </p:grpSpPr>
          <p:cxnSp>
            <p:nvCxnSpPr>
              <p:cNvPr id="33" name="직선 연결선 32">
                <a:extLst>
                  <a:ext uri="{FF2B5EF4-FFF2-40B4-BE49-F238E27FC236}">
                    <a16:creationId xmlns:a16="http://schemas.microsoft.com/office/drawing/2014/main" id="{97DA4F82-6FEB-CA61-3FE0-392D202B4CC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09070" y="3207190"/>
                <a:ext cx="345946" cy="33865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>
                <a:extLst>
                  <a:ext uri="{FF2B5EF4-FFF2-40B4-BE49-F238E27FC236}">
                    <a16:creationId xmlns:a16="http://schemas.microsoft.com/office/drawing/2014/main" id="{75A31732-D2A2-3C99-E2F6-68B03CD0596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155015" y="3207190"/>
                <a:ext cx="345945" cy="33865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4" name="타원 63">
            <a:extLst>
              <a:ext uri="{FF2B5EF4-FFF2-40B4-BE49-F238E27FC236}">
                <a16:creationId xmlns:a16="http://schemas.microsoft.com/office/drawing/2014/main" id="{BAA79D13-D48C-31DD-A440-51BDCFEB1944}"/>
              </a:ext>
            </a:extLst>
          </p:cNvPr>
          <p:cNvSpPr/>
          <p:nvPr/>
        </p:nvSpPr>
        <p:spPr>
          <a:xfrm>
            <a:off x="3988334" y="2658189"/>
            <a:ext cx="2510964" cy="738773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졸음 인식 시스템이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작동한다</a:t>
            </a:r>
            <a:endParaRPr lang="en-US" altLang="ko-KR" sz="1400" b="1" dirty="0">
              <a:solidFill>
                <a:schemeClr val="tx1"/>
              </a:solidFill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9AAD51BB-87D6-543C-3DE0-1A2039E9BBAC}"/>
              </a:ext>
            </a:extLst>
          </p:cNvPr>
          <p:cNvSpPr/>
          <p:nvPr/>
        </p:nvSpPr>
        <p:spPr>
          <a:xfrm>
            <a:off x="3930458" y="4988921"/>
            <a:ext cx="2626998" cy="785332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졸음 방지</a:t>
            </a:r>
            <a:r>
              <a:rPr lang="en-US" altLang="ko-KR" sz="1400" b="1" dirty="0">
                <a:solidFill>
                  <a:schemeClr val="tx1"/>
                </a:solidFill>
              </a:rPr>
              <a:t>/</a:t>
            </a:r>
            <a:r>
              <a:rPr lang="ko-KR" altLang="en-US" sz="1400" b="1" dirty="0">
                <a:solidFill>
                  <a:schemeClr val="tx1"/>
                </a:solidFill>
              </a:rPr>
              <a:t>운전 보조 시스템이</a:t>
            </a:r>
            <a:r>
              <a:rPr lang="en-US" altLang="ko-KR" sz="1400" b="1" dirty="0">
                <a:solidFill>
                  <a:schemeClr val="tx1"/>
                </a:solidFill>
              </a:rPr>
              <a:t> </a:t>
            </a:r>
            <a:r>
              <a:rPr lang="ko-KR" altLang="en-US" sz="1400" b="1" dirty="0">
                <a:solidFill>
                  <a:schemeClr val="tx1"/>
                </a:solidFill>
              </a:rPr>
              <a:t>작동한다</a:t>
            </a:r>
            <a:endParaRPr lang="en-US" altLang="ko-KR" sz="1400" b="1" dirty="0">
              <a:solidFill>
                <a:schemeClr val="tx1"/>
              </a:solidFill>
            </a:endParaRPr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269E1D57-4A12-A71E-1969-55B1185E8A55}"/>
              </a:ext>
            </a:extLst>
          </p:cNvPr>
          <p:cNvCxnSpPr>
            <a:cxnSpLocks/>
            <a:stCxn id="8" idx="6"/>
            <a:endCxn id="64" idx="2"/>
          </p:cNvCxnSpPr>
          <p:nvPr/>
        </p:nvCxnSpPr>
        <p:spPr>
          <a:xfrm>
            <a:off x="3146637" y="3027576"/>
            <a:ext cx="841697" cy="0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22177775-40B7-753E-AE5B-A8EFD081D1AB}"/>
              </a:ext>
            </a:extLst>
          </p:cNvPr>
          <p:cNvCxnSpPr>
            <a:cxnSpLocks/>
            <a:endCxn id="8" idx="2"/>
          </p:cNvCxnSpPr>
          <p:nvPr/>
        </p:nvCxnSpPr>
        <p:spPr>
          <a:xfrm>
            <a:off x="1255117" y="3024316"/>
            <a:ext cx="406864" cy="326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7EA40B1A-F41E-E837-F245-924A669AE362}"/>
              </a:ext>
            </a:extLst>
          </p:cNvPr>
          <p:cNvCxnSpPr>
            <a:cxnSpLocks/>
            <a:stCxn id="65" idx="6"/>
            <a:endCxn id="93" idx="1"/>
          </p:cNvCxnSpPr>
          <p:nvPr/>
        </p:nvCxnSpPr>
        <p:spPr>
          <a:xfrm>
            <a:off x="6557456" y="5381587"/>
            <a:ext cx="3498983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8583173A-2293-14B3-96D5-F45B12426321}"/>
              </a:ext>
            </a:extLst>
          </p:cNvPr>
          <p:cNvGrpSpPr/>
          <p:nvPr/>
        </p:nvGrpSpPr>
        <p:grpSpPr>
          <a:xfrm>
            <a:off x="10056439" y="4916687"/>
            <a:ext cx="2033955" cy="929799"/>
            <a:chOff x="9190064" y="5178600"/>
            <a:chExt cx="2357323" cy="1074266"/>
          </a:xfrm>
        </p:grpSpPr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3AB7D546-4B75-F231-0CA1-54883A9547E1}"/>
                </a:ext>
              </a:extLst>
            </p:cNvPr>
            <p:cNvSpPr/>
            <p:nvPr/>
          </p:nvSpPr>
          <p:spPr>
            <a:xfrm>
              <a:off x="9190064" y="5178600"/>
              <a:ext cx="2357323" cy="1074266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AEDD9E7C-86DD-A4E8-3B47-949BC1E645CC}"/>
                </a:ext>
              </a:extLst>
            </p:cNvPr>
            <p:cNvSpPr txBox="1"/>
            <p:nvPr/>
          </p:nvSpPr>
          <p:spPr>
            <a:xfrm>
              <a:off x="9342643" y="5254068"/>
              <a:ext cx="2052164" cy="830997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>
                  <a:highlight>
                    <a:srgbClr val="FFFFFF"/>
                  </a:highlight>
                </a:rPr>
                <a:t>&lt;actor&gt;</a:t>
              </a:r>
            </a:p>
            <a:p>
              <a:pPr algn="ctr"/>
              <a:r>
                <a:rPr lang="ko-KR" altLang="en-US" sz="1600" dirty="0">
                  <a:highlight>
                    <a:srgbClr val="FFFFFF"/>
                  </a:highlight>
                </a:rPr>
                <a:t>졸음</a:t>
              </a:r>
              <a:r>
                <a:rPr lang="en-US" altLang="ko-KR" sz="1600" dirty="0">
                  <a:highlight>
                    <a:srgbClr val="FFFFFF"/>
                  </a:highlight>
                </a:rPr>
                <a:t> </a:t>
              </a:r>
              <a:r>
                <a:rPr lang="ko-KR" altLang="en-US" sz="1600" dirty="0">
                  <a:highlight>
                    <a:srgbClr val="FFFFFF"/>
                  </a:highlight>
                </a:rPr>
                <a:t>방지</a:t>
              </a:r>
              <a:r>
                <a:rPr lang="en-US" altLang="ko-KR" sz="1600" dirty="0">
                  <a:highlight>
                    <a:srgbClr val="FFFFFF"/>
                  </a:highlight>
                </a:rPr>
                <a:t>/</a:t>
              </a:r>
              <a:r>
                <a:rPr lang="ko-KR" altLang="en-US" sz="1600" dirty="0">
                  <a:highlight>
                    <a:srgbClr val="FFFFFF"/>
                  </a:highlight>
                </a:rPr>
                <a:t>운전 보조</a:t>
              </a:r>
              <a:endParaRPr lang="en-US" altLang="ko-KR" sz="1600" dirty="0">
                <a:highlight>
                  <a:srgbClr val="FFFFFF"/>
                </a:highlight>
              </a:endParaRPr>
            </a:p>
            <a:p>
              <a:pPr algn="ctr"/>
              <a:r>
                <a:rPr lang="ko-KR" altLang="en-US" sz="1600" dirty="0">
                  <a:highlight>
                    <a:srgbClr val="FFFFFF"/>
                  </a:highlight>
                </a:rPr>
                <a:t>시스템</a:t>
              </a: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52EC3624-3A5F-10E3-E40E-68F1E9B2971B}"/>
              </a:ext>
            </a:extLst>
          </p:cNvPr>
          <p:cNvGrpSpPr/>
          <p:nvPr/>
        </p:nvGrpSpPr>
        <p:grpSpPr>
          <a:xfrm>
            <a:off x="6436138" y="1483037"/>
            <a:ext cx="3020523" cy="3089076"/>
            <a:chOff x="6548110" y="1846932"/>
            <a:chExt cx="3020523" cy="3089076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9EC2DBFA-D323-6625-4798-E470EE0FB71F}"/>
                </a:ext>
              </a:extLst>
            </p:cNvPr>
            <p:cNvSpPr txBox="1"/>
            <p:nvPr/>
          </p:nvSpPr>
          <p:spPr>
            <a:xfrm>
              <a:off x="6548110" y="3087688"/>
              <a:ext cx="10966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highlight>
                    <a:srgbClr val="FFFFFF"/>
                  </a:highlight>
                </a:rPr>
                <a:t>&lt;Extend&gt;</a:t>
              </a:r>
              <a:endParaRPr lang="ko-KR" altLang="en-US" sz="1600" dirty="0">
                <a:highlight>
                  <a:srgbClr val="FFFFFF"/>
                </a:highlight>
              </a:endParaRPr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2DC485D0-9FDA-69D9-71AB-40462466E2D7}"/>
                </a:ext>
              </a:extLst>
            </p:cNvPr>
            <p:cNvSpPr/>
            <p:nvPr/>
          </p:nvSpPr>
          <p:spPr>
            <a:xfrm>
              <a:off x="7484325" y="1846932"/>
              <a:ext cx="2084308" cy="721358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>
                  <a:solidFill>
                    <a:schemeClr val="tx1"/>
                  </a:solidFill>
                </a:rPr>
                <a:t>눈꺼풀 움직임 분석</a:t>
              </a:r>
              <a:endParaRPr lang="en-US" altLang="ko-KR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1FFA05C6-E36F-D041-4357-EB6F82AD3983}"/>
                </a:ext>
              </a:extLst>
            </p:cNvPr>
            <p:cNvSpPr/>
            <p:nvPr/>
          </p:nvSpPr>
          <p:spPr>
            <a:xfrm>
              <a:off x="7484325" y="3030791"/>
              <a:ext cx="2084308" cy="721358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>
                  <a:solidFill>
                    <a:schemeClr val="tx1"/>
                  </a:solidFill>
                </a:rPr>
                <a:t>고개 각도</a:t>
              </a:r>
              <a:endParaRPr lang="en-US" altLang="ko-KR" sz="1600" b="1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600" b="1" dirty="0">
                  <a:solidFill>
                    <a:schemeClr val="tx1"/>
                  </a:solidFill>
                </a:rPr>
                <a:t>분석</a:t>
              </a:r>
              <a:endParaRPr lang="en-US" altLang="ko-KR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F6EC7C48-7BD7-73E0-C14B-FD0AA203356D}"/>
                </a:ext>
              </a:extLst>
            </p:cNvPr>
            <p:cNvSpPr/>
            <p:nvPr/>
          </p:nvSpPr>
          <p:spPr>
            <a:xfrm>
              <a:off x="7484324" y="4214650"/>
              <a:ext cx="2084308" cy="721358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>
                  <a:solidFill>
                    <a:schemeClr val="tx1"/>
                  </a:solidFill>
                </a:rPr>
                <a:t>차선 이탈</a:t>
              </a:r>
              <a:endParaRPr lang="en-US" altLang="ko-KR" sz="1600" b="1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600" b="1" dirty="0">
                  <a:solidFill>
                    <a:schemeClr val="tx1"/>
                  </a:solidFill>
                </a:rPr>
                <a:t>감지</a:t>
              </a:r>
              <a:endParaRPr lang="en-US" altLang="ko-KR" sz="1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241C20C7-CDD7-AB4B-408F-B766CB2A3FB6}"/>
                </a:ext>
              </a:extLst>
            </p:cNvPr>
            <p:cNvCxnSpPr>
              <a:cxnSpLocks/>
              <a:stCxn id="51" idx="2"/>
            </p:cNvCxnSpPr>
            <p:nvPr/>
          </p:nvCxnSpPr>
          <p:spPr>
            <a:xfrm flipH="1">
              <a:off x="6644640" y="2207611"/>
              <a:ext cx="839685" cy="1104929"/>
            </a:xfrm>
            <a:prstGeom prst="straightConnector1">
              <a:avLst/>
            </a:prstGeom>
            <a:ln w="28575">
              <a:solidFill>
                <a:srgbClr val="0070C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B2B84ABC-14B5-AD84-77E3-5F24CDFCE066}"/>
                </a:ext>
              </a:extLst>
            </p:cNvPr>
            <p:cNvCxnSpPr>
              <a:cxnSpLocks/>
              <a:stCxn id="53" idx="2"/>
            </p:cNvCxnSpPr>
            <p:nvPr/>
          </p:nvCxnSpPr>
          <p:spPr>
            <a:xfrm flipH="1" flipV="1">
              <a:off x="6644640" y="3385296"/>
              <a:ext cx="839685" cy="6174"/>
            </a:xfrm>
            <a:prstGeom prst="straightConnector1">
              <a:avLst/>
            </a:prstGeom>
            <a:ln w="28575">
              <a:solidFill>
                <a:srgbClr val="0070C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0995C892-DB0E-7566-98A6-8B788B27E218}"/>
                </a:ext>
              </a:extLst>
            </p:cNvPr>
            <p:cNvCxnSpPr>
              <a:cxnSpLocks/>
              <a:stCxn id="54" idx="2"/>
            </p:cNvCxnSpPr>
            <p:nvPr/>
          </p:nvCxnSpPr>
          <p:spPr>
            <a:xfrm flipH="1" flipV="1">
              <a:off x="6625590" y="3457075"/>
              <a:ext cx="858734" cy="1118254"/>
            </a:xfrm>
            <a:prstGeom prst="straightConnector1">
              <a:avLst/>
            </a:prstGeom>
            <a:ln w="28575">
              <a:solidFill>
                <a:srgbClr val="0070C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D2DDC91B-CFEF-18A9-A7CB-694D42DD0399}"/>
                </a:ext>
              </a:extLst>
            </p:cNvPr>
            <p:cNvSpPr txBox="1"/>
            <p:nvPr/>
          </p:nvSpPr>
          <p:spPr>
            <a:xfrm>
              <a:off x="6548110" y="2458592"/>
              <a:ext cx="10966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highlight>
                    <a:srgbClr val="FFFFFF"/>
                  </a:highlight>
                </a:rPr>
                <a:t>&lt;Extend&gt;</a:t>
              </a:r>
              <a:endParaRPr lang="ko-KR" altLang="en-US" sz="1600" dirty="0">
                <a:highlight>
                  <a:srgbClr val="FFFFFF"/>
                </a:highlight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2CC58C52-19F9-A2FF-DC82-94D15F779279}"/>
                </a:ext>
              </a:extLst>
            </p:cNvPr>
            <p:cNvSpPr txBox="1"/>
            <p:nvPr/>
          </p:nvSpPr>
          <p:spPr>
            <a:xfrm>
              <a:off x="6548110" y="3716784"/>
              <a:ext cx="10966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highlight>
                    <a:srgbClr val="FFFFFF"/>
                  </a:highlight>
                </a:rPr>
                <a:t>&lt;Extend&gt;</a:t>
              </a:r>
              <a:endParaRPr lang="ko-KR" altLang="en-US" sz="1600" dirty="0">
                <a:highlight>
                  <a:srgbClr val="FFFFFF"/>
                </a:highlight>
              </a:endParaRPr>
            </a:p>
          </p:txBody>
        </p:sp>
      </p:grp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3D930877-D07E-CFAE-2297-F2D5DAF35357}"/>
              </a:ext>
            </a:extLst>
          </p:cNvPr>
          <p:cNvCxnSpPr>
            <a:cxnSpLocks/>
            <a:stCxn id="64" idx="4"/>
            <a:endCxn id="65" idx="0"/>
          </p:cNvCxnSpPr>
          <p:nvPr/>
        </p:nvCxnSpPr>
        <p:spPr>
          <a:xfrm>
            <a:off x="5243816" y="3396962"/>
            <a:ext cx="141" cy="1591959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88A18D7E-4146-E1AE-643C-8F9649BAE2E6}"/>
              </a:ext>
            </a:extLst>
          </p:cNvPr>
          <p:cNvSpPr txBox="1"/>
          <p:nvPr/>
        </p:nvSpPr>
        <p:spPr>
          <a:xfrm>
            <a:off x="4668979" y="3901613"/>
            <a:ext cx="11496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highlight>
                  <a:srgbClr val="FFFFFF"/>
                </a:highlight>
              </a:rPr>
              <a:t>&lt;Include&gt;</a:t>
            </a:r>
            <a:endParaRPr lang="ko-KR" altLang="en-US" sz="1600" dirty="0">
              <a:highlight>
                <a:srgbClr val="FFFFFF"/>
              </a:highlight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06F84B9-E4A0-63BB-7B61-E8CCEDD1D444}"/>
              </a:ext>
            </a:extLst>
          </p:cNvPr>
          <p:cNvSpPr txBox="1"/>
          <p:nvPr/>
        </p:nvSpPr>
        <p:spPr>
          <a:xfrm>
            <a:off x="4777969" y="686980"/>
            <a:ext cx="18373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rgbClr val="0070C0"/>
                </a:solidFill>
                <a:highlight>
                  <a:srgbClr val="FFFFFF"/>
                </a:highlight>
              </a:rPr>
              <a:t> 졸음인식 시스템 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52B671A-20AD-E532-E72A-8E4329E21CA0}"/>
              </a:ext>
            </a:extLst>
          </p:cNvPr>
          <p:cNvSpPr/>
          <p:nvPr/>
        </p:nvSpPr>
        <p:spPr>
          <a:xfrm>
            <a:off x="-84754" y="99283"/>
            <a:ext cx="2702707" cy="4040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565EEE-3B02-BA8F-E1C6-2FAD2BFCBD1F}"/>
              </a:ext>
            </a:extLst>
          </p:cNvPr>
          <p:cNvSpPr txBox="1"/>
          <p:nvPr/>
        </p:nvSpPr>
        <p:spPr>
          <a:xfrm>
            <a:off x="279919" y="145420"/>
            <a:ext cx="23380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>
                <a:solidFill>
                  <a:schemeClr val="bg1"/>
                </a:solidFill>
              </a:rPr>
              <a:t>유스케이스</a:t>
            </a:r>
            <a:r>
              <a:rPr lang="ko-KR" altLang="en-US" sz="1600" b="1" dirty="0">
                <a:solidFill>
                  <a:schemeClr val="bg1"/>
                </a:solidFill>
              </a:rPr>
              <a:t> 다이어그램</a:t>
            </a:r>
          </a:p>
        </p:txBody>
      </p:sp>
    </p:spTree>
    <p:extLst>
      <p:ext uri="{BB962C8B-B14F-4D97-AF65-F5344CB8AC3E}">
        <p14:creationId xmlns:p14="http://schemas.microsoft.com/office/powerpoint/2010/main" val="1529373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93D2248D-AE5B-525F-5D92-E1476DAABA8D}"/>
              </a:ext>
            </a:extLst>
          </p:cNvPr>
          <p:cNvSpPr/>
          <p:nvPr/>
        </p:nvSpPr>
        <p:spPr>
          <a:xfrm>
            <a:off x="1549917" y="925975"/>
            <a:ext cx="8684694" cy="5428525"/>
          </a:xfrm>
          <a:prstGeom prst="rect">
            <a:avLst/>
          </a:prstGeom>
          <a:noFill/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40F27C1F-99D1-8E4E-5B6E-060A5F136D7E}"/>
              </a:ext>
            </a:extLst>
          </p:cNvPr>
          <p:cNvSpPr txBox="1"/>
          <p:nvPr/>
        </p:nvSpPr>
        <p:spPr>
          <a:xfrm>
            <a:off x="6287724" y="2311991"/>
            <a:ext cx="10246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highlight>
                  <a:srgbClr val="FFFFFF"/>
                </a:highlight>
              </a:rPr>
              <a:t>&lt;Include&gt;</a:t>
            </a:r>
            <a:endParaRPr lang="ko-KR" altLang="en-US" sz="1400" dirty="0">
              <a:highlight>
                <a:srgbClr val="FFFFFF"/>
              </a:highlight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5679F43-9BF7-5E69-5683-30925D1CB1B4}"/>
              </a:ext>
            </a:extLst>
          </p:cNvPr>
          <p:cNvSpPr txBox="1"/>
          <p:nvPr/>
        </p:nvSpPr>
        <p:spPr>
          <a:xfrm>
            <a:off x="2855272" y="1194401"/>
            <a:ext cx="10246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highlight>
                  <a:srgbClr val="FFFFFF"/>
                </a:highlight>
              </a:rPr>
              <a:t>&lt;Include&gt;</a:t>
            </a:r>
            <a:endParaRPr lang="ko-KR" altLang="en-US" sz="1400" dirty="0">
              <a:highlight>
                <a:srgbClr val="FFFFFF"/>
              </a:highligh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5A8937-FC81-BF7F-8F2C-9B393D857B4D}"/>
              </a:ext>
            </a:extLst>
          </p:cNvPr>
          <p:cNvSpPr txBox="1"/>
          <p:nvPr/>
        </p:nvSpPr>
        <p:spPr>
          <a:xfrm>
            <a:off x="-84753" y="3259723"/>
            <a:ext cx="15939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0070C0"/>
                </a:solidFill>
              </a:rPr>
              <a:t>User(</a:t>
            </a:r>
            <a:r>
              <a:rPr lang="ko-KR" altLang="en-US" sz="1600" b="1" dirty="0">
                <a:solidFill>
                  <a:srgbClr val="0070C0"/>
                </a:solidFill>
              </a:rPr>
              <a:t>운전자</a:t>
            </a:r>
            <a:r>
              <a:rPr lang="en-US" altLang="ko-KR" sz="1600" b="1" dirty="0">
                <a:solidFill>
                  <a:srgbClr val="0070C0"/>
                </a:solidFill>
              </a:rPr>
              <a:t>)</a:t>
            </a:r>
            <a:endParaRPr lang="ko-KR" altLang="en-US" sz="1600" b="1" dirty="0">
              <a:solidFill>
                <a:srgbClr val="0070C0"/>
              </a:solidFill>
            </a:endParaRP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20B89C64-DF8F-3777-E096-4BAD4C7366E2}"/>
              </a:ext>
            </a:extLst>
          </p:cNvPr>
          <p:cNvGrpSpPr/>
          <p:nvPr/>
        </p:nvGrpSpPr>
        <p:grpSpPr>
          <a:xfrm>
            <a:off x="366299" y="1851604"/>
            <a:ext cx="691891" cy="1335160"/>
            <a:chOff x="5809069" y="2210680"/>
            <a:chExt cx="691891" cy="1335160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75D79CE0-75B6-EAC3-5CD8-9502D24E8418}"/>
                </a:ext>
              </a:extLst>
            </p:cNvPr>
            <p:cNvSpPr/>
            <p:nvPr/>
          </p:nvSpPr>
          <p:spPr>
            <a:xfrm>
              <a:off x="5941616" y="2210680"/>
              <a:ext cx="426798" cy="411609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66FC7AEF-8777-6BCA-B310-EA78CA92B526}"/>
                </a:ext>
              </a:extLst>
            </p:cNvPr>
            <p:cNvCxnSpPr>
              <a:cxnSpLocks/>
              <a:stCxn id="19" idx="4"/>
            </p:cNvCxnSpPr>
            <p:nvPr/>
          </p:nvCxnSpPr>
          <p:spPr>
            <a:xfrm>
              <a:off x="6155015" y="2622289"/>
              <a:ext cx="0" cy="584901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E550A8CE-FB6F-C580-F47A-635742EBF531}"/>
                </a:ext>
              </a:extLst>
            </p:cNvPr>
            <p:cNvCxnSpPr>
              <a:cxnSpLocks/>
            </p:cNvCxnSpPr>
            <p:nvPr/>
          </p:nvCxnSpPr>
          <p:spPr>
            <a:xfrm>
              <a:off x="5809069" y="2762690"/>
              <a:ext cx="691891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9DCA0BC7-44CF-6108-8E37-E0B1B1449B2A}"/>
                </a:ext>
              </a:extLst>
            </p:cNvPr>
            <p:cNvGrpSpPr/>
            <p:nvPr/>
          </p:nvGrpSpPr>
          <p:grpSpPr>
            <a:xfrm>
              <a:off x="5809070" y="3207190"/>
              <a:ext cx="691890" cy="338650"/>
              <a:chOff x="5809070" y="3207190"/>
              <a:chExt cx="691890" cy="338650"/>
            </a:xfrm>
          </p:grpSpPr>
          <p:cxnSp>
            <p:nvCxnSpPr>
              <p:cNvPr id="33" name="직선 연결선 32">
                <a:extLst>
                  <a:ext uri="{FF2B5EF4-FFF2-40B4-BE49-F238E27FC236}">
                    <a16:creationId xmlns:a16="http://schemas.microsoft.com/office/drawing/2014/main" id="{97DA4F82-6FEB-CA61-3FE0-392D202B4CC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09070" y="3207190"/>
                <a:ext cx="345946" cy="33865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>
                <a:extLst>
                  <a:ext uri="{FF2B5EF4-FFF2-40B4-BE49-F238E27FC236}">
                    <a16:creationId xmlns:a16="http://schemas.microsoft.com/office/drawing/2014/main" id="{75A31732-D2A2-3C99-E2F6-68B03CD0596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155015" y="3207190"/>
                <a:ext cx="345945" cy="33865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4" name="타원 33">
            <a:extLst>
              <a:ext uri="{FF2B5EF4-FFF2-40B4-BE49-F238E27FC236}">
                <a16:creationId xmlns:a16="http://schemas.microsoft.com/office/drawing/2014/main" id="{ED8A8925-19F9-26B4-48EB-DB56D14020F5}"/>
              </a:ext>
            </a:extLst>
          </p:cNvPr>
          <p:cNvSpPr/>
          <p:nvPr/>
        </p:nvSpPr>
        <p:spPr>
          <a:xfrm>
            <a:off x="1809320" y="1398959"/>
            <a:ext cx="1383165" cy="531794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운전한다</a:t>
            </a: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C342FEA4-B4CF-0FCD-A226-D2B3E125993C}"/>
              </a:ext>
            </a:extLst>
          </p:cNvPr>
          <p:cNvSpPr/>
          <p:nvPr/>
        </p:nvSpPr>
        <p:spPr>
          <a:xfrm>
            <a:off x="1809320" y="3420257"/>
            <a:ext cx="1383165" cy="531795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대답한다</a:t>
            </a: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02FBE73D-C46A-53AF-8907-0093486358C6}"/>
              </a:ext>
            </a:extLst>
          </p:cNvPr>
          <p:cNvCxnSpPr>
            <a:cxnSpLocks/>
            <a:stCxn id="34" idx="6"/>
            <a:endCxn id="44" idx="2"/>
          </p:cNvCxnSpPr>
          <p:nvPr/>
        </p:nvCxnSpPr>
        <p:spPr>
          <a:xfrm>
            <a:off x="3192485" y="1664856"/>
            <a:ext cx="1045524" cy="0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타원 43">
            <a:extLst>
              <a:ext uri="{FF2B5EF4-FFF2-40B4-BE49-F238E27FC236}">
                <a16:creationId xmlns:a16="http://schemas.microsoft.com/office/drawing/2014/main" id="{C72FB2C9-AC92-8986-95A0-D9E1E305DC1A}"/>
              </a:ext>
            </a:extLst>
          </p:cNvPr>
          <p:cNvSpPr/>
          <p:nvPr/>
        </p:nvSpPr>
        <p:spPr>
          <a:xfrm>
            <a:off x="4238009" y="1382960"/>
            <a:ext cx="2136715" cy="563792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졸음 인식 시스템이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작동한다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47B81524-2B3E-3774-AAEF-E17E80AE6CB5}"/>
              </a:ext>
            </a:extLst>
          </p:cNvPr>
          <p:cNvSpPr/>
          <p:nvPr/>
        </p:nvSpPr>
        <p:spPr>
          <a:xfrm>
            <a:off x="4155311" y="2348891"/>
            <a:ext cx="2297301" cy="587072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졸음 방지</a:t>
            </a:r>
            <a:r>
              <a:rPr lang="en-US" altLang="ko-KR" sz="1200" b="1" dirty="0">
                <a:solidFill>
                  <a:schemeClr val="tx1"/>
                </a:solidFill>
              </a:rPr>
              <a:t>/</a:t>
            </a:r>
            <a:r>
              <a:rPr lang="ko-KR" altLang="en-US" sz="1200" b="1" dirty="0">
                <a:solidFill>
                  <a:schemeClr val="tx1"/>
                </a:solidFill>
              </a:rPr>
              <a:t>운전 보조 시스템이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</a:rPr>
              <a:t>작동한다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0EDA1480-579B-A16C-4E87-303450CC26A9}"/>
              </a:ext>
            </a:extLst>
          </p:cNvPr>
          <p:cNvCxnSpPr>
            <a:cxnSpLocks/>
            <a:stCxn id="45" idx="0"/>
            <a:endCxn id="44" idx="4"/>
          </p:cNvCxnSpPr>
          <p:nvPr/>
        </p:nvCxnSpPr>
        <p:spPr>
          <a:xfrm flipV="1">
            <a:off x="5303962" y="1946752"/>
            <a:ext cx="2405" cy="402139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타원 59">
            <a:extLst>
              <a:ext uri="{FF2B5EF4-FFF2-40B4-BE49-F238E27FC236}">
                <a16:creationId xmlns:a16="http://schemas.microsoft.com/office/drawing/2014/main" id="{B29E8425-0049-D06F-99BF-7EB89BE35DBE}"/>
              </a:ext>
            </a:extLst>
          </p:cNvPr>
          <p:cNvSpPr/>
          <p:nvPr/>
        </p:nvSpPr>
        <p:spPr>
          <a:xfrm>
            <a:off x="7327792" y="2395699"/>
            <a:ext cx="1938712" cy="503828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경고음이 울린다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3079932E-A233-8688-2C63-2DF2E14BA255}"/>
              </a:ext>
            </a:extLst>
          </p:cNvPr>
          <p:cNvSpPr/>
          <p:nvPr/>
        </p:nvSpPr>
        <p:spPr>
          <a:xfrm>
            <a:off x="7327792" y="3429000"/>
            <a:ext cx="1938712" cy="503828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질문을 한다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3498233C-5849-0429-6AED-2C058E1B404F}"/>
              </a:ext>
            </a:extLst>
          </p:cNvPr>
          <p:cNvSpPr/>
          <p:nvPr/>
        </p:nvSpPr>
        <p:spPr>
          <a:xfrm>
            <a:off x="7327792" y="4446013"/>
            <a:ext cx="1938712" cy="503828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주변 쉼터를 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안내한다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346D66BF-672C-2D1A-AB97-385EF3C352E7}"/>
              </a:ext>
            </a:extLst>
          </p:cNvPr>
          <p:cNvSpPr/>
          <p:nvPr/>
        </p:nvSpPr>
        <p:spPr>
          <a:xfrm>
            <a:off x="6347717" y="5581619"/>
            <a:ext cx="1641159" cy="503828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휴게소 </a:t>
            </a:r>
            <a:r>
              <a:rPr lang="ko-KR" altLang="en-US" sz="1200" b="1" dirty="0">
                <a:solidFill>
                  <a:schemeClr val="tx1"/>
                </a:solidFill>
              </a:rPr>
              <a:t>위치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FD1990A6-1CF9-DEB4-47BB-B8783ED2F48F}"/>
              </a:ext>
            </a:extLst>
          </p:cNvPr>
          <p:cNvSpPr/>
          <p:nvPr/>
        </p:nvSpPr>
        <p:spPr>
          <a:xfrm>
            <a:off x="8455493" y="5581619"/>
            <a:ext cx="1641159" cy="503828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졸음쉼터 위치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0038ECFA-5DC6-2CB6-2D3B-55ABC2C35B68}"/>
              </a:ext>
            </a:extLst>
          </p:cNvPr>
          <p:cNvCxnSpPr>
            <a:cxnSpLocks/>
            <a:stCxn id="68" idx="0"/>
          </p:cNvCxnSpPr>
          <p:nvPr/>
        </p:nvCxnSpPr>
        <p:spPr>
          <a:xfrm flipV="1">
            <a:off x="7168297" y="5007024"/>
            <a:ext cx="1062259" cy="574595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B0EDE1CC-86FE-1DCD-4335-5C8841BE37D3}"/>
              </a:ext>
            </a:extLst>
          </p:cNvPr>
          <p:cNvCxnSpPr>
            <a:cxnSpLocks/>
            <a:stCxn id="69" idx="0"/>
          </p:cNvCxnSpPr>
          <p:nvPr/>
        </p:nvCxnSpPr>
        <p:spPr>
          <a:xfrm flipH="1" flipV="1">
            <a:off x="8328092" y="5007024"/>
            <a:ext cx="947981" cy="574595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9E383071-27D3-1E63-C13B-0C69D4637ADC}"/>
              </a:ext>
            </a:extLst>
          </p:cNvPr>
          <p:cNvCxnSpPr>
            <a:cxnSpLocks/>
            <a:stCxn id="35" idx="6"/>
            <a:endCxn id="61" idx="2"/>
          </p:cNvCxnSpPr>
          <p:nvPr/>
        </p:nvCxnSpPr>
        <p:spPr>
          <a:xfrm flipV="1">
            <a:off x="3192485" y="3680914"/>
            <a:ext cx="4135307" cy="5241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FC914634-B5F7-29BD-7A3D-BA272471C32C}"/>
              </a:ext>
            </a:extLst>
          </p:cNvPr>
          <p:cNvSpPr txBox="1"/>
          <p:nvPr/>
        </p:nvSpPr>
        <p:spPr>
          <a:xfrm>
            <a:off x="4268769" y="2003504"/>
            <a:ext cx="979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highlight>
                  <a:srgbClr val="FFFFFF"/>
                </a:highlight>
              </a:rPr>
              <a:t>&lt;Extend&gt;</a:t>
            </a:r>
            <a:endParaRPr lang="ko-KR" altLang="en-US" sz="1400" dirty="0">
              <a:highlight>
                <a:srgbClr val="FFFFFF"/>
              </a:highlight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C7ED676-2313-20C6-96B7-1440D2014270}"/>
              </a:ext>
            </a:extLst>
          </p:cNvPr>
          <p:cNvSpPr txBox="1"/>
          <p:nvPr/>
        </p:nvSpPr>
        <p:spPr>
          <a:xfrm>
            <a:off x="7069196" y="5122334"/>
            <a:ext cx="979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highlight>
                  <a:srgbClr val="FFFFFF"/>
                </a:highlight>
              </a:rPr>
              <a:t>&lt;Extend&gt;</a:t>
            </a:r>
            <a:endParaRPr lang="ko-KR" altLang="en-US" sz="1400" dirty="0">
              <a:highlight>
                <a:srgbClr val="FFFFFF"/>
              </a:highlight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BA1CD32-F9E8-DAA7-223E-99A21EB6102E}"/>
              </a:ext>
            </a:extLst>
          </p:cNvPr>
          <p:cNvSpPr txBox="1"/>
          <p:nvPr/>
        </p:nvSpPr>
        <p:spPr>
          <a:xfrm>
            <a:off x="8438099" y="5141136"/>
            <a:ext cx="979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highlight>
                  <a:srgbClr val="FFFFFF"/>
                </a:highlight>
              </a:rPr>
              <a:t>&lt;Extend&gt;</a:t>
            </a:r>
            <a:endParaRPr lang="ko-KR" altLang="en-US" sz="1400" dirty="0">
              <a:highlight>
                <a:srgbClr val="FFFFFF"/>
              </a:highlight>
            </a:endParaRPr>
          </a:p>
        </p:txBody>
      </p: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id="{AAB4F996-DE49-3C6E-1C2D-91BB87816D66}"/>
              </a:ext>
            </a:extLst>
          </p:cNvPr>
          <p:cNvCxnSpPr>
            <a:cxnSpLocks/>
            <a:stCxn id="45" idx="6"/>
            <a:endCxn id="60" idx="2"/>
          </p:cNvCxnSpPr>
          <p:nvPr/>
        </p:nvCxnSpPr>
        <p:spPr>
          <a:xfrm>
            <a:off x="6452612" y="2642427"/>
            <a:ext cx="875180" cy="5186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A41EA295-141A-0C3C-F1A0-527579C4990E}"/>
              </a:ext>
            </a:extLst>
          </p:cNvPr>
          <p:cNvCxnSpPr>
            <a:cxnSpLocks/>
            <a:stCxn id="45" idx="6"/>
            <a:endCxn id="61" idx="2"/>
          </p:cNvCxnSpPr>
          <p:nvPr/>
        </p:nvCxnSpPr>
        <p:spPr>
          <a:xfrm>
            <a:off x="6452612" y="2642427"/>
            <a:ext cx="875180" cy="1038487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화살표 연결선 139">
            <a:extLst>
              <a:ext uri="{FF2B5EF4-FFF2-40B4-BE49-F238E27FC236}">
                <a16:creationId xmlns:a16="http://schemas.microsoft.com/office/drawing/2014/main" id="{86DE8DDF-D776-B94F-060F-2EF6C46F1C56}"/>
              </a:ext>
            </a:extLst>
          </p:cNvPr>
          <p:cNvCxnSpPr>
            <a:cxnSpLocks/>
            <a:stCxn id="62" idx="2"/>
          </p:cNvCxnSpPr>
          <p:nvPr/>
        </p:nvCxnSpPr>
        <p:spPr>
          <a:xfrm flipH="1" flipV="1">
            <a:off x="6405484" y="2768345"/>
            <a:ext cx="922308" cy="1929582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AFCBCE02-0560-F613-5E32-458E3A86B6AA}"/>
              </a:ext>
            </a:extLst>
          </p:cNvPr>
          <p:cNvSpPr txBox="1"/>
          <p:nvPr/>
        </p:nvSpPr>
        <p:spPr>
          <a:xfrm>
            <a:off x="6608377" y="3042755"/>
            <a:ext cx="10246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highlight>
                  <a:srgbClr val="FFFFFF"/>
                </a:highlight>
              </a:rPr>
              <a:t>&lt;Include&gt;</a:t>
            </a:r>
            <a:endParaRPr lang="ko-KR" altLang="en-US" sz="1400" dirty="0">
              <a:highlight>
                <a:srgbClr val="FFFFFF"/>
              </a:highlight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D54D1645-88B8-958E-73B6-4F2065CC488D}"/>
              </a:ext>
            </a:extLst>
          </p:cNvPr>
          <p:cNvSpPr txBox="1"/>
          <p:nvPr/>
        </p:nvSpPr>
        <p:spPr>
          <a:xfrm>
            <a:off x="4622093" y="3342360"/>
            <a:ext cx="10246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highlight>
                  <a:srgbClr val="FFFFFF"/>
                </a:highlight>
              </a:rPr>
              <a:t>&lt;Include&gt;</a:t>
            </a:r>
            <a:endParaRPr lang="ko-KR" altLang="en-US" sz="1400" dirty="0">
              <a:highlight>
                <a:srgbClr val="FFFFFF"/>
              </a:highlight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08EFDC5-CCB9-5D76-FA9B-68ADF9E71E76}"/>
              </a:ext>
            </a:extLst>
          </p:cNvPr>
          <p:cNvSpPr txBox="1"/>
          <p:nvPr/>
        </p:nvSpPr>
        <p:spPr>
          <a:xfrm>
            <a:off x="6520872" y="4024208"/>
            <a:ext cx="979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highlight>
                  <a:srgbClr val="FFFFFF"/>
                </a:highlight>
              </a:rPr>
              <a:t>&lt;Extend&gt;</a:t>
            </a:r>
            <a:endParaRPr lang="ko-KR" altLang="en-US" sz="1400" dirty="0">
              <a:highlight>
                <a:srgbClr val="FFFFFF"/>
              </a:highlight>
            </a:endParaRPr>
          </a:p>
        </p:txBody>
      </p:sp>
      <p:cxnSp>
        <p:nvCxnSpPr>
          <p:cNvPr id="148" name="직선 연결선 147">
            <a:extLst>
              <a:ext uri="{FF2B5EF4-FFF2-40B4-BE49-F238E27FC236}">
                <a16:creationId xmlns:a16="http://schemas.microsoft.com/office/drawing/2014/main" id="{5D005FED-440C-995E-8810-5A193D985E8E}"/>
              </a:ext>
            </a:extLst>
          </p:cNvPr>
          <p:cNvCxnSpPr>
            <a:cxnSpLocks/>
            <a:stCxn id="34" idx="2"/>
          </p:cNvCxnSpPr>
          <p:nvPr/>
        </p:nvCxnSpPr>
        <p:spPr>
          <a:xfrm flipH="1">
            <a:off x="1203973" y="1664856"/>
            <a:ext cx="605347" cy="1053063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연결선 150">
            <a:extLst>
              <a:ext uri="{FF2B5EF4-FFF2-40B4-BE49-F238E27FC236}">
                <a16:creationId xmlns:a16="http://schemas.microsoft.com/office/drawing/2014/main" id="{DF42635A-2E49-18A9-AFE2-287128816AF2}"/>
              </a:ext>
            </a:extLst>
          </p:cNvPr>
          <p:cNvCxnSpPr>
            <a:cxnSpLocks/>
            <a:stCxn id="35" idx="2"/>
          </p:cNvCxnSpPr>
          <p:nvPr/>
        </p:nvCxnSpPr>
        <p:spPr>
          <a:xfrm flipH="1" flipV="1">
            <a:off x="1191819" y="2717919"/>
            <a:ext cx="617501" cy="968236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9" name="그룹 158">
            <a:extLst>
              <a:ext uri="{FF2B5EF4-FFF2-40B4-BE49-F238E27FC236}">
                <a16:creationId xmlns:a16="http://schemas.microsoft.com/office/drawing/2014/main" id="{8ADD49BE-CD33-07C5-4AD4-189018B9C177}"/>
              </a:ext>
            </a:extLst>
          </p:cNvPr>
          <p:cNvGrpSpPr/>
          <p:nvPr/>
        </p:nvGrpSpPr>
        <p:grpSpPr>
          <a:xfrm>
            <a:off x="10351302" y="1326016"/>
            <a:ext cx="1766422" cy="669165"/>
            <a:chOff x="9190064" y="5178600"/>
            <a:chExt cx="2357323" cy="1074266"/>
          </a:xfrm>
        </p:grpSpPr>
        <p:sp>
          <p:nvSpPr>
            <p:cNvPr id="160" name="직사각형 159">
              <a:extLst>
                <a:ext uri="{FF2B5EF4-FFF2-40B4-BE49-F238E27FC236}">
                  <a16:creationId xmlns:a16="http://schemas.microsoft.com/office/drawing/2014/main" id="{B15E8F29-2C74-F388-C6F7-8C1C3DA4245D}"/>
                </a:ext>
              </a:extLst>
            </p:cNvPr>
            <p:cNvSpPr/>
            <p:nvPr/>
          </p:nvSpPr>
          <p:spPr>
            <a:xfrm>
              <a:off x="9190064" y="5178600"/>
              <a:ext cx="2357323" cy="1074266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5BBC274A-992B-BC66-57DA-B06F9020C1EF}"/>
                </a:ext>
              </a:extLst>
            </p:cNvPr>
            <p:cNvSpPr txBox="1"/>
            <p:nvPr/>
          </p:nvSpPr>
          <p:spPr>
            <a:xfrm>
              <a:off x="9345790" y="5254068"/>
              <a:ext cx="2045871" cy="675634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>
                  <a:highlight>
                    <a:srgbClr val="FFFFFF"/>
                  </a:highlight>
                </a:rPr>
                <a:t>&lt;actor&gt;</a:t>
              </a:r>
            </a:p>
            <a:p>
              <a:pPr algn="ctr"/>
              <a:r>
                <a:rPr lang="ko-KR" altLang="en-US" sz="1600" dirty="0">
                  <a:highlight>
                    <a:srgbClr val="FFFFFF"/>
                  </a:highlight>
                </a:rPr>
                <a:t>졸음</a:t>
              </a:r>
              <a:r>
                <a:rPr lang="en-US" altLang="ko-KR" sz="1600" dirty="0">
                  <a:highlight>
                    <a:srgbClr val="FFFFFF"/>
                  </a:highlight>
                </a:rPr>
                <a:t> </a:t>
              </a:r>
              <a:r>
                <a:rPr lang="ko-KR" altLang="en-US" sz="1600" dirty="0">
                  <a:highlight>
                    <a:srgbClr val="FFFFFF"/>
                  </a:highlight>
                </a:rPr>
                <a:t>인식 시스템</a:t>
              </a:r>
            </a:p>
          </p:txBody>
        </p:sp>
      </p:grpSp>
      <p:cxnSp>
        <p:nvCxnSpPr>
          <p:cNvPr id="164" name="직선 연결선 163">
            <a:extLst>
              <a:ext uri="{FF2B5EF4-FFF2-40B4-BE49-F238E27FC236}">
                <a16:creationId xmlns:a16="http://schemas.microsoft.com/office/drawing/2014/main" id="{0E82AC29-ABDF-F840-F122-8C2070D35989}"/>
              </a:ext>
            </a:extLst>
          </p:cNvPr>
          <p:cNvCxnSpPr>
            <a:cxnSpLocks/>
            <a:stCxn id="44" idx="6"/>
            <a:endCxn id="160" idx="1"/>
          </p:cNvCxnSpPr>
          <p:nvPr/>
        </p:nvCxnSpPr>
        <p:spPr>
          <a:xfrm flipV="1">
            <a:off x="6374724" y="1660599"/>
            <a:ext cx="3976578" cy="425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3B2CF7E7-1400-257D-1052-29C8054AC09E}"/>
              </a:ext>
            </a:extLst>
          </p:cNvPr>
          <p:cNvSpPr txBox="1"/>
          <p:nvPr/>
        </p:nvSpPr>
        <p:spPr>
          <a:xfrm>
            <a:off x="4267394" y="756698"/>
            <a:ext cx="28921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rgbClr val="0070C0"/>
                </a:solidFill>
                <a:highlight>
                  <a:srgbClr val="FFFFFF"/>
                </a:highlight>
              </a:rPr>
              <a:t> 졸음 방지</a:t>
            </a:r>
            <a:r>
              <a:rPr lang="en-US" altLang="ko-KR" sz="1600" b="1" dirty="0">
                <a:solidFill>
                  <a:srgbClr val="0070C0"/>
                </a:solidFill>
                <a:highlight>
                  <a:srgbClr val="FFFFFF"/>
                </a:highlight>
              </a:rPr>
              <a:t>/</a:t>
            </a:r>
            <a:r>
              <a:rPr lang="ko-KR" altLang="en-US" sz="1600" b="1" dirty="0">
                <a:solidFill>
                  <a:srgbClr val="0070C0"/>
                </a:solidFill>
                <a:highlight>
                  <a:srgbClr val="FFFFFF"/>
                </a:highlight>
              </a:rPr>
              <a:t>운전 보조 시스템 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66D4540-F7CF-BF39-7EEB-D1593CEB12B0}"/>
              </a:ext>
            </a:extLst>
          </p:cNvPr>
          <p:cNvSpPr/>
          <p:nvPr/>
        </p:nvSpPr>
        <p:spPr>
          <a:xfrm>
            <a:off x="-84754" y="99283"/>
            <a:ext cx="2702707" cy="4040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9BC87C-A447-0642-B060-7BC0A865C687}"/>
              </a:ext>
            </a:extLst>
          </p:cNvPr>
          <p:cNvSpPr txBox="1"/>
          <p:nvPr/>
        </p:nvSpPr>
        <p:spPr>
          <a:xfrm>
            <a:off x="279919" y="145420"/>
            <a:ext cx="23380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>
                <a:solidFill>
                  <a:schemeClr val="bg1"/>
                </a:solidFill>
              </a:rPr>
              <a:t>유스케이스</a:t>
            </a:r>
            <a:r>
              <a:rPr lang="ko-KR" altLang="en-US" sz="1600" b="1" dirty="0">
                <a:solidFill>
                  <a:schemeClr val="bg1"/>
                </a:solidFill>
              </a:rPr>
              <a:t> 다이어그램</a:t>
            </a:r>
          </a:p>
        </p:txBody>
      </p:sp>
    </p:spTree>
    <p:extLst>
      <p:ext uri="{BB962C8B-B14F-4D97-AF65-F5344CB8AC3E}">
        <p14:creationId xmlns:p14="http://schemas.microsoft.com/office/powerpoint/2010/main" val="843423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2B83B21F-B5DA-4A01-9454-4376EBCECECB}"/>
              </a:ext>
            </a:extLst>
          </p:cNvPr>
          <p:cNvSpPr/>
          <p:nvPr/>
        </p:nvSpPr>
        <p:spPr>
          <a:xfrm>
            <a:off x="794320" y="1028541"/>
            <a:ext cx="2034540" cy="1190172"/>
          </a:xfrm>
          <a:prstGeom prst="roundRect">
            <a:avLst>
              <a:gd name="adj" fmla="val 8824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2BFAFA-C064-EA8A-DA4B-B6B85251CE71}"/>
              </a:ext>
            </a:extLst>
          </p:cNvPr>
          <p:cNvSpPr txBox="1"/>
          <p:nvPr/>
        </p:nvSpPr>
        <p:spPr>
          <a:xfrm>
            <a:off x="309309" y="145420"/>
            <a:ext cx="1077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파츠 정리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DCA4865B-A511-9CF7-4D95-0C2AF13D62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811" y="3172200"/>
            <a:ext cx="688832" cy="688832"/>
          </a:xfrm>
          <a:prstGeom prst="rect">
            <a:avLst/>
          </a:prstGeom>
        </p:spPr>
      </p:pic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519872CC-D8D2-8A3C-22C6-0949AD893D3D}"/>
              </a:ext>
            </a:extLst>
          </p:cNvPr>
          <p:cNvSpPr/>
          <p:nvPr/>
        </p:nvSpPr>
        <p:spPr>
          <a:xfrm>
            <a:off x="6433878" y="887938"/>
            <a:ext cx="1751146" cy="1190172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>
                <a:solidFill>
                  <a:schemeClr val="tx1"/>
                </a:solidFill>
              </a:rPr>
              <a:t>졸음 인식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87FEE4B3-B872-5FA3-9E5E-6CA60D3D2ABC}"/>
              </a:ext>
            </a:extLst>
          </p:cNvPr>
          <p:cNvSpPr/>
          <p:nvPr/>
        </p:nvSpPr>
        <p:spPr>
          <a:xfrm>
            <a:off x="3617373" y="1928821"/>
            <a:ext cx="2099387" cy="298579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졸음 방지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032F31C-2E98-D897-7B00-2691DA63A928}"/>
              </a:ext>
            </a:extLst>
          </p:cNvPr>
          <p:cNvSpPr/>
          <p:nvPr/>
        </p:nvSpPr>
        <p:spPr>
          <a:xfrm>
            <a:off x="3617373" y="2383426"/>
            <a:ext cx="2099387" cy="298579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졸음 방지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85D6B73E-B57C-779E-B37E-82D55BA859F2}"/>
              </a:ext>
            </a:extLst>
          </p:cNvPr>
          <p:cNvSpPr/>
          <p:nvPr/>
        </p:nvSpPr>
        <p:spPr>
          <a:xfrm>
            <a:off x="859868" y="1137828"/>
            <a:ext cx="1903445" cy="422157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눈 깜빡임 측정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90F82CAF-83CA-A7C2-679A-49D3C33DA957}"/>
              </a:ext>
            </a:extLst>
          </p:cNvPr>
          <p:cNvSpPr/>
          <p:nvPr/>
        </p:nvSpPr>
        <p:spPr>
          <a:xfrm>
            <a:off x="859868" y="1684174"/>
            <a:ext cx="1903445" cy="422158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고개 각도 인식</a:t>
            </a:r>
          </a:p>
        </p:txBody>
      </p:sp>
      <p:sp>
        <p:nvSpPr>
          <p:cNvPr id="33" name="화살표: 아래쪽 32">
            <a:extLst>
              <a:ext uri="{FF2B5EF4-FFF2-40B4-BE49-F238E27FC236}">
                <a16:creationId xmlns:a16="http://schemas.microsoft.com/office/drawing/2014/main" id="{052A35A5-533C-F075-5849-7E693679A228}"/>
              </a:ext>
            </a:extLst>
          </p:cNvPr>
          <p:cNvSpPr/>
          <p:nvPr/>
        </p:nvSpPr>
        <p:spPr>
          <a:xfrm rot="5400000" flipV="1">
            <a:off x="711524" y="3217547"/>
            <a:ext cx="534539" cy="5117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14FD1C74-16ED-594A-FB27-5F4A3F699BB1}"/>
              </a:ext>
            </a:extLst>
          </p:cNvPr>
          <p:cNvSpPr/>
          <p:nvPr/>
        </p:nvSpPr>
        <p:spPr>
          <a:xfrm>
            <a:off x="859868" y="2342902"/>
            <a:ext cx="1903445" cy="422157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차선 이탈 감지</a:t>
            </a: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EB2E118C-8611-6C6E-BEC9-34B41A1FF4FF}"/>
              </a:ext>
            </a:extLst>
          </p:cNvPr>
          <p:cNvSpPr/>
          <p:nvPr/>
        </p:nvSpPr>
        <p:spPr>
          <a:xfrm>
            <a:off x="722927" y="925099"/>
            <a:ext cx="2177327" cy="1932139"/>
          </a:xfrm>
          <a:prstGeom prst="roundRect">
            <a:avLst>
              <a:gd name="adj" fmla="val 8824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D4FD9F52-C19D-F96A-76CD-C1DC7BDCB523}"/>
              </a:ext>
            </a:extLst>
          </p:cNvPr>
          <p:cNvSpPr/>
          <p:nvPr/>
        </p:nvSpPr>
        <p:spPr>
          <a:xfrm>
            <a:off x="3349028" y="935249"/>
            <a:ext cx="2636076" cy="311207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졸음 인식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57729A7-F130-DD8C-0E35-9483A41E8E3A}"/>
              </a:ext>
            </a:extLst>
          </p:cNvPr>
          <p:cNvSpPr/>
          <p:nvPr/>
        </p:nvSpPr>
        <p:spPr>
          <a:xfrm>
            <a:off x="3483633" y="1430997"/>
            <a:ext cx="2366867" cy="311207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졸음 방지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51CA01E8-6321-30A2-94F8-00D5929CCEDC}"/>
              </a:ext>
            </a:extLst>
          </p:cNvPr>
          <p:cNvSpPr/>
          <p:nvPr/>
        </p:nvSpPr>
        <p:spPr>
          <a:xfrm>
            <a:off x="4118578" y="3271763"/>
            <a:ext cx="2366867" cy="311207"/>
          </a:xfrm>
          <a:prstGeom prst="round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졸음 인식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B8B267DD-FF43-42C5-FB62-C53E9A489B41}"/>
              </a:ext>
            </a:extLst>
          </p:cNvPr>
          <p:cNvSpPr/>
          <p:nvPr/>
        </p:nvSpPr>
        <p:spPr>
          <a:xfrm>
            <a:off x="6662465" y="3271763"/>
            <a:ext cx="2366867" cy="311207"/>
          </a:xfrm>
          <a:prstGeom prst="round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졸음 방지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4DC5514D-6CFF-60C5-FA2F-DB8D030C3B74}"/>
              </a:ext>
            </a:extLst>
          </p:cNvPr>
          <p:cNvSpPr/>
          <p:nvPr/>
        </p:nvSpPr>
        <p:spPr>
          <a:xfrm>
            <a:off x="4206274" y="3891860"/>
            <a:ext cx="2191474" cy="681943"/>
          </a:xfrm>
          <a:prstGeom prst="roundRect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</a:rPr>
              <a:t>눈꺼풀 움직임 분석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9DAB0AA7-DA68-ED60-E5F9-6705FC8E085D}"/>
              </a:ext>
            </a:extLst>
          </p:cNvPr>
          <p:cNvSpPr/>
          <p:nvPr/>
        </p:nvSpPr>
        <p:spPr>
          <a:xfrm>
            <a:off x="4206274" y="4768467"/>
            <a:ext cx="2191474" cy="681943"/>
          </a:xfrm>
          <a:prstGeom prst="roundRect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</a:rPr>
              <a:t>고개 각도 분석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DD5B1C9B-9D9F-8084-526F-618B9611F0F0}"/>
              </a:ext>
            </a:extLst>
          </p:cNvPr>
          <p:cNvSpPr/>
          <p:nvPr/>
        </p:nvSpPr>
        <p:spPr>
          <a:xfrm>
            <a:off x="4206274" y="5645074"/>
            <a:ext cx="2191474" cy="681943"/>
          </a:xfrm>
          <a:prstGeom prst="roundRect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</a:rPr>
              <a:t>차선 이탈 감지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CC9F188F-1E9D-8869-908E-66A279606658}"/>
              </a:ext>
            </a:extLst>
          </p:cNvPr>
          <p:cNvSpPr/>
          <p:nvPr/>
        </p:nvSpPr>
        <p:spPr>
          <a:xfrm>
            <a:off x="4118578" y="3740685"/>
            <a:ext cx="2366867" cy="2763520"/>
          </a:xfrm>
          <a:prstGeom prst="roundRect">
            <a:avLst>
              <a:gd name="adj" fmla="val 4673"/>
            </a:avLst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AD3EF6B4-A25C-E016-3CA2-25C6F0C299A4}"/>
              </a:ext>
            </a:extLst>
          </p:cNvPr>
          <p:cNvSpPr/>
          <p:nvPr/>
        </p:nvSpPr>
        <p:spPr>
          <a:xfrm>
            <a:off x="3953599" y="3631199"/>
            <a:ext cx="277511" cy="26864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9578D052-EF14-AB7C-3D80-BE10BA971B9E}"/>
              </a:ext>
            </a:extLst>
          </p:cNvPr>
          <p:cNvSpPr/>
          <p:nvPr/>
        </p:nvSpPr>
        <p:spPr>
          <a:xfrm>
            <a:off x="6662465" y="3740685"/>
            <a:ext cx="2366867" cy="2763520"/>
          </a:xfrm>
          <a:prstGeom prst="roundRect">
            <a:avLst>
              <a:gd name="adj" fmla="val 4673"/>
            </a:avLst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198A8D29-B299-0E46-00AD-711B4A647185}"/>
              </a:ext>
            </a:extLst>
          </p:cNvPr>
          <p:cNvSpPr/>
          <p:nvPr/>
        </p:nvSpPr>
        <p:spPr>
          <a:xfrm>
            <a:off x="6750161" y="3891860"/>
            <a:ext cx="2191474" cy="1179785"/>
          </a:xfrm>
          <a:prstGeom prst="roundRect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</a:rPr>
              <a:t>경고음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43ABD101-D1F6-917B-9BBE-82E787F9C768}"/>
              </a:ext>
            </a:extLst>
          </p:cNvPr>
          <p:cNvSpPr/>
          <p:nvPr/>
        </p:nvSpPr>
        <p:spPr>
          <a:xfrm>
            <a:off x="6750161" y="5147232"/>
            <a:ext cx="2191474" cy="1179785"/>
          </a:xfrm>
          <a:prstGeom prst="roundRect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</a:rPr>
              <a:t>질문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5759CE11-25B6-0F4A-3AE9-E2FFD9CA72C9}"/>
              </a:ext>
            </a:extLst>
          </p:cNvPr>
          <p:cNvSpPr/>
          <p:nvPr/>
        </p:nvSpPr>
        <p:spPr>
          <a:xfrm>
            <a:off x="6725295" y="3791638"/>
            <a:ext cx="277511" cy="26864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42D1D94E-5B17-E9A4-E529-4758D17A5325}"/>
              </a:ext>
            </a:extLst>
          </p:cNvPr>
          <p:cNvSpPr/>
          <p:nvPr/>
        </p:nvSpPr>
        <p:spPr>
          <a:xfrm>
            <a:off x="6743528" y="5101446"/>
            <a:ext cx="277511" cy="26864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3D73D181-C214-C187-02F3-2A9F274E6581}"/>
              </a:ext>
            </a:extLst>
          </p:cNvPr>
          <p:cNvSpPr/>
          <p:nvPr/>
        </p:nvSpPr>
        <p:spPr>
          <a:xfrm>
            <a:off x="9185043" y="3271763"/>
            <a:ext cx="2366867" cy="311207"/>
          </a:xfrm>
          <a:prstGeom prst="round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운전보조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73F75AF0-07AB-BEC1-F358-6DBE305A2ED8}"/>
              </a:ext>
            </a:extLst>
          </p:cNvPr>
          <p:cNvSpPr/>
          <p:nvPr/>
        </p:nvSpPr>
        <p:spPr>
          <a:xfrm>
            <a:off x="9185043" y="3719686"/>
            <a:ext cx="2366867" cy="2763520"/>
          </a:xfrm>
          <a:prstGeom prst="roundRect">
            <a:avLst>
              <a:gd name="adj" fmla="val 4673"/>
            </a:avLst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EE440E8E-C8D8-B028-FD8F-9054C232EB50}"/>
              </a:ext>
            </a:extLst>
          </p:cNvPr>
          <p:cNvGrpSpPr/>
          <p:nvPr/>
        </p:nvGrpSpPr>
        <p:grpSpPr>
          <a:xfrm>
            <a:off x="9272739" y="3891860"/>
            <a:ext cx="2191474" cy="2281332"/>
            <a:chOff x="6658374" y="1268775"/>
            <a:chExt cx="2191474" cy="2281332"/>
          </a:xfrm>
        </p:grpSpPr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317D1BE3-175F-B87C-B90A-50F638355D7F}"/>
                </a:ext>
              </a:extLst>
            </p:cNvPr>
            <p:cNvSpPr/>
            <p:nvPr/>
          </p:nvSpPr>
          <p:spPr>
            <a:xfrm>
              <a:off x="6658374" y="1268775"/>
              <a:ext cx="2191474" cy="1179785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>
                  <a:solidFill>
                    <a:schemeClr val="bg1"/>
                  </a:solidFill>
                </a:rPr>
                <a:t>주변 쉼터 안내</a:t>
              </a:r>
            </a:p>
          </p:txBody>
        </p:sp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C73C175D-A21A-A399-770E-3D2C3261507D}"/>
                </a:ext>
              </a:extLst>
            </p:cNvPr>
            <p:cNvSpPr/>
            <p:nvPr/>
          </p:nvSpPr>
          <p:spPr>
            <a:xfrm>
              <a:off x="7092051" y="2572108"/>
              <a:ext cx="1728899" cy="449881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>
                  <a:solidFill>
                    <a:schemeClr val="bg1"/>
                  </a:solidFill>
                </a:rPr>
                <a:t>휴게소</a:t>
              </a:r>
            </a:p>
          </p:txBody>
        </p:sp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5F07BA65-1AAD-1259-41D7-07857F0F1FB3}"/>
                </a:ext>
              </a:extLst>
            </p:cNvPr>
            <p:cNvSpPr/>
            <p:nvPr/>
          </p:nvSpPr>
          <p:spPr>
            <a:xfrm>
              <a:off x="7092051" y="3100226"/>
              <a:ext cx="1728900" cy="449881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>
                  <a:solidFill>
                    <a:schemeClr val="bg1"/>
                  </a:solidFill>
                </a:rPr>
                <a:t>졸음쉼터</a:t>
              </a:r>
            </a:p>
          </p:txBody>
        </p: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1B43F802-74A6-8FAF-503F-9EA0E25C1465}"/>
                </a:ext>
              </a:extLst>
            </p:cNvPr>
            <p:cNvCxnSpPr>
              <a:cxnSpLocks/>
            </p:cNvCxnSpPr>
            <p:nvPr/>
          </p:nvCxnSpPr>
          <p:spPr>
            <a:xfrm>
              <a:off x="6868160" y="2448560"/>
              <a:ext cx="0" cy="8766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EA12FA2-85CF-EF0F-27E0-766EC3390449}"/>
                </a:ext>
              </a:extLst>
            </p:cNvPr>
            <p:cNvCxnSpPr>
              <a:cxnSpLocks/>
              <a:stCxn id="38" idx="1"/>
            </p:cNvCxnSpPr>
            <p:nvPr/>
          </p:nvCxnSpPr>
          <p:spPr>
            <a:xfrm flipH="1">
              <a:off x="6868160" y="3325167"/>
              <a:ext cx="22389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B08A452F-1E4F-9CBA-2E40-3D5AE66DEDD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68160" y="2804465"/>
              <a:ext cx="22389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타원 41">
            <a:extLst>
              <a:ext uri="{FF2B5EF4-FFF2-40B4-BE49-F238E27FC236}">
                <a16:creationId xmlns:a16="http://schemas.microsoft.com/office/drawing/2014/main" id="{DA04CB5C-9F57-4E18-8597-BF43452B08B5}"/>
              </a:ext>
            </a:extLst>
          </p:cNvPr>
          <p:cNvSpPr/>
          <p:nvPr/>
        </p:nvSpPr>
        <p:spPr>
          <a:xfrm>
            <a:off x="9272739" y="3791638"/>
            <a:ext cx="277511" cy="26864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화살표: 오른쪽 42">
            <a:extLst>
              <a:ext uri="{FF2B5EF4-FFF2-40B4-BE49-F238E27FC236}">
                <a16:creationId xmlns:a16="http://schemas.microsoft.com/office/drawing/2014/main" id="{9F842D73-8CEE-395A-AAF4-F1C10E162B0E}"/>
              </a:ext>
            </a:extLst>
          </p:cNvPr>
          <p:cNvSpPr/>
          <p:nvPr/>
        </p:nvSpPr>
        <p:spPr>
          <a:xfrm>
            <a:off x="6422614" y="3295487"/>
            <a:ext cx="327547" cy="263759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화살표: 오른쪽 43">
            <a:extLst>
              <a:ext uri="{FF2B5EF4-FFF2-40B4-BE49-F238E27FC236}">
                <a16:creationId xmlns:a16="http://schemas.microsoft.com/office/drawing/2014/main" id="{8B039CCA-611D-B627-391C-705C16356D8D}"/>
              </a:ext>
            </a:extLst>
          </p:cNvPr>
          <p:cNvSpPr/>
          <p:nvPr/>
        </p:nvSpPr>
        <p:spPr>
          <a:xfrm>
            <a:off x="8967335" y="3295487"/>
            <a:ext cx="327547" cy="263759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CCC44A7-7A2C-BC08-7595-8C2BCA6637A5}"/>
              </a:ext>
            </a:extLst>
          </p:cNvPr>
          <p:cNvSpPr/>
          <p:nvPr/>
        </p:nvSpPr>
        <p:spPr>
          <a:xfrm>
            <a:off x="-84754" y="99283"/>
            <a:ext cx="2702707" cy="4040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7E95FE8-2699-31F0-2245-B261F14A6572}"/>
              </a:ext>
            </a:extLst>
          </p:cNvPr>
          <p:cNvSpPr txBox="1"/>
          <p:nvPr/>
        </p:nvSpPr>
        <p:spPr>
          <a:xfrm>
            <a:off x="279919" y="145420"/>
            <a:ext cx="23380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>
                <a:solidFill>
                  <a:schemeClr val="bg1"/>
                </a:solidFill>
              </a:rPr>
              <a:t>PPT </a:t>
            </a:r>
            <a:r>
              <a:rPr lang="ko-KR" altLang="en-US" sz="1600" b="1" dirty="0">
                <a:solidFill>
                  <a:schemeClr val="bg1"/>
                </a:solidFill>
              </a:rPr>
              <a:t>파츠 정리</a:t>
            </a:r>
          </a:p>
        </p:txBody>
      </p:sp>
    </p:spTree>
    <p:extLst>
      <p:ext uri="{BB962C8B-B14F-4D97-AF65-F5344CB8AC3E}">
        <p14:creationId xmlns:p14="http://schemas.microsoft.com/office/powerpoint/2010/main" val="1276362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ECF79CB-C8EA-FAE2-16FE-3207140584F6}"/>
              </a:ext>
            </a:extLst>
          </p:cNvPr>
          <p:cNvSpPr/>
          <p:nvPr/>
        </p:nvSpPr>
        <p:spPr>
          <a:xfrm>
            <a:off x="4712744" y="2927485"/>
            <a:ext cx="2674776" cy="970384"/>
          </a:xfrm>
          <a:prstGeom prst="rect">
            <a:avLst/>
          </a:prstGeom>
          <a:noFill/>
          <a:ln w="571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Raspberry Pi</a:t>
            </a:r>
            <a:r>
              <a:rPr lang="ko-KR" altLang="en-US" b="1" dirty="0">
                <a:solidFill>
                  <a:schemeClr val="tx1"/>
                </a:solidFill>
              </a:rPr>
              <a:t> </a:t>
            </a:r>
            <a:r>
              <a:rPr lang="en-US" altLang="ko-KR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DE395B2-2360-F478-FCF8-1AF446B62355}"/>
              </a:ext>
            </a:extLst>
          </p:cNvPr>
          <p:cNvSpPr/>
          <p:nvPr/>
        </p:nvSpPr>
        <p:spPr>
          <a:xfrm>
            <a:off x="8220269" y="3097763"/>
            <a:ext cx="1791478" cy="662474"/>
          </a:xfrm>
          <a:prstGeom prst="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차량 </a:t>
            </a:r>
            <a:r>
              <a:rPr lang="en-US" altLang="ko-KR" dirty="0">
                <a:solidFill>
                  <a:schemeClr val="tx1"/>
                </a:solidFill>
              </a:rPr>
              <a:t>USB </a:t>
            </a:r>
            <a:r>
              <a:rPr lang="ko-KR" altLang="en-US" dirty="0">
                <a:solidFill>
                  <a:schemeClr val="tx1"/>
                </a:solidFill>
              </a:rPr>
              <a:t>전원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5213BD3-6796-67A8-2226-03195B50E4A6}"/>
              </a:ext>
            </a:extLst>
          </p:cNvPr>
          <p:cNvCxnSpPr>
            <a:cxnSpLocks/>
          </p:cNvCxnSpPr>
          <p:nvPr/>
        </p:nvCxnSpPr>
        <p:spPr>
          <a:xfrm flipH="1">
            <a:off x="7438054" y="3429000"/>
            <a:ext cx="786881" cy="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57B7B08-E695-CC85-8318-6442D393BB82}"/>
              </a:ext>
            </a:extLst>
          </p:cNvPr>
          <p:cNvSpPr/>
          <p:nvPr/>
        </p:nvSpPr>
        <p:spPr>
          <a:xfrm>
            <a:off x="8220269" y="1394938"/>
            <a:ext cx="1791478" cy="662474"/>
          </a:xfrm>
          <a:prstGeom prst="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Webcam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전방용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7723BE9-395A-C559-3569-3088A56E3188}"/>
              </a:ext>
            </a:extLst>
          </p:cNvPr>
          <p:cNvSpPr/>
          <p:nvPr/>
        </p:nvSpPr>
        <p:spPr>
          <a:xfrm>
            <a:off x="8220269" y="2233528"/>
            <a:ext cx="1791478" cy="662474"/>
          </a:xfrm>
          <a:prstGeom prst="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Webcam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운전석용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2D45301D-BC14-1BF1-4B82-602085CD8F8C}"/>
              </a:ext>
            </a:extLst>
          </p:cNvPr>
          <p:cNvCxnSpPr>
            <a:cxnSpLocks/>
            <a:stCxn id="2" idx="0"/>
            <a:endCxn id="13" idx="1"/>
          </p:cNvCxnSpPr>
          <p:nvPr/>
        </p:nvCxnSpPr>
        <p:spPr>
          <a:xfrm rot="5400000" flipH="1" flipV="1">
            <a:off x="6534545" y="1241762"/>
            <a:ext cx="1201310" cy="2170137"/>
          </a:xfrm>
          <a:prstGeom prst="bentConnector2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1FBB1F78-3C9F-0A24-AF78-1B216CD993E4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6050132" y="2564765"/>
            <a:ext cx="2170137" cy="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5A6E28D-416B-06AF-D187-651099584549}"/>
              </a:ext>
            </a:extLst>
          </p:cNvPr>
          <p:cNvSpPr txBox="1"/>
          <p:nvPr/>
        </p:nvSpPr>
        <p:spPr>
          <a:xfrm>
            <a:off x="7029832" y="3074123"/>
            <a:ext cx="159399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5497D3"/>
                </a:solidFill>
              </a:rPr>
              <a:t>5V</a:t>
            </a:r>
            <a:endParaRPr lang="ko-KR" altLang="en-US" sz="1600" b="1" dirty="0">
              <a:solidFill>
                <a:srgbClr val="5497D3"/>
              </a:solidFill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BDF72732-DE02-DE94-6BD7-57049A0B5C8F}"/>
              </a:ext>
            </a:extLst>
          </p:cNvPr>
          <p:cNvGrpSpPr/>
          <p:nvPr/>
        </p:nvGrpSpPr>
        <p:grpSpPr>
          <a:xfrm>
            <a:off x="3901748" y="3217506"/>
            <a:ext cx="786881" cy="457200"/>
            <a:chOff x="3971731" y="3217506"/>
            <a:chExt cx="786881" cy="457200"/>
          </a:xfrm>
        </p:grpSpPr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85F2BB84-89FD-C3E1-8D68-BFAF2E7BE8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71731" y="3217506"/>
              <a:ext cx="786881" cy="0"/>
            </a:xfrm>
            <a:prstGeom prst="straightConnector1">
              <a:avLst/>
            </a:prstGeom>
            <a:ln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53A81C9B-F71E-7300-22F4-0D92211E49C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71731" y="3674706"/>
              <a:ext cx="786881" cy="0"/>
            </a:xfrm>
            <a:prstGeom prst="straightConnector1">
              <a:avLst/>
            </a:prstGeom>
            <a:ln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032A36A-3636-96BB-1742-C882C0F2DD2F}"/>
              </a:ext>
            </a:extLst>
          </p:cNvPr>
          <p:cNvSpPr/>
          <p:nvPr/>
        </p:nvSpPr>
        <p:spPr>
          <a:xfrm>
            <a:off x="2114935" y="2783633"/>
            <a:ext cx="1791478" cy="662474"/>
          </a:xfrm>
          <a:prstGeom prst="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마이크 모듈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CDEC5EF-C884-5FE6-2E23-399BCEBDA28A}"/>
              </a:ext>
            </a:extLst>
          </p:cNvPr>
          <p:cNvSpPr/>
          <p:nvPr/>
        </p:nvSpPr>
        <p:spPr>
          <a:xfrm>
            <a:off x="2114935" y="3548743"/>
            <a:ext cx="1791478" cy="662474"/>
          </a:xfrm>
          <a:prstGeom prst="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스피커 모듈</a:t>
            </a: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54B0567C-BCEB-7884-2760-10F94EB90158}"/>
              </a:ext>
            </a:extLst>
          </p:cNvPr>
          <p:cNvCxnSpPr>
            <a:cxnSpLocks/>
          </p:cNvCxnSpPr>
          <p:nvPr/>
        </p:nvCxnSpPr>
        <p:spPr>
          <a:xfrm>
            <a:off x="5477069" y="3914192"/>
            <a:ext cx="0" cy="719234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14FA7CA0-D63D-C1A2-2D6F-BC0019CA78AE}"/>
              </a:ext>
            </a:extLst>
          </p:cNvPr>
          <p:cNvCxnSpPr>
            <a:cxnSpLocks/>
          </p:cNvCxnSpPr>
          <p:nvPr/>
        </p:nvCxnSpPr>
        <p:spPr>
          <a:xfrm>
            <a:off x="6736701" y="3914192"/>
            <a:ext cx="0" cy="719234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FA3151CE-B57B-4F22-4A96-23C6F92A617A}"/>
              </a:ext>
            </a:extLst>
          </p:cNvPr>
          <p:cNvGrpSpPr/>
          <p:nvPr/>
        </p:nvGrpSpPr>
        <p:grpSpPr>
          <a:xfrm>
            <a:off x="4219769" y="4633426"/>
            <a:ext cx="3752463" cy="662474"/>
            <a:chOff x="4581330" y="4493461"/>
            <a:chExt cx="3752463" cy="662474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FA3B365F-A3D3-3F2B-6DC6-2D414E928AD2}"/>
                </a:ext>
              </a:extLst>
            </p:cNvPr>
            <p:cNvSpPr/>
            <p:nvPr/>
          </p:nvSpPr>
          <p:spPr>
            <a:xfrm>
              <a:off x="4581330" y="4493461"/>
              <a:ext cx="1791478" cy="662474"/>
            </a:xfrm>
            <a:prstGeom prst="rect">
              <a:avLst/>
            </a:prstGeom>
            <a:noFill/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GPS </a:t>
              </a:r>
              <a:r>
                <a:rPr lang="ko-KR" altLang="en-US" dirty="0">
                  <a:solidFill>
                    <a:schemeClr val="tx1"/>
                  </a:solidFill>
                </a:rPr>
                <a:t>모듈</a:t>
              </a: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BADA65CD-66ED-79F3-EB71-9E53DAB847C5}"/>
                </a:ext>
              </a:extLst>
            </p:cNvPr>
            <p:cNvSpPr/>
            <p:nvPr/>
          </p:nvSpPr>
          <p:spPr>
            <a:xfrm>
              <a:off x="6542315" y="4493461"/>
              <a:ext cx="1791478" cy="662474"/>
            </a:xfrm>
            <a:prstGeom prst="rect">
              <a:avLst/>
            </a:prstGeom>
            <a:noFill/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초음파 센서</a:t>
              </a: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63712668-8C48-7FC5-C5FA-1AF58E27D475}"/>
              </a:ext>
            </a:extLst>
          </p:cNvPr>
          <p:cNvSpPr txBox="1"/>
          <p:nvPr/>
        </p:nvSpPr>
        <p:spPr>
          <a:xfrm>
            <a:off x="6150427" y="4050268"/>
            <a:ext cx="159399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5497D3"/>
                </a:solidFill>
              </a:rPr>
              <a:t>5V</a:t>
            </a:r>
            <a:endParaRPr lang="ko-KR" altLang="en-US" sz="1600" b="1" dirty="0">
              <a:solidFill>
                <a:srgbClr val="5497D3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70BAA41-CC33-330E-902C-131EBA90F2A2}"/>
              </a:ext>
            </a:extLst>
          </p:cNvPr>
          <p:cNvSpPr/>
          <p:nvPr/>
        </p:nvSpPr>
        <p:spPr>
          <a:xfrm>
            <a:off x="-84754" y="99283"/>
            <a:ext cx="2702707" cy="4040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94A690-E6C9-AAC1-C12F-442E5B0EB079}"/>
              </a:ext>
            </a:extLst>
          </p:cNvPr>
          <p:cNvSpPr txBox="1"/>
          <p:nvPr/>
        </p:nvSpPr>
        <p:spPr>
          <a:xfrm>
            <a:off x="279919" y="145420"/>
            <a:ext cx="23380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b="1" dirty="0">
                <a:solidFill>
                  <a:schemeClr val="bg1"/>
                </a:solidFill>
              </a:rPr>
              <a:t>하드웨어 구상도</a:t>
            </a:r>
          </a:p>
        </p:txBody>
      </p:sp>
    </p:spTree>
    <p:extLst>
      <p:ext uri="{BB962C8B-B14F-4D97-AF65-F5344CB8AC3E}">
        <p14:creationId xmlns:p14="http://schemas.microsoft.com/office/powerpoint/2010/main" val="1716767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FAD433-84B4-AB62-5BC0-059DC590B667}"/>
              </a:ext>
            </a:extLst>
          </p:cNvPr>
          <p:cNvSpPr txBox="1"/>
          <p:nvPr/>
        </p:nvSpPr>
        <p:spPr>
          <a:xfrm>
            <a:off x="1779373" y="154459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F794F6-BF6A-A1DF-4AD7-114AB8B34774}"/>
              </a:ext>
            </a:extLst>
          </p:cNvPr>
          <p:cNvSpPr txBox="1"/>
          <p:nvPr/>
        </p:nvSpPr>
        <p:spPr>
          <a:xfrm>
            <a:off x="3138616" y="1729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D6EBEF-7DD9-30EA-72E7-46CD5B1510EA}"/>
              </a:ext>
            </a:extLst>
          </p:cNvPr>
          <p:cNvSpPr txBox="1"/>
          <p:nvPr/>
        </p:nvSpPr>
        <p:spPr>
          <a:xfrm>
            <a:off x="500093" y="759765"/>
            <a:ext cx="1119181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000" b="1" dirty="0" err="1"/>
              <a:t>Haar</a:t>
            </a:r>
            <a:r>
              <a:rPr lang="en-US" altLang="ko-KR" sz="2000" b="1" dirty="0"/>
              <a:t> Cascade Classifier(</a:t>
            </a:r>
            <a:r>
              <a:rPr lang="ko-KR" altLang="en-US" sz="2000" b="1" dirty="0" err="1"/>
              <a:t>하르</a:t>
            </a:r>
            <a:r>
              <a:rPr lang="ko-KR" altLang="en-US" sz="2000" b="1" dirty="0"/>
              <a:t> 특징 분류기</a:t>
            </a:r>
            <a:r>
              <a:rPr lang="en-US" altLang="ko-KR" sz="2000" b="1" dirty="0"/>
              <a:t>)</a:t>
            </a:r>
          </a:p>
          <a:p>
            <a:endParaRPr lang="en-US" altLang="ko-KR" sz="2000" dirty="0"/>
          </a:p>
          <a:p>
            <a:r>
              <a:rPr lang="ko-KR" altLang="en-US" sz="2000" dirty="0"/>
              <a:t> 해당 분류기는 </a:t>
            </a:r>
            <a:r>
              <a:rPr lang="ko-KR" altLang="en-US" sz="2000" dirty="0" err="1"/>
              <a:t>머신러닝</a:t>
            </a:r>
            <a:r>
              <a:rPr lang="ko-KR" altLang="en-US" sz="2000" dirty="0"/>
              <a:t> 기반의 오브젝트 검출 알고리즘이다</a:t>
            </a:r>
            <a:r>
              <a:rPr lang="en-US" altLang="ko-KR" sz="2000" dirty="0"/>
              <a:t>. </a:t>
            </a:r>
            <a:r>
              <a:rPr lang="ko-KR" altLang="en-US" sz="2000" dirty="0"/>
              <a:t>이는 본 프로젝트 중 핵심 기능이 되는 눈꺼풀의 움직임을 인식하는 데 핵심적인 요소가 된다</a:t>
            </a:r>
            <a:r>
              <a:rPr lang="en-US" altLang="ko-KR" sz="2000" dirty="0"/>
              <a:t>. </a:t>
            </a:r>
            <a:r>
              <a:rPr lang="ko-KR" altLang="en-US" sz="2000" dirty="0"/>
              <a:t>얼굴 검출을 위해서 학습된 </a:t>
            </a:r>
            <a:r>
              <a:rPr lang="en-US" altLang="ko-KR" sz="2000" dirty="0" err="1">
                <a:effectLst/>
              </a:rPr>
              <a:t>HaarCascadeClassifier</a:t>
            </a:r>
            <a:r>
              <a:rPr lang="ko-KR" altLang="en-US" sz="2000" dirty="0">
                <a:effectLst/>
              </a:rPr>
              <a:t>를 </a:t>
            </a:r>
            <a:r>
              <a:rPr lang="ko-KR" altLang="en-US" sz="2000" dirty="0"/>
              <a:t>사용하여 </a:t>
            </a:r>
            <a:r>
              <a:rPr lang="ko-KR" altLang="en-US" sz="2000" dirty="0">
                <a:effectLst/>
              </a:rPr>
              <a:t>임의의 이미지에서 얼굴을 검출하는 과정이다</a:t>
            </a:r>
            <a:r>
              <a:rPr lang="en-US" altLang="ko-KR" sz="2000" dirty="0">
                <a:effectLst/>
              </a:rPr>
              <a:t>. </a:t>
            </a:r>
            <a:r>
              <a:rPr lang="ko-KR" altLang="en-US" sz="2000" dirty="0"/>
              <a:t>이는 추후 눈꺼풀의 움직임을 판단하는 데 기초단계가 되는 코드이다</a:t>
            </a:r>
            <a:r>
              <a:rPr lang="en-US" altLang="ko-KR" sz="2000" dirty="0"/>
              <a:t>. </a:t>
            </a:r>
            <a:endParaRPr lang="en-US" altLang="ko-KR" sz="2000" dirty="0">
              <a:effectLst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3EF4E5-641D-0823-E70E-8936CE0E105B}"/>
              </a:ext>
            </a:extLst>
          </p:cNvPr>
          <p:cNvSpPr txBox="1"/>
          <p:nvPr/>
        </p:nvSpPr>
        <p:spPr>
          <a:xfrm>
            <a:off x="309309" y="145420"/>
            <a:ext cx="1077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파츠 정리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33C33EA-A807-C796-428C-BD82B7EECB68}"/>
              </a:ext>
            </a:extLst>
          </p:cNvPr>
          <p:cNvSpPr/>
          <p:nvPr/>
        </p:nvSpPr>
        <p:spPr>
          <a:xfrm>
            <a:off x="-84754" y="99283"/>
            <a:ext cx="2702707" cy="4040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80A807-316C-3C28-3BAE-05081963789E}"/>
              </a:ext>
            </a:extLst>
          </p:cNvPr>
          <p:cNvSpPr txBox="1"/>
          <p:nvPr/>
        </p:nvSpPr>
        <p:spPr>
          <a:xfrm>
            <a:off x="279919" y="145420"/>
            <a:ext cx="23380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b="1" dirty="0" err="1">
                <a:solidFill>
                  <a:schemeClr val="bg1"/>
                </a:solidFill>
              </a:rPr>
              <a:t>하르</a:t>
            </a:r>
            <a:r>
              <a:rPr lang="ko-KR" altLang="en-US" sz="1600" b="1" dirty="0">
                <a:solidFill>
                  <a:schemeClr val="bg1"/>
                </a:solidFill>
              </a:rPr>
              <a:t> 특징 분류기</a:t>
            </a:r>
          </a:p>
        </p:txBody>
      </p:sp>
    </p:spTree>
    <p:extLst>
      <p:ext uri="{BB962C8B-B14F-4D97-AF65-F5344CB8AC3E}">
        <p14:creationId xmlns:p14="http://schemas.microsoft.com/office/powerpoint/2010/main" val="1472153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1305</TotalTime>
  <Words>308</Words>
  <Application>Microsoft Office PowerPoint</Application>
  <PresentationFormat>와이드스크린</PresentationFormat>
  <Paragraphs>102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문 지혜</dc:creator>
  <cp:lastModifiedBy>문 지혜</cp:lastModifiedBy>
  <cp:revision>13</cp:revision>
  <dcterms:created xsi:type="dcterms:W3CDTF">2022-07-10T21:16:42Z</dcterms:created>
  <dcterms:modified xsi:type="dcterms:W3CDTF">2022-11-10T06:28:57Z</dcterms:modified>
</cp:coreProperties>
</file>