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376" r:id="rId3"/>
    <p:sldId id="315" r:id="rId4"/>
    <p:sldId id="317" r:id="rId5"/>
    <p:sldId id="377" r:id="rId6"/>
    <p:sldId id="378" r:id="rId7"/>
    <p:sldId id="326" r:id="rId8"/>
    <p:sldId id="386" r:id="rId9"/>
    <p:sldId id="391" r:id="rId10"/>
    <p:sldId id="387" r:id="rId11"/>
    <p:sldId id="392" r:id="rId12"/>
    <p:sldId id="393" r:id="rId13"/>
    <p:sldId id="320" r:id="rId14"/>
    <p:sldId id="335" r:id="rId15"/>
    <p:sldId id="325" r:id="rId16"/>
    <p:sldId id="352" r:id="rId17"/>
    <p:sldId id="388" r:id="rId18"/>
    <p:sldId id="332" r:id="rId19"/>
    <p:sldId id="394" r:id="rId20"/>
    <p:sldId id="395" r:id="rId21"/>
    <p:sldId id="407" r:id="rId22"/>
    <p:sldId id="405" r:id="rId23"/>
    <p:sldId id="373" r:id="rId24"/>
    <p:sldId id="379" r:id="rId25"/>
    <p:sldId id="381" r:id="rId26"/>
    <p:sldId id="401" r:id="rId27"/>
    <p:sldId id="385" r:id="rId28"/>
    <p:sldId id="402" r:id="rId29"/>
    <p:sldId id="403" r:id="rId30"/>
    <p:sldId id="400" r:id="rId31"/>
    <p:sldId id="404" r:id="rId32"/>
    <p:sldId id="409" r:id="rId33"/>
    <p:sldId id="410" r:id="rId34"/>
    <p:sldId id="406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  <p14:sldId id="315"/>
            <p14:sldId id="317"/>
            <p14:sldId id="377"/>
            <p14:sldId id="378"/>
            <p14:sldId id="326"/>
            <p14:sldId id="386"/>
            <p14:sldId id="391"/>
            <p14:sldId id="387"/>
            <p14:sldId id="392"/>
            <p14:sldId id="393"/>
            <p14:sldId id="320"/>
            <p14:sldId id="335"/>
          </p14:sldIdLst>
        </p14:section>
        <p14:section name="설계단계" id="{079FB007-4044-4E60-AD09-4E9512A5438F}">
          <p14:sldIdLst>
            <p14:sldId id="325"/>
            <p14:sldId id="352"/>
            <p14:sldId id="388"/>
            <p14:sldId id="332"/>
            <p14:sldId id="394"/>
            <p14:sldId id="395"/>
            <p14:sldId id="407"/>
            <p14:sldId id="405"/>
            <p14:sldId id="373"/>
            <p14:sldId id="379"/>
            <p14:sldId id="381"/>
            <p14:sldId id="401"/>
            <p14:sldId id="385"/>
            <p14:sldId id="402"/>
            <p14:sldId id="403"/>
            <p14:sldId id="400"/>
            <p14:sldId id="404"/>
            <p14:sldId id="409"/>
            <p14:sldId id="410"/>
            <p14:sldId id="40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7D3"/>
    <a:srgbClr val="FFFFFF"/>
    <a:srgbClr val="CBCBCB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66" autoAdjust="0"/>
  </p:normalViewPr>
  <p:slideViewPr>
    <p:cSldViewPr>
      <p:cViewPr varScale="1">
        <p:scale>
          <a:sx n="84" d="100"/>
          <a:sy n="84" d="100"/>
        </p:scale>
        <p:origin x="86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6:07:5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24575,'-10'0'0,"-2"0"-8191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3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라즈베리파이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활용 졸음 인식과 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r>
              <a:rPr lang="ko-KR" altLang="en-US" sz="2400" b="1" spc="-150" dirty="0">
                <a:solidFill>
                  <a:srgbClr val="77787B"/>
                </a:solidFill>
              </a:rPr>
              <a:t>졸음운전 방지 위한 안전운전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지키미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25144"/>
            <a:ext cx="752664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2022. 10.07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4DEB43-4AD9-9C13-E95D-27AA1A85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04" y="1592659"/>
            <a:ext cx="88392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4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기술서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6A080B-9CA3-CCBE-2D19-73564B13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6269"/>
              </p:ext>
            </p:extLst>
          </p:nvPr>
        </p:nvGraphicFramePr>
        <p:xfrm>
          <a:off x="721804" y="1448198"/>
          <a:ext cx="7700391" cy="4645099"/>
        </p:xfrm>
        <a:graphic>
          <a:graphicData uri="http://schemas.openxmlformats.org/drawingml/2006/table">
            <a:tbl>
              <a:tblPr/>
              <a:tblGrid>
                <a:gridCol w="1114400">
                  <a:extLst>
                    <a:ext uri="{9D8B030D-6E8A-4147-A177-3AD203B41FA5}">
                      <a16:colId xmlns:a16="http://schemas.microsoft.com/office/drawing/2014/main" val="386569289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02974628"/>
                    </a:ext>
                  </a:extLst>
                </a:gridCol>
                <a:gridCol w="5217839">
                  <a:extLst>
                    <a:ext uri="{9D8B030D-6E8A-4147-A177-3AD203B41FA5}">
                      <a16:colId xmlns:a16="http://schemas.microsoft.com/office/drawing/2014/main" val="3686613235"/>
                    </a:ext>
                  </a:extLst>
                </a:gridCol>
              </a:tblGrid>
              <a:tr h="3577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유즈케이스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방지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 보조 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74794"/>
                  </a:ext>
                </a:extLst>
              </a:tr>
              <a:tr h="3577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사용자의 졸음운전을 방지하기 위한 모션과 이후 안전운전을 위한 운전 보조 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89442"/>
                  </a:ext>
                </a:extLst>
              </a:tr>
              <a:tr h="35774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0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운전자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21104"/>
                  </a:ext>
                </a:extLst>
              </a:tr>
              <a:tr h="357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보조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37809"/>
                  </a:ext>
                </a:extLst>
              </a:tr>
              <a:tr h="3577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선행 조건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시스템에 졸음이 감지되어야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16362"/>
                  </a:ext>
                </a:extLst>
              </a:tr>
              <a:tr h="1562880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 시나리오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경고음을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이후 일정 시간 내에 연속해서 졸음이 감지되었을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스피커를 통해 경고음과 시스템에 내장되어 있는 질문을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사용자는 질문에 대답하여 정답을 맞춘다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 방지 시스템을 종료한 후 졸음 인식 시스템으로 돌아간다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55263"/>
                  </a:ext>
                </a:extLst>
              </a:tr>
              <a:tr h="1293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대안 시나리오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A1: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사용자가 질문에 오답을 대답할 경우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질문이 오답이라는 것을 사용자에게 알려주고 다시 질문한다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2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99C777-9F9E-61AA-7436-98FFB547AEB1}"/>
              </a:ext>
            </a:extLst>
          </p:cNvPr>
          <p:cNvSpPr txBox="1"/>
          <p:nvPr/>
        </p:nvSpPr>
        <p:spPr>
          <a:xfrm>
            <a:off x="179156" y="1276244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서비스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1" y="1785443"/>
            <a:ext cx="67913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5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CC6534-4664-9C8A-F8A5-4EC04CC3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7F488F-66FF-8134-D741-8147E91CDA89}"/>
              </a:ext>
            </a:extLst>
          </p:cNvPr>
          <p:cNvSpPr/>
          <p:nvPr/>
        </p:nvSpPr>
        <p:spPr>
          <a:xfrm>
            <a:off x="179512" y="1700808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6B576-E44E-0D9D-723B-02813618A3E7}"/>
              </a:ext>
            </a:extLst>
          </p:cNvPr>
          <p:cNvSpPr/>
          <p:nvPr/>
        </p:nvSpPr>
        <p:spPr>
          <a:xfrm>
            <a:off x="4529256" y="1700808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전제 조건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운전석에 앉아 운전을 하고 있음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2)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차량이 포장된 도로 위를 주행하고 있음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졸음 인식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사용자의 졸음 여부를 다음 세 가지 방법으로 탐지한다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눈꺼풀 움직임 분석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고개 각도 분석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차선 이탈 감지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졸음 방지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dirty="0">
                <a:solidFill>
                  <a:schemeClr val="tx1"/>
                </a:solidFill>
              </a:rPr>
              <a:t>졸음 방지 작동 시 경고음을 출력한다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dirty="0">
                <a:solidFill>
                  <a:schemeClr val="tx1"/>
                </a:solidFill>
              </a:rPr>
              <a:t>일정 시간 내에 다시 한 번 더 작동하게 될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lt"/>
              </a:rPr>
              <a:t>시스템에 내장되어 있는 질문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lt"/>
              </a:rPr>
              <a:t>3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+mj-lt"/>
              </a:rPr>
              <a:t>가지를 랜덤 출력한다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pPr marL="228600" indent="-228600">
              <a:buFont typeface="+mj-lt"/>
              <a:buAutoNum type="arabicPeriod" startAt="2"/>
            </a:pPr>
            <a:endParaRPr lang="en-US" altLang="ko-KR" sz="12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15D99-3D63-D6B9-DF97-A31C53EC6939}"/>
              </a:ext>
            </a:extLst>
          </p:cNvPr>
          <p:cNvSpPr txBox="1"/>
          <p:nvPr/>
        </p:nvSpPr>
        <p:spPr>
          <a:xfrm>
            <a:off x="178121" y="1276244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구성도에 따른 시나리오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DBDF8-6F6E-DDE5-CDDA-F9280B8A7F5B}"/>
              </a:ext>
            </a:extLst>
          </p:cNvPr>
          <p:cNvSpPr txBox="1"/>
          <p:nvPr/>
        </p:nvSpPr>
        <p:spPr>
          <a:xfrm>
            <a:off x="4501812" y="1018784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시나리오 운전보조 제거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23" y="2374573"/>
            <a:ext cx="4165238" cy="27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3AE1AF-4C9E-5A2F-7DC6-D0CA980B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FA6E788-444E-FD24-C66C-3B2587113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06511"/>
              </p:ext>
            </p:extLst>
          </p:nvPr>
        </p:nvGraphicFramePr>
        <p:xfrm>
          <a:off x="5284885" y="1720766"/>
          <a:ext cx="3539846" cy="4173917"/>
        </p:xfrm>
        <a:graphic>
          <a:graphicData uri="http://schemas.openxmlformats.org/drawingml/2006/table">
            <a:tbl>
              <a:tblPr/>
              <a:tblGrid>
                <a:gridCol w="75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웹 캠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(B0205)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USB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USB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9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초음파센서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(HC-SR04)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TRIG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9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ECHO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431558"/>
                  </a:ext>
                </a:extLst>
              </a:tr>
              <a:tr h="1237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부저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VCC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53554"/>
                  </a:ext>
                </a:extLst>
              </a:tr>
              <a:tr h="123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508092"/>
                  </a:ext>
                </a:extLst>
              </a:tr>
              <a:tr h="4597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스피커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(2.0 Multimedia Speakers 5W)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USB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라즈베리파이의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USB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3.5mm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커넥터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라즈베리파이의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3.5mm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커넥터에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74185"/>
                  </a:ext>
                </a:extLst>
              </a:tr>
              <a:tr h="969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마이크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(HV-LM10)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USB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포트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5461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</a:rPr>
                        <a:t>라즈베리파이의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</a:rPr>
                        <a:t>USB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4E3DD2D-B4B1-8937-9BDF-23F13D7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" y="1777506"/>
            <a:ext cx="5205626" cy="32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250DDD-3774-1CD0-0183-79F49CB3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F92D3B-F2D8-3A2E-1671-5AA109487773}"/>
              </a:ext>
            </a:extLst>
          </p:cNvPr>
          <p:cNvSpPr/>
          <p:nvPr/>
        </p:nvSpPr>
        <p:spPr>
          <a:xfrm>
            <a:off x="309617" y="1817441"/>
            <a:ext cx="7243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프로그램 메뉴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0" y="2155995"/>
            <a:ext cx="8470318" cy="33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F327F40-17BD-0065-1229-E8F0893A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F229810-684F-B715-2A9C-092542B5E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7298"/>
              </p:ext>
            </p:extLst>
          </p:nvPr>
        </p:nvGraphicFramePr>
        <p:xfrm>
          <a:off x="107504" y="2031530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 Box 62">
            <a:extLst>
              <a:ext uri="{FF2B5EF4-FFF2-40B4-BE49-F238E27FC236}">
                <a16:creationId xmlns:a16="http://schemas.microsoft.com/office/drawing/2014/main" id="{D6DB2FF6-4290-57F5-8F90-8827A59A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7" y="2391571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졸음 인식 기능 처리도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40" name="AutoShape 85">
            <a:extLst>
              <a:ext uri="{FF2B5EF4-FFF2-40B4-BE49-F238E27FC236}">
                <a16:creationId xmlns:a16="http://schemas.microsoft.com/office/drawing/2014/main" id="{E6243110-59ED-16E4-2ABC-8C04F3A9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6" y="2711501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41">
            <a:extLst>
              <a:ext uri="{FF2B5EF4-FFF2-40B4-BE49-F238E27FC236}">
                <a16:creationId xmlns:a16="http://schemas.microsoft.com/office/drawing/2014/main" id="{27B61B79-E910-AE4E-7127-C2DE17FC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531" y="3438046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D1D3FF0-EE4C-DBCF-ACDB-65A5459E1F77}"/>
              </a:ext>
            </a:extLst>
          </p:cNvPr>
          <p:cNvCxnSpPr/>
          <p:nvPr/>
        </p:nvCxnSpPr>
        <p:spPr>
          <a:xfrm rot="5400000">
            <a:off x="1769203" y="393364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6AD3B89-CA5E-7710-78E2-69B56E0BBECD}"/>
              </a:ext>
            </a:extLst>
          </p:cNvPr>
          <p:cNvCxnSpPr/>
          <p:nvPr/>
        </p:nvCxnSpPr>
        <p:spPr>
          <a:xfrm rot="5400000">
            <a:off x="1760310" y="4594629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4" name="순서도: 판단 143">
            <a:extLst>
              <a:ext uri="{FF2B5EF4-FFF2-40B4-BE49-F238E27FC236}">
                <a16:creationId xmlns:a16="http://schemas.microsoft.com/office/drawing/2014/main" id="{E2A2F557-9751-DF53-C1DF-FE4392134E8D}"/>
              </a:ext>
            </a:extLst>
          </p:cNvPr>
          <p:cNvSpPr/>
          <p:nvPr/>
        </p:nvSpPr>
        <p:spPr>
          <a:xfrm>
            <a:off x="5300769" y="3847632"/>
            <a:ext cx="1571622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차선 이탈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66A1C28-C28B-06EF-C711-FD64F612DBA4}"/>
              </a:ext>
            </a:extLst>
          </p:cNvPr>
          <p:cNvCxnSpPr>
            <a:cxnSpLocks/>
          </p:cNvCxnSpPr>
          <p:nvPr/>
        </p:nvCxnSpPr>
        <p:spPr>
          <a:xfrm flipV="1">
            <a:off x="5093467" y="3640722"/>
            <a:ext cx="0" cy="761577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46" name="Oval 44">
            <a:extLst>
              <a:ext uri="{FF2B5EF4-FFF2-40B4-BE49-F238E27FC236}">
                <a16:creationId xmlns:a16="http://schemas.microsoft.com/office/drawing/2014/main" id="{56BA137F-3CDE-DE2F-AA46-A48C76B3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144" y="3663527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7" name="Oval 58">
            <a:extLst>
              <a:ext uri="{FF2B5EF4-FFF2-40B4-BE49-F238E27FC236}">
                <a16:creationId xmlns:a16="http://schemas.microsoft.com/office/drawing/2014/main" id="{645159F8-83DA-0BC7-7E89-D49903EE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2" y="570648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8" name="Text Box 59">
            <a:extLst>
              <a:ext uri="{FF2B5EF4-FFF2-40B4-BE49-F238E27FC236}">
                <a16:creationId xmlns:a16="http://schemas.microsoft.com/office/drawing/2014/main" id="{831F4BDE-B08D-FD76-54EF-176CFCED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06" y="5670298"/>
            <a:ext cx="276229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운전자가 차량 시동을 걸어 좌석에 앉아 운전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Oval 73">
            <a:extLst>
              <a:ext uri="{FF2B5EF4-FFF2-40B4-BE49-F238E27FC236}">
                <a16:creationId xmlns:a16="http://schemas.microsoft.com/office/drawing/2014/main" id="{1B908309-6C67-7F9B-0EC0-F45EAA78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2" y="594778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50" name="Text Box 59">
            <a:extLst>
              <a:ext uri="{FF2B5EF4-FFF2-40B4-BE49-F238E27FC236}">
                <a16:creationId xmlns:a16="http://schemas.microsoft.com/office/drawing/2014/main" id="{33B7E828-6971-C810-78D9-844CC4FF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06" y="5906515"/>
            <a:ext cx="738856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 졸음 인식 중 한가지라도 졸음 인식이 되면 졸음으로 판단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졸음 인식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눈 깜빡임 횟수 감소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차선 이탈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고개 각도 저하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51" name="Oval 44">
            <a:extLst>
              <a:ext uri="{FF2B5EF4-FFF2-40B4-BE49-F238E27FC236}">
                <a16:creationId xmlns:a16="http://schemas.microsoft.com/office/drawing/2014/main" id="{1FF7CF95-CE87-D234-D3EE-0D80CB33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223" y="3238542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D614B9D9-606C-5961-47D9-36262C50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71762"/>
              </p:ext>
            </p:extLst>
          </p:nvPr>
        </p:nvGraphicFramePr>
        <p:xfrm>
          <a:off x="107503" y="1233571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REC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졸음 인식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2022.07.11.</a:t>
                      </a:r>
                      <a:r>
                        <a:rPr lang="ko-KR" altLang="en-US" sz="1000" dirty="0"/>
                        <a:t>월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라즈베리파이와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openCV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dlib</a:t>
                      </a:r>
                      <a:r>
                        <a:rPr lang="ko-KR" altLang="en-US" sz="1000" dirty="0"/>
                        <a:t> 기술을 통해 사용자의 졸음운전을 감지하는 졸음 감지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안전운전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지킴이 팀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6AF2B23-C2EA-FCBA-BCAB-93A7422F1F67}"/>
              </a:ext>
            </a:extLst>
          </p:cNvPr>
          <p:cNvSpPr/>
          <p:nvPr/>
        </p:nvSpPr>
        <p:spPr>
          <a:xfrm>
            <a:off x="7402087" y="972838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sp>
        <p:nvSpPr>
          <p:cNvPr id="154" name="순서도: 판단 153">
            <a:extLst>
              <a:ext uri="{FF2B5EF4-FFF2-40B4-BE49-F238E27FC236}">
                <a16:creationId xmlns:a16="http://schemas.microsoft.com/office/drawing/2014/main" id="{6CCD9701-4B6C-CAE4-5E71-4F5FDB56950D}"/>
              </a:ext>
            </a:extLst>
          </p:cNvPr>
          <p:cNvSpPr/>
          <p:nvPr/>
        </p:nvSpPr>
        <p:spPr>
          <a:xfrm>
            <a:off x="5298966" y="3473601"/>
            <a:ext cx="15732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눈 깜빡임 횟수 감소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2AC03BB7-8FC5-8513-60AF-AFED14466249}"/>
              </a:ext>
            </a:extLst>
          </p:cNvPr>
          <p:cNvSpPr/>
          <p:nvPr/>
        </p:nvSpPr>
        <p:spPr>
          <a:xfrm>
            <a:off x="5281502" y="4216947"/>
            <a:ext cx="1608137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고개 각도 저하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790350E-B8BD-4277-9735-80885CB444A9}"/>
              </a:ext>
            </a:extLst>
          </p:cNvPr>
          <p:cNvCxnSpPr/>
          <p:nvPr/>
        </p:nvCxnSpPr>
        <p:spPr>
          <a:xfrm>
            <a:off x="5091382" y="402150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F638309-BC36-42EF-4713-27C7A7C21E5A}"/>
              </a:ext>
            </a:extLst>
          </p:cNvPr>
          <p:cNvCxnSpPr/>
          <p:nvPr/>
        </p:nvCxnSpPr>
        <p:spPr>
          <a:xfrm>
            <a:off x="5091382" y="4395541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E782350-9CE4-99F2-41EE-A2AB96D9C121}"/>
              </a:ext>
            </a:extLst>
          </p:cNvPr>
          <p:cNvCxnSpPr/>
          <p:nvPr/>
        </p:nvCxnSpPr>
        <p:spPr>
          <a:xfrm>
            <a:off x="5091382" y="3650845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0C4843E-C921-0997-ED32-157F1EB1C174}"/>
              </a:ext>
            </a:extLst>
          </p:cNvPr>
          <p:cNvCxnSpPr>
            <a:cxnSpLocks/>
          </p:cNvCxnSpPr>
          <p:nvPr/>
        </p:nvCxnSpPr>
        <p:spPr>
          <a:xfrm>
            <a:off x="4679534" y="4021508"/>
            <a:ext cx="4118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순서도: 판단 159">
            <a:extLst>
              <a:ext uri="{FF2B5EF4-FFF2-40B4-BE49-F238E27FC236}">
                <a16:creationId xmlns:a16="http://schemas.microsoft.com/office/drawing/2014/main" id="{C30C3797-967A-5CA3-024C-748173F54C26}"/>
              </a:ext>
            </a:extLst>
          </p:cNvPr>
          <p:cNvSpPr/>
          <p:nvPr/>
        </p:nvSpPr>
        <p:spPr>
          <a:xfrm>
            <a:off x="1166367" y="4121259"/>
            <a:ext cx="15732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인식</a:t>
            </a:r>
          </a:p>
        </p:txBody>
      </p:sp>
      <p:sp>
        <p:nvSpPr>
          <p:cNvPr id="161" name="Rectangle 41">
            <a:extLst>
              <a:ext uri="{FF2B5EF4-FFF2-40B4-BE49-F238E27FC236}">
                <a16:creationId xmlns:a16="http://schemas.microsoft.com/office/drawing/2014/main" id="{1DD55666-31FB-9428-8B4C-FB6321B1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445" y="3866728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인식</a:t>
            </a:r>
          </a:p>
        </p:txBody>
      </p:sp>
      <p:sp>
        <p:nvSpPr>
          <p:cNvPr id="162" name="TextBox 71">
            <a:extLst>
              <a:ext uri="{FF2B5EF4-FFF2-40B4-BE49-F238E27FC236}">
                <a16:creationId xmlns:a16="http://schemas.microsoft.com/office/drawing/2014/main" id="{1DB2E7C2-F8D9-0E8B-7E62-A349FE10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288" y="4472390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Rectangle 41">
            <a:extLst>
              <a:ext uri="{FF2B5EF4-FFF2-40B4-BE49-F238E27FC236}">
                <a16:creationId xmlns:a16="http://schemas.microsoft.com/office/drawing/2014/main" id="{F4519160-3562-19B3-6E45-54D6BC70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40" y="4775621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방지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4C555E86-21C1-DC9E-FA53-AA4B65D00A71}"/>
              </a:ext>
            </a:extLst>
          </p:cNvPr>
          <p:cNvCxnSpPr/>
          <p:nvPr/>
        </p:nvCxnSpPr>
        <p:spPr>
          <a:xfrm>
            <a:off x="6874588" y="3652195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5" name="Rectangle 41">
            <a:extLst>
              <a:ext uri="{FF2B5EF4-FFF2-40B4-BE49-F238E27FC236}">
                <a16:creationId xmlns:a16="http://schemas.microsoft.com/office/drawing/2014/main" id="{3BB5A4B6-70A4-E756-433B-0DB31BC1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00" y="3509126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웹 캠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3C250BD5-D955-70C0-9CFB-9E56C169EAB4}"/>
              </a:ext>
            </a:extLst>
          </p:cNvPr>
          <p:cNvCxnSpPr/>
          <p:nvPr/>
        </p:nvCxnSpPr>
        <p:spPr>
          <a:xfrm>
            <a:off x="6874588" y="4033070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7" name="Rectangle 41">
            <a:extLst>
              <a:ext uri="{FF2B5EF4-FFF2-40B4-BE49-F238E27FC236}">
                <a16:creationId xmlns:a16="http://schemas.microsoft.com/office/drawing/2014/main" id="{7AC6CEC4-FAD7-2472-10AA-41219F88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00" y="3890001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웹 캠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외부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6E2D699-4076-F892-3510-FF34BE4F668E}"/>
              </a:ext>
            </a:extLst>
          </p:cNvPr>
          <p:cNvCxnSpPr/>
          <p:nvPr/>
        </p:nvCxnSpPr>
        <p:spPr>
          <a:xfrm>
            <a:off x="6874588" y="440464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9" name="Rectangle 41">
            <a:extLst>
              <a:ext uri="{FF2B5EF4-FFF2-40B4-BE49-F238E27FC236}">
                <a16:creationId xmlns:a16="http://schemas.microsoft.com/office/drawing/2014/main" id="{2E8BE3AD-DAB6-11F7-A70A-80FCADF4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00" y="4261580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초음파 센서</a:t>
            </a: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7F31B24-3AC1-A456-2138-CD0409FA4E10}"/>
              </a:ext>
            </a:extLst>
          </p:cNvPr>
          <p:cNvCxnSpPr>
            <a:cxnSpLocks/>
          </p:cNvCxnSpPr>
          <p:nvPr/>
        </p:nvCxnSpPr>
        <p:spPr>
          <a:xfrm flipH="1" flipV="1">
            <a:off x="1958965" y="3913547"/>
            <a:ext cx="995830" cy="40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714F7A90-340E-05A4-98CD-28D6CC0BC5A8}"/>
              </a:ext>
            </a:extLst>
          </p:cNvPr>
          <p:cNvCxnSpPr>
            <a:cxnSpLocks/>
          </p:cNvCxnSpPr>
          <p:nvPr/>
        </p:nvCxnSpPr>
        <p:spPr>
          <a:xfrm flipV="1">
            <a:off x="2739576" y="3913548"/>
            <a:ext cx="215220" cy="3867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71">
            <a:extLst>
              <a:ext uri="{FF2B5EF4-FFF2-40B4-BE49-F238E27FC236}">
                <a16:creationId xmlns:a16="http://schemas.microsoft.com/office/drawing/2014/main" id="{7BF660CE-170A-A350-11FF-5EAEC0F29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066" y="3968131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F327F40-17BD-0065-1229-E8F0893A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F229810-684F-B715-2A9C-092542B5E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3684"/>
              </p:ext>
            </p:extLst>
          </p:nvPr>
        </p:nvGraphicFramePr>
        <p:xfrm>
          <a:off x="107504" y="2031530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 Box 62">
            <a:extLst>
              <a:ext uri="{FF2B5EF4-FFF2-40B4-BE49-F238E27FC236}">
                <a16:creationId xmlns:a16="http://schemas.microsoft.com/office/drawing/2014/main" id="{D6DB2FF6-4290-57F5-8F90-8827A59A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7" y="2391571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졸음 방지 기능 처리도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40" name="AutoShape 85">
            <a:extLst>
              <a:ext uri="{FF2B5EF4-FFF2-40B4-BE49-F238E27FC236}">
                <a16:creationId xmlns:a16="http://schemas.microsoft.com/office/drawing/2014/main" id="{E6243110-59ED-16E4-2ABC-8C04F3A9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6" y="2711501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D614B9D9-606C-5961-47D9-36262C500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11690"/>
              </p:ext>
            </p:extLst>
          </p:nvPr>
        </p:nvGraphicFramePr>
        <p:xfrm>
          <a:off x="107503" y="1233571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졸음 방지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2022.07.11.</a:t>
                      </a:r>
                      <a:r>
                        <a:rPr lang="ko-KR" altLang="en-US" sz="1000" dirty="0"/>
                        <a:t>월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졸음 인식 후 운전자에게 경고음과 질문 유도를 통해 졸음을 방지 해주는 졸음 방지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안전운전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지킴이 팀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6AF2B23-C2EA-FCBA-BCAB-93A7422F1F67}"/>
              </a:ext>
            </a:extLst>
          </p:cNvPr>
          <p:cNvSpPr/>
          <p:nvPr/>
        </p:nvSpPr>
        <p:spPr>
          <a:xfrm>
            <a:off x="7402087" y="972838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04F130-F77C-50FA-5909-0A3520952461}"/>
              </a:ext>
            </a:extLst>
          </p:cNvPr>
          <p:cNvCxnSpPr/>
          <p:nvPr/>
        </p:nvCxnSpPr>
        <p:spPr>
          <a:xfrm rot="5400000">
            <a:off x="1728173" y="4377339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1" name="Oval 44">
            <a:extLst>
              <a:ext uri="{FF2B5EF4-FFF2-40B4-BE49-F238E27FC236}">
                <a16:creationId xmlns:a16="http://schemas.microsoft.com/office/drawing/2014/main" id="{1858CF2B-257A-7D4D-A26A-075AAD0D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016" y="3053793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Oval 44">
            <a:extLst>
              <a:ext uri="{FF2B5EF4-FFF2-40B4-BE49-F238E27FC236}">
                <a16:creationId xmlns:a16="http://schemas.microsoft.com/office/drawing/2014/main" id="{2D8732E1-9B25-620E-100D-505CB97D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05" y="2953063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3" name="순서도: 판단 82">
            <a:extLst>
              <a:ext uri="{FF2B5EF4-FFF2-40B4-BE49-F238E27FC236}">
                <a16:creationId xmlns:a16="http://schemas.microsoft.com/office/drawing/2014/main" id="{025795D7-6396-6AA7-0C73-6A0D9BCDDD11}"/>
              </a:ext>
            </a:extLst>
          </p:cNvPr>
          <p:cNvSpPr/>
          <p:nvPr/>
        </p:nvSpPr>
        <p:spPr>
          <a:xfrm>
            <a:off x="1121748" y="3836253"/>
            <a:ext cx="15732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 유도</a:t>
            </a:r>
          </a:p>
        </p:txBody>
      </p:sp>
      <p:sp>
        <p:nvSpPr>
          <p:cNvPr id="84" name="Rectangle 41">
            <a:extLst>
              <a:ext uri="{FF2B5EF4-FFF2-40B4-BE49-F238E27FC236}">
                <a16:creationId xmlns:a16="http://schemas.microsoft.com/office/drawing/2014/main" id="{18C6BB2F-2D32-7205-4E42-52246DBE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89" y="3150012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졸음 방지</a:t>
            </a:r>
          </a:p>
        </p:txBody>
      </p:sp>
      <p:sp>
        <p:nvSpPr>
          <p:cNvPr id="85" name="TextBox 71">
            <a:extLst>
              <a:ext uri="{FF2B5EF4-FFF2-40B4-BE49-F238E27FC236}">
                <a16:creationId xmlns:a16="http://schemas.microsoft.com/office/drawing/2014/main" id="{3443104A-2602-AF1A-B4EA-C1195DD94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146" y="4284790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A66DF3D6-201D-C3D7-E0E2-BD6DF36F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89" y="4562669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운전 보조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F465163-697F-87A0-DD16-CFE860136161}"/>
              </a:ext>
            </a:extLst>
          </p:cNvPr>
          <p:cNvCxnSpPr>
            <a:cxnSpLocks/>
          </p:cNvCxnSpPr>
          <p:nvPr/>
        </p:nvCxnSpPr>
        <p:spPr>
          <a:xfrm>
            <a:off x="4753506" y="499241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F1C1CBA-AFCA-767B-838F-61028C0D488D}"/>
              </a:ext>
            </a:extLst>
          </p:cNvPr>
          <p:cNvCxnSpPr>
            <a:cxnSpLocks/>
          </p:cNvCxnSpPr>
          <p:nvPr/>
        </p:nvCxnSpPr>
        <p:spPr>
          <a:xfrm flipV="1">
            <a:off x="4755591" y="4237595"/>
            <a:ext cx="0" cy="761577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E8323A3E-1A9E-DEC0-0CDF-9CF1E1AC4840}"/>
              </a:ext>
            </a:extLst>
          </p:cNvPr>
          <p:cNvSpPr/>
          <p:nvPr/>
        </p:nvSpPr>
        <p:spPr>
          <a:xfrm>
            <a:off x="4969407" y="4078610"/>
            <a:ext cx="16900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</a:rPr>
              <a:t>진리적 질문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가지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64863FA-6954-18F3-AB3E-561671DBC547}"/>
              </a:ext>
            </a:extLst>
          </p:cNvPr>
          <p:cNvCxnSpPr>
            <a:cxnSpLocks/>
          </p:cNvCxnSpPr>
          <p:nvPr/>
        </p:nvCxnSpPr>
        <p:spPr>
          <a:xfrm>
            <a:off x="4753506" y="4247718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CD74621-C0F0-BCE8-2B3D-4F9253481606}"/>
              </a:ext>
            </a:extLst>
          </p:cNvPr>
          <p:cNvCxnSpPr>
            <a:cxnSpLocks/>
          </p:cNvCxnSpPr>
          <p:nvPr/>
        </p:nvCxnSpPr>
        <p:spPr>
          <a:xfrm>
            <a:off x="4604334" y="4621809"/>
            <a:ext cx="149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9699A70-AB92-9D7C-7ED2-979D309EE832}"/>
              </a:ext>
            </a:extLst>
          </p:cNvPr>
          <p:cNvCxnSpPr/>
          <p:nvPr/>
        </p:nvCxnSpPr>
        <p:spPr>
          <a:xfrm>
            <a:off x="6887788" y="4652570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41F1AEE-AB71-61E2-07F4-7B947460EBC3}"/>
              </a:ext>
            </a:extLst>
          </p:cNvPr>
          <p:cNvCxnSpPr/>
          <p:nvPr/>
        </p:nvCxnSpPr>
        <p:spPr>
          <a:xfrm rot="5400000">
            <a:off x="1728173" y="3650770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4" name="Rectangle 41">
            <a:extLst>
              <a:ext uri="{FF2B5EF4-FFF2-40B4-BE49-F238E27FC236}">
                <a16:creationId xmlns:a16="http://schemas.microsoft.com/office/drawing/2014/main" id="{ED67D4C5-FA27-5C2F-B214-2B627841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782" y="3262003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 유도</a:t>
            </a:r>
          </a:p>
        </p:txBody>
      </p:sp>
      <p:sp>
        <p:nvSpPr>
          <p:cNvPr id="95" name="순서도: 문서 94">
            <a:extLst>
              <a:ext uri="{FF2B5EF4-FFF2-40B4-BE49-F238E27FC236}">
                <a16:creationId xmlns:a16="http://schemas.microsoft.com/office/drawing/2014/main" id="{89A98DF8-1EA9-50DC-0F3E-E189BE10BD5E}"/>
              </a:ext>
            </a:extLst>
          </p:cNvPr>
          <p:cNvSpPr/>
          <p:nvPr/>
        </p:nvSpPr>
        <p:spPr>
          <a:xfrm>
            <a:off x="3148815" y="3821983"/>
            <a:ext cx="1447242" cy="35718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경보음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497967-5EEB-C5E3-2EAE-C68A47B270BD}"/>
              </a:ext>
            </a:extLst>
          </p:cNvPr>
          <p:cNvCxnSpPr>
            <a:cxnSpLocks/>
          </p:cNvCxnSpPr>
          <p:nvPr/>
        </p:nvCxnSpPr>
        <p:spPr>
          <a:xfrm flipH="1">
            <a:off x="3877714" y="3564235"/>
            <a:ext cx="1" cy="26553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1EDDA8F-E74D-385A-5039-6A8637EC7DDA}"/>
              </a:ext>
            </a:extLst>
          </p:cNvPr>
          <p:cNvCxnSpPr>
            <a:cxnSpLocks/>
          </p:cNvCxnSpPr>
          <p:nvPr/>
        </p:nvCxnSpPr>
        <p:spPr>
          <a:xfrm flipH="1">
            <a:off x="3872437" y="4150639"/>
            <a:ext cx="1" cy="265531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8" name="Rectangle 41">
            <a:extLst>
              <a:ext uri="{FF2B5EF4-FFF2-40B4-BE49-F238E27FC236}">
                <a16:creationId xmlns:a16="http://schemas.microsoft.com/office/drawing/2014/main" id="{A0BF31B6-2368-F110-D80D-B9EACF89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195" y="4451800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2C01786-5E37-CD40-A053-40804594B530}"/>
              </a:ext>
            </a:extLst>
          </p:cNvPr>
          <p:cNvCxnSpPr>
            <a:cxnSpLocks/>
          </p:cNvCxnSpPr>
          <p:nvPr/>
        </p:nvCxnSpPr>
        <p:spPr>
          <a:xfrm flipH="1" flipV="1">
            <a:off x="1914347" y="3628068"/>
            <a:ext cx="995830" cy="40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879E60D-9E65-945B-7AFB-D69FB31BB2A9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694958" y="3628069"/>
            <a:ext cx="215220" cy="3867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71">
            <a:extLst>
              <a:ext uri="{FF2B5EF4-FFF2-40B4-BE49-F238E27FC236}">
                <a16:creationId xmlns:a16="http://schemas.microsoft.com/office/drawing/2014/main" id="{B6EBDB67-FAD0-496C-044A-2D71434D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448" y="3682652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</a:p>
        </p:txBody>
      </p: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9A016CC-4725-7A08-F20A-AFA0FA0A8DC6}"/>
              </a:ext>
            </a:extLst>
          </p:cNvPr>
          <p:cNvSpPr/>
          <p:nvPr/>
        </p:nvSpPr>
        <p:spPr>
          <a:xfrm>
            <a:off x="4969406" y="4813820"/>
            <a:ext cx="1690011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커스텀 질문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가지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21653D8-5988-90C7-CB75-CF6F3F9A8D0E}"/>
              </a:ext>
            </a:extLst>
          </p:cNvPr>
          <p:cNvCxnSpPr>
            <a:cxnSpLocks/>
          </p:cNvCxnSpPr>
          <p:nvPr/>
        </p:nvCxnSpPr>
        <p:spPr>
          <a:xfrm flipV="1">
            <a:off x="6869750" y="4237595"/>
            <a:ext cx="0" cy="761577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5FF5032-D8A3-9DC5-3D90-6BCF3E76C7A2}"/>
              </a:ext>
            </a:extLst>
          </p:cNvPr>
          <p:cNvCxnSpPr>
            <a:cxnSpLocks/>
          </p:cNvCxnSpPr>
          <p:nvPr/>
        </p:nvCxnSpPr>
        <p:spPr>
          <a:xfrm>
            <a:off x="6653850" y="499241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343F7E3-881B-63B1-C31F-DE8C9CDF7C16}"/>
              </a:ext>
            </a:extLst>
          </p:cNvPr>
          <p:cNvCxnSpPr>
            <a:cxnSpLocks/>
          </p:cNvCxnSpPr>
          <p:nvPr/>
        </p:nvCxnSpPr>
        <p:spPr>
          <a:xfrm>
            <a:off x="6653850" y="4247718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06" name="AutoShape 46">
            <a:extLst>
              <a:ext uri="{FF2B5EF4-FFF2-40B4-BE49-F238E27FC236}">
                <a16:creationId xmlns:a16="http://schemas.microsoft.com/office/drawing/2014/main" id="{80317923-A88E-CB84-B7B2-BC93A29DD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758" y="4475564"/>
            <a:ext cx="1010640" cy="338256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질문 목록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Oval 58">
            <a:extLst>
              <a:ext uri="{FF2B5EF4-FFF2-40B4-BE49-F238E27FC236}">
                <a16:creationId xmlns:a16="http://schemas.microsoft.com/office/drawing/2014/main" id="{D5EF9732-7AF0-3D5A-DD56-0D0586EA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4" y="552028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8" name="Text Box 59">
            <a:extLst>
              <a:ext uri="{FF2B5EF4-FFF2-40B4-BE49-F238E27FC236}">
                <a16:creationId xmlns:a16="http://schemas.microsoft.com/office/drawing/2014/main" id="{8D7D2A0F-D809-874C-8DD1-167FBBE7F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48" y="5485950"/>
            <a:ext cx="263405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졸음 인식에 의해 </a:t>
            </a:r>
            <a:r>
              <a:rPr lang="ko-KR" altLang="en-US" sz="1000" b="0">
                <a:latin typeface="맑은 고딕" pitchFamily="50" charset="-127"/>
                <a:ea typeface="맑은 고딕" pitchFamily="50" charset="-127"/>
              </a:rPr>
              <a:t>졸음 방지 시스템 활성화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Oval 73">
            <a:extLst>
              <a:ext uri="{FF2B5EF4-FFF2-40B4-BE49-F238E27FC236}">
                <a16:creationId xmlns:a16="http://schemas.microsoft.com/office/drawing/2014/main" id="{B2D844FA-E3A1-20C0-03C3-1FA5F5912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4" y="576158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0" name="Text Box 59">
            <a:extLst>
              <a:ext uri="{FF2B5EF4-FFF2-40B4-BE49-F238E27FC236}">
                <a16:creationId xmlns:a16="http://schemas.microsoft.com/office/drawing/2014/main" id="{2899EBA8-DBCD-FB62-C74A-B6E379FD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48" y="5720309"/>
            <a:ext cx="5198859" cy="47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 질문을 통해 질문 유도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진리적 질문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커스텀 질문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오답일 시 경고음 출력 후 다시 질문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정답일 시 운전 보조 시스템으로 전환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6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236108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933056"/>
            <a:ext cx="8728070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91F52D6-D962-5BD0-685C-38DB3EA2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9030"/>
            <a:ext cx="4259928" cy="211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96779-8907-1DAB-69E6-22C48C69B63A}"/>
              </a:ext>
            </a:extLst>
          </p:cNvPr>
          <p:cNvSpPr txBox="1"/>
          <p:nvPr/>
        </p:nvSpPr>
        <p:spPr>
          <a:xfrm>
            <a:off x="394255" y="1853336"/>
            <a:ext cx="8396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Haar</a:t>
            </a:r>
            <a:r>
              <a:rPr lang="en-US" altLang="ko-KR" dirty="0"/>
              <a:t> Cascade Classifier(</a:t>
            </a:r>
            <a:r>
              <a:rPr lang="ko-KR" altLang="en-US" dirty="0" err="1"/>
              <a:t>하르</a:t>
            </a:r>
            <a:r>
              <a:rPr lang="ko-KR" altLang="en-US" dirty="0"/>
              <a:t> 특징 분류기</a:t>
            </a:r>
            <a:r>
              <a:rPr lang="en-US" altLang="ko-KR" dirty="0"/>
              <a:t>)</a:t>
            </a:r>
            <a:r>
              <a:rPr lang="ko-KR" altLang="en-US" dirty="0"/>
              <a:t>는 머신 러닝 기반의 오브젝트 검출 알고리즘이다</a:t>
            </a:r>
            <a:r>
              <a:rPr lang="en-US" altLang="ko-KR" dirty="0"/>
              <a:t>. </a:t>
            </a:r>
            <a:r>
              <a:rPr lang="ko-KR" altLang="en-US" dirty="0"/>
              <a:t>해당 알고리즘은 </a:t>
            </a:r>
            <a:r>
              <a:rPr lang="en-US" altLang="ko-KR" dirty="0"/>
              <a:t>feature</a:t>
            </a:r>
            <a:r>
              <a:rPr lang="ko-KR" altLang="en-US" dirty="0"/>
              <a:t>을 기반으로 비디오에서 오브젝트를 검출하기 위해 사용된다</a:t>
            </a:r>
            <a:r>
              <a:rPr lang="en-US" altLang="ko-KR" dirty="0"/>
              <a:t>. </a:t>
            </a:r>
            <a:r>
              <a:rPr lang="ko-KR" altLang="en-US" dirty="0"/>
              <a:t>학습 이미지에서 </a:t>
            </a:r>
            <a:r>
              <a:rPr lang="ko-KR" altLang="en-US" dirty="0" err="1"/>
              <a:t>하르</a:t>
            </a:r>
            <a:r>
              <a:rPr lang="ko-KR" altLang="en-US" dirty="0"/>
              <a:t> 특징</a:t>
            </a:r>
            <a:r>
              <a:rPr lang="en-US" altLang="ko-KR" dirty="0"/>
              <a:t>(</a:t>
            </a:r>
            <a:r>
              <a:rPr lang="en-US" altLang="ko-KR" dirty="0" err="1"/>
              <a:t>Haar</a:t>
            </a:r>
            <a:r>
              <a:rPr lang="en-US" altLang="ko-KR" dirty="0"/>
              <a:t> Features)</a:t>
            </a:r>
            <a:r>
              <a:rPr lang="ko-KR" altLang="en-US" dirty="0"/>
              <a:t>를 계산한다</a:t>
            </a:r>
            <a:r>
              <a:rPr lang="en-US" altLang="ko-KR" dirty="0"/>
              <a:t>. </a:t>
            </a:r>
            <a:r>
              <a:rPr lang="ko-KR" altLang="en-US" dirty="0"/>
              <a:t>이때 계산되는 특징은 대략 </a:t>
            </a:r>
            <a:r>
              <a:rPr lang="en-US" altLang="ko-KR" dirty="0"/>
              <a:t>15000</a:t>
            </a:r>
            <a:r>
              <a:rPr lang="ko-KR" altLang="en-US" dirty="0"/>
              <a:t>개 이상의 특징이 검출되기에 얼굴인식에 도움이 되는 이목구비 주위의 값을 내놓아 사용한다</a:t>
            </a:r>
            <a:r>
              <a:rPr lang="en-US" altLang="ko-KR" dirty="0"/>
              <a:t>. </a:t>
            </a:r>
            <a:r>
              <a:rPr lang="ko-KR" altLang="en-US" dirty="0"/>
              <a:t>인식된 얼굴에서 눈꺼풀 주위에 좌표를 설정하고 움직임을 탐색하여 졸음을 인식하게 된다</a:t>
            </a:r>
            <a:r>
              <a:rPr lang="en-US" altLang="ko-KR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2DD0C-A913-7313-1380-18BA83B706B1}"/>
              </a:ext>
            </a:extLst>
          </p:cNvPr>
          <p:cNvSpPr txBox="1"/>
          <p:nvPr/>
        </p:nvSpPr>
        <p:spPr>
          <a:xfrm>
            <a:off x="368732" y="1372640"/>
            <a:ext cx="5176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Haar</a:t>
            </a:r>
            <a:r>
              <a:rPr lang="en-US" altLang="ko-KR" sz="2000" b="1" dirty="0"/>
              <a:t> Cascade Classifier(</a:t>
            </a:r>
            <a:r>
              <a:rPr lang="ko-KR" altLang="en-US" sz="2000" b="1" dirty="0" err="1"/>
              <a:t>하르</a:t>
            </a:r>
            <a:r>
              <a:rPr lang="ko-KR" altLang="en-US" sz="2000" b="1" dirty="0"/>
              <a:t> 특징 분류기</a:t>
            </a:r>
            <a:r>
              <a:rPr lang="en-US" altLang="ko-KR" sz="2000" b="1" dirty="0"/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E630CB-48B4-0897-D726-14322A2C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2" y="4062653"/>
            <a:ext cx="3724418" cy="211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236108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933056"/>
            <a:ext cx="8728070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32DD0C-A913-7313-1380-18BA83B706B1}"/>
              </a:ext>
            </a:extLst>
          </p:cNvPr>
          <p:cNvSpPr txBox="1"/>
          <p:nvPr/>
        </p:nvSpPr>
        <p:spPr>
          <a:xfrm>
            <a:off x="368732" y="1372640"/>
            <a:ext cx="3964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Facial Landmark(</a:t>
            </a:r>
            <a:r>
              <a:rPr lang="ko-KR" altLang="en-US" sz="2000" b="1" dirty="0"/>
              <a:t>얼굴 랜드마크</a:t>
            </a:r>
            <a:r>
              <a:rPr lang="en-US" altLang="ko-KR" sz="2000" b="1" dirty="0"/>
              <a:t>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4852" y="3826080"/>
            <a:ext cx="10114844" cy="50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4436472" descr="DRW00004df840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22" y="4078218"/>
            <a:ext cx="6718981" cy="21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096779-8907-1DAB-69E6-22C48C69B63A}"/>
              </a:ext>
            </a:extLst>
          </p:cNvPr>
          <p:cNvSpPr txBox="1"/>
          <p:nvPr/>
        </p:nvSpPr>
        <p:spPr>
          <a:xfrm>
            <a:off x="368732" y="1889137"/>
            <a:ext cx="839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Facial Landmark(</a:t>
            </a:r>
            <a:r>
              <a:rPr lang="ko-KR" altLang="en-US" dirty="0"/>
              <a:t>얼굴 랜드마크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haarcascade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분류기를</a:t>
            </a:r>
            <a:r>
              <a:rPr lang="ko-KR" altLang="en-US" dirty="0"/>
              <a:t> </a:t>
            </a:r>
            <a:r>
              <a:rPr lang="ko-KR" altLang="en-US" dirty="0" err="1"/>
              <a:t>사용해검출된</a:t>
            </a:r>
            <a:r>
              <a:rPr lang="ko-KR" altLang="en-US" dirty="0"/>
              <a:t> 얼굴객체에서 얼굴 구조를 감지하기 위해 </a:t>
            </a:r>
            <a:r>
              <a:rPr lang="en-US" altLang="ko-KR" dirty="0"/>
              <a:t>68</a:t>
            </a:r>
            <a:r>
              <a:rPr lang="ko-KR" altLang="en-US" dirty="0"/>
              <a:t>개 점</a:t>
            </a:r>
            <a:r>
              <a:rPr lang="en-US" altLang="ko-KR" dirty="0"/>
              <a:t>(x, y)</a:t>
            </a:r>
            <a:r>
              <a:rPr lang="ko-KR" altLang="en-US" dirty="0"/>
              <a:t>을 찍어 위치를 추정합니다</a:t>
            </a:r>
            <a:r>
              <a:rPr lang="en-US" altLang="ko-KR" dirty="0"/>
              <a:t>.  </a:t>
            </a:r>
            <a:r>
              <a:rPr lang="ko-KR" altLang="en-US" dirty="0"/>
              <a:t> 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66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42142"/>
              </p:ext>
            </p:extLst>
          </p:nvPr>
        </p:nvGraphicFramePr>
        <p:xfrm>
          <a:off x="1566546" y="1377870"/>
          <a:ext cx="6010907" cy="50053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6401538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9912A0-1C97-7079-6F99-68ED6491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236108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933056"/>
            <a:ext cx="8728070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32DD0C-A913-7313-1380-18BA83B706B1}"/>
              </a:ext>
            </a:extLst>
          </p:cNvPr>
          <p:cNvSpPr txBox="1"/>
          <p:nvPr/>
        </p:nvSpPr>
        <p:spPr>
          <a:xfrm>
            <a:off x="368732" y="1372640"/>
            <a:ext cx="4116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Eye Aspect Ratio EAR(</a:t>
            </a:r>
            <a:r>
              <a:rPr lang="ko-KR" altLang="en-US" sz="2000" b="1" dirty="0"/>
              <a:t>눈 </a:t>
            </a:r>
            <a:r>
              <a:rPr lang="ko-KR" altLang="en-US" sz="2000" b="1" dirty="0" err="1"/>
              <a:t>종횡비</a:t>
            </a:r>
            <a:r>
              <a:rPr lang="en-US" altLang="ko-KR" sz="2000" b="1" dirty="0"/>
              <a:t>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4852" y="3826080"/>
            <a:ext cx="10114844" cy="50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96779-8907-1DAB-69E6-22C48C69B63A}"/>
              </a:ext>
            </a:extLst>
          </p:cNvPr>
          <p:cNvSpPr txBox="1"/>
          <p:nvPr/>
        </p:nvSpPr>
        <p:spPr>
          <a:xfrm>
            <a:off x="368732" y="1889137"/>
            <a:ext cx="8396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</a:t>
            </a:r>
            <a:r>
              <a:rPr lang="en-US" altLang="ko-KR" dirty="0"/>
              <a:t> </a:t>
            </a:r>
            <a:r>
              <a:rPr lang="ko-KR" altLang="en-US" dirty="0" err="1"/>
              <a:t>종횡비는</a:t>
            </a:r>
            <a:r>
              <a:rPr lang="ko-KR" altLang="en-US" dirty="0"/>
              <a:t> </a:t>
            </a:r>
            <a:r>
              <a:rPr lang="en-US" altLang="ko-KR" dirty="0" err="1"/>
              <a:t>Soukupová</a:t>
            </a:r>
            <a:r>
              <a:rPr lang="ko-KR" altLang="en-US" dirty="0"/>
              <a:t>와 </a:t>
            </a:r>
            <a:r>
              <a:rPr lang="en-US" altLang="ko-KR" dirty="0" err="1"/>
              <a:t>Čech</a:t>
            </a:r>
            <a:r>
              <a:rPr lang="ko-KR" altLang="en-US" dirty="0"/>
              <a:t>의 </a:t>
            </a:r>
            <a:r>
              <a:rPr lang="en-US" altLang="ko-KR" dirty="0"/>
              <a:t>2016</a:t>
            </a:r>
            <a:r>
              <a:rPr lang="ko-KR" altLang="en-US" dirty="0"/>
              <a:t>년 논문 </a:t>
            </a:r>
            <a:r>
              <a:rPr lang="en-US" altLang="ko-KR" dirty="0"/>
              <a:t>"</a:t>
            </a:r>
            <a:r>
              <a:rPr lang="en-US" altLang="ko-KR" dirty="0" err="1"/>
              <a:t>RealTime</a:t>
            </a:r>
            <a:r>
              <a:rPr lang="en-US" altLang="ko-KR" dirty="0"/>
              <a:t> </a:t>
            </a:r>
            <a:r>
              <a:rPr lang="en-US" altLang="ko-KR" dirty="0" err="1"/>
              <a:t>Ete</a:t>
            </a:r>
            <a:r>
              <a:rPr lang="en-US" altLang="ko-KR" dirty="0"/>
              <a:t> Blink Detection Using Facial Landmarks“</a:t>
            </a:r>
            <a:r>
              <a:rPr lang="ko-KR" altLang="en-US" dirty="0"/>
              <a:t>에서 기인했다</a:t>
            </a:r>
            <a:r>
              <a:rPr lang="en-US" altLang="ko-KR" dirty="0"/>
              <a:t>. EAR </a:t>
            </a:r>
            <a:r>
              <a:rPr lang="ko-KR" altLang="en-US" dirty="0"/>
              <a:t>방정식을 사용하여</a:t>
            </a:r>
            <a:r>
              <a:rPr lang="en-US" altLang="ko-KR" dirty="0"/>
              <a:t>, </a:t>
            </a:r>
            <a:r>
              <a:rPr lang="ko-KR" altLang="en-US" dirty="0"/>
              <a:t>평상시 눈을 뜨고 있으면 일정 값을 유지하지만 눈을 감으면 </a:t>
            </a:r>
            <a:r>
              <a:rPr lang="en-US" altLang="ko-KR" dirty="0"/>
              <a:t>0</a:t>
            </a:r>
            <a:r>
              <a:rPr lang="ko-KR" altLang="en-US" dirty="0"/>
              <a:t>에 가깝게 떨어집니다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알고리즘을 사용하여 눈을 감고있는지 아닌지 판단할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7759" y="3688118"/>
            <a:ext cx="12983004" cy="45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41872808" descr="DRW00004df8409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7" y="4145318"/>
            <a:ext cx="4579582" cy="21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log.kakaocdn.net/dn/luWLs/btqCrknCnmm/uNYZmcpFj0duDrtxJTKvD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9" y="4272128"/>
            <a:ext cx="3859315" cy="15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92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236108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933056"/>
            <a:ext cx="8728070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32DD0C-A913-7313-1380-18BA83B706B1}"/>
              </a:ext>
            </a:extLst>
          </p:cNvPr>
          <p:cNvSpPr txBox="1"/>
          <p:nvPr/>
        </p:nvSpPr>
        <p:spPr>
          <a:xfrm>
            <a:off x="368732" y="1372640"/>
            <a:ext cx="657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Ultrasonic Sensor(</a:t>
            </a:r>
            <a:r>
              <a:rPr lang="ko-KR" altLang="en-US" sz="2000" b="1" dirty="0"/>
              <a:t>거리 측정</a:t>
            </a:r>
            <a:r>
              <a:rPr lang="en-US" altLang="ko-KR" sz="2000" b="1" dirty="0"/>
              <a:t>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4852" y="3826080"/>
            <a:ext cx="10114844" cy="50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96779-8907-1DAB-69E6-22C48C69B63A}"/>
              </a:ext>
            </a:extLst>
          </p:cNvPr>
          <p:cNvSpPr txBox="1"/>
          <p:nvPr/>
        </p:nvSpPr>
        <p:spPr>
          <a:xfrm>
            <a:off x="368732" y="1889137"/>
            <a:ext cx="839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센서에서 발생시키는 초음파를 이용하여 운전자의 후두부에 반사되어 돌아오는 음파를 통해 운전자의 후두부와 차량의 </a:t>
            </a:r>
            <a:r>
              <a:rPr lang="ko-KR" altLang="en-US" dirty="0" smtClean="0"/>
              <a:t>헤드레스트의 </a:t>
            </a:r>
            <a:r>
              <a:rPr lang="ko-KR" altLang="en-US" dirty="0"/>
              <a:t>거리를 측정한다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측정한 거리가 미리 정해 놓은 임계치 값을 벗어나면 졸음운전이라 판단한다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7759" y="3688118"/>
            <a:ext cx="12983004" cy="45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0">
            <a:extLst>
              <a:ext uri="{FF2B5EF4-FFF2-40B4-BE49-F238E27FC236}">
                <a16:creationId xmlns:a16="http://schemas.microsoft.com/office/drawing/2014/main" id="{9B5D31BB-5E37-6132-32E3-403ADE97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52" y="3950757"/>
            <a:ext cx="7522955" cy="230592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6755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236108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933056"/>
            <a:ext cx="8728070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A1A17-52D9-0172-6FD5-AA022E48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32DD0C-A913-7313-1380-18BA83B706B1}"/>
              </a:ext>
            </a:extLst>
          </p:cNvPr>
          <p:cNvSpPr txBox="1"/>
          <p:nvPr/>
        </p:nvSpPr>
        <p:spPr>
          <a:xfrm>
            <a:off x="368732" y="1372640"/>
            <a:ext cx="459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Google Cloud Speech API: </a:t>
            </a:r>
            <a:r>
              <a:rPr lang="ko-KR" altLang="en-US" sz="2000" b="1"/>
              <a:t>음성 인식</a:t>
            </a:r>
            <a:endParaRPr lang="en-US" altLang="ko-KR" sz="2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4852" y="3826080"/>
            <a:ext cx="10114844" cy="50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96779-8907-1DAB-69E6-22C48C69B63A}"/>
              </a:ext>
            </a:extLst>
          </p:cNvPr>
          <p:cNvSpPr txBox="1"/>
          <p:nvPr/>
        </p:nvSpPr>
        <p:spPr>
          <a:xfrm>
            <a:off x="368732" y="1889137"/>
            <a:ext cx="839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Library</a:t>
            </a:r>
            <a:r>
              <a:rPr lang="ko-KR" altLang="en-US" dirty="0"/>
              <a:t>와 </a:t>
            </a:r>
            <a:r>
              <a:rPr lang="en-US" altLang="ko-KR" dirty="0"/>
              <a:t>CLI tool </a:t>
            </a:r>
            <a:r>
              <a:rPr lang="ko-KR" altLang="en-US" dirty="0"/>
              <a:t>에 있는 </a:t>
            </a:r>
            <a:r>
              <a:rPr lang="en-US" altLang="ko-KR" dirty="0"/>
              <a:t>API</a:t>
            </a:r>
            <a:r>
              <a:rPr lang="ko-KR" altLang="en-US" dirty="0"/>
              <a:t>인 </a:t>
            </a:r>
            <a:r>
              <a:rPr lang="en-US" altLang="ko-KR" dirty="0"/>
              <a:t>Google Speech to Text</a:t>
            </a:r>
            <a:r>
              <a:rPr lang="ko-KR" altLang="en-US" dirty="0"/>
              <a:t>를 사용하여</a:t>
            </a:r>
            <a:r>
              <a:rPr lang="en-US" altLang="ko-KR" dirty="0"/>
              <a:t>, Speech to Text, Text to Speech </a:t>
            </a:r>
            <a:r>
              <a:rPr lang="ko-KR" altLang="en-US" dirty="0"/>
              <a:t>를 구현한다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저장된 질문지에 따라서 </a:t>
            </a:r>
            <a:r>
              <a:rPr lang="en-US" altLang="ko-KR" dirty="0"/>
              <a:t>TTS</a:t>
            </a:r>
            <a:r>
              <a:rPr lang="ko-KR" altLang="en-US" dirty="0"/>
              <a:t>로 운전자에게 질문을 하고</a:t>
            </a:r>
            <a:r>
              <a:rPr lang="en-US" altLang="ko-KR" dirty="0"/>
              <a:t>, </a:t>
            </a:r>
            <a:r>
              <a:rPr lang="ko-KR" altLang="en-US" dirty="0"/>
              <a:t>운전자의 대답을 </a:t>
            </a:r>
            <a:r>
              <a:rPr lang="en-US" altLang="ko-KR" dirty="0"/>
              <a:t>STT</a:t>
            </a:r>
            <a:r>
              <a:rPr lang="ko-KR" altLang="en-US" dirty="0"/>
              <a:t>로 받아들이고 변환하여 그 대답이 정답인지 아닌지 판단한다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767" y="3688118"/>
            <a:ext cx="12983004" cy="45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BA17D-C021-03AC-D7AF-9C93DB1B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6" y="4017653"/>
            <a:ext cx="4176483" cy="21801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FD1521-43C1-C21C-4507-A400B1F55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250" y="4030871"/>
            <a:ext cx="3947827" cy="21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48E45B-C7B3-319C-8F3F-F186E58F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921288-99A7-B417-0B7A-D8F5EE7BA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85" y="1700745"/>
            <a:ext cx="8889830" cy="39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42733"/>
              </p:ext>
            </p:extLst>
          </p:nvPr>
        </p:nvGraphicFramePr>
        <p:xfrm>
          <a:off x="929787" y="1280195"/>
          <a:ext cx="7153124" cy="5029125"/>
        </p:xfrm>
        <a:graphic>
          <a:graphicData uri="http://schemas.openxmlformats.org/drawingml/2006/table">
            <a:tbl>
              <a:tblPr/>
              <a:tblGrid>
                <a:gridCol w="103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 row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 인식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눈꺼풀 움직임 분석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 객체 인식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눈꺼풀 인식 및 움직임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졸음 판단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고개 각도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초음파 센서 측정 값 수집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수신 값 비교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REC-02-03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졸음판단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차선 이탈 감지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차선 인식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66715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차선 관심영역 지정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1953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이탈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891754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이탈 감지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일정 시간 내 연속하는 이탈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49849"/>
                  </a:ext>
                </a:extLst>
              </a:tr>
              <a:tr h="3352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REC-03-05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졸음판단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71317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C9C0C35-7EBB-FAD0-D100-56DA60D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61068"/>
              </p:ext>
            </p:extLst>
          </p:nvPr>
        </p:nvGraphicFramePr>
        <p:xfrm>
          <a:off x="929787" y="1280195"/>
          <a:ext cx="7153124" cy="5029125"/>
        </p:xfrm>
        <a:graphic>
          <a:graphicData uri="http://schemas.openxmlformats.org/drawingml/2006/table">
            <a:tbl>
              <a:tblPr/>
              <a:tblGrid>
                <a:gridCol w="103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85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졸음 방지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경고음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졸음 신호 수신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경고음 출력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대화 유도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등록 기능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질문 수정 기능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질문 음성 출력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인식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인식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정답처리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93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PRE-02-04-02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답변 인식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오답처리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6671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C9C0C35-7EBB-FAD0-D100-56DA60D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107504" y="1124744"/>
            <a:ext cx="85099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실시간 영상처리</a:t>
            </a:r>
            <a:endParaRPr lang="en-US" altLang="ko-KR" sz="2000" b="1" dirty="0"/>
          </a:p>
          <a:p>
            <a:r>
              <a:rPr lang="en-US" altLang="ko-KR" sz="1600" dirty="0"/>
              <a:t>   </a:t>
            </a:r>
          </a:p>
          <a:p>
            <a:r>
              <a:rPr lang="en-US" altLang="ko-KR" sz="1600" dirty="0" err="1"/>
              <a:t>Haarcascade</a:t>
            </a:r>
            <a:r>
              <a:rPr lang="ko-KR" altLang="en-US" sz="1600" dirty="0"/>
              <a:t>에서 감지한 얼굴 객체를 스트림에서 크기를 조정하고 </a:t>
            </a:r>
            <a:r>
              <a:rPr lang="en-US" altLang="ko-KR" sz="1600" dirty="0"/>
              <a:t>Grayscale</a:t>
            </a:r>
            <a:r>
              <a:rPr lang="ko-KR" altLang="en-US" sz="1600" dirty="0"/>
              <a:t> 채널로 변환한 후에 영상처리 함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83" y="2360128"/>
            <a:ext cx="8058696" cy="40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8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(2)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E9B17A8-0DB7-57DE-2E4F-46E0E81A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101338" y="1130571"/>
            <a:ext cx="85099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Haar</a:t>
            </a:r>
            <a:r>
              <a:rPr lang="en-US" altLang="ko-KR" sz="2000" b="1" dirty="0"/>
              <a:t> Cascade Classifier(</a:t>
            </a:r>
            <a:r>
              <a:rPr lang="ko-KR" altLang="en-US" sz="2000" b="1" dirty="0" err="1"/>
              <a:t>하르</a:t>
            </a:r>
            <a:r>
              <a:rPr lang="ko-KR" altLang="en-US" sz="2000" b="1" dirty="0"/>
              <a:t> 특징 분류기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ko-KR" altLang="en-US" sz="1600" dirty="0"/>
              <a:t> 아래 코드는 본 프로젝트 중 핵심 기능이 되는 눈꺼풀의 움직임을 인식하는 데 필요 요소가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얼굴 검출을 위해서 학습된 </a:t>
            </a:r>
            <a:r>
              <a:rPr lang="en-US" altLang="ko-KR" sz="1600" dirty="0" err="1">
                <a:effectLst/>
              </a:rPr>
              <a:t>HaarCascadeClassifier</a:t>
            </a:r>
            <a:r>
              <a:rPr lang="ko-KR" altLang="en-US" sz="1600" dirty="0">
                <a:effectLst/>
              </a:rPr>
              <a:t>를 </a:t>
            </a:r>
            <a:r>
              <a:rPr lang="ko-KR" altLang="en-US" sz="1600" dirty="0"/>
              <a:t>사용하여 </a:t>
            </a:r>
            <a:r>
              <a:rPr lang="ko-KR" altLang="en-US" sz="1600" dirty="0">
                <a:effectLst/>
              </a:rPr>
              <a:t>임의의 이미지에서 얼굴을 검출하는 과정이다</a:t>
            </a:r>
            <a:r>
              <a:rPr lang="en-US" altLang="ko-KR" sz="1600" dirty="0">
                <a:effectLst/>
              </a:rPr>
              <a:t>. </a:t>
            </a:r>
            <a:r>
              <a:rPr lang="ko-KR" altLang="en-US" sz="1600" dirty="0"/>
              <a:t>이는 추후 눈꺼풀의 움직임을 판단하는 프로그램의 기반이 되는 작업이다</a:t>
            </a:r>
            <a:r>
              <a:rPr lang="en-US" altLang="ko-KR" sz="1600" dirty="0"/>
              <a:t>. </a:t>
            </a:r>
            <a:endParaRPr lang="en-US" altLang="ko-KR" sz="1600" dirty="0">
              <a:effectLst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D130EF-0697-D5FC-2797-9F8BD069E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4" t="25899" r="224" b="908"/>
          <a:stretch/>
        </p:blipFill>
        <p:spPr>
          <a:xfrm>
            <a:off x="399167" y="2996952"/>
            <a:ext cx="833261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107504" y="1116672"/>
            <a:ext cx="8260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Haar</a:t>
            </a:r>
            <a:r>
              <a:rPr lang="en-US" altLang="ko-KR" sz="2000" b="1" dirty="0"/>
              <a:t> Cascade Classifier(</a:t>
            </a:r>
            <a:r>
              <a:rPr lang="ko-KR" altLang="en-US" sz="2000" b="1" dirty="0" err="1"/>
              <a:t>하르</a:t>
            </a:r>
            <a:r>
              <a:rPr lang="ko-KR" altLang="en-US" sz="2000" b="1" dirty="0"/>
              <a:t> 특징 분류기</a:t>
            </a:r>
            <a:r>
              <a:rPr lang="en-US" altLang="ko-KR" sz="2000" b="1" dirty="0"/>
              <a:t>)</a:t>
            </a:r>
          </a:p>
          <a:p>
            <a:r>
              <a:rPr lang="en-US" altLang="ko-KR" sz="1600" dirty="0"/>
              <a:t>  </a:t>
            </a:r>
          </a:p>
          <a:p>
            <a:r>
              <a:rPr lang="ko-KR" altLang="en-US" sz="1600" dirty="0"/>
              <a:t>  얼굴을 실시간 감지하며 감지되고 있는 얼굴 위에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</a:t>
            </a:r>
            <a:r>
              <a:rPr lang="ko-KR" altLang="en-US" sz="1600" dirty="0"/>
              <a:t>값으로 </a:t>
            </a:r>
            <a:r>
              <a:rPr lang="en-US" altLang="ko-KR" sz="1600" dirty="0"/>
              <a:t>(x, y) </a:t>
            </a:r>
            <a:r>
              <a:rPr lang="ko-KR" altLang="en-US" sz="1600" dirty="0"/>
              <a:t>좌표 값을 계산하여 사각형 감지 상자를 그림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" y="2264660"/>
            <a:ext cx="8001098" cy="40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7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107504" y="1121552"/>
            <a:ext cx="8509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/>
              <a:t>Dlib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1600" dirty="0"/>
              <a:t>  두 눈의 좌표를 </a:t>
            </a:r>
            <a:r>
              <a:rPr lang="ko-KR" altLang="en-US" sz="1600" dirty="0" err="1"/>
              <a:t>종횡비</a:t>
            </a:r>
            <a:r>
              <a:rPr lang="ko-KR" altLang="en-US" sz="1600" dirty="0"/>
              <a:t> 값으로 계산하여 추출하고 평균값을 구하고 사람 눈동자의 오목한 점을 구하여 오차를 최소화한다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62" y="2282984"/>
            <a:ext cx="8001098" cy="41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5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기술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EF5200-CCC6-B366-F7F1-B649E5A7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BCA602-033C-E4F9-AE83-5A6EF0F7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3" y="1307512"/>
            <a:ext cx="7493875" cy="50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420286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107504" y="1094166"/>
            <a:ext cx="8509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EAR(</a:t>
            </a:r>
            <a:r>
              <a:rPr lang="ko-KR" altLang="en-US" sz="2000" b="1" dirty="0"/>
              <a:t>눈 </a:t>
            </a:r>
            <a:r>
              <a:rPr lang="ko-KR" altLang="en-US" sz="2000" b="1" dirty="0" err="1"/>
              <a:t>종횡비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r>
              <a:rPr lang="ko-KR" altLang="en-US" sz="1600" dirty="0"/>
              <a:t>  두 눈의 거리를 유클리드 거리 공식을 통해 수직</a:t>
            </a:r>
            <a:r>
              <a:rPr lang="en-US" altLang="ko-KR" sz="1600" dirty="0"/>
              <a:t>, </a:t>
            </a:r>
            <a:r>
              <a:rPr lang="ko-KR" altLang="en-US" sz="1600" dirty="0"/>
              <a:t>수평 비율을 구한 후에 두 거리 간의 평균 값을 계산하여 반환함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03" y="2314267"/>
            <a:ext cx="8001098" cy="41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00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2B3CCE-AFD6-AEF8-02A5-7805A4F1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6" y="1939861"/>
            <a:ext cx="5832647" cy="453639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(5)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445734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3346266" y="630501"/>
            <a:ext cx="55576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초음파 센서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거리 측정</a:t>
            </a:r>
            <a:r>
              <a:rPr lang="en-US" altLang="ko-KR" sz="2000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r>
              <a:rPr lang="ko-KR" altLang="en-US" sz="1600" dirty="0"/>
              <a:t>  운전자의 후두부와 운전자의 헤드 </a:t>
            </a:r>
            <a:r>
              <a:rPr lang="ko-KR" altLang="en-US" sz="1600" dirty="0" err="1"/>
              <a:t>레스트와의</a:t>
            </a:r>
            <a:r>
              <a:rPr lang="ko-KR" altLang="en-US" sz="1600" dirty="0"/>
              <a:t> 거리를 측정하며 지정된 임계치에 도달하면 횟수가 증가함</a:t>
            </a:r>
            <a:r>
              <a:rPr lang="en-US" altLang="ko-KR" sz="1600" dirty="0"/>
              <a:t>. </a:t>
            </a:r>
            <a:r>
              <a:rPr lang="ko-KR" altLang="en-US" sz="1600" dirty="0"/>
              <a:t>횟수 </a:t>
            </a:r>
            <a:r>
              <a:rPr lang="en-US" altLang="ko-KR" sz="1600" dirty="0"/>
              <a:t>3</a:t>
            </a:r>
            <a:r>
              <a:rPr lang="ko-KR" altLang="en-US" sz="1600" dirty="0"/>
              <a:t>회에 도달할 시 졸음 운전 경고를 내보내며 카운트를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초기화시킴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5707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(5)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107042" y="1116672"/>
            <a:ext cx="85099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차선 인식</a:t>
            </a: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r>
              <a:rPr lang="ko-KR" altLang="en-US" sz="2000" dirty="0"/>
              <a:t> </a:t>
            </a:r>
            <a:r>
              <a:rPr lang="en-US" altLang="ko-KR" sz="1600" dirty="0" err="1"/>
              <a:t>openCV</a:t>
            </a:r>
            <a:r>
              <a:rPr lang="ko-KR" altLang="en-US" sz="1600" dirty="0"/>
              <a:t>를 사용해 이미지의 관심 영역 값을 지정 및 차선 찾기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2387453"/>
            <a:ext cx="8180092" cy="39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(5)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8611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107504" y="1124744"/>
            <a:ext cx="85099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차선 인식</a:t>
            </a: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r>
              <a:rPr lang="ko-KR" altLang="en-US" sz="2000" dirty="0"/>
              <a:t> </a:t>
            </a:r>
            <a:r>
              <a:rPr lang="en-US" altLang="ko-KR" sz="1600" dirty="0"/>
              <a:t>ROI</a:t>
            </a:r>
            <a:r>
              <a:rPr lang="ko-KR" altLang="en-US" sz="1600" dirty="0"/>
              <a:t> 범위 내에 인식된 차선 위에 감지 선을 그림</a:t>
            </a:r>
            <a:r>
              <a:rPr lang="en-US" altLang="ko-KR" sz="1600" dirty="0"/>
              <a:t>. </a:t>
            </a:r>
            <a:r>
              <a:rPr lang="ko-KR" altLang="en-US" sz="1600" dirty="0"/>
              <a:t>감지선이 겹칠 경우 겹치는 부분에 대한 경고를 출력함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2498585"/>
            <a:ext cx="8180092" cy="39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8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F8296B-BCB4-66DB-97FF-299CDD7F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2" y="2343536"/>
            <a:ext cx="8509998" cy="413198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(6)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101" y="6444938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48050-A08B-A1A0-113E-96DF24165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EE2665-BC5B-9FB9-A6EF-D04E23C2FFFB}"/>
              </a:ext>
            </a:extLst>
          </p:cNvPr>
          <p:cNvSpPr txBox="1"/>
          <p:nvPr/>
        </p:nvSpPr>
        <p:spPr>
          <a:xfrm>
            <a:off x="63619" y="1132407"/>
            <a:ext cx="8509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STT/TTS(</a:t>
            </a:r>
            <a:r>
              <a:rPr lang="ko-KR" altLang="en-US" sz="2000" b="1" dirty="0"/>
              <a:t>음성 인식</a:t>
            </a:r>
            <a:r>
              <a:rPr lang="en-US" altLang="ko-KR" sz="2000" b="1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r>
              <a:rPr lang="ko-KR" altLang="en-US" sz="1600" dirty="0"/>
              <a:t>  운전자의 졸음 운전 방지를 위하여 한국어로 정해진 질문지를 출력하면서 운전자의 운전 환경을 환기시킴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6268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78DA02-8E04-BF07-75D9-D2B0F3562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설문조사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26EBCA4-195F-18C5-0131-B197D611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D488B-5346-5F99-320A-C56F00B7A895}"/>
              </a:ext>
            </a:extLst>
          </p:cNvPr>
          <p:cNvSpPr txBox="1"/>
          <p:nvPr/>
        </p:nvSpPr>
        <p:spPr>
          <a:xfrm>
            <a:off x="1655676" y="1470894"/>
            <a:ext cx="582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고속도로 교통사고 사망자 발생률 </a:t>
            </a:r>
            <a:r>
              <a:rPr lang="en-US" altLang="ko-KR" b="1" dirty="0"/>
              <a:t>1</a:t>
            </a:r>
            <a:r>
              <a:rPr lang="ko-KR" altLang="en-US" b="1" dirty="0"/>
              <a:t>위 원인 </a:t>
            </a:r>
            <a:r>
              <a:rPr lang="en-US" altLang="ko-KR" b="1" dirty="0"/>
              <a:t>“</a:t>
            </a:r>
            <a:r>
              <a:rPr lang="ko-KR" altLang="en-US" b="1" dirty="0"/>
              <a:t>졸음운전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2F8DD3-5E72-1D33-508B-DADF4AFF92DE}"/>
              </a:ext>
            </a:extLst>
          </p:cNvPr>
          <p:cNvGrpSpPr/>
          <p:nvPr/>
        </p:nvGrpSpPr>
        <p:grpSpPr>
          <a:xfrm>
            <a:off x="395536" y="1947428"/>
            <a:ext cx="8602988" cy="3464682"/>
            <a:chOff x="424357" y="1924959"/>
            <a:chExt cx="9073931" cy="3302918"/>
          </a:xfrm>
        </p:grpSpPr>
        <p:pic>
          <p:nvPicPr>
            <p:cNvPr id="36" name="Picture 8">
              <a:extLst>
                <a:ext uri="{FF2B5EF4-FFF2-40B4-BE49-F238E27FC236}">
                  <a16:creationId xmlns:a16="http://schemas.microsoft.com/office/drawing/2014/main" id="{B403218C-9170-F255-95EE-E851AA3F3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7985" y="1924959"/>
              <a:ext cx="5070303" cy="330291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7" name="Picture 10">
              <a:extLst>
                <a:ext uri="{FF2B5EF4-FFF2-40B4-BE49-F238E27FC236}">
                  <a16:creationId xmlns:a16="http://schemas.microsoft.com/office/drawing/2014/main" id="{C519088F-5BCD-4BA5-A3A4-1D2BB9A38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357" y="2055730"/>
              <a:ext cx="4003628" cy="314831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1409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65E45D-62B9-14FB-6987-61377E7C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8" y="2779779"/>
            <a:ext cx="8719704" cy="19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34502"/>
              </p:ext>
            </p:extLst>
          </p:nvPr>
        </p:nvGraphicFramePr>
        <p:xfrm>
          <a:off x="251520" y="1336205"/>
          <a:ext cx="4392488" cy="4968001"/>
        </p:xfrm>
        <a:graphic>
          <a:graphicData uri="http://schemas.openxmlformats.org/drawingml/2006/table">
            <a:tbl>
              <a:tblPr/>
              <a:tblGrid>
                <a:gridCol w="34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2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76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불러온 영상 속 얼굴을 인식하여 관심영역으로 지정함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눈꺼풀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관심영역 중 눈꺼풀을 인식하여 감겨 있는 상태인지 아닌지 분류함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눈꺼풀 움직임 감지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눈꺼풀이 감길 경우 지속 시간을 체크하여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이상 유지될 경우 졸음으로 판단함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고개 각도 변화 측정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초음파센서 측정 값이 기존 측정값과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 차이가 날 경우 졸음으로 판단함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불러온 영상 속 차선을 인식하여 주행상태를 감지함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 이탈 감지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차선을 일정 시간동안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이상 이탈할 경우 졸음으로 감지함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졸음이 감지될 경우 경고음 음성을 출력함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목록 수정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개개인에 맞게 질문 목록 및 그에 따른 답변을 수정할 수 있음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출력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파일의 질문 목록을 음성으로 출력함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답변을 텍스트로 변환하여 정답인지 판단함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C78B012-C655-DA45-A32E-44E4AF32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15644"/>
              </p:ext>
            </p:extLst>
          </p:nvPr>
        </p:nvGraphicFramePr>
        <p:xfrm>
          <a:off x="4860032" y="1336205"/>
          <a:ext cx="4123620" cy="4967996"/>
        </p:xfrm>
        <a:graphic>
          <a:graphicData uri="http://schemas.openxmlformats.org/drawingml/2006/table">
            <a:tbl>
              <a:tblPr/>
              <a:tblGrid>
                <a:gridCol w="32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790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안면 인식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webcam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안면 영상을 촬영하여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불러옴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주행 상황 인식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webcam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 영상을 촬영하여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불러옴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고개 각도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초음파센서를 통해 운전자의 후두와 헤드레스트 사이 거리 값을 측정함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경고음 출력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스피커를 통해 경고음을 출력함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대화 유도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스피커를 통해 사전에 정의된 질문을 출력함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9DA1864-A38D-8C2B-FBD2-48B734FDD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65" y="1813229"/>
            <a:ext cx="8444470" cy="36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954A6C9-60A5-0AFB-10AA-FDA83D782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74" y="1795596"/>
            <a:ext cx="8799808" cy="41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기술서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4DF827-1B35-8955-7CE6-7E311386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14:cNvPr>
              <p14:cNvContentPartPr/>
              <p14:nvPr/>
            </p14:nvContentPartPr>
            <p14:xfrm>
              <a:off x="-1954684" y="2733461"/>
              <a:ext cx="82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F82C81-528B-3ED3-FC13-B66B6F377E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63324" y="2724461"/>
                <a:ext cx="259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6A080B-9CA3-CCBE-2D19-73564B13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3452"/>
              </p:ext>
            </p:extLst>
          </p:nvPr>
        </p:nvGraphicFramePr>
        <p:xfrm>
          <a:off x="721296" y="1545744"/>
          <a:ext cx="7700391" cy="4675632"/>
        </p:xfrm>
        <a:graphic>
          <a:graphicData uri="http://schemas.openxmlformats.org/drawingml/2006/table">
            <a:tbl>
              <a:tblPr/>
              <a:tblGrid>
                <a:gridCol w="1114400">
                  <a:extLst>
                    <a:ext uri="{9D8B030D-6E8A-4147-A177-3AD203B41FA5}">
                      <a16:colId xmlns:a16="http://schemas.microsoft.com/office/drawing/2014/main" val="386569289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02974628"/>
                    </a:ext>
                  </a:extLst>
                </a:gridCol>
                <a:gridCol w="5217839">
                  <a:extLst>
                    <a:ext uri="{9D8B030D-6E8A-4147-A177-3AD203B41FA5}">
                      <a16:colId xmlns:a16="http://schemas.microsoft.com/office/drawing/2014/main" val="3686613235"/>
                    </a:ext>
                  </a:extLst>
                </a:gridCol>
              </a:tblGrid>
              <a:tr h="1913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유즈케이스</a:t>
                      </a: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74794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사용자의 졸음운전을 감지하는 졸음 감지 프로그램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889442"/>
                  </a:ext>
                </a:extLst>
              </a:tr>
              <a:tr h="18529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200" b="1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User(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운전자</a:t>
                      </a: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21104"/>
                  </a:ext>
                </a:extLst>
              </a:tr>
              <a:tr h="1852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보조 </a:t>
                      </a:r>
                      <a:r>
                        <a:rPr lang="ko-KR" alt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방지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 보조 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37809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선행 조건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사용자는 운전석에 앉아 시동을 켜고 포장된 도로를 주행함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16362"/>
                  </a:ext>
                </a:extLst>
              </a:tr>
              <a:tr h="185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후행 조건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포장된 도로를 달려야 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76999"/>
                  </a:ext>
                </a:extLst>
              </a:tr>
              <a:tr h="794893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시나리오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 시나리오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사용자는 운전석에 앉아 운전한다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사용자가 운전 중일 경우 졸음 인식 시스템이 작동한다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방식은 다음 세 가지가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눈꺼풀 움직임 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눈꺼풀이 감겨 있는 시간으로 졸음을 인식함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고개 각도 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머리 받이와 후두부의 간격으로 졸음을 인식함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차선 이탈 감지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비정상적인 차선 이탈이 감지되면 졸음을 인식함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 이상 인식되면 졸음 방지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운전 보조 시스템이 작동한다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55263"/>
                  </a:ext>
                </a:extLst>
              </a:tr>
              <a:tr h="185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대안 시나리오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A1: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 인식 시스템에 졸음이 탐지되지 않을 경우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졸음이 인식되거나 주행이 종료될 때까지 계속 졸음을 인식한다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83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1921</Words>
  <Application>Microsoft Office PowerPoint</Application>
  <PresentationFormat>화면 슬라이드 쇼(4:3)</PresentationFormat>
  <Paragraphs>521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yuns</cp:lastModifiedBy>
  <cp:revision>319</cp:revision>
  <dcterms:created xsi:type="dcterms:W3CDTF">2014-04-16T00:55:54Z</dcterms:created>
  <dcterms:modified xsi:type="dcterms:W3CDTF">2022-10-07T04:12:08Z</dcterms:modified>
</cp:coreProperties>
</file>