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88" r:id="rId6"/>
    <p:sldId id="261" r:id="rId7"/>
    <p:sldId id="290" r:id="rId8"/>
    <p:sldId id="262" r:id="rId9"/>
    <p:sldId id="263" r:id="rId10"/>
    <p:sldId id="265" r:id="rId11"/>
    <p:sldId id="291" r:id="rId12"/>
    <p:sldId id="266" r:id="rId13"/>
    <p:sldId id="279" r:id="rId14"/>
    <p:sldId id="280" r:id="rId15"/>
    <p:sldId id="281" r:id="rId16"/>
    <p:sldId id="282" r:id="rId17"/>
    <p:sldId id="283" r:id="rId18"/>
    <p:sldId id="284" r:id="rId19"/>
    <p:sldId id="285" r:id="rId20"/>
    <p:sldId id="286" r:id="rId21"/>
    <p:sldId id="287" r:id="rId22"/>
    <p:sldId id="277" r:id="rId23"/>
    <p:sldId id="278" r:id="rId24"/>
    <p:sldId id="267" r:id="rId25"/>
    <p:sldId id="26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5ED82B-0750-4CDC-BE3D-179BF0315437}" v="37" dt="2025-06-24T14:57:45.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14"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88206"/>
            <a:ext cx="7772400" cy="1145840"/>
          </a:xfrm>
        </p:spPr>
        <p:txBody>
          <a:bodyPr>
            <a:noAutofit/>
          </a:bodyPr>
          <a:lstStyle/>
          <a:p>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sz="3200" b="1" dirty="0">
                <a:latin typeface="Times New Roman" panose="02020603050405020304" pitchFamily="18" charset="0"/>
                <a:cs typeface="Times New Roman" panose="02020603050405020304" pitchFamily="18" charset="0"/>
              </a:rPr>
              <a:t>Characterizing and Predicting Early Reviewers for Effective Product Marketing on E-Commerce Websites</a:t>
            </a:r>
          </a:p>
        </p:txBody>
      </p:sp>
      <p:sp>
        <p:nvSpPr>
          <p:cNvPr id="3" name="Subtitle 2"/>
          <p:cNvSpPr>
            <a:spLocks noGrp="1"/>
          </p:cNvSpPr>
          <p:nvPr>
            <p:ph type="subTitle" idx="1"/>
          </p:nvPr>
        </p:nvSpPr>
        <p:spPr>
          <a:xfrm>
            <a:off x="4675238" y="4017195"/>
            <a:ext cx="4045974" cy="1752600"/>
          </a:xfrm>
        </p:spPr>
        <p:txBody>
          <a:bodyPr>
            <a:noAutofit/>
          </a:bodyPr>
          <a:lstStyle/>
          <a:p>
            <a:pPr algn="just"/>
            <a:r>
              <a:rPr sz="2000">
                <a:solidFill>
                  <a:schemeClr val="tx1"/>
                </a:solidFill>
                <a:latin typeface="Times New Roman" panose="02020603050405020304" pitchFamily="18" charset="0"/>
                <a:cs typeface="Times New Roman" panose="02020603050405020304" pitchFamily="18" charset="0"/>
              </a:rPr>
              <a:t>Haniya Kulsum – 216Y1A0551</a:t>
            </a:r>
          </a:p>
          <a:p>
            <a:pPr algn="just"/>
            <a:r>
              <a:rPr sz="2000">
                <a:solidFill>
                  <a:schemeClr val="tx1"/>
                </a:solidFill>
                <a:latin typeface="Times New Roman" panose="02020603050405020304" pitchFamily="18" charset="0"/>
                <a:cs typeface="Times New Roman" panose="02020603050405020304" pitchFamily="18" charset="0"/>
              </a:rPr>
              <a:t>K. Anusha – 216Y1A0561</a:t>
            </a:r>
          </a:p>
          <a:p>
            <a:pPr algn="just"/>
            <a:r>
              <a:rPr sz="2000">
                <a:solidFill>
                  <a:schemeClr val="tx1"/>
                </a:solidFill>
                <a:latin typeface="Times New Roman" panose="02020603050405020304" pitchFamily="18" charset="0"/>
                <a:cs typeface="Times New Roman" panose="02020603050405020304" pitchFamily="18" charset="0"/>
              </a:rPr>
              <a:t>D. Snehitha – 216Y1A0541</a:t>
            </a:r>
          </a:p>
          <a:p>
            <a:pPr algn="just"/>
            <a:r>
              <a:rPr sz="2000">
                <a:solidFill>
                  <a:schemeClr val="tx1"/>
                </a:solidFill>
                <a:latin typeface="Times New Roman" panose="02020603050405020304" pitchFamily="18" charset="0"/>
                <a:cs typeface="Times New Roman" panose="02020603050405020304" pitchFamily="18" charset="0"/>
              </a:rPr>
              <a:t>Ayesha Fathima – 216Y1A0511</a:t>
            </a:r>
          </a:p>
        </p:txBody>
      </p:sp>
      <p:sp>
        <p:nvSpPr>
          <p:cNvPr id="5" name="TextBox 4">
            <a:extLst>
              <a:ext uri="{FF2B5EF4-FFF2-40B4-BE49-F238E27FC236}">
                <a16:creationId xmlns:a16="http://schemas.microsoft.com/office/drawing/2014/main" id="{1126E7A9-932C-F939-3B9D-A217C1EF3FAE}"/>
              </a:ext>
            </a:extLst>
          </p:cNvPr>
          <p:cNvSpPr txBox="1"/>
          <p:nvPr/>
        </p:nvSpPr>
        <p:spPr>
          <a:xfrm>
            <a:off x="685800" y="4017195"/>
            <a:ext cx="3433916" cy="707886"/>
          </a:xfrm>
          <a:prstGeom prst="rect">
            <a:avLst/>
          </a:prstGeom>
          <a:noFill/>
        </p:spPr>
        <p:txBody>
          <a:bodyPr wrap="square">
            <a:spAutoFit/>
          </a:bodyPr>
          <a:lstStyle/>
          <a:p>
            <a:pPr algn="just"/>
            <a:r>
              <a:rPr lang="en-US" sz="2000">
                <a:solidFill>
                  <a:schemeClr val="tx1"/>
                </a:solidFill>
                <a:latin typeface="Times New Roman" panose="02020603050405020304" pitchFamily="18" charset="0"/>
                <a:cs typeface="Times New Roman" panose="02020603050405020304" pitchFamily="18" charset="0"/>
              </a:rPr>
              <a:t>Guide: </a:t>
            </a:r>
          </a:p>
          <a:p>
            <a:pPr algn="just"/>
            <a:r>
              <a:rPr lang="en-US" sz="2000">
                <a:solidFill>
                  <a:schemeClr val="tx1"/>
                </a:solidFill>
                <a:latin typeface="Times New Roman" panose="02020603050405020304" pitchFamily="18" charset="0"/>
                <a:cs typeface="Times New Roman" panose="02020603050405020304" pitchFamily="18" charset="0"/>
              </a:rPr>
              <a:t>Dr. E Sudharshan</a:t>
            </a:r>
          </a:p>
        </p:txBody>
      </p:sp>
      <p:pic>
        <p:nvPicPr>
          <p:cNvPr id="4" name="Picture 3" descr="logo_sr.jpg">
            <a:extLst>
              <a:ext uri="{FF2B5EF4-FFF2-40B4-BE49-F238E27FC236}">
                <a16:creationId xmlns:a16="http://schemas.microsoft.com/office/drawing/2014/main" id="{028C27FB-2B04-D26F-A267-D1D4D1C1006D}"/>
              </a:ext>
            </a:extLst>
          </p:cNvPr>
          <p:cNvPicPr>
            <a:picLocks noChangeAspect="1"/>
          </p:cNvPicPr>
          <p:nvPr/>
        </p:nvPicPr>
        <p:blipFill>
          <a:blip r:embed="rId2"/>
          <a:stretch>
            <a:fillRect/>
          </a:stretch>
        </p:blipFill>
        <p:spPr>
          <a:xfrm>
            <a:off x="942182" y="548097"/>
            <a:ext cx="7259635" cy="12858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2285-D57E-0EAB-A95D-8F5B94CD8D17}"/>
              </a:ext>
            </a:extLst>
          </p:cNvPr>
          <p:cNvSpPr>
            <a:spLocks noGrp="1"/>
          </p:cNvSpPr>
          <p:nvPr>
            <p:ph type="title"/>
          </p:nvPr>
        </p:nvSpPr>
        <p:spPr/>
        <p:txBody>
          <a:bodyPr>
            <a:normAutofit/>
          </a:bodyPr>
          <a:lstStyle/>
          <a:p>
            <a:r>
              <a:rPr lang="en-US" sz="3600" b="1" dirty="0">
                <a:latin typeface="Times New Roman"/>
                <a:ea typeface="Calibri"/>
                <a:cs typeface="Calibri"/>
              </a:rPr>
              <a:t>DESIGN</a:t>
            </a:r>
          </a:p>
        </p:txBody>
      </p:sp>
      <p:sp>
        <p:nvSpPr>
          <p:cNvPr id="3" name="Content Placeholder 2">
            <a:extLst>
              <a:ext uri="{FF2B5EF4-FFF2-40B4-BE49-F238E27FC236}">
                <a16:creationId xmlns:a16="http://schemas.microsoft.com/office/drawing/2014/main" id="{8374F9B2-31B5-3053-50DC-792B53FD1C02}"/>
              </a:ext>
            </a:extLst>
          </p:cNvPr>
          <p:cNvSpPr>
            <a:spLocks noGrp="1"/>
          </p:cNvSpPr>
          <p:nvPr>
            <p:ph idx="1"/>
          </p:nvPr>
        </p:nvSpPr>
        <p:spPr>
          <a:xfrm>
            <a:off x="457200" y="1414849"/>
            <a:ext cx="8229600" cy="4855476"/>
          </a:xfrm>
        </p:spPr>
        <p:txBody>
          <a:bodyPr vert="horz" lIns="91440" tIns="45720" rIns="91440" bIns="45720" rtlCol="0" anchor="t">
            <a:noAutofit/>
          </a:bodyPr>
          <a:lstStyle/>
          <a:p>
            <a:r>
              <a:rPr lang="en-US" sz="1800" dirty="0">
                <a:latin typeface="Times New Roman"/>
                <a:ea typeface="+mn-lt"/>
                <a:cs typeface="+mn-lt"/>
              </a:rPr>
              <a:t>The Early Reviewer Predictor is a full-stack web application built with the following architectural components:</a:t>
            </a:r>
            <a:endParaRPr lang="en-US" sz="1800" dirty="0">
              <a:latin typeface="Times New Roman"/>
              <a:ea typeface="Calibri"/>
              <a:cs typeface="Calibri"/>
            </a:endParaRPr>
          </a:p>
          <a:p>
            <a:r>
              <a:rPr lang="en-US" sz="1800" b="1">
                <a:latin typeface="Times New Roman"/>
                <a:ea typeface="+mn-lt"/>
                <a:cs typeface="+mn-lt"/>
              </a:rPr>
              <a:t>Frontend</a:t>
            </a:r>
            <a:r>
              <a:rPr lang="en-US" sz="1800">
                <a:latin typeface="Times New Roman"/>
                <a:ea typeface="+mn-lt"/>
                <a:cs typeface="+mn-lt"/>
              </a:rPr>
              <a:t>: HTML templates rendered using Flask (from </a:t>
            </a:r>
            <a:r>
              <a:rPr lang="en-US" sz="1800">
                <a:latin typeface="Times New Roman"/>
                <a:cs typeface="Times New Roman"/>
              </a:rPr>
              <a:t>templates/</a:t>
            </a:r>
            <a:r>
              <a:rPr lang="en-US" sz="1800" dirty="0">
                <a:latin typeface="Times New Roman"/>
                <a:ea typeface="+mn-lt"/>
                <a:cs typeface="+mn-lt"/>
              </a:rPr>
              <a:t> </a:t>
            </a:r>
            <a:r>
              <a:rPr lang="en-US" sz="1800">
                <a:latin typeface="Times New Roman"/>
                <a:ea typeface="+mn-lt"/>
                <a:cs typeface="+mn-lt"/>
              </a:rPr>
              <a:t>directory).</a:t>
            </a:r>
            <a:endParaRPr lang="en-US" sz="1800" dirty="0">
              <a:latin typeface="Times New Roman"/>
              <a:cs typeface="Times New Roman"/>
            </a:endParaRPr>
          </a:p>
          <a:p>
            <a:r>
              <a:rPr lang="en-US" sz="1800" b="1">
                <a:latin typeface="Times New Roman"/>
                <a:ea typeface="+mn-lt"/>
                <a:cs typeface="+mn-lt"/>
              </a:rPr>
              <a:t>Backend</a:t>
            </a:r>
            <a:r>
              <a:rPr lang="en-US" sz="1800">
                <a:latin typeface="Times New Roman"/>
                <a:ea typeface="+mn-lt"/>
                <a:cs typeface="+mn-lt"/>
              </a:rPr>
              <a:t>: Python Flask-based RESTful service (</a:t>
            </a:r>
            <a:r>
              <a:rPr lang="en-US" sz="1800">
                <a:latin typeface="Times New Roman"/>
                <a:cs typeface="Times New Roman"/>
              </a:rPr>
              <a:t>app.py</a:t>
            </a:r>
            <a:r>
              <a:rPr lang="en-US" sz="1800">
                <a:latin typeface="Times New Roman"/>
                <a:ea typeface="+mn-lt"/>
                <a:cs typeface="+mn-lt"/>
              </a:rPr>
              <a:t>) that handles routing, user interaction, and predictions.</a:t>
            </a:r>
            <a:endParaRPr lang="en-US" sz="1800" dirty="0">
              <a:latin typeface="Times New Roman"/>
              <a:cs typeface="Times New Roman"/>
            </a:endParaRPr>
          </a:p>
          <a:p>
            <a:r>
              <a:rPr lang="en-US" sz="1800" b="1" dirty="0">
                <a:latin typeface="Times New Roman"/>
                <a:ea typeface="+mn-lt"/>
                <a:cs typeface="+mn-lt"/>
              </a:rPr>
              <a:t>Database</a:t>
            </a:r>
            <a:r>
              <a:rPr lang="en-US" sz="1800" dirty="0">
                <a:latin typeface="Times New Roman"/>
                <a:ea typeface="+mn-lt"/>
                <a:cs typeface="+mn-lt"/>
              </a:rPr>
              <a:t>: SQLite (</a:t>
            </a:r>
            <a:r>
              <a:rPr lang="en-US" sz="1800" err="1">
                <a:latin typeface="Times New Roman"/>
                <a:cs typeface="Times New Roman"/>
              </a:rPr>
              <a:t>database.db</a:t>
            </a:r>
            <a:r>
              <a:rPr lang="en-US" sz="1800" dirty="0">
                <a:latin typeface="Times New Roman"/>
                <a:ea typeface="+mn-lt"/>
                <a:cs typeface="+mn-lt"/>
              </a:rPr>
              <a:t>) used to store user reviews, reviewer profiles, and early reviewer data.</a:t>
            </a:r>
            <a:endParaRPr lang="en-US" sz="1800" dirty="0">
              <a:latin typeface="Times New Roman"/>
              <a:cs typeface="Times New Roman"/>
            </a:endParaRPr>
          </a:p>
          <a:p>
            <a:r>
              <a:rPr lang="en-US" sz="1800" b="1" dirty="0">
                <a:latin typeface="Times New Roman"/>
                <a:ea typeface="+mn-lt"/>
                <a:cs typeface="+mn-lt"/>
              </a:rPr>
              <a:t>Modules</a:t>
            </a:r>
            <a:r>
              <a:rPr lang="en-US" sz="1800" dirty="0">
                <a:latin typeface="Times New Roman"/>
                <a:ea typeface="+mn-lt"/>
                <a:cs typeface="+mn-lt"/>
              </a:rPr>
              <a:t>:</a:t>
            </a:r>
            <a:endParaRPr lang="en-US" sz="1800" dirty="0">
              <a:latin typeface="Times New Roman"/>
              <a:cs typeface="Times New Roman"/>
            </a:endParaRPr>
          </a:p>
          <a:p>
            <a:pPr lvl="1"/>
            <a:r>
              <a:rPr lang="en-US" sz="1800" dirty="0">
                <a:latin typeface="Times New Roman"/>
                <a:cs typeface="Times New Roman"/>
              </a:rPr>
              <a:t>reviewer_analytics.py</a:t>
            </a:r>
            <a:r>
              <a:rPr lang="en-US" sz="1800" dirty="0">
                <a:latin typeface="Times New Roman"/>
                <a:ea typeface="+mn-lt"/>
                <a:cs typeface="+mn-lt"/>
              </a:rPr>
              <a:t>: Performs analytics on review data.</a:t>
            </a:r>
            <a:endParaRPr lang="en-US" sz="1800" dirty="0">
              <a:latin typeface="Times New Roman"/>
              <a:cs typeface="Times New Roman"/>
            </a:endParaRPr>
          </a:p>
          <a:p>
            <a:pPr lvl="1"/>
            <a:r>
              <a:rPr lang="en-US" sz="1800" dirty="0">
                <a:latin typeface="Times New Roman"/>
                <a:cs typeface="Times New Roman"/>
              </a:rPr>
              <a:t>models.py</a:t>
            </a:r>
            <a:r>
              <a:rPr lang="en-US" sz="1800" dirty="0">
                <a:latin typeface="Times New Roman"/>
                <a:ea typeface="+mn-lt"/>
                <a:cs typeface="+mn-lt"/>
              </a:rPr>
              <a:t>: Defines data models and functions for reviewer behavior.</a:t>
            </a:r>
            <a:endParaRPr lang="en-US" sz="1800" dirty="0">
              <a:latin typeface="Times New Roman"/>
              <a:cs typeface="Times New Roman"/>
            </a:endParaRPr>
          </a:p>
          <a:p>
            <a:pPr lvl="1"/>
            <a:r>
              <a:rPr lang="en-US" sz="1800" dirty="0">
                <a:latin typeface="Times New Roman"/>
                <a:cs typeface="Times New Roman"/>
              </a:rPr>
              <a:t>database.py</a:t>
            </a:r>
            <a:r>
              <a:rPr lang="en-US" sz="1800" dirty="0">
                <a:latin typeface="Times New Roman"/>
                <a:ea typeface="+mn-lt"/>
                <a:cs typeface="+mn-lt"/>
              </a:rPr>
              <a:t>: Manages database connections and queries.</a:t>
            </a:r>
            <a:endParaRPr lang="en-US" sz="1800" dirty="0">
              <a:latin typeface="Times New Roman"/>
              <a:cs typeface="Times New Roman"/>
            </a:endParaRPr>
          </a:p>
          <a:p>
            <a:r>
              <a:rPr lang="en-US" sz="1800" b="1" dirty="0">
                <a:latin typeface="Times New Roman"/>
                <a:ea typeface="+mn-lt"/>
                <a:cs typeface="+mn-lt"/>
              </a:rPr>
              <a:t>Workflow</a:t>
            </a:r>
            <a:r>
              <a:rPr lang="en-US" sz="1800" dirty="0">
                <a:latin typeface="Times New Roman"/>
                <a:ea typeface="+mn-lt"/>
                <a:cs typeface="+mn-lt"/>
              </a:rPr>
              <a:t>:</a:t>
            </a:r>
            <a:endParaRPr lang="en-US" sz="1800" dirty="0">
              <a:latin typeface="Times New Roman"/>
              <a:cs typeface="Times New Roman"/>
            </a:endParaRPr>
          </a:p>
          <a:p>
            <a:pPr lvl="1"/>
            <a:r>
              <a:rPr lang="en-US" sz="1800" dirty="0">
                <a:latin typeface="Times New Roman"/>
                <a:ea typeface="+mn-lt"/>
                <a:cs typeface="+mn-lt"/>
              </a:rPr>
              <a:t>User uploads or views product reviews.</a:t>
            </a:r>
            <a:endParaRPr lang="en-US" sz="1800" dirty="0">
              <a:latin typeface="Times New Roman"/>
              <a:cs typeface="Times New Roman"/>
            </a:endParaRPr>
          </a:p>
          <a:p>
            <a:pPr lvl="1"/>
            <a:r>
              <a:rPr lang="en-US" sz="1800" dirty="0">
                <a:latin typeface="Times New Roman"/>
                <a:ea typeface="+mn-lt"/>
                <a:cs typeface="+mn-lt"/>
              </a:rPr>
              <a:t>Backend analyzes the data and applies predictive logic.</a:t>
            </a:r>
            <a:endParaRPr lang="en-US" sz="1800" dirty="0">
              <a:latin typeface="Times New Roman"/>
              <a:cs typeface="Times New Roman"/>
            </a:endParaRPr>
          </a:p>
          <a:p>
            <a:pPr lvl="1"/>
            <a:r>
              <a:rPr lang="en-US" sz="1800" dirty="0">
                <a:latin typeface="Times New Roman"/>
                <a:ea typeface="+mn-lt"/>
                <a:cs typeface="+mn-lt"/>
              </a:rPr>
              <a:t>Results are displayed through the web interface.</a:t>
            </a:r>
            <a:endParaRPr lang="en-US" sz="1800" dirty="0">
              <a:latin typeface="Times New Roman"/>
              <a:cs typeface="Times New Roman"/>
            </a:endParaRPr>
          </a:p>
          <a:p>
            <a:endParaRPr lang="en-US" dirty="0">
              <a:ea typeface="Calibri"/>
              <a:cs typeface="Calibri"/>
            </a:endParaRPr>
          </a:p>
        </p:txBody>
      </p:sp>
    </p:spTree>
    <p:extLst>
      <p:ext uri="{BB962C8B-B14F-4D97-AF65-F5344CB8AC3E}">
        <p14:creationId xmlns:p14="http://schemas.microsoft.com/office/powerpoint/2010/main" val="202405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51C6-921E-0B36-4913-D3C2EC601AA6}"/>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4DB0961F-3FD3-3507-D64F-8F94F6BAB318}"/>
              </a:ext>
            </a:extLst>
          </p:cNvPr>
          <p:cNvSpPr>
            <a:spLocks noGrp="1"/>
          </p:cNvSpPr>
          <p:nvPr>
            <p:ph idx="1"/>
          </p:nvPr>
        </p:nvSpPr>
        <p:spPr/>
        <p:txBody>
          <a:bodyPr>
            <a:normAutofit fontScale="70000" lnSpcReduction="20000"/>
          </a:bodyPr>
          <a:lstStyle/>
          <a:p>
            <a:r>
              <a:rPr lang="en-IN" dirty="0"/>
              <a:t>The implementation will involve a combination of Python for data processing and machine learning, alongside standard data infrastructure components.</a:t>
            </a:r>
          </a:p>
          <a:p>
            <a:r>
              <a:rPr lang="en-IN" b="1" dirty="0"/>
              <a:t> Data Ingestion and Storage:</a:t>
            </a:r>
            <a:endParaRPr lang="en-IN" dirty="0"/>
          </a:p>
          <a:p>
            <a:pPr marL="0" lvl="0" indent="0">
              <a:buNone/>
            </a:pPr>
            <a:r>
              <a:rPr lang="en-IN" b="1" dirty="0"/>
              <a:t>        E-commerce Data:</a:t>
            </a:r>
            <a:r>
              <a:rPr lang="en-IN" dirty="0"/>
              <a:t> Assume access to a central data warehouse</a:t>
            </a:r>
          </a:p>
          <a:p>
            <a:pPr marL="0" lvl="0" indent="0">
              <a:buNone/>
            </a:pPr>
            <a:r>
              <a:rPr lang="en-IN" dirty="0"/>
              <a:t>        (e.g., a PostgreSQL database or a data lake with Parquet files)  </a:t>
            </a:r>
          </a:p>
          <a:p>
            <a:pPr marL="0" lvl="0" indent="0">
              <a:buNone/>
            </a:pPr>
            <a:r>
              <a:rPr lang="en-IN" dirty="0"/>
              <a:t>        containing historical orders, reviews, and products tables.</a:t>
            </a:r>
          </a:p>
          <a:p>
            <a:pPr marL="0" lvl="0" indent="0">
              <a:buNone/>
            </a:pPr>
            <a:r>
              <a:rPr lang="en-IN" b="1" dirty="0"/>
              <a:t>        Tools:</a:t>
            </a:r>
            <a:r>
              <a:rPr lang="en-IN" dirty="0"/>
              <a:t> Use SQL for initial data extraction. Apache Spark or Pandas   </a:t>
            </a:r>
          </a:p>
          <a:p>
            <a:pPr marL="0" lvl="0" indent="0">
              <a:buNone/>
            </a:pPr>
            <a:r>
              <a:rPr lang="en-IN" dirty="0"/>
              <a:t>         in Python for loading and initial cleaning of large datasets.</a:t>
            </a:r>
          </a:p>
          <a:p>
            <a:r>
              <a:rPr lang="en-IN" b="1" dirty="0"/>
              <a:t> Data Preprocessing and Feature Engineering (Python):</a:t>
            </a:r>
            <a:endParaRPr lang="en-IN" dirty="0"/>
          </a:p>
          <a:p>
            <a:pPr marL="0" lvl="0" indent="0">
              <a:buNone/>
            </a:pPr>
            <a:r>
              <a:rPr lang="en-IN" b="1" dirty="0"/>
              <a:t>       Language &amp; Libraries:</a:t>
            </a:r>
            <a:r>
              <a:rPr lang="en-IN" dirty="0"/>
              <a:t> Primarily Python with pandas for data</a:t>
            </a:r>
          </a:p>
          <a:p>
            <a:pPr marL="0" lvl="0" indent="0">
              <a:buNone/>
            </a:pPr>
            <a:r>
              <a:rPr lang="en-IN" dirty="0"/>
              <a:t>       manipulation, NumPy for numerical operations, and scikit-learn for</a:t>
            </a:r>
          </a:p>
          <a:p>
            <a:pPr marL="0" lvl="0" indent="0">
              <a:buNone/>
            </a:pPr>
            <a:r>
              <a:rPr lang="en-IN" dirty="0"/>
              <a:t>       preprocessing utilities.</a:t>
            </a:r>
          </a:p>
          <a:p>
            <a:endParaRPr lang="en-IN" dirty="0"/>
          </a:p>
        </p:txBody>
      </p:sp>
    </p:spTree>
    <p:extLst>
      <p:ext uri="{BB962C8B-B14F-4D97-AF65-F5344CB8AC3E}">
        <p14:creationId xmlns:p14="http://schemas.microsoft.com/office/powerpoint/2010/main" val="152806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8620A-A96E-4219-DDDC-F22BB1E5C7B4}"/>
              </a:ext>
            </a:extLst>
          </p:cNvPr>
          <p:cNvSpPr>
            <a:spLocks noGrp="1"/>
          </p:cNvSpPr>
          <p:nvPr>
            <p:ph type="title"/>
          </p:nvPr>
        </p:nvSpPr>
        <p:spPr/>
        <p:txBody>
          <a:bodyPr>
            <a:normAutofit/>
          </a:bodyPr>
          <a:lstStyle/>
          <a:p>
            <a:r>
              <a:rPr lang="en-US" sz="3200" b="1" dirty="0">
                <a:latin typeface="Times New Roman"/>
                <a:ea typeface="Calibri"/>
                <a:cs typeface="Calibri"/>
              </a:rPr>
              <a:t>RESULTS</a:t>
            </a:r>
            <a:endParaRPr lang="en-US" sz="3200" b="1" dirty="0">
              <a:latin typeface="Times New Roman"/>
            </a:endParaRPr>
          </a:p>
        </p:txBody>
      </p:sp>
      <p:pic>
        <p:nvPicPr>
          <p:cNvPr id="5" name="Content Placeholder 4" descr="A screenshot of a computer&#10;&#10;AI-generated content may be incorrect.">
            <a:extLst>
              <a:ext uri="{FF2B5EF4-FFF2-40B4-BE49-F238E27FC236}">
                <a16:creationId xmlns:a16="http://schemas.microsoft.com/office/drawing/2014/main" id="{26DCC12E-C4A8-EE1F-2E0F-5EC48652B2F6}"/>
              </a:ext>
            </a:extLst>
          </p:cNvPr>
          <p:cNvPicPr>
            <a:picLocks noGrp="1" noChangeAspect="1"/>
          </p:cNvPicPr>
          <p:nvPr>
            <p:ph idx="1"/>
          </p:nvPr>
        </p:nvPicPr>
        <p:blipFill>
          <a:blip r:embed="rId2"/>
          <a:stretch>
            <a:fillRect/>
          </a:stretch>
        </p:blipFill>
        <p:spPr>
          <a:xfrm>
            <a:off x="457200" y="1825427"/>
            <a:ext cx="8229600" cy="3889771"/>
          </a:xfrm>
        </p:spPr>
      </p:pic>
    </p:spTree>
    <p:extLst>
      <p:ext uri="{BB962C8B-B14F-4D97-AF65-F5344CB8AC3E}">
        <p14:creationId xmlns:p14="http://schemas.microsoft.com/office/powerpoint/2010/main" val="191153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4F2DA25-871A-62E7-1166-6BC8A7D453D8}"/>
              </a:ext>
            </a:extLst>
          </p:cNvPr>
          <p:cNvPicPr>
            <a:picLocks noChangeAspect="1"/>
          </p:cNvPicPr>
          <p:nvPr/>
        </p:nvPicPr>
        <p:blipFill>
          <a:blip r:embed="rId2"/>
          <a:stretch>
            <a:fillRect/>
          </a:stretch>
        </p:blipFill>
        <p:spPr>
          <a:xfrm>
            <a:off x="0" y="1253728"/>
            <a:ext cx="9144000" cy="4350544"/>
          </a:xfrm>
          <a:prstGeom prst="rect">
            <a:avLst/>
          </a:prstGeom>
        </p:spPr>
      </p:pic>
    </p:spTree>
    <p:extLst>
      <p:ext uri="{BB962C8B-B14F-4D97-AF65-F5344CB8AC3E}">
        <p14:creationId xmlns:p14="http://schemas.microsoft.com/office/powerpoint/2010/main" val="343724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0187B1DB-BE2A-8799-BB26-D6CA27148A87}"/>
              </a:ext>
            </a:extLst>
          </p:cNvPr>
          <p:cNvPicPr>
            <a:picLocks noChangeAspect="1"/>
          </p:cNvPicPr>
          <p:nvPr/>
        </p:nvPicPr>
        <p:blipFill>
          <a:blip r:embed="rId2"/>
          <a:stretch>
            <a:fillRect/>
          </a:stretch>
        </p:blipFill>
        <p:spPr>
          <a:xfrm>
            <a:off x="0" y="1264443"/>
            <a:ext cx="9144000" cy="4329113"/>
          </a:xfrm>
          <a:prstGeom prst="rect">
            <a:avLst/>
          </a:prstGeom>
        </p:spPr>
      </p:pic>
    </p:spTree>
    <p:extLst>
      <p:ext uri="{BB962C8B-B14F-4D97-AF65-F5344CB8AC3E}">
        <p14:creationId xmlns:p14="http://schemas.microsoft.com/office/powerpoint/2010/main" val="2944038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75D6810-2A33-8224-C26A-58339CA83B4B}"/>
              </a:ext>
            </a:extLst>
          </p:cNvPr>
          <p:cNvPicPr>
            <a:picLocks noChangeAspect="1"/>
          </p:cNvPicPr>
          <p:nvPr/>
        </p:nvPicPr>
        <p:blipFill>
          <a:blip r:embed="rId2"/>
          <a:stretch>
            <a:fillRect/>
          </a:stretch>
        </p:blipFill>
        <p:spPr>
          <a:xfrm>
            <a:off x="0" y="1285875"/>
            <a:ext cx="9144000" cy="4286250"/>
          </a:xfrm>
          <a:prstGeom prst="rect">
            <a:avLst/>
          </a:prstGeom>
        </p:spPr>
      </p:pic>
    </p:spTree>
    <p:extLst>
      <p:ext uri="{BB962C8B-B14F-4D97-AF65-F5344CB8AC3E}">
        <p14:creationId xmlns:p14="http://schemas.microsoft.com/office/powerpoint/2010/main" val="2153887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7850DAD-EF36-6D8A-8686-4C05A2718E18}"/>
              </a:ext>
            </a:extLst>
          </p:cNvPr>
          <p:cNvPicPr>
            <a:picLocks noChangeAspect="1"/>
          </p:cNvPicPr>
          <p:nvPr/>
        </p:nvPicPr>
        <p:blipFill>
          <a:blip r:embed="rId2"/>
          <a:stretch>
            <a:fillRect/>
          </a:stretch>
        </p:blipFill>
        <p:spPr>
          <a:xfrm>
            <a:off x="0" y="1210865"/>
            <a:ext cx="9144000" cy="4436269"/>
          </a:xfrm>
          <a:prstGeom prst="rect">
            <a:avLst/>
          </a:prstGeom>
        </p:spPr>
      </p:pic>
    </p:spTree>
    <p:extLst>
      <p:ext uri="{BB962C8B-B14F-4D97-AF65-F5344CB8AC3E}">
        <p14:creationId xmlns:p14="http://schemas.microsoft.com/office/powerpoint/2010/main" val="2336032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of numbers and letters&#10;&#10;AI-generated content may be incorrect.">
            <a:extLst>
              <a:ext uri="{FF2B5EF4-FFF2-40B4-BE49-F238E27FC236}">
                <a16:creationId xmlns:a16="http://schemas.microsoft.com/office/drawing/2014/main" id="{4A2E8F32-EA00-1073-B6F1-35722A4CBC0E}"/>
              </a:ext>
            </a:extLst>
          </p:cNvPr>
          <p:cNvPicPr>
            <a:picLocks noChangeAspect="1"/>
          </p:cNvPicPr>
          <p:nvPr/>
        </p:nvPicPr>
        <p:blipFill>
          <a:blip r:embed="rId2"/>
          <a:stretch>
            <a:fillRect/>
          </a:stretch>
        </p:blipFill>
        <p:spPr>
          <a:xfrm>
            <a:off x="0" y="1264443"/>
            <a:ext cx="9144000" cy="4329113"/>
          </a:xfrm>
          <a:prstGeom prst="rect">
            <a:avLst/>
          </a:prstGeom>
        </p:spPr>
      </p:pic>
    </p:spTree>
    <p:extLst>
      <p:ext uri="{BB962C8B-B14F-4D97-AF65-F5344CB8AC3E}">
        <p14:creationId xmlns:p14="http://schemas.microsoft.com/office/powerpoint/2010/main" val="1748896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3F68ACE-22FF-1DB3-2B82-0788633BDA99}"/>
              </a:ext>
            </a:extLst>
          </p:cNvPr>
          <p:cNvPicPr>
            <a:picLocks noChangeAspect="1"/>
          </p:cNvPicPr>
          <p:nvPr/>
        </p:nvPicPr>
        <p:blipFill>
          <a:blip r:embed="rId2"/>
          <a:stretch>
            <a:fillRect/>
          </a:stretch>
        </p:blipFill>
        <p:spPr>
          <a:xfrm>
            <a:off x="0" y="1257300"/>
            <a:ext cx="9144000" cy="4343400"/>
          </a:xfrm>
          <a:prstGeom prst="rect">
            <a:avLst/>
          </a:prstGeom>
        </p:spPr>
      </p:pic>
    </p:spTree>
    <p:extLst>
      <p:ext uri="{BB962C8B-B14F-4D97-AF65-F5344CB8AC3E}">
        <p14:creationId xmlns:p14="http://schemas.microsoft.com/office/powerpoint/2010/main" val="2387440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bars&#10;&#10;AI-generated content may be incorrect.">
            <a:extLst>
              <a:ext uri="{FF2B5EF4-FFF2-40B4-BE49-F238E27FC236}">
                <a16:creationId xmlns:a16="http://schemas.microsoft.com/office/drawing/2014/main" id="{F2728CAD-43AD-11BE-2019-489D41D8CE8E}"/>
              </a:ext>
            </a:extLst>
          </p:cNvPr>
          <p:cNvPicPr>
            <a:picLocks noChangeAspect="1"/>
          </p:cNvPicPr>
          <p:nvPr/>
        </p:nvPicPr>
        <p:blipFill>
          <a:blip r:embed="rId2"/>
          <a:stretch>
            <a:fillRect/>
          </a:stretch>
        </p:blipFill>
        <p:spPr>
          <a:xfrm>
            <a:off x="0" y="1307306"/>
            <a:ext cx="9144000" cy="4243388"/>
          </a:xfrm>
          <a:prstGeom prst="rect">
            <a:avLst/>
          </a:prstGeom>
        </p:spPr>
      </p:pic>
    </p:spTree>
    <p:extLst>
      <p:ext uri="{BB962C8B-B14F-4D97-AF65-F5344CB8AC3E}">
        <p14:creationId xmlns:p14="http://schemas.microsoft.com/office/powerpoint/2010/main" val="286875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88459"/>
          </a:xfrm>
        </p:spPr>
        <p:txBody>
          <a:bodyPr>
            <a:normAutofit/>
          </a:bodyPr>
          <a:lstStyle/>
          <a:p>
            <a:r>
              <a:rPr sz="3600" b="1" dirty="0">
                <a:latin typeface="Times New Roman" panose="02020603050405020304" pitchFamily="18" charset="0"/>
                <a:cs typeface="Times New Roman" panose="02020603050405020304" pitchFamily="18" charset="0"/>
              </a:rPr>
              <a:t>A</a:t>
            </a:r>
            <a:r>
              <a:rPr lang="en-US" sz="3600" b="1" dirty="0">
                <a:latin typeface="Times New Roman" panose="02020603050405020304" pitchFamily="18" charset="0"/>
                <a:cs typeface="Times New Roman" panose="02020603050405020304" pitchFamily="18" charset="0"/>
              </a:rPr>
              <a:t>BSTRACT</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57399"/>
            <a:ext cx="8229600" cy="4525963"/>
          </a:xfrm>
        </p:spPr>
        <p:txBody>
          <a:bodyPr>
            <a:normAutofit/>
          </a:bodyPr>
          <a:lstStyle/>
          <a:p>
            <a:pPr algn="just"/>
            <a:r>
              <a:rPr sz="2400" dirty="0">
                <a:latin typeface="Times New Roman" panose="02020603050405020304" pitchFamily="18" charset="0"/>
                <a:cs typeface="Times New Roman" panose="02020603050405020304" pitchFamily="18" charset="0"/>
              </a:rPr>
              <a:t>Early product reviews on e-commerce platforms significantly influence customer perceptions and sales. This project identifies the behavior of early reviewers and proposes a predictive system to engage them. The system uses user behavior data, product attributes, and predictive algorithms to forecast early reviewers for new products, thereby enhancing marketing strategies and accelerating product traction.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and orange bars&#10;&#10;AI-generated content may be incorrect.">
            <a:extLst>
              <a:ext uri="{FF2B5EF4-FFF2-40B4-BE49-F238E27FC236}">
                <a16:creationId xmlns:a16="http://schemas.microsoft.com/office/drawing/2014/main" id="{1B9E304D-D020-F5EB-6494-AA221E674014}"/>
              </a:ext>
            </a:extLst>
          </p:cNvPr>
          <p:cNvPicPr>
            <a:picLocks noChangeAspect="1"/>
          </p:cNvPicPr>
          <p:nvPr/>
        </p:nvPicPr>
        <p:blipFill>
          <a:blip r:embed="rId2"/>
          <a:stretch>
            <a:fillRect/>
          </a:stretch>
        </p:blipFill>
        <p:spPr>
          <a:xfrm>
            <a:off x="0" y="1282303"/>
            <a:ext cx="9144000" cy="4293394"/>
          </a:xfrm>
          <a:prstGeom prst="rect">
            <a:avLst/>
          </a:prstGeom>
        </p:spPr>
      </p:pic>
    </p:spTree>
    <p:extLst>
      <p:ext uri="{BB962C8B-B14F-4D97-AF65-F5344CB8AC3E}">
        <p14:creationId xmlns:p14="http://schemas.microsoft.com/office/powerpoint/2010/main" val="179260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D540C551-3620-A78F-ECA2-1AF8E2663ED0}"/>
              </a:ext>
            </a:extLst>
          </p:cNvPr>
          <p:cNvPicPr>
            <a:picLocks noChangeAspect="1"/>
          </p:cNvPicPr>
          <p:nvPr/>
        </p:nvPicPr>
        <p:blipFill>
          <a:blip r:embed="rId2"/>
          <a:stretch>
            <a:fillRect/>
          </a:stretch>
        </p:blipFill>
        <p:spPr>
          <a:xfrm>
            <a:off x="0" y="1221581"/>
            <a:ext cx="9144000" cy="4414838"/>
          </a:xfrm>
          <a:prstGeom prst="rect">
            <a:avLst/>
          </a:prstGeom>
        </p:spPr>
      </p:pic>
    </p:spTree>
    <p:extLst>
      <p:ext uri="{BB962C8B-B14F-4D97-AF65-F5344CB8AC3E}">
        <p14:creationId xmlns:p14="http://schemas.microsoft.com/office/powerpoint/2010/main" val="3916693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9BCA0743-A2BE-B050-887C-82E3A82F446F}"/>
              </a:ext>
            </a:extLst>
          </p:cNvPr>
          <p:cNvPicPr>
            <a:picLocks noChangeAspect="1"/>
          </p:cNvPicPr>
          <p:nvPr/>
        </p:nvPicPr>
        <p:blipFill>
          <a:blip r:embed="rId2"/>
          <a:stretch>
            <a:fillRect/>
          </a:stretch>
        </p:blipFill>
        <p:spPr>
          <a:xfrm>
            <a:off x="0" y="1653778"/>
            <a:ext cx="9144000" cy="3550444"/>
          </a:xfrm>
          <a:prstGeom prst="rect">
            <a:avLst/>
          </a:prstGeom>
        </p:spPr>
      </p:pic>
    </p:spTree>
    <p:extLst>
      <p:ext uri="{BB962C8B-B14F-4D97-AF65-F5344CB8AC3E}">
        <p14:creationId xmlns:p14="http://schemas.microsoft.com/office/powerpoint/2010/main" val="4245059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17E1177F-0310-8C7E-7478-7B1D85B0869C}"/>
              </a:ext>
            </a:extLst>
          </p:cNvPr>
          <p:cNvPicPr>
            <a:picLocks noChangeAspect="1"/>
          </p:cNvPicPr>
          <p:nvPr/>
        </p:nvPicPr>
        <p:blipFill>
          <a:blip r:embed="rId2"/>
          <a:stretch>
            <a:fillRect/>
          </a:stretch>
        </p:blipFill>
        <p:spPr>
          <a:xfrm>
            <a:off x="0" y="1335881"/>
            <a:ext cx="9144000" cy="4186238"/>
          </a:xfrm>
          <a:prstGeom prst="rect">
            <a:avLst/>
          </a:prstGeom>
        </p:spPr>
      </p:pic>
    </p:spTree>
    <p:extLst>
      <p:ext uri="{BB962C8B-B14F-4D97-AF65-F5344CB8AC3E}">
        <p14:creationId xmlns:p14="http://schemas.microsoft.com/office/powerpoint/2010/main" val="433240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4EA7F-F75F-E366-5CEB-6805037591EF}"/>
              </a:ext>
            </a:extLst>
          </p:cNvPr>
          <p:cNvSpPr>
            <a:spLocks noGrp="1"/>
          </p:cNvSpPr>
          <p:nvPr>
            <p:ph type="title"/>
          </p:nvPr>
        </p:nvSpPr>
        <p:spPr>
          <a:xfrm>
            <a:off x="630936" y="256032"/>
            <a:ext cx="7879842" cy="1014984"/>
          </a:xfrm>
        </p:spPr>
        <p:txBody>
          <a:bodyPr anchor="b">
            <a:normAutofit/>
          </a:bodyPr>
          <a:lstStyle/>
          <a:p>
            <a:r>
              <a:rPr lang="en-US" b="1">
                <a:latin typeface="Times New Roman"/>
                <a:ea typeface="Calibri"/>
                <a:cs typeface="Calibri"/>
              </a:rPr>
              <a:t>TESTCASES</a:t>
            </a:r>
            <a:endParaRPr lang="en-US">
              <a:latin typeface="Times New Roman"/>
              <a:cs typeface="Times New Roman"/>
            </a:endParaRPr>
          </a:p>
        </p:txBody>
      </p:sp>
      <p:sp>
        <p:nvSpPr>
          <p:cNvPr id="36" name="Rectangle 3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4">
            <a:extLst>
              <a:ext uri="{FF2B5EF4-FFF2-40B4-BE49-F238E27FC236}">
                <a16:creationId xmlns:a16="http://schemas.microsoft.com/office/drawing/2014/main" id="{787AEE08-54A6-7C6D-7EEA-3E5E1A9BD7E0}"/>
              </a:ext>
            </a:extLst>
          </p:cNvPr>
          <p:cNvGraphicFramePr>
            <a:graphicFrameLocks noGrp="1"/>
          </p:cNvGraphicFramePr>
          <p:nvPr>
            <p:ph idx="1"/>
            <p:extLst>
              <p:ext uri="{D42A27DB-BD31-4B8C-83A1-F6EECF244321}">
                <p14:modId xmlns:p14="http://schemas.microsoft.com/office/powerpoint/2010/main" val="1479397068"/>
              </p:ext>
            </p:extLst>
          </p:nvPr>
        </p:nvGraphicFramePr>
        <p:xfrm>
          <a:off x="1333482" y="1772116"/>
          <a:ext cx="6541279" cy="4653734"/>
        </p:xfrm>
        <a:graphic>
          <a:graphicData uri="http://schemas.openxmlformats.org/drawingml/2006/table">
            <a:tbl>
              <a:tblPr bandRow="1">
                <a:tableStyleId>{5C22544A-7EE6-4342-B048-85BDC9FD1C3A}</a:tableStyleId>
              </a:tblPr>
              <a:tblGrid>
                <a:gridCol w="1598112">
                  <a:extLst>
                    <a:ext uri="{9D8B030D-6E8A-4147-A177-3AD203B41FA5}">
                      <a16:colId xmlns:a16="http://schemas.microsoft.com/office/drawing/2014/main" val="1415731525"/>
                    </a:ext>
                  </a:extLst>
                </a:gridCol>
                <a:gridCol w="1741326">
                  <a:extLst>
                    <a:ext uri="{9D8B030D-6E8A-4147-A177-3AD203B41FA5}">
                      <a16:colId xmlns:a16="http://schemas.microsoft.com/office/drawing/2014/main" val="3934959857"/>
                    </a:ext>
                  </a:extLst>
                </a:gridCol>
                <a:gridCol w="1738374">
                  <a:extLst>
                    <a:ext uri="{9D8B030D-6E8A-4147-A177-3AD203B41FA5}">
                      <a16:colId xmlns:a16="http://schemas.microsoft.com/office/drawing/2014/main" val="880992641"/>
                    </a:ext>
                  </a:extLst>
                </a:gridCol>
                <a:gridCol w="1463467">
                  <a:extLst>
                    <a:ext uri="{9D8B030D-6E8A-4147-A177-3AD203B41FA5}">
                      <a16:colId xmlns:a16="http://schemas.microsoft.com/office/drawing/2014/main" val="1089959789"/>
                    </a:ext>
                  </a:extLst>
                </a:gridCol>
              </a:tblGrid>
              <a:tr h="363057">
                <a:tc>
                  <a:txBody>
                    <a:bodyPr/>
                    <a:lstStyle/>
                    <a:p>
                      <a:pPr>
                        <a:buNone/>
                      </a:pPr>
                      <a:r>
                        <a:rPr lang="en-US" sz="1500" b="1" dirty="0"/>
                        <a:t>Test Case</a:t>
                      </a:r>
                      <a:endParaRPr lang="en-US" sz="1500" dirty="0"/>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b="1"/>
                        <a:t>Input</a:t>
                      </a:r>
                      <a:endParaRPr lang="en-US" sz="1500"/>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b="1"/>
                        <a:t>Expected Output</a:t>
                      </a:r>
                      <a:endParaRPr lang="en-US" sz="1500"/>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b="1" dirty="0"/>
                        <a:t>Result</a:t>
                      </a:r>
                      <a:endParaRPr lang="en-US" sz="1500" dirty="0"/>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3816135"/>
                  </a:ext>
                </a:extLst>
              </a:tr>
              <a:tr h="858135">
                <a:tc>
                  <a:txBody>
                    <a:bodyPr/>
                    <a:lstStyle/>
                    <a:p>
                      <a:pPr>
                        <a:buNone/>
                      </a:pPr>
                      <a:r>
                        <a:rPr lang="en-US" sz="1500" dirty="0"/>
                        <a:t>TC01</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User with frequent reviews in tech category</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Identified as early reviewer for new tech product</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 Pass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146110"/>
                  </a:ext>
                </a:extLst>
              </a:tr>
              <a:tr h="610597">
                <a:tc>
                  <a:txBody>
                    <a:bodyPr/>
                    <a:lstStyle/>
                    <a:p>
                      <a:pPr>
                        <a:buNone/>
                      </a:pPr>
                      <a:r>
                        <a:rPr lang="en-US" sz="1500"/>
                        <a:t>TC02</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dirty="0"/>
                        <a:t>New user with no prior reviews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Not identified as early reviewer</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 Pass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922250"/>
                  </a:ext>
                </a:extLst>
              </a:tr>
              <a:tr h="858135">
                <a:tc>
                  <a:txBody>
                    <a:bodyPr/>
                    <a:lstStyle/>
                    <a:p>
                      <a:pPr>
                        <a:buNone/>
                      </a:pPr>
                      <a:r>
                        <a:rPr lang="en-US" sz="1500"/>
                        <a:t>TC03</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Reviewer with short, low-rated past reviews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dirty="0"/>
                        <a:t>Not flagged as potential early reviewer</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 Pass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5236049"/>
                  </a:ext>
                </a:extLst>
              </a:tr>
              <a:tr h="858135">
                <a:tc>
                  <a:txBody>
                    <a:bodyPr/>
                    <a:lstStyle/>
                    <a:p>
                      <a:pPr>
                        <a:buNone/>
                      </a:pPr>
                      <a:r>
                        <a:rPr lang="en-US" sz="1500"/>
                        <a:t>TC04</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Active reviewer with high helpfulness votes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dirty="0"/>
                        <a:t>Selected as early reviewer</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dirty="0"/>
                        <a:t>✅ Pass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4729438"/>
                  </a:ext>
                </a:extLst>
              </a:tr>
              <a:tr h="1105675">
                <a:tc>
                  <a:txBody>
                    <a:bodyPr/>
                    <a:lstStyle/>
                    <a:p>
                      <a:pPr>
                        <a:buNone/>
                      </a:pPr>
                      <a:r>
                        <a:rPr lang="en-US" sz="1500"/>
                        <a:t>TC05</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Upload new CSV with reviews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a:t>Reviews analyzed, predictions displayed</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500" dirty="0"/>
                        <a:t>✅ Pass</a:t>
                      </a:r>
                    </a:p>
                  </a:txBody>
                  <a:tcPr marL="77261" marR="77261" marT="38631" marB="386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896811"/>
                  </a:ext>
                </a:extLst>
              </a:tr>
            </a:tbl>
          </a:graphicData>
        </a:graphic>
      </p:graphicFrame>
    </p:spTree>
    <p:extLst>
      <p:ext uri="{BB962C8B-B14F-4D97-AF65-F5344CB8AC3E}">
        <p14:creationId xmlns:p14="http://schemas.microsoft.com/office/powerpoint/2010/main" val="290746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18188"/>
          </a:xfrm>
        </p:spPr>
        <p:txBody>
          <a:bodyPr>
            <a:normAutofit/>
          </a:bodyPr>
          <a:lstStyle/>
          <a:p>
            <a:r>
              <a:rPr sz="3200" b="1" dirty="0">
                <a:latin typeface="Times New Roman" panose="02020603050405020304" pitchFamily="18" charset="0"/>
                <a:cs typeface="Times New Roman" panose="02020603050405020304" pitchFamily="18" charset="0"/>
              </a:rPr>
              <a:t>C</a:t>
            </a:r>
            <a:r>
              <a:rPr lang="en-US" sz="3200" b="1" dirty="0">
                <a:latin typeface="Times New Roman" panose="02020603050405020304" pitchFamily="18" charset="0"/>
                <a:cs typeface="Times New Roman" panose="02020603050405020304" pitchFamily="18" charset="0"/>
              </a:rPr>
              <a:t>ONCLUSION</a:t>
            </a:r>
            <a:endParaRPr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30477"/>
            <a:ext cx="8229600" cy="4592332"/>
          </a:xfrm>
        </p:spPr>
        <p:txBody>
          <a:bodyPr>
            <a:normAutofit/>
          </a:bodyPr>
          <a:lstStyle/>
          <a:p>
            <a:pPr algn="just"/>
            <a:r>
              <a:rPr sz="2400" dirty="0">
                <a:latin typeface="Times New Roman" panose="02020603050405020304" pitchFamily="18" charset="0"/>
                <a:cs typeface="Times New Roman" panose="02020603050405020304" pitchFamily="18" charset="0"/>
              </a:rPr>
              <a:t>Early reviewers are key to product success on e-commerce platforms.</a:t>
            </a:r>
          </a:p>
          <a:p>
            <a:pPr algn="just"/>
            <a:r>
              <a:rPr sz="2400" dirty="0">
                <a:latin typeface="Times New Roman" panose="02020603050405020304" pitchFamily="18" charset="0"/>
                <a:cs typeface="Times New Roman" panose="02020603050405020304" pitchFamily="18" charset="0"/>
              </a:rPr>
              <a:t>The proposed system predicts early reviewers using user behavior and product features.</a:t>
            </a:r>
          </a:p>
          <a:p>
            <a:pPr algn="just"/>
            <a:r>
              <a:rPr sz="2400" dirty="0">
                <a:latin typeface="Times New Roman" panose="02020603050405020304" pitchFamily="18" charset="0"/>
                <a:cs typeface="Times New Roman" panose="02020603050405020304" pitchFamily="18" charset="0"/>
              </a:rPr>
              <a:t>Enables targeted marketing, faster feedback, and better product launch outcomes.</a:t>
            </a:r>
          </a:p>
          <a:p>
            <a:pPr algn="just"/>
            <a:r>
              <a:rPr sz="2400" dirty="0">
                <a:latin typeface="Times New Roman" panose="02020603050405020304" pitchFamily="18" charset="0"/>
                <a:cs typeface="Times New Roman" panose="02020603050405020304" pitchFamily="18" charset="0"/>
              </a:rPr>
              <a:t>Overcomes cold-start and improves early product engagement.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65672"/>
          </a:xfrm>
        </p:spPr>
        <p:txBody>
          <a:bodyPr>
            <a:normAutofit/>
          </a:bodyPr>
          <a:lstStyle/>
          <a:p>
            <a:r>
              <a:rPr sz="3600" b="1" dirty="0">
                <a:latin typeface="Times New Roman" panose="02020603050405020304" pitchFamily="18" charset="0"/>
                <a:cs typeface="Times New Roman" panose="02020603050405020304" pitchFamily="18" charset="0"/>
              </a:rPr>
              <a:t>I</a:t>
            </a:r>
            <a:r>
              <a:rPr lang="en-US" sz="3600" b="1" dirty="0">
                <a:latin typeface="Times New Roman" panose="02020603050405020304" pitchFamily="18" charset="0"/>
                <a:cs typeface="Times New Roman" panose="02020603050405020304" pitchFamily="18" charset="0"/>
              </a:rPr>
              <a:t>NTRODUCTION</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003322"/>
            <a:ext cx="8229600" cy="3925529"/>
          </a:xfrm>
        </p:spPr>
        <p:txBody>
          <a:bodyPr>
            <a:normAutofit/>
          </a:bodyPr>
          <a:lstStyle/>
          <a:p>
            <a:pPr algn="just"/>
            <a:r>
              <a:rPr sz="28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Online reviews play a vital role in shaping consumer decisions.</a:t>
            </a:r>
          </a:p>
          <a:p>
            <a:pPr algn="just"/>
            <a:r>
              <a:rPr sz="2400" dirty="0">
                <a:latin typeface="Times New Roman" panose="02020603050405020304" pitchFamily="18" charset="0"/>
                <a:cs typeface="Times New Roman" panose="02020603050405020304" pitchFamily="18" charset="0"/>
              </a:rPr>
              <a:t> Early reviews disproportionately affect product perception and success.</a:t>
            </a:r>
          </a:p>
          <a:p>
            <a:pPr algn="just"/>
            <a:r>
              <a:rPr sz="2400" dirty="0">
                <a:latin typeface="Times New Roman" panose="02020603050405020304" pitchFamily="18" charset="0"/>
                <a:cs typeface="Times New Roman" panose="02020603050405020304" pitchFamily="18" charset="0"/>
              </a:rPr>
              <a:t> Identifying early reviewers enables businesses to harness social proof early.</a:t>
            </a:r>
          </a:p>
          <a:p>
            <a:pPr algn="just"/>
            <a:r>
              <a:rPr sz="2400" dirty="0">
                <a:latin typeface="Times New Roman" panose="02020603050405020304" pitchFamily="18" charset="0"/>
                <a:cs typeface="Times New Roman" panose="02020603050405020304" pitchFamily="18" charset="0"/>
              </a:rPr>
              <a:t> The aim is to analyze behaviors and build a predictive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4146023-1B1D-A187-49CA-6DF76704BF77}"/>
              </a:ext>
            </a:extLst>
          </p:cNvPr>
          <p:cNvGraphicFramePr>
            <a:graphicFrameLocks noGrp="1"/>
          </p:cNvGraphicFramePr>
          <p:nvPr>
            <p:extLst>
              <p:ext uri="{D42A27DB-BD31-4B8C-83A1-F6EECF244321}">
                <p14:modId xmlns:p14="http://schemas.microsoft.com/office/powerpoint/2010/main" val="3654534998"/>
              </p:ext>
            </p:extLst>
          </p:nvPr>
        </p:nvGraphicFramePr>
        <p:xfrm>
          <a:off x="298621" y="1050324"/>
          <a:ext cx="8565221" cy="5093415"/>
        </p:xfrm>
        <a:graphic>
          <a:graphicData uri="http://schemas.openxmlformats.org/drawingml/2006/table">
            <a:tbl>
              <a:tblPr/>
              <a:tblGrid>
                <a:gridCol w="1258931">
                  <a:extLst>
                    <a:ext uri="{9D8B030D-6E8A-4147-A177-3AD203B41FA5}">
                      <a16:colId xmlns:a16="http://schemas.microsoft.com/office/drawing/2014/main" val="1442524105"/>
                    </a:ext>
                  </a:extLst>
                </a:gridCol>
                <a:gridCol w="1461258">
                  <a:extLst>
                    <a:ext uri="{9D8B030D-6E8A-4147-A177-3AD203B41FA5}">
                      <a16:colId xmlns:a16="http://schemas.microsoft.com/office/drawing/2014/main" val="3377801248"/>
                    </a:ext>
                  </a:extLst>
                </a:gridCol>
                <a:gridCol w="1461258">
                  <a:extLst>
                    <a:ext uri="{9D8B030D-6E8A-4147-A177-3AD203B41FA5}">
                      <a16:colId xmlns:a16="http://schemas.microsoft.com/office/drawing/2014/main" val="2727285915"/>
                    </a:ext>
                  </a:extLst>
                </a:gridCol>
                <a:gridCol w="1461258">
                  <a:extLst>
                    <a:ext uri="{9D8B030D-6E8A-4147-A177-3AD203B41FA5}">
                      <a16:colId xmlns:a16="http://schemas.microsoft.com/office/drawing/2014/main" val="64853188"/>
                    </a:ext>
                  </a:extLst>
                </a:gridCol>
                <a:gridCol w="1461258">
                  <a:extLst>
                    <a:ext uri="{9D8B030D-6E8A-4147-A177-3AD203B41FA5}">
                      <a16:colId xmlns:a16="http://schemas.microsoft.com/office/drawing/2014/main" val="2355713453"/>
                    </a:ext>
                  </a:extLst>
                </a:gridCol>
                <a:gridCol w="1461258">
                  <a:extLst>
                    <a:ext uri="{9D8B030D-6E8A-4147-A177-3AD203B41FA5}">
                      <a16:colId xmlns:a16="http://schemas.microsoft.com/office/drawing/2014/main" val="1498022350"/>
                    </a:ext>
                  </a:extLst>
                </a:gridCol>
              </a:tblGrid>
              <a:tr h="438600">
                <a:tc>
                  <a:txBody>
                    <a:bodyPr/>
                    <a:lstStyle/>
                    <a:p>
                      <a:r>
                        <a:rPr lang="en-US" sz="1200" b="1" err="1">
                          <a:latin typeface="Times New Roman"/>
                          <a:cs typeface="Times New Roman"/>
                        </a:rPr>
                        <a:t>S.No</a:t>
                      </a:r>
                      <a:endParaRPr lang="en-US" sz="1200">
                        <a:latin typeface="Times New Roman"/>
                        <a:cs typeface="Times New Roman"/>
                      </a:endParaRP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Research Work</a:t>
                      </a:r>
                      <a:endParaRPr lang="en-US" sz="1200">
                        <a:latin typeface="Times New Roman"/>
                        <a:cs typeface="Times New Roman"/>
                      </a:endParaRP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Techniques/Methods Used</a:t>
                      </a:r>
                      <a:endParaRPr lang="en-US" sz="1200">
                        <a:latin typeface="Times New Roman"/>
                        <a:cs typeface="Times New Roman"/>
                      </a:endParaRP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Key Findings</a:t>
                      </a:r>
                      <a:endParaRPr lang="en-US" sz="1200">
                        <a:latin typeface="Times New Roman"/>
                        <a:cs typeface="Times New Roman"/>
                      </a:endParaRP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Limitations</a:t>
                      </a:r>
                      <a:endParaRPr lang="en-US" sz="1200">
                        <a:latin typeface="Times New Roman"/>
                        <a:cs typeface="Times New Roman"/>
                      </a:endParaRP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Reference</a:t>
                      </a:r>
                      <a:endParaRPr lang="en-US" sz="1200">
                        <a:latin typeface="Times New Roman"/>
                        <a:cs typeface="Times New Roman"/>
                      </a:endParaRP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0853869"/>
                  </a:ext>
                </a:extLst>
              </a:tr>
              <a:tr h="1032831">
                <a:tc>
                  <a:txBody>
                    <a:bodyPr/>
                    <a:lstStyle/>
                    <a:p>
                      <a:r>
                        <a:rPr lang="en-US" sz="1200">
                          <a:latin typeface="Times New Roman"/>
                          <a:cs typeface="Times New Roman"/>
                        </a:rPr>
                        <a:t>1</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Chen et al. (2015)</a:t>
                      </a:r>
                      <a:r>
                        <a:rPr lang="en-US" sz="1200">
                          <a:latin typeface="Times New Roman"/>
                          <a:cs typeface="Times New Roman"/>
                        </a:rPr>
                        <a:t> - Nonpurchase feedback and product sales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Statistical analysis of review impact on sales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Highlighted that even non-purchase reviews significantly affect consumer trust and buying behavior</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Limited to specific product categories and platforms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[1]</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6123338"/>
                  </a:ext>
                </a:extLst>
              </a:tr>
              <a:tr h="1032831">
                <a:tc>
                  <a:txBody>
                    <a:bodyPr/>
                    <a:lstStyle/>
                    <a:p>
                      <a:r>
                        <a:rPr lang="en-US" sz="1200">
                          <a:latin typeface="Times New Roman"/>
                          <a:cs typeface="Times New Roman"/>
                        </a:rPr>
                        <a:t>2</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He et al. (2018)</a:t>
                      </a:r>
                      <a:r>
                        <a:rPr lang="en-US" sz="1200">
                          <a:latin typeface="Times New Roman"/>
                          <a:cs typeface="Times New Roman"/>
                        </a:rPr>
                        <a:t> - Early reviewer behavior modeling</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Margin-based embedding model, behavioral features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Early reviewers give higher ratings, more helpful reviews, and influence product popularity</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Cold-start problem for new products, dependency on labeled data</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[4]</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845283"/>
                  </a:ext>
                </a:extLst>
              </a:tr>
              <a:tr h="863051">
                <a:tc>
                  <a:txBody>
                    <a:bodyPr/>
                    <a:lstStyle/>
                    <a:p>
                      <a:r>
                        <a:rPr lang="en-US" sz="1200">
                          <a:latin typeface="Times New Roman"/>
                          <a:cs typeface="Times New Roman"/>
                        </a:rPr>
                        <a:t>3</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Rogers (1962)</a:t>
                      </a:r>
                      <a:r>
                        <a:rPr lang="en-US" sz="1200">
                          <a:latin typeface="Times New Roman"/>
                          <a:cs typeface="Times New Roman"/>
                        </a:rPr>
                        <a:t> - Diffusion of Innovations Theory</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Adoption curve, adopter segmentation</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Conceptual framework used to define early, majority, and laggard reviewers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Lacks real-time predictive capabilities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[8]</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5672956"/>
                  </a:ext>
                </a:extLst>
              </a:tr>
              <a:tr h="863051">
                <a:tc>
                  <a:txBody>
                    <a:bodyPr/>
                    <a:lstStyle/>
                    <a:p>
                      <a:r>
                        <a:rPr lang="en-US" sz="1200">
                          <a:latin typeface="Times New Roman"/>
                          <a:cs typeface="Times New Roman"/>
                        </a:rPr>
                        <a:t>4</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Banerjee (1992)</a:t>
                      </a:r>
                      <a:r>
                        <a:rPr lang="en-US" sz="1200">
                          <a:latin typeface="Times New Roman"/>
                          <a:cs typeface="Times New Roman"/>
                        </a:rPr>
                        <a:t> - Herd Behavior Theory</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Behavioral economics modeling</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Explained that early opinions influence others (social proof) in online purchases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May not account for all user motivations or review authenticity</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[14]</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2784514"/>
                  </a:ext>
                </a:extLst>
              </a:tr>
              <a:tr h="863051">
                <a:tc>
                  <a:txBody>
                    <a:bodyPr/>
                    <a:lstStyle/>
                    <a:p>
                      <a:r>
                        <a:rPr lang="en-US" sz="1200">
                          <a:latin typeface="Times New Roman"/>
                          <a:cs typeface="Times New Roman"/>
                        </a:rPr>
                        <a:t>5</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1">
                          <a:latin typeface="Times New Roman"/>
                          <a:cs typeface="Times New Roman"/>
                        </a:rPr>
                        <a:t>Kim et al. (2006)</a:t>
                      </a:r>
                      <a:r>
                        <a:rPr lang="en-US" sz="1200">
                          <a:latin typeface="Times New Roman"/>
                          <a:cs typeface="Times New Roman"/>
                        </a:rPr>
                        <a:t> - Review helpfulness prediction</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Sentiment analysis, NLP, user voting metrics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Helpfulness votes correlate with early reviews and influence review visibility</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Requires linguistic data and may be biased by platform algorithms</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latin typeface="Times New Roman"/>
                          <a:cs typeface="Times New Roman"/>
                        </a:rPr>
                        <a:t>[20]</a:t>
                      </a:r>
                    </a:p>
                  </a:txBody>
                  <a:tcPr marL="30173" marR="30173" marT="15087" marB="1508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403167"/>
                  </a:ext>
                </a:extLst>
              </a:tr>
            </a:tbl>
          </a:graphicData>
        </a:graphic>
      </p:graphicFrame>
      <p:sp>
        <p:nvSpPr>
          <p:cNvPr id="2" name="TextBox 1">
            <a:extLst>
              <a:ext uri="{FF2B5EF4-FFF2-40B4-BE49-F238E27FC236}">
                <a16:creationId xmlns:a16="http://schemas.microsoft.com/office/drawing/2014/main" id="{1DF160C3-E011-4006-3950-7723DE13C7B6}"/>
              </a:ext>
            </a:extLst>
          </p:cNvPr>
          <p:cNvSpPr txBox="1"/>
          <p:nvPr/>
        </p:nvSpPr>
        <p:spPr>
          <a:xfrm>
            <a:off x="2571328" y="317344"/>
            <a:ext cx="52660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ea typeface="Calibri"/>
                <a:cs typeface="Calibri"/>
              </a:rPr>
              <a:t>LITERATURE SURVEY</a:t>
            </a:r>
            <a:endParaRPr lang="en-US" sz="3200" b="1" dirty="0">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AB1C7-BAC1-3F48-89B6-DC36B3678E6C}"/>
              </a:ext>
            </a:extLst>
          </p:cNvPr>
          <p:cNvSpPr txBox="1"/>
          <p:nvPr/>
        </p:nvSpPr>
        <p:spPr>
          <a:xfrm>
            <a:off x="2441863" y="147843"/>
            <a:ext cx="5226628" cy="584775"/>
          </a:xfrm>
          <a:prstGeom prst="rect">
            <a:avLst/>
          </a:prstGeom>
          <a:noFill/>
        </p:spPr>
        <p:txBody>
          <a:bodyPr wrap="square">
            <a:spAutoFit/>
          </a:bodyPr>
          <a:lstStyle/>
          <a:p>
            <a:r>
              <a:rPr lang="en-IN" sz="3200" b="1" dirty="0">
                <a:effectLst/>
                <a:latin typeface="Times New Roman" panose="02020603050405020304" pitchFamily="18" charset="0"/>
                <a:ea typeface="Calibri" panose="020F0502020204030204" pitchFamily="34" charset="0"/>
              </a:rPr>
              <a:t>EXISTING SYSTEM </a:t>
            </a:r>
            <a:endParaRPr lang="en-IN" sz="3200" dirty="0"/>
          </a:p>
        </p:txBody>
      </p:sp>
      <p:sp>
        <p:nvSpPr>
          <p:cNvPr id="5" name="TextBox 4">
            <a:extLst>
              <a:ext uri="{FF2B5EF4-FFF2-40B4-BE49-F238E27FC236}">
                <a16:creationId xmlns:a16="http://schemas.microsoft.com/office/drawing/2014/main" id="{5BFB2B9A-A370-C528-AC95-BF5598D53CD3}"/>
              </a:ext>
            </a:extLst>
          </p:cNvPr>
          <p:cNvSpPr txBox="1"/>
          <p:nvPr/>
        </p:nvSpPr>
        <p:spPr>
          <a:xfrm>
            <a:off x="524741" y="845475"/>
            <a:ext cx="8094518" cy="6352893"/>
          </a:xfrm>
          <a:prstGeom prst="rect">
            <a:avLst/>
          </a:prstGeom>
          <a:noFill/>
        </p:spPr>
        <p:txBody>
          <a:bodyPr wrap="square">
            <a:spAutoFit/>
          </a:bodyPr>
          <a:lstStyle/>
          <a:p>
            <a:pPr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Currently, e-commerce platforms often employ a few common strategies, though not always formalized as "systems" for early reviewer prediction: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Broad Promotional Emails/Notifications: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When a new product launches, a general email blast or push notification is sent to a large segment of the user base, often based on broad category interests or past purchase history. This is inefficient as many recipients are not likely to be early reviewers.</a:t>
            </a:r>
          </a:p>
          <a:p>
            <a:pPr marL="342900" indent="-342900" algn="just">
              <a:lnSpc>
                <a:spcPct val="107000"/>
              </a:lnSpc>
              <a:spcAft>
                <a:spcPts val="800"/>
              </a:spcAft>
              <a:buSzPts val="1000"/>
              <a:buFont typeface="Symbol" panose="05050102010706020507" pitchFamily="18" charset="2"/>
              <a:buChar char=""/>
              <a:tabLst>
                <a:tab pos="457200" algn="l"/>
              </a:tabLst>
            </a:pPr>
            <a:r>
              <a:rPr lang="en-IN" sz="2000" b="1" dirty="0">
                <a:latin typeface="Times New Roman" panose="02020603050405020304" pitchFamily="18" charset="0"/>
                <a:cs typeface="Times New Roman" panose="02020603050405020304" pitchFamily="18" charset="0"/>
              </a:rPr>
              <a:t>First-Purchaser Targeting:</a:t>
            </a:r>
            <a:r>
              <a:rPr lang="en-IN" sz="2000" dirty="0">
                <a:latin typeface="Times New Roman" panose="02020603050405020304" pitchFamily="18" charset="0"/>
                <a:cs typeface="Times New Roman" panose="02020603050405020304" pitchFamily="18" charset="0"/>
              </a:rPr>
              <a:t> Some platforms might invite users who purchase a product within the first few days/weeks to leave a review. While this targets actual early purchasers, it doesn't predict who will be an early reviewer before purchase, and many early purchasers might not be prolific reviewers.</a:t>
            </a:r>
          </a:p>
          <a:p>
            <a:pPr marL="342900" indent="-342900" algn="just">
              <a:lnSpc>
                <a:spcPct val="107000"/>
              </a:lnSpc>
              <a:spcAft>
                <a:spcPts val="800"/>
              </a:spcAft>
              <a:buSzPts val="1000"/>
              <a:buFont typeface="Symbol" panose="05050102010706020507" pitchFamily="18" charset="2"/>
              <a:buChar char=""/>
              <a:tabLst>
                <a:tab pos="457200" algn="l"/>
              </a:tabLst>
            </a:pPr>
            <a:r>
              <a:rPr lang="en-IN" sz="2000" b="1" dirty="0">
                <a:latin typeface="Times New Roman" panose="02020603050405020304" pitchFamily="18" charset="0"/>
                <a:cs typeface="Times New Roman" panose="02020603050405020304" pitchFamily="18" charset="0"/>
              </a:rPr>
              <a:t>First-Purchaser Targeting:</a:t>
            </a:r>
            <a:r>
              <a:rPr lang="en-IN" sz="2000" dirty="0">
                <a:latin typeface="Times New Roman" panose="02020603050405020304" pitchFamily="18" charset="0"/>
                <a:cs typeface="Times New Roman" panose="02020603050405020304" pitchFamily="18" charset="0"/>
              </a:rPr>
              <a:t> Some platforms might invite users who purchase a product within the first few days/weeks to leave a review. While this targets actual early purchasers, it doesn't predict who will be an early reviewer before purchase, and many early purchasers might not be prolific reviewers.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477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b="1" dirty="0">
                <a:latin typeface="Times New Roman" panose="02020603050405020304" pitchFamily="18" charset="0"/>
                <a:cs typeface="Times New Roman" panose="02020603050405020304" pitchFamily="18" charset="0"/>
              </a:rPr>
              <a:t>P</a:t>
            </a:r>
            <a:r>
              <a:rPr lang="en-US" sz="3200" b="1" dirty="0">
                <a:latin typeface="Times New Roman" panose="02020603050405020304" pitchFamily="18" charset="0"/>
                <a:cs typeface="Times New Roman" panose="02020603050405020304" pitchFamily="18" charset="0"/>
              </a:rPr>
              <a:t>ROPOSED SYSTEM</a:t>
            </a:r>
            <a:r>
              <a:rPr sz="3200"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57200" y="1417638"/>
            <a:ext cx="8229600" cy="4525963"/>
          </a:xfrm>
        </p:spPr>
        <p:txBody>
          <a:bodyPr>
            <a:noAutofit/>
          </a:bodyPr>
          <a:lstStyle/>
          <a:p>
            <a:pPr marL="0" marR="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We propose a system for characterizing and predicting early reviewers for effective product marketing on e-commerce websites. The system aims to proactively identify users who are likely to provide early reviews for new products, enabling targeted engagement strategies.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Proposed System Features:</a:t>
            </a: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User Profiling Module: This module will build comprehensive profiles for each user based on  their historical interactions on the e-commerce platform. Features will include: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Review History: Number, frequency, and timing of past reviews (especially early reviews on other products).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Review Quality: Helpfulness votes received on past reviews, review length, detail, and sentiment.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A3AC6-2726-ABE6-EDE2-AE8EB1F76441}"/>
              </a:ext>
            </a:extLst>
          </p:cNvPr>
          <p:cNvSpPr txBox="1"/>
          <p:nvPr/>
        </p:nvSpPr>
        <p:spPr>
          <a:xfrm>
            <a:off x="-124691" y="1402773"/>
            <a:ext cx="8769928" cy="3534878"/>
          </a:xfrm>
          <a:prstGeom prst="rect">
            <a:avLst/>
          </a:prstGeom>
          <a:noFill/>
        </p:spPr>
        <p:txBody>
          <a:bodyPr wrap="square">
            <a:spAutoFit/>
          </a:bodyPr>
          <a:lstStyle/>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Purchase History: Products purchased, purchase frequency, and product categories.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Browse Behaviour: Products viewed, time spent on product pages, search queries.</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Demographic Information (if available and permissible): Age, location, etc.</a:t>
            </a: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Engagement Level: Participation in forums,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Q&amp;amp;A</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sections, or other community features.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621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94" y="303470"/>
            <a:ext cx="8229600" cy="1143000"/>
          </a:xfrm>
        </p:spPr>
        <p:txBody>
          <a:bodyPr>
            <a:normAutofit/>
          </a:bodyPr>
          <a:lstStyle/>
          <a:p>
            <a:r>
              <a:rPr sz="3200" b="1" dirty="0">
                <a:latin typeface="Times New Roman" panose="02020603050405020304" pitchFamily="18" charset="0"/>
                <a:cs typeface="Times New Roman" panose="02020603050405020304" pitchFamily="18" charset="0"/>
              </a:rPr>
              <a:t>A</a:t>
            </a:r>
            <a:r>
              <a:rPr lang="en-US" sz="3200" b="1" dirty="0">
                <a:latin typeface="Times New Roman" panose="02020603050405020304" pitchFamily="18" charset="0"/>
                <a:cs typeface="Times New Roman" panose="02020603050405020304" pitchFamily="18" charset="0"/>
              </a:rPr>
              <a:t>LGORITHMS</a:t>
            </a:r>
            <a:endParaRPr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342900" marR="0" lvl="0" indent="-342900" algn="just">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For User Profiling and Product Analysis: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Feature Extraction Techniques: Techniques like TF-IDF (Term Frequency-Inverse Document Frequency) or embedding models (e.g., Word2Vec, Doc2Vec) can be used to represent review text and product descriptions numerically.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Clustering Algorithms (e.g., K-Means, DBSCAN): Can be used to group users with similar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behaviors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or products with similar attributes for better feature engineering.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Dimensionality Reduction Techniques (e.g., PCA): To reduce the number of features while retaining important information</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1282"/>
            <a:ext cx="8229600" cy="1829465"/>
          </a:xfrm>
        </p:spPr>
        <p:txBody>
          <a:bodyPr>
            <a:normAutofit/>
          </a:bodyPr>
          <a:lstStyle/>
          <a:p>
            <a:r>
              <a:rPr sz="3200" b="1" dirty="0">
                <a:latin typeface="Times New Roman" panose="02020603050405020304" pitchFamily="18" charset="0"/>
                <a:cs typeface="Times New Roman" panose="02020603050405020304" pitchFamily="18" charset="0"/>
              </a:rPr>
              <a:t>T</a:t>
            </a:r>
            <a:r>
              <a:rPr lang="en-US" sz="3200" b="1" dirty="0">
                <a:latin typeface="Times New Roman" panose="02020603050405020304" pitchFamily="18" charset="0"/>
                <a:cs typeface="Times New Roman" panose="02020603050405020304" pitchFamily="18" charset="0"/>
              </a:rPr>
              <a:t>ECHNOLOGY</a:t>
            </a:r>
            <a:r>
              <a:rPr sz="3200" b="1" dirty="0">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57200" y="1963994"/>
            <a:ext cx="8229600" cy="4181168"/>
          </a:xfrm>
        </p:spPr>
        <p:txBody>
          <a:bodyPr>
            <a:normAutofit/>
          </a:bodyPr>
          <a:lstStyle/>
          <a:p>
            <a:pPr>
              <a:buNone/>
            </a:pPr>
            <a:endParaRPr lang="en-US" dirty="0">
              <a:effectLst/>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Programming Languages: Python (with libraries like Pandas, NumPy) is a common choice for data manipulation and analysis.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07000"/>
              </a:lnSpc>
              <a:spcAft>
                <a:spcPts val="800"/>
              </a:spcAft>
              <a:buSzPts val="1000"/>
              <a:buFont typeface="Courier New" panose="02070309020205020404" pitchFamily="49" charset="0"/>
              <a:buChar char="o"/>
              <a:tabLst>
                <a:tab pos="9144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RESTful API Frameworks (e.g., Flask): To expose the prediction models as APIs for integration with the e-commerce platform.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TotalTime>
  <Words>1270</Words>
  <Application>Microsoft Office PowerPoint</Application>
  <PresentationFormat>On-screen Show (4:3)</PresentationFormat>
  <Paragraphs>131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Symbol</vt:lpstr>
      <vt:lpstr>Times New Roman</vt:lpstr>
      <vt:lpstr>Office Theme</vt:lpstr>
      <vt:lpstr>     Characterizing and Predicting Early Reviewers for Effective Product Marketing on E-Commerce Websites</vt:lpstr>
      <vt:lpstr>ABSTRACT</vt:lpstr>
      <vt:lpstr>INTRODUCTION</vt:lpstr>
      <vt:lpstr>PowerPoint Presentation</vt:lpstr>
      <vt:lpstr>PowerPoint Presentation</vt:lpstr>
      <vt:lpstr>PROPOSED SYSTEM </vt:lpstr>
      <vt:lpstr>PowerPoint Presentation</vt:lpstr>
      <vt:lpstr>ALGORITHMS</vt:lpstr>
      <vt:lpstr>TECHNOLOGY </vt:lpstr>
      <vt:lpstr>DESIGN</vt:lpstr>
      <vt:lpstr>IMPLEMENTATION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TESTCASES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Snehitha Duggishetti</dc:creator>
  <cp:keywords/>
  <dc:description>generated using python-pptx</dc:description>
  <cp:lastModifiedBy>Duggishetti Snehitha</cp:lastModifiedBy>
  <cp:revision>30</cp:revision>
  <dcterms:created xsi:type="dcterms:W3CDTF">2013-01-27T09:14:16Z</dcterms:created>
  <dcterms:modified xsi:type="dcterms:W3CDTF">2025-06-24T16:38:11Z</dcterms:modified>
  <cp:category/>
</cp:coreProperties>
</file>