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0" r:id="rId6"/>
    <p:sldId id="265" r:id="rId7"/>
    <p:sldId id="261" r:id="rId8"/>
    <p:sldId id="262" r:id="rId9"/>
    <p:sldId id="263" r:id="rId10"/>
    <p:sldId id="264"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DD770A-2C0F-476F-8F94-C8596B4119D8}" type="datetimeFigureOut">
              <a:rPr lang="en-PK" smtClean="0"/>
              <a:t>27/11/2024</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26301A7-5936-494F-82F7-F39E17CA4988}" type="slidenum">
              <a:rPr lang="en-PK" smtClean="0"/>
              <a:t>‹#›</a:t>
            </a:fld>
            <a:endParaRPr lang="en-PK"/>
          </a:p>
        </p:txBody>
      </p:sp>
    </p:spTree>
    <p:extLst>
      <p:ext uri="{BB962C8B-B14F-4D97-AF65-F5344CB8AC3E}">
        <p14:creationId xmlns:p14="http://schemas.microsoft.com/office/powerpoint/2010/main" val="20365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D770A-2C0F-476F-8F94-C8596B4119D8}" type="datetimeFigureOut">
              <a:rPr lang="en-PK" smtClean="0"/>
              <a:t>27/11/2024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124853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DD770A-2C0F-476F-8F94-C8596B4119D8}" type="datetimeFigureOut">
              <a:rPr lang="en-PK" smtClean="0"/>
              <a:t>27/11/2024</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26301A7-5936-494F-82F7-F39E17CA4988}" type="slidenum">
              <a:rPr lang="en-PK" smtClean="0"/>
              <a:t>‹#›</a:t>
            </a:fld>
            <a:endParaRPr lang="en-PK"/>
          </a:p>
        </p:txBody>
      </p:sp>
    </p:spTree>
    <p:extLst>
      <p:ext uri="{BB962C8B-B14F-4D97-AF65-F5344CB8AC3E}">
        <p14:creationId xmlns:p14="http://schemas.microsoft.com/office/powerpoint/2010/main" val="6450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D770A-2C0F-476F-8F94-C8596B4119D8}" type="datetimeFigureOut">
              <a:rPr lang="en-PK" smtClean="0"/>
              <a:t>27/11/2024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354882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DD770A-2C0F-476F-8F94-C8596B4119D8}" type="datetimeFigureOut">
              <a:rPr lang="en-PK" smtClean="0"/>
              <a:t>27/11/2024</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6301A7-5936-494F-82F7-F39E17CA4988}" type="slidenum">
              <a:rPr lang="en-PK" smtClean="0"/>
              <a:t>‹#›</a:t>
            </a:fld>
            <a:endParaRPr lang="en-PK"/>
          </a:p>
        </p:txBody>
      </p:sp>
    </p:spTree>
    <p:extLst>
      <p:ext uri="{BB962C8B-B14F-4D97-AF65-F5344CB8AC3E}">
        <p14:creationId xmlns:p14="http://schemas.microsoft.com/office/powerpoint/2010/main" val="280849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D770A-2C0F-476F-8F94-C8596B4119D8}" type="datetimeFigureOut">
              <a:rPr lang="en-PK" smtClean="0"/>
              <a:t>27/11/2024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243409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DD770A-2C0F-476F-8F94-C8596B4119D8}" type="datetimeFigureOut">
              <a:rPr lang="en-PK" smtClean="0"/>
              <a:t>27/11/2024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211910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D770A-2C0F-476F-8F94-C8596B4119D8}" type="datetimeFigureOut">
              <a:rPr lang="en-PK" smtClean="0"/>
              <a:t>27/11/2024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12244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D770A-2C0F-476F-8F94-C8596B4119D8}" type="datetimeFigureOut">
              <a:rPr lang="en-PK" smtClean="0"/>
              <a:t>27/11/2024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387254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DD770A-2C0F-476F-8F94-C8596B4119D8}" type="datetimeFigureOut">
              <a:rPr lang="en-PK" smtClean="0"/>
              <a:t>27/11/2024</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26301A7-5936-494F-82F7-F39E17CA4988}" type="slidenum">
              <a:rPr lang="en-PK" smtClean="0"/>
              <a:t>‹#›</a:t>
            </a:fld>
            <a:endParaRPr lang="en-PK"/>
          </a:p>
        </p:txBody>
      </p:sp>
    </p:spTree>
    <p:extLst>
      <p:ext uri="{BB962C8B-B14F-4D97-AF65-F5344CB8AC3E}">
        <p14:creationId xmlns:p14="http://schemas.microsoft.com/office/powerpoint/2010/main" val="417784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D770A-2C0F-476F-8F94-C8596B4119D8}" type="datetimeFigureOut">
              <a:rPr lang="en-PK" smtClean="0"/>
              <a:t>27/11/2024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26301A7-5936-494F-82F7-F39E17CA4988}" type="slidenum">
              <a:rPr lang="en-PK" smtClean="0"/>
              <a:t>‹#›</a:t>
            </a:fld>
            <a:endParaRPr lang="en-PK"/>
          </a:p>
        </p:txBody>
      </p:sp>
    </p:spTree>
    <p:extLst>
      <p:ext uri="{BB962C8B-B14F-4D97-AF65-F5344CB8AC3E}">
        <p14:creationId xmlns:p14="http://schemas.microsoft.com/office/powerpoint/2010/main" val="4432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DD770A-2C0F-476F-8F94-C8596B4119D8}" type="datetimeFigureOut">
              <a:rPr lang="en-PK" smtClean="0"/>
              <a:t>27/11/2024</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26301A7-5936-494F-82F7-F39E17CA4988}"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488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CE6C-9C1D-42FA-8D88-D7DAF6F15028}"/>
              </a:ext>
            </a:extLst>
          </p:cNvPr>
          <p:cNvSpPr>
            <a:spLocks noGrp="1"/>
          </p:cNvSpPr>
          <p:nvPr>
            <p:ph type="ctrTitle"/>
          </p:nvPr>
        </p:nvSpPr>
        <p:spPr>
          <a:xfrm>
            <a:off x="581190" y="252146"/>
            <a:ext cx="10993549" cy="1475013"/>
          </a:xfrm>
        </p:spPr>
        <p:txBody>
          <a:bodyPr>
            <a:normAutofit fontScale="90000"/>
          </a:bodyPr>
          <a:lstStyle/>
          <a:p>
            <a:pPr algn="ctr"/>
            <a:r>
              <a:rPr lang="en-US" sz="4800" dirty="0">
                <a:latin typeface="Bodoni MT Black" panose="02070A03080606020203" pitchFamily="18" charset="0"/>
              </a:rPr>
              <a:t>Software Design &amp; Analysis</a:t>
            </a:r>
            <a:endParaRPr lang="en-PK" sz="4800" dirty="0">
              <a:latin typeface="Bodoni MT Black" panose="02070A03080606020203" pitchFamily="18" charset="0"/>
            </a:endParaRPr>
          </a:p>
        </p:txBody>
      </p:sp>
      <p:sp>
        <p:nvSpPr>
          <p:cNvPr id="3" name="Subtitle 2">
            <a:extLst>
              <a:ext uri="{FF2B5EF4-FFF2-40B4-BE49-F238E27FC236}">
                <a16:creationId xmlns:a16="http://schemas.microsoft.com/office/drawing/2014/main" id="{2DE90723-4A2A-41D4-9E2F-CEA40323C6FF}"/>
              </a:ext>
            </a:extLst>
          </p:cNvPr>
          <p:cNvSpPr>
            <a:spLocks noGrp="1"/>
          </p:cNvSpPr>
          <p:nvPr>
            <p:ph type="subTitle" idx="1"/>
          </p:nvPr>
        </p:nvSpPr>
        <p:spPr>
          <a:xfrm>
            <a:off x="464653" y="1661728"/>
            <a:ext cx="10993546" cy="590321"/>
          </a:xfrm>
        </p:spPr>
        <p:txBody>
          <a:bodyPr>
            <a:normAutofit/>
          </a:bodyPr>
          <a:lstStyle/>
          <a:p>
            <a:pPr algn="ctr"/>
            <a:r>
              <a:rPr lang="en-US" sz="2800" b="1" dirty="0">
                <a:latin typeface="Bodoni MT Black" panose="02070A03080606020203" pitchFamily="18" charset="0"/>
              </a:rPr>
              <a:t>Project Presentation</a:t>
            </a:r>
            <a:endParaRPr lang="en-PK" sz="2800" b="1" dirty="0">
              <a:latin typeface="Bodoni MT Black" panose="02070A03080606020203" pitchFamily="18" charset="0"/>
            </a:endParaRPr>
          </a:p>
        </p:txBody>
      </p:sp>
      <p:sp>
        <p:nvSpPr>
          <p:cNvPr id="4" name="TextBox 3">
            <a:extLst>
              <a:ext uri="{FF2B5EF4-FFF2-40B4-BE49-F238E27FC236}">
                <a16:creationId xmlns:a16="http://schemas.microsoft.com/office/drawing/2014/main" id="{8A691FAB-DAF4-4CA5-9A5B-2BFBE7EEE642}"/>
              </a:ext>
            </a:extLst>
          </p:cNvPr>
          <p:cNvSpPr txBox="1"/>
          <p:nvPr/>
        </p:nvSpPr>
        <p:spPr>
          <a:xfrm>
            <a:off x="2259000" y="3621578"/>
            <a:ext cx="7637930" cy="2246769"/>
          </a:xfrm>
          <a:prstGeom prst="rect">
            <a:avLst/>
          </a:prstGeom>
          <a:noFill/>
        </p:spPr>
        <p:txBody>
          <a:bodyPr wrap="square" rtlCol="0">
            <a:spAutoFit/>
          </a:bodyPr>
          <a:lstStyle/>
          <a:p>
            <a:pPr algn="ctr"/>
            <a:r>
              <a:rPr lang="en-US" sz="2400" dirty="0">
                <a:solidFill>
                  <a:schemeClr val="bg1"/>
                </a:solidFill>
                <a:latin typeface="Bodoni MT Black" panose="02070A03080606020203" pitchFamily="18" charset="0"/>
              </a:rPr>
              <a:t>Our Company Name: TechSphere</a:t>
            </a:r>
          </a:p>
          <a:p>
            <a:pPr algn="ctr"/>
            <a:r>
              <a:rPr lang="en-US" sz="2400" dirty="0">
                <a:solidFill>
                  <a:schemeClr val="bg1"/>
                </a:solidFill>
                <a:latin typeface="Bodoni MT Black" panose="02070A03080606020203" pitchFamily="18" charset="0"/>
              </a:rPr>
              <a:t>Our App Name: EduTech</a:t>
            </a:r>
          </a:p>
          <a:p>
            <a:pPr algn="ctr"/>
            <a:endParaRPr lang="en-US" sz="2400" dirty="0">
              <a:solidFill>
                <a:schemeClr val="bg1"/>
              </a:solidFill>
              <a:latin typeface="Bodoni MT Black" panose="02070A03080606020203" pitchFamily="18" charset="0"/>
            </a:endParaRPr>
          </a:p>
          <a:p>
            <a:pPr algn="ctr"/>
            <a:r>
              <a:rPr lang="en-US" sz="2000" dirty="0">
                <a:solidFill>
                  <a:schemeClr val="bg1"/>
                </a:solidFill>
                <a:latin typeface="Bodoni MT Black" panose="02070A03080606020203" pitchFamily="18" charset="0"/>
              </a:rPr>
              <a:t>Members:</a:t>
            </a:r>
          </a:p>
          <a:p>
            <a:pPr algn="ctr"/>
            <a:r>
              <a:rPr lang="en-US" sz="1600" dirty="0">
                <a:solidFill>
                  <a:schemeClr val="bg1"/>
                </a:solidFill>
                <a:latin typeface="Bodoni MT Black" panose="02070A03080606020203" pitchFamily="18" charset="0"/>
              </a:rPr>
              <a:t>I220793 – Kashf Khan</a:t>
            </a:r>
          </a:p>
          <a:p>
            <a:pPr algn="ctr"/>
            <a:r>
              <a:rPr lang="en-US" sz="1600" dirty="0">
                <a:solidFill>
                  <a:schemeClr val="bg1"/>
                </a:solidFill>
                <a:latin typeface="Bodoni MT Black" panose="02070A03080606020203" pitchFamily="18" charset="0"/>
              </a:rPr>
              <a:t>I220917 – Haqeeq Ruman</a:t>
            </a:r>
          </a:p>
          <a:p>
            <a:pPr algn="ctr"/>
            <a:r>
              <a:rPr lang="en-US" sz="1600" dirty="0">
                <a:solidFill>
                  <a:schemeClr val="bg1"/>
                </a:solidFill>
                <a:latin typeface="Bodoni MT Black" panose="02070A03080606020203" pitchFamily="18" charset="0"/>
              </a:rPr>
              <a:t>I221081 – Haniya Sajjad </a:t>
            </a:r>
            <a:endParaRPr lang="en-PK" sz="1600" dirty="0">
              <a:solidFill>
                <a:schemeClr val="bg1"/>
              </a:solidFill>
              <a:latin typeface="Bodoni MT Black" panose="02070A03080606020203" pitchFamily="18" charset="0"/>
            </a:endParaRPr>
          </a:p>
        </p:txBody>
      </p:sp>
    </p:spTree>
    <p:extLst>
      <p:ext uri="{BB962C8B-B14F-4D97-AF65-F5344CB8AC3E}">
        <p14:creationId xmlns:p14="http://schemas.microsoft.com/office/powerpoint/2010/main" val="352850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A968-18E5-40E2-8AA7-A1312747FE79}"/>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p>
        </p:txBody>
      </p:sp>
      <p:sp>
        <p:nvSpPr>
          <p:cNvPr id="3" name="Content Placeholder 2">
            <a:extLst>
              <a:ext uri="{FF2B5EF4-FFF2-40B4-BE49-F238E27FC236}">
                <a16:creationId xmlns:a16="http://schemas.microsoft.com/office/drawing/2014/main" id="{C17482AE-2882-4008-B95C-8B28CD86FB6F}"/>
              </a:ext>
            </a:extLst>
          </p:cNvPr>
          <p:cNvSpPr>
            <a:spLocks noGrp="1"/>
          </p:cNvSpPr>
          <p:nvPr>
            <p:ph idx="1"/>
          </p:nvPr>
        </p:nvSpPr>
        <p:spPr/>
        <p:txBody>
          <a:bodyPr>
            <a:normAutofit/>
          </a:bodyPr>
          <a:lstStyle/>
          <a:p>
            <a:r>
              <a:rPr lang="en-US" sz="2800" dirty="0"/>
              <a:t>Create study groups </a:t>
            </a:r>
            <a:endParaRPr lang="en-PK" sz="2800" dirty="0"/>
          </a:p>
        </p:txBody>
      </p:sp>
      <p:pic>
        <p:nvPicPr>
          <p:cNvPr id="5" name="Picture 4">
            <a:extLst>
              <a:ext uri="{FF2B5EF4-FFF2-40B4-BE49-F238E27FC236}">
                <a16:creationId xmlns:a16="http://schemas.microsoft.com/office/drawing/2014/main" id="{A5B85FCE-47BB-4915-BB38-A194608C012A}"/>
              </a:ext>
            </a:extLst>
          </p:cNvPr>
          <p:cNvPicPr>
            <a:picLocks noChangeAspect="1"/>
          </p:cNvPicPr>
          <p:nvPr/>
        </p:nvPicPr>
        <p:blipFill>
          <a:blip r:embed="rId2"/>
          <a:stretch>
            <a:fillRect/>
          </a:stretch>
        </p:blipFill>
        <p:spPr>
          <a:xfrm>
            <a:off x="4930589" y="1939498"/>
            <a:ext cx="6834822" cy="4480208"/>
          </a:xfrm>
          <a:prstGeom prst="rect">
            <a:avLst/>
          </a:prstGeom>
        </p:spPr>
      </p:pic>
    </p:spTree>
    <p:extLst>
      <p:ext uri="{BB962C8B-B14F-4D97-AF65-F5344CB8AC3E}">
        <p14:creationId xmlns:p14="http://schemas.microsoft.com/office/powerpoint/2010/main" val="367028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FD06-815C-4E6F-A35D-D71379EB6AF4}"/>
              </a:ext>
            </a:extLst>
          </p:cNvPr>
          <p:cNvSpPr>
            <a:spLocks noGrp="1"/>
          </p:cNvSpPr>
          <p:nvPr>
            <p:ph type="title"/>
          </p:nvPr>
        </p:nvSpPr>
        <p:spPr/>
        <p:txBody>
          <a:bodyPr/>
          <a:lstStyle/>
          <a:p>
            <a:r>
              <a:rPr lang="en-US" dirty="0">
                <a:latin typeface="Bodoni MT Black" panose="02070A03080606020203" pitchFamily="18" charset="0"/>
              </a:rPr>
              <a:t>Component diagram</a:t>
            </a:r>
            <a:endParaRPr lang="en-PK" dirty="0"/>
          </a:p>
        </p:txBody>
      </p:sp>
      <p:pic>
        <p:nvPicPr>
          <p:cNvPr id="5" name="Content Placeholder 4">
            <a:extLst>
              <a:ext uri="{FF2B5EF4-FFF2-40B4-BE49-F238E27FC236}">
                <a16:creationId xmlns:a16="http://schemas.microsoft.com/office/drawing/2014/main" id="{C596944F-0DF6-4F2B-B8BA-CE57B98C443B}"/>
              </a:ext>
            </a:extLst>
          </p:cNvPr>
          <p:cNvPicPr>
            <a:picLocks noGrp="1" noChangeAspect="1"/>
          </p:cNvPicPr>
          <p:nvPr>
            <p:ph idx="1"/>
          </p:nvPr>
        </p:nvPicPr>
        <p:blipFill>
          <a:blip r:embed="rId2"/>
          <a:stretch>
            <a:fillRect/>
          </a:stretch>
        </p:blipFill>
        <p:spPr>
          <a:xfrm>
            <a:off x="2510118" y="1800324"/>
            <a:ext cx="6808256" cy="4695634"/>
          </a:xfrm>
        </p:spPr>
      </p:pic>
    </p:spTree>
    <p:extLst>
      <p:ext uri="{BB962C8B-B14F-4D97-AF65-F5344CB8AC3E}">
        <p14:creationId xmlns:p14="http://schemas.microsoft.com/office/powerpoint/2010/main" val="424585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6D1D-CCC5-417C-A30C-03B4EA9E70C9}"/>
              </a:ext>
            </a:extLst>
          </p:cNvPr>
          <p:cNvSpPr>
            <a:spLocks noGrp="1"/>
          </p:cNvSpPr>
          <p:nvPr>
            <p:ph type="title"/>
          </p:nvPr>
        </p:nvSpPr>
        <p:spPr/>
        <p:txBody>
          <a:bodyPr/>
          <a:lstStyle/>
          <a:p>
            <a:r>
              <a:rPr lang="en-US" dirty="0">
                <a:latin typeface="Bodoni MT Black" panose="02070A03080606020203" pitchFamily="18" charset="0"/>
              </a:rPr>
              <a:t>Deployment diagram</a:t>
            </a:r>
            <a:endParaRPr lang="en-PK" dirty="0">
              <a:latin typeface="Bodoni MT Black" panose="02070A03080606020203" pitchFamily="18" charset="0"/>
            </a:endParaRPr>
          </a:p>
        </p:txBody>
      </p:sp>
      <p:pic>
        <p:nvPicPr>
          <p:cNvPr id="5" name="Content Placeholder 4">
            <a:extLst>
              <a:ext uri="{FF2B5EF4-FFF2-40B4-BE49-F238E27FC236}">
                <a16:creationId xmlns:a16="http://schemas.microsoft.com/office/drawing/2014/main" id="{54C3F4B9-2103-4382-A404-3FF6D9836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753" y="2083456"/>
            <a:ext cx="8129127" cy="4224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557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4886-3CF0-472B-A517-DEFF2270F7CC}"/>
              </a:ext>
            </a:extLst>
          </p:cNvPr>
          <p:cNvSpPr>
            <a:spLocks noGrp="1"/>
          </p:cNvSpPr>
          <p:nvPr>
            <p:ph type="title"/>
          </p:nvPr>
        </p:nvSpPr>
        <p:spPr/>
        <p:txBody>
          <a:bodyPr/>
          <a:lstStyle/>
          <a:p>
            <a:r>
              <a:rPr lang="en-US" dirty="0">
                <a:latin typeface="Bodoni MT Black" panose="02070A03080606020203" pitchFamily="18" charset="0"/>
              </a:rPr>
              <a:t>Design patterns</a:t>
            </a:r>
            <a:endParaRPr lang="en-PK"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794BC53B-43F4-482A-8115-33BBE1569B9B}"/>
              </a:ext>
            </a:extLst>
          </p:cNvPr>
          <p:cNvSpPr>
            <a:spLocks noGrp="1"/>
          </p:cNvSpPr>
          <p:nvPr>
            <p:ph idx="1"/>
          </p:nvPr>
        </p:nvSpPr>
        <p:spPr/>
        <p:txBody>
          <a:bodyPr>
            <a:normAutofit lnSpcReduction="10000"/>
          </a:bodyPr>
          <a:lstStyle/>
          <a:p>
            <a:pPr rtl="0">
              <a:spcBef>
                <a:spcPts val="1200"/>
              </a:spcBef>
              <a:spcAft>
                <a:spcPts val="1200"/>
              </a:spcAft>
            </a:pPr>
            <a:r>
              <a:rPr lang="en-US" sz="1800" b="1" i="0" u="none" strike="noStrike" dirty="0">
                <a:solidFill>
                  <a:srgbClr val="000000"/>
                </a:solidFill>
                <a:effectLst/>
                <a:latin typeface="+mj-lt"/>
              </a:rPr>
              <a:t>MVC Pattern: </a:t>
            </a:r>
            <a:r>
              <a:rPr lang="en-US" sz="1800" b="0" i="0" u="none" strike="noStrike" dirty="0">
                <a:solidFill>
                  <a:srgbClr val="000000"/>
                </a:solidFill>
                <a:effectLst/>
                <a:latin typeface="+mj-lt"/>
              </a:rPr>
              <a:t>The system adheres to the Model-View-Controller paradigm. For example:</a:t>
            </a:r>
            <a:endParaRPr lang="en-US" b="0" dirty="0">
              <a:effectLst/>
              <a:latin typeface="+mj-lt"/>
            </a:endParaRPr>
          </a:p>
          <a:p>
            <a:pPr lvl="1" fontAlgn="base">
              <a:lnSpc>
                <a:spcPct val="12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mj-lt"/>
              </a:rPr>
              <a:t>Model: Student, Resources, Assessments.</a:t>
            </a:r>
          </a:p>
          <a:p>
            <a:pPr lvl="1" fontAlgn="base">
              <a:lnSpc>
                <a:spcPct val="120000"/>
              </a:lnSpc>
              <a:spcBef>
                <a:spcPts val="0"/>
              </a:spcBef>
              <a:spcAft>
                <a:spcPts val="1200"/>
              </a:spcAft>
              <a:buFont typeface="Arial" panose="020B0604020202020204" pitchFamily="34" charset="0"/>
              <a:buChar char="•"/>
            </a:pPr>
            <a:r>
              <a:rPr lang="en-US" b="0" i="0" u="none" strike="noStrike" dirty="0">
                <a:solidFill>
                  <a:srgbClr val="000000"/>
                </a:solidFill>
                <a:effectLst/>
                <a:latin typeface="+mj-lt"/>
              </a:rPr>
              <a:t>View: JavaFX .</a:t>
            </a:r>
            <a:r>
              <a:rPr lang="en-US" b="0" i="0" u="none" strike="noStrike" dirty="0" err="1">
                <a:solidFill>
                  <a:srgbClr val="000000"/>
                </a:solidFill>
                <a:effectLst/>
                <a:latin typeface="+mj-lt"/>
              </a:rPr>
              <a:t>fxml</a:t>
            </a:r>
            <a:r>
              <a:rPr lang="en-US" b="0" i="0" u="none" strike="noStrike" dirty="0">
                <a:solidFill>
                  <a:srgbClr val="000000"/>
                </a:solidFill>
                <a:effectLst/>
                <a:latin typeface="+mj-lt"/>
              </a:rPr>
              <a:t> files for UI design like </a:t>
            </a:r>
            <a:r>
              <a:rPr lang="en-US" b="0" i="0" u="none" strike="noStrike" dirty="0" err="1">
                <a:solidFill>
                  <a:srgbClr val="000000"/>
                </a:solidFill>
                <a:effectLst/>
                <a:latin typeface="+mj-lt"/>
              </a:rPr>
              <a:t>LoginView.fxml</a:t>
            </a:r>
            <a:r>
              <a:rPr lang="en-US" b="0" i="0" u="none" strike="noStrike" dirty="0">
                <a:solidFill>
                  <a:srgbClr val="000000"/>
                </a:solidFill>
                <a:effectLst/>
                <a:latin typeface="+mj-lt"/>
              </a:rPr>
              <a:t>. </a:t>
            </a:r>
          </a:p>
          <a:p>
            <a:pPr lvl="1" fontAlgn="base">
              <a:lnSpc>
                <a:spcPct val="120000"/>
              </a:lnSpc>
              <a:spcBef>
                <a:spcPts val="0"/>
              </a:spcBef>
              <a:spcAft>
                <a:spcPts val="1200"/>
              </a:spcAft>
              <a:buFont typeface="Arial" panose="020B0604020202020204" pitchFamily="34" charset="0"/>
              <a:buChar char="•"/>
            </a:pPr>
            <a:r>
              <a:rPr lang="en-US" b="0" i="0" u="none" strike="noStrike" dirty="0">
                <a:solidFill>
                  <a:srgbClr val="000000"/>
                </a:solidFill>
                <a:effectLst/>
                <a:latin typeface="+mj-lt"/>
              </a:rPr>
              <a:t>Controller: Classes such as </a:t>
            </a:r>
            <a:r>
              <a:rPr lang="en-US" b="0" i="0" u="none" strike="noStrike" dirty="0" err="1">
                <a:solidFill>
                  <a:srgbClr val="000000"/>
                </a:solidFill>
                <a:effectLst/>
                <a:latin typeface="+mj-lt"/>
              </a:rPr>
              <a:t>AuthController</a:t>
            </a:r>
            <a:r>
              <a:rPr lang="en-US" b="0" i="0" u="none" strike="noStrike" dirty="0">
                <a:solidFill>
                  <a:srgbClr val="000000"/>
                </a:solidFill>
                <a:effectLst/>
                <a:latin typeface="+mj-lt"/>
              </a:rPr>
              <a:t>,  </a:t>
            </a:r>
            <a:r>
              <a:rPr lang="en-US" b="0" i="0" u="none" strike="noStrike" dirty="0" err="1">
                <a:solidFill>
                  <a:srgbClr val="000000"/>
                </a:solidFill>
                <a:effectLst/>
                <a:latin typeface="+mj-lt"/>
              </a:rPr>
              <a:t>AdminController</a:t>
            </a:r>
            <a:r>
              <a:rPr lang="en-US" b="0" i="0" u="none" strike="noStrike" dirty="0">
                <a:solidFill>
                  <a:srgbClr val="000000"/>
                </a:solidFill>
                <a:effectLst/>
                <a:latin typeface="+mj-lt"/>
              </a:rPr>
              <a:t>, and </a:t>
            </a:r>
            <a:r>
              <a:rPr lang="en-US" b="0" i="0" u="none" strike="noStrike" dirty="0" err="1">
                <a:solidFill>
                  <a:srgbClr val="000000"/>
                </a:solidFill>
                <a:effectLst/>
                <a:latin typeface="+mj-lt"/>
              </a:rPr>
              <a:t>CourseController</a:t>
            </a:r>
            <a:r>
              <a:rPr lang="en-US" b="0" i="0" u="none" strike="noStrike" dirty="0">
                <a:solidFill>
                  <a:srgbClr val="000000"/>
                </a:solidFill>
                <a:effectLst/>
                <a:latin typeface="+mj-lt"/>
              </a:rPr>
              <a:t> handle the interaction between the UI and business logic layers.</a:t>
            </a:r>
            <a:endParaRPr lang="en-US" b="1" i="0" u="none" strike="noStrike" dirty="0">
              <a:solidFill>
                <a:srgbClr val="000000"/>
              </a:solidFill>
              <a:effectLst/>
              <a:latin typeface="+mj-lt"/>
            </a:endParaRPr>
          </a:p>
          <a:p>
            <a:pPr rtl="0">
              <a:spcBef>
                <a:spcPts val="1200"/>
              </a:spcBef>
              <a:spcAft>
                <a:spcPts val="1200"/>
              </a:spcAft>
            </a:pPr>
            <a:r>
              <a:rPr lang="en-US" b="1" i="0" u="none" strike="noStrike" dirty="0">
                <a:solidFill>
                  <a:srgbClr val="000000"/>
                </a:solidFill>
                <a:effectLst/>
                <a:latin typeface="+mj-lt"/>
              </a:rPr>
              <a:t>Singleton Pattern: </a:t>
            </a:r>
            <a:r>
              <a:rPr lang="en-US" b="0" i="0" u="none" strike="noStrike" dirty="0">
                <a:solidFill>
                  <a:srgbClr val="000000"/>
                </a:solidFill>
                <a:effectLst/>
                <a:latin typeface="+mj-lt"/>
              </a:rPr>
              <a:t>A singleton is used in </a:t>
            </a:r>
            <a:r>
              <a:rPr lang="en-US" b="0" i="0" u="none" strike="noStrike" dirty="0" err="1">
                <a:solidFill>
                  <a:srgbClr val="000000"/>
                </a:solidFill>
                <a:effectLst/>
                <a:latin typeface="+mj-lt"/>
              </a:rPr>
              <a:t>DatabaseManager</a:t>
            </a:r>
            <a:r>
              <a:rPr lang="en-US" b="0" i="0" u="none" strike="noStrike" dirty="0">
                <a:solidFill>
                  <a:srgbClr val="000000"/>
                </a:solidFill>
                <a:effectLst/>
                <a:latin typeface="+mj-lt"/>
              </a:rPr>
              <a:t> to ensure that there is only one instance managing the database connection at any given time.</a:t>
            </a:r>
            <a:endParaRPr lang="en-US" b="0" dirty="0">
              <a:effectLst/>
              <a:latin typeface="+mj-lt"/>
            </a:endParaRPr>
          </a:p>
          <a:p>
            <a:pPr rtl="0">
              <a:spcBef>
                <a:spcPts val="1200"/>
              </a:spcBef>
              <a:spcAft>
                <a:spcPts val="1200"/>
              </a:spcAft>
            </a:pPr>
            <a:r>
              <a:rPr lang="en-US" b="1" i="0" u="none" strike="noStrike" dirty="0">
                <a:solidFill>
                  <a:srgbClr val="000000"/>
                </a:solidFill>
                <a:effectLst/>
                <a:latin typeface="+mj-lt"/>
              </a:rPr>
              <a:t>Observer Pattern: </a:t>
            </a:r>
            <a:r>
              <a:rPr lang="en-US" b="0" i="0" u="none" strike="noStrike" dirty="0">
                <a:solidFill>
                  <a:srgbClr val="000000"/>
                </a:solidFill>
                <a:effectLst/>
                <a:latin typeface="+mj-lt"/>
              </a:rPr>
              <a:t>Implemented for real-time updates where the Admin observes and updates information based on Student activity, such as performance tracking and resource usage.</a:t>
            </a:r>
            <a:endParaRPr lang="en-US" b="0" dirty="0">
              <a:effectLst/>
              <a:latin typeface="+mj-lt"/>
            </a:endParaRPr>
          </a:p>
        </p:txBody>
      </p:sp>
    </p:spTree>
    <p:extLst>
      <p:ext uri="{BB962C8B-B14F-4D97-AF65-F5344CB8AC3E}">
        <p14:creationId xmlns:p14="http://schemas.microsoft.com/office/powerpoint/2010/main" val="88952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089D-833B-410E-8A34-151323F7CDB7}"/>
              </a:ext>
            </a:extLst>
          </p:cNvPr>
          <p:cNvSpPr>
            <a:spLocks noGrp="1"/>
          </p:cNvSpPr>
          <p:nvPr>
            <p:ph type="title"/>
          </p:nvPr>
        </p:nvSpPr>
        <p:spPr/>
        <p:txBody>
          <a:bodyPr/>
          <a:lstStyle/>
          <a:p>
            <a:r>
              <a:rPr lang="en-US" dirty="0">
                <a:latin typeface="Bodoni MT Black" panose="02070A03080606020203" pitchFamily="18" charset="0"/>
              </a:rPr>
              <a:t>GUI</a:t>
            </a:r>
            <a:endParaRPr lang="en-PK" dirty="0">
              <a:latin typeface="Bodoni MT Black" panose="02070A03080606020203" pitchFamily="18" charset="0"/>
            </a:endParaRPr>
          </a:p>
        </p:txBody>
      </p:sp>
      <p:pic>
        <p:nvPicPr>
          <p:cNvPr id="5" name="Content Placeholder 4">
            <a:extLst>
              <a:ext uri="{FF2B5EF4-FFF2-40B4-BE49-F238E27FC236}">
                <a16:creationId xmlns:a16="http://schemas.microsoft.com/office/drawing/2014/main" id="{3465D4B9-D8C5-4752-A69A-FFBB45084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5744" y="2038370"/>
            <a:ext cx="5574552" cy="4117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A962BFE-98FA-42EC-8269-E650C07BE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04" y="2038370"/>
            <a:ext cx="5574552" cy="4117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801036F7-72F7-40A6-9757-2D0D92A7D785}"/>
              </a:ext>
            </a:extLst>
          </p:cNvPr>
          <p:cNvSpPr txBox="1"/>
          <p:nvPr/>
        </p:nvSpPr>
        <p:spPr>
          <a:xfrm>
            <a:off x="489891" y="2124636"/>
            <a:ext cx="2038156" cy="369332"/>
          </a:xfrm>
          <a:prstGeom prst="rect">
            <a:avLst/>
          </a:prstGeom>
          <a:noFill/>
        </p:spPr>
        <p:txBody>
          <a:bodyPr wrap="square" rtlCol="0">
            <a:spAutoFit/>
          </a:bodyPr>
          <a:lstStyle/>
          <a:p>
            <a:r>
              <a:rPr lang="en-US" dirty="0">
                <a:latin typeface="Bodoni MT Black" panose="02070A03080606020203" pitchFamily="18" charset="0"/>
              </a:rPr>
              <a:t>The first screen</a:t>
            </a:r>
            <a:endParaRPr lang="en-PK" dirty="0">
              <a:latin typeface="Bodoni MT Black" panose="02070A03080606020203" pitchFamily="18" charset="0"/>
            </a:endParaRPr>
          </a:p>
        </p:txBody>
      </p:sp>
      <p:sp>
        <p:nvSpPr>
          <p:cNvPr id="19" name="TextBox 18">
            <a:extLst>
              <a:ext uri="{FF2B5EF4-FFF2-40B4-BE49-F238E27FC236}">
                <a16:creationId xmlns:a16="http://schemas.microsoft.com/office/drawing/2014/main" id="{0529039A-8AA1-48CF-AD79-AAF2E52F6663}"/>
              </a:ext>
            </a:extLst>
          </p:cNvPr>
          <p:cNvSpPr txBox="1"/>
          <p:nvPr/>
        </p:nvSpPr>
        <p:spPr>
          <a:xfrm>
            <a:off x="9601199" y="5757043"/>
            <a:ext cx="2196353" cy="369332"/>
          </a:xfrm>
          <a:prstGeom prst="rect">
            <a:avLst/>
          </a:prstGeom>
          <a:noFill/>
        </p:spPr>
        <p:txBody>
          <a:bodyPr wrap="square" rtlCol="0">
            <a:spAutoFit/>
          </a:bodyPr>
          <a:lstStyle/>
          <a:p>
            <a:r>
              <a:rPr lang="en-US" dirty="0">
                <a:latin typeface="Bodoni MT Black" panose="02070A03080606020203" pitchFamily="18" charset="0"/>
              </a:rPr>
              <a:t>The login screen</a:t>
            </a:r>
            <a:endParaRPr lang="en-PK" dirty="0">
              <a:latin typeface="Bodoni MT Black" panose="02070A03080606020203" pitchFamily="18" charset="0"/>
            </a:endParaRPr>
          </a:p>
        </p:txBody>
      </p:sp>
    </p:spTree>
    <p:extLst>
      <p:ext uri="{BB962C8B-B14F-4D97-AF65-F5344CB8AC3E}">
        <p14:creationId xmlns:p14="http://schemas.microsoft.com/office/powerpoint/2010/main" val="175716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04CC-281D-4154-B706-E3E16E37C5B9}"/>
              </a:ext>
            </a:extLst>
          </p:cNvPr>
          <p:cNvSpPr>
            <a:spLocks noGrp="1"/>
          </p:cNvSpPr>
          <p:nvPr>
            <p:ph type="title"/>
          </p:nvPr>
        </p:nvSpPr>
        <p:spPr/>
        <p:txBody>
          <a:bodyPr/>
          <a:lstStyle/>
          <a:p>
            <a:r>
              <a:rPr lang="en-US" dirty="0">
                <a:latin typeface="Bodoni MT Black" panose="02070A03080606020203" pitchFamily="18" charset="0"/>
              </a:rPr>
              <a:t>GUI</a:t>
            </a:r>
            <a:endParaRPr lang="en-PK" dirty="0">
              <a:latin typeface="Bodoni MT Black" panose="02070A03080606020203" pitchFamily="18" charset="0"/>
            </a:endParaRPr>
          </a:p>
        </p:txBody>
      </p:sp>
      <p:pic>
        <p:nvPicPr>
          <p:cNvPr id="4" name="Content Placeholder 3">
            <a:extLst>
              <a:ext uri="{FF2B5EF4-FFF2-40B4-BE49-F238E27FC236}">
                <a16:creationId xmlns:a16="http://schemas.microsoft.com/office/drawing/2014/main" id="{F14E93DE-1C68-45BE-9DCD-2993B16D9D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91" y="1999908"/>
            <a:ext cx="5464743" cy="4035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22C0C983-94B4-4021-AA35-D5CAD678B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783" y="1999908"/>
            <a:ext cx="5420326" cy="4035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75E194A-C537-4BE9-A9B6-698CE9638C1B}"/>
              </a:ext>
            </a:extLst>
          </p:cNvPr>
          <p:cNvSpPr txBox="1"/>
          <p:nvPr/>
        </p:nvSpPr>
        <p:spPr>
          <a:xfrm>
            <a:off x="489891" y="2124636"/>
            <a:ext cx="2271238" cy="369332"/>
          </a:xfrm>
          <a:prstGeom prst="rect">
            <a:avLst/>
          </a:prstGeom>
          <a:noFill/>
        </p:spPr>
        <p:txBody>
          <a:bodyPr wrap="square" rtlCol="0">
            <a:spAutoFit/>
          </a:bodyPr>
          <a:lstStyle/>
          <a:p>
            <a:r>
              <a:rPr lang="en-US" dirty="0">
                <a:latin typeface="Bodoni MT Black" panose="02070A03080606020203" pitchFamily="18" charset="0"/>
              </a:rPr>
              <a:t>Admin Functions</a:t>
            </a:r>
            <a:endParaRPr lang="en-PK" dirty="0">
              <a:latin typeface="Bodoni MT Black" panose="02070A03080606020203" pitchFamily="18" charset="0"/>
            </a:endParaRPr>
          </a:p>
        </p:txBody>
      </p:sp>
      <p:sp>
        <p:nvSpPr>
          <p:cNvPr id="7" name="TextBox 6">
            <a:extLst>
              <a:ext uri="{FF2B5EF4-FFF2-40B4-BE49-F238E27FC236}">
                <a16:creationId xmlns:a16="http://schemas.microsoft.com/office/drawing/2014/main" id="{48F78A21-C197-4A55-8496-CE0262AD7A24}"/>
              </a:ext>
            </a:extLst>
          </p:cNvPr>
          <p:cNvSpPr txBox="1"/>
          <p:nvPr/>
        </p:nvSpPr>
        <p:spPr>
          <a:xfrm>
            <a:off x="8005482" y="5665708"/>
            <a:ext cx="3747566" cy="369332"/>
          </a:xfrm>
          <a:prstGeom prst="rect">
            <a:avLst/>
          </a:prstGeom>
          <a:noFill/>
        </p:spPr>
        <p:txBody>
          <a:bodyPr wrap="square" rtlCol="0">
            <a:spAutoFit/>
          </a:bodyPr>
          <a:lstStyle/>
          <a:p>
            <a:r>
              <a:rPr lang="en-US" dirty="0">
                <a:latin typeface="Bodoni MT Black" panose="02070A03080606020203" pitchFamily="18" charset="0"/>
              </a:rPr>
              <a:t>Student Performance Tracker</a:t>
            </a:r>
            <a:endParaRPr lang="en-PK" dirty="0">
              <a:latin typeface="Bodoni MT Black" panose="02070A03080606020203" pitchFamily="18" charset="0"/>
            </a:endParaRPr>
          </a:p>
        </p:txBody>
      </p:sp>
    </p:spTree>
    <p:extLst>
      <p:ext uri="{BB962C8B-B14F-4D97-AF65-F5344CB8AC3E}">
        <p14:creationId xmlns:p14="http://schemas.microsoft.com/office/powerpoint/2010/main" val="49573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763D-7C20-4BCE-BFC5-15F281167A82}"/>
              </a:ext>
            </a:extLst>
          </p:cNvPr>
          <p:cNvSpPr>
            <a:spLocks noGrp="1"/>
          </p:cNvSpPr>
          <p:nvPr>
            <p:ph type="title"/>
          </p:nvPr>
        </p:nvSpPr>
        <p:spPr/>
        <p:txBody>
          <a:bodyPr/>
          <a:lstStyle/>
          <a:p>
            <a:r>
              <a:rPr lang="en-US" dirty="0">
                <a:latin typeface="Bodoni MT Black" panose="02070A03080606020203" pitchFamily="18" charset="0"/>
              </a:rPr>
              <a:t>GUI</a:t>
            </a:r>
            <a:endParaRPr lang="en-PK" dirty="0">
              <a:latin typeface="Bodoni MT Black" panose="02070A03080606020203" pitchFamily="18" charset="0"/>
            </a:endParaRPr>
          </a:p>
        </p:txBody>
      </p:sp>
      <p:pic>
        <p:nvPicPr>
          <p:cNvPr id="4" name="Content Placeholder 3">
            <a:extLst>
              <a:ext uri="{FF2B5EF4-FFF2-40B4-BE49-F238E27FC236}">
                <a16:creationId xmlns:a16="http://schemas.microsoft.com/office/drawing/2014/main" id="{18F9F513-4649-4B9D-9123-71EA82C19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66" y="2102374"/>
            <a:ext cx="5398267" cy="4046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C0E2F19-2A34-4FA1-9B9F-AB3C1E65E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12" y="2102374"/>
            <a:ext cx="5503622" cy="4060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9C0D8F7-01EC-4B37-B05A-81759530801B}"/>
              </a:ext>
            </a:extLst>
          </p:cNvPr>
          <p:cNvSpPr txBox="1"/>
          <p:nvPr/>
        </p:nvSpPr>
        <p:spPr>
          <a:xfrm>
            <a:off x="3262207" y="5674660"/>
            <a:ext cx="2549144" cy="369332"/>
          </a:xfrm>
          <a:prstGeom prst="rect">
            <a:avLst/>
          </a:prstGeom>
          <a:noFill/>
        </p:spPr>
        <p:txBody>
          <a:bodyPr wrap="square" rtlCol="0">
            <a:spAutoFit/>
          </a:bodyPr>
          <a:lstStyle/>
          <a:p>
            <a:r>
              <a:rPr lang="en-US" dirty="0">
                <a:latin typeface="Bodoni MT Black" panose="02070A03080606020203" pitchFamily="18" charset="0"/>
              </a:rPr>
              <a:t>Creation of Quizzes</a:t>
            </a:r>
            <a:endParaRPr lang="en-PK" dirty="0">
              <a:latin typeface="Bodoni MT Black" panose="02070A03080606020203" pitchFamily="18" charset="0"/>
            </a:endParaRPr>
          </a:p>
        </p:txBody>
      </p:sp>
      <p:sp>
        <p:nvSpPr>
          <p:cNvPr id="7" name="TextBox 6">
            <a:extLst>
              <a:ext uri="{FF2B5EF4-FFF2-40B4-BE49-F238E27FC236}">
                <a16:creationId xmlns:a16="http://schemas.microsoft.com/office/drawing/2014/main" id="{3BF053CF-E53B-4B1D-B49B-3427126C607B}"/>
              </a:ext>
            </a:extLst>
          </p:cNvPr>
          <p:cNvSpPr txBox="1"/>
          <p:nvPr/>
        </p:nvSpPr>
        <p:spPr>
          <a:xfrm>
            <a:off x="9233647" y="2102374"/>
            <a:ext cx="2545269" cy="369332"/>
          </a:xfrm>
          <a:prstGeom prst="rect">
            <a:avLst/>
          </a:prstGeom>
          <a:noFill/>
        </p:spPr>
        <p:txBody>
          <a:bodyPr wrap="square" rtlCol="0">
            <a:spAutoFit/>
          </a:bodyPr>
          <a:lstStyle/>
          <a:p>
            <a:r>
              <a:rPr lang="en-US" dirty="0">
                <a:latin typeface="Bodoni MT Black" panose="02070A03080606020203" pitchFamily="18" charset="0"/>
              </a:rPr>
              <a:t>Selection of courses</a:t>
            </a:r>
            <a:endParaRPr lang="en-PK" dirty="0">
              <a:latin typeface="Bodoni MT Black" panose="02070A03080606020203" pitchFamily="18" charset="0"/>
            </a:endParaRPr>
          </a:p>
        </p:txBody>
      </p:sp>
    </p:spTree>
    <p:extLst>
      <p:ext uri="{BB962C8B-B14F-4D97-AF65-F5344CB8AC3E}">
        <p14:creationId xmlns:p14="http://schemas.microsoft.com/office/powerpoint/2010/main" val="290874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868-2E1E-472D-9B5C-8745403D9F21}"/>
              </a:ext>
            </a:extLst>
          </p:cNvPr>
          <p:cNvSpPr>
            <a:spLocks noGrp="1"/>
          </p:cNvSpPr>
          <p:nvPr>
            <p:ph type="title"/>
          </p:nvPr>
        </p:nvSpPr>
        <p:spPr/>
        <p:txBody>
          <a:bodyPr/>
          <a:lstStyle/>
          <a:p>
            <a:r>
              <a:rPr lang="en-US" dirty="0">
                <a:latin typeface="Bodoni MT Black" panose="02070A03080606020203" pitchFamily="18" charset="0"/>
              </a:rPr>
              <a:t>Functional &amp; Nonfunctional requirements</a:t>
            </a:r>
            <a:endParaRPr lang="en-PK" dirty="0">
              <a:latin typeface="Bodoni MT Black" panose="02070A03080606020203" pitchFamily="18" charset="0"/>
            </a:endParaRPr>
          </a:p>
        </p:txBody>
      </p:sp>
      <p:sp>
        <p:nvSpPr>
          <p:cNvPr id="4" name="TextBox 3">
            <a:extLst>
              <a:ext uri="{FF2B5EF4-FFF2-40B4-BE49-F238E27FC236}">
                <a16:creationId xmlns:a16="http://schemas.microsoft.com/office/drawing/2014/main" id="{5B4F1678-A9AC-4CBF-9747-78168AAA1B46}"/>
              </a:ext>
            </a:extLst>
          </p:cNvPr>
          <p:cNvSpPr txBox="1"/>
          <p:nvPr/>
        </p:nvSpPr>
        <p:spPr>
          <a:xfrm>
            <a:off x="466164" y="2721013"/>
            <a:ext cx="5656729" cy="2616101"/>
          </a:xfrm>
          <a:prstGeom prst="rect">
            <a:avLst/>
          </a:prstGeom>
          <a:noFill/>
        </p:spPr>
        <p:txBody>
          <a:bodyPr wrap="square" rtlCol="0">
            <a:spAutoFit/>
          </a:bodyPr>
          <a:lstStyle/>
          <a:p>
            <a:pPr algn="ctr"/>
            <a:r>
              <a:rPr lang="en-US" sz="2400" b="1" dirty="0"/>
              <a:t>Functional:</a:t>
            </a:r>
          </a:p>
          <a:p>
            <a:pPr algn="just"/>
            <a:r>
              <a:rPr lang="en-US" sz="2000" dirty="0"/>
              <a:t>The key objective is to develop a desktop application that meets the functional requirements of organizing and delivering academic resources, including study guides, online content, and assessments. Additionally, the app will support quizzes, with various formats like multiple-choice and theoretical, allowing students to test their knowledge in a focused manner. </a:t>
            </a:r>
          </a:p>
        </p:txBody>
      </p:sp>
      <p:sp>
        <p:nvSpPr>
          <p:cNvPr id="5" name="TextBox 4">
            <a:extLst>
              <a:ext uri="{FF2B5EF4-FFF2-40B4-BE49-F238E27FC236}">
                <a16:creationId xmlns:a16="http://schemas.microsoft.com/office/drawing/2014/main" id="{B388E717-E577-47D4-B007-67A567E5FD66}"/>
              </a:ext>
            </a:extLst>
          </p:cNvPr>
          <p:cNvSpPr txBox="1"/>
          <p:nvPr/>
        </p:nvSpPr>
        <p:spPr>
          <a:xfrm>
            <a:off x="6122893" y="2734685"/>
            <a:ext cx="5656729" cy="2308324"/>
          </a:xfrm>
          <a:prstGeom prst="rect">
            <a:avLst/>
          </a:prstGeom>
          <a:noFill/>
        </p:spPr>
        <p:txBody>
          <a:bodyPr wrap="square" rtlCol="0">
            <a:spAutoFit/>
          </a:bodyPr>
          <a:lstStyle/>
          <a:p>
            <a:pPr marL="0" indent="0" algn="ctr">
              <a:buNone/>
            </a:pPr>
            <a:r>
              <a:rPr lang="en-US" sz="2400" b="1" dirty="0"/>
              <a:t>Non-functional: </a:t>
            </a:r>
          </a:p>
          <a:p>
            <a:pPr marL="0" indent="0" algn="just">
              <a:buNone/>
            </a:pPr>
            <a:r>
              <a:rPr lang="en-US" sz="2000" dirty="0"/>
              <a:t>The non-functional requirements include ensuring the application is user-friendly, scalable for a large number of courses, and highly responsive. The system should offer fast content retrieval and smooth navigation between resources, maintaining a minimal learning curve for users.</a:t>
            </a:r>
            <a:endParaRPr lang="en-PK" sz="2000" dirty="0"/>
          </a:p>
        </p:txBody>
      </p:sp>
    </p:spTree>
    <p:extLst>
      <p:ext uri="{BB962C8B-B14F-4D97-AF65-F5344CB8AC3E}">
        <p14:creationId xmlns:p14="http://schemas.microsoft.com/office/powerpoint/2010/main" val="412445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9780-DEE5-425C-B237-31125A1DD4EB}"/>
              </a:ext>
            </a:extLst>
          </p:cNvPr>
          <p:cNvSpPr>
            <a:spLocks noGrp="1"/>
          </p:cNvSpPr>
          <p:nvPr>
            <p:ph type="title"/>
          </p:nvPr>
        </p:nvSpPr>
        <p:spPr/>
        <p:txBody>
          <a:bodyPr/>
          <a:lstStyle/>
          <a:p>
            <a:r>
              <a:rPr lang="en-US" dirty="0">
                <a:latin typeface="Bodoni MT Black" panose="02070A03080606020203" pitchFamily="18" charset="0"/>
              </a:rPr>
              <a:t>Use case diagram</a:t>
            </a:r>
            <a:endParaRPr lang="en-PK" dirty="0">
              <a:latin typeface="Bodoni MT Black" panose="02070A03080606020203" pitchFamily="18" charset="0"/>
            </a:endParaRPr>
          </a:p>
        </p:txBody>
      </p:sp>
      <p:pic>
        <p:nvPicPr>
          <p:cNvPr id="5" name="Content Placeholder 4">
            <a:extLst>
              <a:ext uri="{FF2B5EF4-FFF2-40B4-BE49-F238E27FC236}">
                <a16:creationId xmlns:a16="http://schemas.microsoft.com/office/drawing/2014/main" id="{6C2AAC96-CB78-4FDE-9E4C-0324B89FB575}"/>
              </a:ext>
            </a:extLst>
          </p:cNvPr>
          <p:cNvPicPr>
            <a:picLocks noGrp="1" noChangeAspect="1"/>
          </p:cNvPicPr>
          <p:nvPr>
            <p:ph idx="1"/>
          </p:nvPr>
        </p:nvPicPr>
        <p:blipFill rotWithShape="1">
          <a:blip r:embed="rId2"/>
          <a:srcRect b="45809"/>
          <a:stretch/>
        </p:blipFill>
        <p:spPr>
          <a:xfrm>
            <a:off x="446721" y="1925055"/>
            <a:ext cx="5110362" cy="4507122"/>
          </a:xfrm>
        </p:spPr>
      </p:pic>
      <p:pic>
        <p:nvPicPr>
          <p:cNvPr id="7" name="Picture 6">
            <a:extLst>
              <a:ext uri="{FF2B5EF4-FFF2-40B4-BE49-F238E27FC236}">
                <a16:creationId xmlns:a16="http://schemas.microsoft.com/office/drawing/2014/main" id="{BC604629-8C68-4D82-9B58-961497440095}"/>
              </a:ext>
            </a:extLst>
          </p:cNvPr>
          <p:cNvPicPr>
            <a:picLocks noChangeAspect="1"/>
          </p:cNvPicPr>
          <p:nvPr/>
        </p:nvPicPr>
        <p:blipFill rotWithShape="1">
          <a:blip r:embed="rId2"/>
          <a:srcRect t="53672"/>
          <a:stretch/>
        </p:blipFill>
        <p:spPr>
          <a:xfrm>
            <a:off x="5764306" y="1922588"/>
            <a:ext cx="5980973" cy="4509589"/>
          </a:xfrm>
          <a:prstGeom prst="rect">
            <a:avLst/>
          </a:prstGeom>
        </p:spPr>
      </p:pic>
    </p:spTree>
    <p:extLst>
      <p:ext uri="{BB962C8B-B14F-4D97-AF65-F5344CB8AC3E}">
        <p14:creationId xmlns:p14="http://schemas.microsoft.com/office/powerpoint/2010/main" val="235430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CF73C30-BFC0-4FBE-A51B-4F903C94B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5" y="188258"/>
            <a:ext cx="11896164" cy="6481483"/>
          </a:xfrm>
          <a:prstGeom prst="rect">
            <a:avLst/>
          </a:prstGeom>
        </p:spPr>
      </p:pic>
      <p:sp>
        <p:nvSpPr>
          <p:cNvPr id="4" name="TextBox 3">
            <a:extLst>
              <a:ext uri="{FF2B5EF4-FFF2-40B4-BE49-F238E27FC236}">
                <a16:creationId xmlns:a16="http://schemas.microsoft.com/office/drawing/2014/main" id="{E9D37E07-A0E6-4CF5-A5FA-618616738EE6}"/>
              </a:ext>
            </a:extLst>
          </p:cNvPr>
          <p:cNvSpPr txBox="1"/>
          <p:nvPr/>
        </p:nvSpPr>
        <p:spPr>
          <a:xfrm>
            <a:off x="161365" y="62753"/>
            <a:ext cx="6096000" cy="584775"/>
          </a:xfrm>
          <a:prstGeom prst="rect">
            <a:avLst/>
          </a:prstGeom>
          <a:noFill/>
        </p:spPr>
        <p:txBody>
          <a:bodyPr wrap="square">
            <a:spAutoFit/>
          </a:bodyPr>
          <a:lstStyle/>
          <a:p>
            <a:r>
              <a:rPr lang="en-US" sz="3200" dirty="0">
                <a:latin typeface="Bodoni MT Black" panose="02070A03080606020203" pitchFamily="18" charset="0"/>
              </a:rPr>
              <a:t>Class Diagram</a:t>
            </a:r>
            <a:endParaRPr lang="en-PK" sz="3200" dirty="0">
              <a:latin typeface="Bodoni MT Black" panose="02070A03080606020203" pitchFamily="18" charset="0"/>
            </a:endParaRPr>
          </a:p>
        </p:txBody>
      </p:sp>
    </p:spTree>
    <p:extLst>
      <p:ext uri="{BB962C8B-B14F-4D97-AF65-F5344CB8AC3E}">
        <p14:creationId xmlns:p14="http://schemas.microsoft.com/office/powerpoint/2010/main" val="48818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FD8C-3379-41E0-84A2-CD29F58BE42D}"/>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4ACA439A-867B-483C-814B-2F60D1FAE3C4}"/>
              </a:ext>
            </a:extLst>
          </p:cNvPr>
          <p:cNvSpPr>
            <a:spLocks noGrp="1"/>
          </p:cNvSpPr>
          <p:nvPr>
            <p:ph idx="1"/>
          </p:nvPr>
        </p:nvSpPr>
        <p:spPr/>
        <p:txBody>
          <a:bodyPr>
            <a:normAutofit/>
          </a:bodyPr>
          <a:lstStyle/>
          <a:p>
            <a:r>
              <a:rPr lang="en-US" sz="2800" dirty="0"/>
              <a:t>Create Quizzes</a:t>
            </a:r>
            <a:endParaRPr lang="en-PK" sz="2800" dirty="0"/>
          </a:p>
        </p:txBody>
      </p:sp>
      <p:pic>
        <p:nvPicPr>
          <p:cNvPr id="5" name="Picture 4">
            <a:extLst>
              <a:ext uri="{FF2B5EF4-FFF2-40B4-BE49-F238E27FC236}">
                <a16:creationId xmlns:a16="http://schemas.microsoft.com/office/drawing/2014/main" id="{67BD633D-281B-4ADB-9069-33AE42833BA5}"/>
              </a:ext>
            </a:extLst>
          </p:cNvPr>
          <p:cNvPicPr>
            <a:picLocks noChangeAspect="1"/>
          </p:cNvPicPr>
          <p:nvPr/>
        </p:nvPicPr>
        <p:blipFill rotWithShape="1">
          <a:blip r:embed="rId2"/>
          <a:srcRect l="1571" t="2180" r="890" b="2180"/>
          <a:stretch/>
        </p:blipFill>
        <p:spPr>
          <a:xfrm>
            <a:off x="4811437" y="2180495"/>
            <a:ext cx="6884894" cy="36783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3592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C49D-F863-4F1C-BD96-B25A55D0788D}"/>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p>
        </p:txBody>
      </p:sp>
      <p:sp>
        <p:nvSpPr>
          <p:cNvPr id="3" name="Content Placeholder 2">
            <a:extLst>
              <a:ext uri="{FF2B5EF4-FFF2-40B4-BE49-F238E27FC236}">
                <a16:creationId xmlns:a16="http://schemas.microsoft.com/office/drawing/2014/main" id="{FF4A82B5-3BD4-477C-BCCF-A02ED1EFE171}"/>
              </a:ext>
            </a:extLst>
          </p:cNvPr>
          <p:cNvSpPr>
            <a:spLocks noGrp="1"/>
          </p:cNvSpPr>
          <p:nvPr>
            <p:ph idx="1"/>
          </p:nvPr>
        </p:nvSpPr>
        <p:spPr/>
        <p:txBody>
          <a:bodyPr>
            <a:normAutofit/>
          </a:bodyPr>
          <a:lstStyle/>
          <a:p>
            <a:r>
              <a:rPr lang="en-US" sz="2800" dirty="0"/>
              <a:t>Create assignments</a:t>
            </a:r>
            <a:endParaRPr lang="en-PK" sz="2800" dirty="0"/>
          </a:p>
        </p:txBody>
      </p:sp>
      <p:pic>
        <p:nvPicPr>
          <p:cNvPr id="5" name="Picture 4">
            <a:extLst>
              <a:ext uri="{FF2B5EF4-FFF2-40B4-BE49-F238E27FC236}">
                <a16:creationId xmlns:a16="http://schemas.microsoft.com/office/drawing/2014/main" id="{1565048E-EADF-499F-A764-FB654FA74753}"/>
              </a:ext>
            </a:extLst>
          </p:cNvPr>
          <p:cNvPicPr>
            <a:picLocks noChangeAspect="1"/>
          </p:cNvPicPr>
          <p:nvPr/>
        </p:nvPicPr>
        <p:blipFill>
          <a:blip r:embed="rId2"/>
          <a:stretch>
            <a:fillRect/>
          </a:stretch>
        </p:blipFill>
        <p:spPr>
          <a:xfrm>
            <a:off x="4984376" y="1914155"/>
            <a:ext cx="6773213" cy="4613440"/>
          </a:xfrm>
          <a:prstGeom prst="rect">
            <a:avLst/>
          </a:prstGeom>
        </p:spPr>
      </p:pic>
    </p:spTree>
    <p:extLst>
      <p:ext uri="{BB962C8B-B14F-4D97-AF65-F5344CB8AC3E}">
        <p14:creationId xmlns:p14="http://schemas.microsoft.com/office/powerpoint/2010/main" val="5458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B59F-7E8F-4DE0-A2BE-BBF0AE94E264}"/>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p>
        </p:txBody>
      </p:sp>
      <p:sp>
        <p:nvSpPr>
          <p:cNvPr id="3" name="Content Placeholder 2">
            <a:extLst>
              <a:ext uri="{FF2B5EF4-FFF2-40B4-BE49-F238E27FC236}">
                <a16:creationId xmlns:a16="http://schemas.microsoft.com/office/drawing/2014/main" id="{F0533C29-1398-430D-A09F-C41296300805}"/>
              </a:ext>
            </a:extLst>
          </p:cNvPr>
          <p:cNvSpPr>
            <a:spLocks noGrp="1"/>
          </p:cNvSpPr>
          <p:nvPr>
            <p:ph idx="1"/>
          </p:nvPr>
        </p:nvSpPr>
        <p:spPr/>
        <p:txBody>
          <a:bodyPr>
            <a:normAutofit/>
          </a:bodyPr>
          <a:lstStyle/>
          <a:p>
            <a:r>
              <a:rPr lang="en-US" sz="2800" dirty="0"/>
              <a:t>Attempt assignments</a:t>
            </a:r>
            <a:endParaRPr lang="en-PK" sz="2800" dirty="0"/>
          </a:p>
        </p:txBody>
      </p:sp>
      <p:pic>
        <p:nvPicPr>
          <p:cNvPr id="5" name="Picture 4">
            <a:extLst>
              <a:ext uri="{FF2B5EF4-FFF2-40B4-BE49-F238E27FC236}">
                <a16:creationId xmlns:a16="http://schemas.microsoft.com/office/drawing/2014/main" id="{414FF9D8-C933-4234-A670-38486F31824B}"/>
              </a:ext>
            </a:extLst>
          </p:cNvPr>
          <p:cNvPicPr>
            <a:picLocks noChangeAspect="1"/>
          </p:cNvPicPr>
          <p:nvPr/>
        </p:nvPicPr>
        <p:blipFill>
          <a:blip r:embed="rId2"/>
          <a:stretch>
            <a:fillRect/>
          </a:stretch>
        </p:blipFill>
        <p:spPr>
          <a:xfrm>
            <a:off x="6400800" y="1934199"/>
            <a:ext cx="5030713" cy="4474214"/>
          </a:xfrm>
          <a:prstGeom prst="rect">
            <a:avLst/>
          </a:prstGeom>
        </p:spPr>
      </p:pic>
    </p:spTree>
    <p:extLst>
      <p:ext uri="{BB962C8B-B14F-4D97-AF65-F5344CB8AC3E}">
        <p14:creationId xmlns:p14="http://schemas.microsoft.com/office/powerpoint/2010/main" val="163590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38D3-D1C7-4CB1-B26D-6D8D3F814D68}"/>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p>
        </p:txBody>
      </p:sp>
      <p:sp>
        <p:nvSpPr>
          <p:cNvPr id="3" name="Content Placeholder 2">
            <a:extLst>
              <a:ext uri="{FF2B5EF4-FFF2-40B4-BE49-F238E27FC236}">
                <a16:creationId xmlns:a16="http://schemas.microsoft.com/office/drawing/2014/main" id="{B06E462D-96C0-44DD-9A1A-730ABB32EF69}"/>
              </a:ext>
            </a:extLst>
          </p:cNvPr>
          <p:cNvSpPr>
            <a:spLocks noGrp="1"/>
          </p:cNvSpPr>
          <p:nvPr>
            <p:ph idx="1"/>
          </p:nvPr>
        </p:nvSpPr>
        <p:spPr/>
        <p:txBody>
          <a:bodyPr>
            <a:normAutofit/>
          </a:bodyPr>
          <a:lstStyle/>
          <a:p>
            <a:r>
              <a:rPr lang="en-US" sz="2800" dirty="0"/>
              <a:t>Access summary notes</a:t>
            </a:r>
            <a:endParaRPr lang="en-PK" sz="2800" dirty="0"/>
          </a:p>
        </p:txBody>
      </p:sp>
      <p:pic>
        <p:nvPicPr>
          <p:cNvPr id="5" name="Picture 4">
            <a:extLst>
              <a:ext uri="{FF2B5EF4-FFF2-40B4-BE49-F238E27FC236}">
                <a16:creationId xmlns:a16="http://schemas.microsoft.com/office/drawing/2014/main" id="{4C52A925-ABB6-4226-90C0-39AF4FAD90A5}"/>
              </a:ext>
            </a:extLst>
          </p:cNvPr>
          <p:cNvPicPr>
            <a:picLocks noChangeAspect="1"/>
          </p:cNvPicPr>
          <p:nvPr/>
        </p:nvPicPr>
        <p:blipFill rotWithShape="1">
          <a:blip r:embed="rId2"/>
          <a:srcRect l="1257"/>
          <a:stretch/>
        </p:blipFill>
        <p:spPr>
          <a:xfrm>
            <a:off x="4919240" y="2041343"/>
            <a:ext cx="6795739" cy="4383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421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D727-7931-401F-9F07-C968C1968280}"/>
              </a:ext>
            </a:extLst>
          </p:cNvPr>
          <p:cNvSpPr>
            <a:spLocks noGrp="1"/>
          </p:cNvSpPr>
          <p:nvPr>
            <p:ph type="title"/>
          </p:nvPr>
        </p:nvSpPr>
        <p:spPr/>
        <p:txBody>
          <a:bodyPr/>
          <a:lstStyle/>
          <a:p>
            <a:r>
              <a:rPr lang="en-US" dirty="0">
                <a:latin typeface="Bodoni MT Black" panose="02070A03080606020203" pitchFamily="18" charset="0"/>
              </a:rPr>
              <a:t>Sequence diagram</a:t>
            </a:r>
            <a:endParaRPr lang="en-PK" dirty="0"/>
          </a:p>
        </p:txBody>
      </p:sp>
      <p:sp>
        <p:nvSpPr>
          <p:cNvPr id="3" name="Content Placeholder 2">
            <a:extLst>
              <a:ext uri="{FF2B5EF4-FFF2-40B4-BE49-F238E27FC236}">
                <a16:creationId xmlns:a16="http://schemas.microsoft.com/office/drawing/2014/main" id="{828CC106-E966-4EC3-A163-051FA8EA28C1}"/>
              </a:ext>
            </a:extLst>
          </p:cNvPr>
          <p:cNvSpPr>
            <a:spLocks noGrp="1"/>
          </p:cNvSpPr>
          <p:nvPr>
            <p:ph idx="1"/>
          </p:nvPr>
        </p:nvSpPr>
        <p:spPr/>
        <p:txBody>
          <a:bodyPr>
            <a:normAutofit/>
          </a:bodyPr>
          <a:lstStyle/>
          <a:p>
            <a:r>
              <a:rPr lang="en-US" sz="2800" dirty="0"/>
              <a:t>Create Student Plan</a:t>
            </a:r>
            <a:endParaRPr lang="en-PK" sz="2800" dirty="0"/>
          </a:p>
        </p:txBody>
      </p:sp>
      <p:pic>
        <p:nvPicPr>
          <p:cNvPr id="7" name="Picture 6">
            <a:extLst>
              <a:ext uri="{FF2B5EF4-FFF2-40B4-BE49-F238E27FC236}">
                <a16:creationId xmlns:a16="http://schemas.microsoft.com/office/drawing/2014/main" id="{080C788A-53AA-44A7-8CAB-719BAB850C1B}"/>
              </a:ext>
            </a:extLst>
          </p:cNvPr>
          <p:cNvPicPr>
            <a:picLocks noChangeAspect="1"/>
          </p:cNvPicPr>
          <p:nvPr/>
        </p:nvPicPr>
        <p:blipFill>
          <a:blip r:embed="rId2"/>
          <a:stretch>
            <a:fillRect/>
          </a:stretch>
        </p:blipFill>
        <p:spPr>
          <a:xfrm>
            <a:off x="4207688" y="1974206"/>
            <a:ext cx="7565165" cy="4409048"/>
          </a:xfrm>
          <a:prstGeom prst="rect">
            <a:avLst/>
          </a:prstGeom>
        </p:spPr>
      </p:pic>
    </p:spTree>
    <p:extLst>
      <p:ext uri="{BB962C8B-B14F-4D97-AF65-F5344CB8AC3E}">
        <p14:creationId xmlns:p14="http://schemas.microsoft.com/office/powerpoint/2010/main" val="28974266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299</TotalTime>
  <Words>308</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Bodoni MT Black</vt:lpstr>
      <vt:lpstr>Gill Sans MT</vt:lpstr>
      <vt:lpstr>Wingdings 2</vt:lpstr>
      <vt:lpstr>Dividend</vt:lpstr>
      <vt:lpstr>Software Design &amp; Analysis</vt:lpstr>
      <vt:lpstr>Functional &amp; Nonfunctional requirements</vt:lpstr>
      <vt:lpstr>Use case diagram</vt:lpstr>
      <vt:lpstr>PowerPoint Presentation</vt:lpstr>
      <vt:lpstr>Sequence diagram</vt:lpstr>
      <vt:lpstr>Sequence diagram</vt:lpstr>
      <vt:lpstr>Sequence diagram</vt:lpstr>
      <vt:lpstr>Sequence diagram</vt:lpstr>
      <vt:lpstr>Sequence diagram</vt:lpstr>
      <vt:lpstr>Sequence diagram</vt:lpstr>
      <vt:lpstr>Component diagram</vt:lpstr>
      <vt:lpstr>Deployment diagram</vt:lpstr>
      <vt:lpstr>Design patterns</vt:lpstr>
      <vt:lpstr>GUI</vt:lpstr>
      <vt:lpstr>GUI</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Analysis</dc:title>
  <dc:creator>Kashf Khan</dc:creator>
  <cp:lastModifiedBy>Kashf Khan</cp:lastModifiedBy>
  <cp:revision>3</cp:revision>
  <dcterms:created xsi:type="dcterms:W3CDTF">2024-11-26T14:52:53Z</dcterms:created>
  <dcterms:modified xsi:type="dcterms:W3CDTF">2024-11-26T20:33:11Z</dcterms:modified>
</cp:coreProperties>
</file>